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1"/>
  </p:notesMasterIdLst>
  <p:sldIdLst>
    <p:sldId id="256" r:id="rId2"/>
    <p:sldId id="33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88876" autoAdjust="0"/>
  </p:normalViewPr>
  <p:slideViewPr>
    <p:cSldViewPr>
      <p:cViewPr>
        <p:scale>
          <a:sx n="75" d="100"/>
          <a:sy n="75" d="100"/>
        </p:scale>
        <p:origin x="-1071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B8E7-58C8-4CEE-9947-6DB5E3E69E3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30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2013/11/28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NP-Completeness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2013/11/28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</p:spPr>
            <p:txBody>
              <a:bodyPr/>
              <a:lstStyle/>
              <a:p>
                <a:r>
                  <a:rPr lang="en-US" altLang="zh-TW" dirty="0" smtClean="0"/>
                  <a:t>Theorem:  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zh-TW" altLang="en-US" dirty="0" smtClean="0"/>
                  <a:t>如果有任何</a:t>
                </a:r>
                <a:r>
                  <a:rPr lang="en-US" altLang="zh-TW" dirty="0" smtClean="0"/>
                  <a:t>NP-Complete</a:t>
                </a:r>
                <a:r>
                  <a:rPr lang="zh-TW" altLang="en-US" dirty="0" smtClean="0"/>
                  <a:t>的問題是</a:t>
                </a:r>
                <a:r>
                  <a:rPr lang="en-US" altLang="zh-TW" dirty="0" smtClean="0"/>
                  <a:t>polynomial-time solvable, </a:t>
                </a:r>
                <a:r>
                  <a:rPr lang="zh-TW" altLang="en-US" dirty="0" smtClean="0"/>
                  <a:t>那麼</a:t>
                </a:r>
                <a:r>
                  <a:rPr lang="en-US" altLang="zh-TW" dirty="0" smtClean="0"/>
                  <a:t>P=NP. 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zh-TW" altLang="en-US" dirty="0" smtClean="0"/>
                  <a:t>相同地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如果有任何</a:t>
                </a:r>
                <a:r>
                  <a:rPr lang="en-US" altLang="zh-TW" dirty="0" smtClean="0"/>
                  <a:t>NP</a:t>
                </a:r>
                <a:r>
                  <a:rPr lang="zh-TW" altLang="en-US" dirty="0" smtClean="0"/>
                  <a:t>的問題不是</a:t>
                </a:r>
                <a:r>
                  <a:rPr lang="en-US" altLang="zh-TW" dirty="0" smtClean="0"/>
                  <a:t>polynomial-time solvable, </a:t>
                </a:r>
                <a:r>
                  <a:rPr lang="zh-TW" altLang="en-US" dirty="0" smtClean="0"/>
                  <a:t>那麼沒有任何</a:t>
                </a:r>
                <a:r>
                  <a:rPr lang="en-US" altLang="zh-TW" dirty="0" smtClean="0"/>
                  <a:t>NP-Complete</a:t>
                </a:r>
                <a:r>
                  <a:rPr lang="zh-TW" altLang="en-US" dirty="0" smtClean="0"/>
                  <a:t>問題是</a:t>
                </a:r>
                <a:r>
                  <a:rPr lang="en-US" altLang="zh-TW" dirty="0" smtClean="0"/>
                  <a:t>polynomial-time solvable.</a:t>
                </a:r>
              </a:p>
              <a:p>
                <a:r>
                  <a:rPr lang="en-US" altLang="zh-TW" dirty="0" smtClean="0"/>
                  <a:t>Proof: 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而且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𝑁𝑃𝐶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則任何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NP</m:t>
                    </m:r>
                  </m:oMath>
                </a14:m>
                <a:r>
                  <a:rPr lang="zh-TW" altLang="en-US" dirty="0" smtClean="0"/>
                  <a:t>我們可以使用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的特性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及</a:t>
                </a:r>
                <a:r>
                  <a:rPr lang="en-US" altLang="zh-TW" dirty="0" smtClean="0"/>
                  <a:t>Lemma 34.3 (slide #8), </a:t>
                </a:r>
                <a:r>
                  <a:rPr lang="zh-TW" altLang="en-US" dirty="0" smtClean="0"/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P=NP.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contrapositive. (1</a:t>
                </a:r>
                <a:r>
                  <a:rPr lang="zh-TW" altLang="en-US" dirty="0" smtClean="0"/>
                  <a:t>成立時</a:t>
                </a:r>
                <a:r>
                  <a:rPr lang="en-US" altLang="zh-TW" dirty="0" smtClean="0"/>
                  <a:t>, 2</a:t>
                </a:r>
                <a:r>
                  <a:rPr lang="zh-TW" altLang="en-US" dirty="0" smtClean="0"/>
                  <a:t>一定成立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  <a:blipFill rotWithShape="1">
                <a:blip r:embed="rId2"/>
                <a:stretch>
                  <a:fillRect t="-1005" r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5551312"/>
            <a:ext cx="71287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NP-Complete</a:t>
            </a:r>
            <a:r>
              <a:rPr lang="zh-TW" altLang="en-US" sz="2400" dirty="0" smtClean="0"/>
              <a:t>的特性使它為決定</a:t>
            </a:r>
            <a:r>
              <a:rPr lang="en-US" altLang="zh-TW" sz="2400" dirty="0" smtClean="0"/>
              <a:t>P</a:t>
            </a:r>
            <a:r>
              <a:rPr lang="zh-TW" altLang="en-US" sz="2400" dirty="0" smtClean="0"/>
              <a:t>是否等於</a:t>
            </a:r>
            <a:r>
              <a:rPr lang="en-US" altLang="zh-TW" sz="2400" dirty="0" smtClean="0"/>
              <a:t>NP</a:t>
            </a:r>
            <a:r>
              <a:rPr lang="zh-TW" altLang="en-US" sz="2400" dirty="0" smtClean="0"/>
              <a:t>的關鍵</a:t>
            </a:r>
            <a:r>
              <a:rPr lang="en-US" altLang="zh-TW" sz="2400" dirty="0" smtClean="0"/>
              <a:t>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43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5900869" cy="433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3568" y="1196752"/>
            <a:ext cx="65527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大多數學者覺得應該是這樣子</a:t>
            </a:r>
            <a:r>
              <a:rPr lang="en-US" altLang="zh-TW" sz="2400" dirty="0" smtClean="0"/>
              <a:t>:  (</a:t>
            </a:r>
            <a:r>
              <a:rPr lang="zh-TW" altLang="en-US" sz="2400" dirty="0" smtClean="0"/>
              <a:t>但未被證明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88224" y="5764515"/>
            <a:ext cx="241226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NPC</a:t>
            </a:r>
            <a:r>
              <a:rPr lang="zh-TW" altLang="en-US" sz="2400" dirty="0" smtClean="0"/>
              <a:t>沒有重疊的地方</a:t>
            </a:r>
            <a:endParaRPr lang="zh-TW" altLang="en-US" sz="2400" dirty="0"/>
          </a:p>
        </p:txBody>
      </p:sp>
      <p:sp>
        <p:nvSpPr>
          <p:cNvPr id="7" name="向上箭號 6"/>
          <p:cNvSpPr/>
          <p:nvPr/>
        </p:nvSpPr>
        <p:spPr>
          <a:xfrm rot="19383989">
            <a:off x="7191747" y="4994193"/>
            <a:ext cx="698886" cy="84660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83568" y="5417496"/>
            <a:ext cx="241226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NPC</a:t>
            </a:r>
            <a:r>
              <a:rPr lang="zh-TW" altLang="en-US" sz="2400" dirty="0" smtClean="0"/>
              <a:t>被整個包在</a:t>
            </a:r>
            <a:r>
              <a:rPr lang="en-US" altLang="zh-TW" sz="2400" dirty="0" smtClean="0"/>
              <a:t>NP</a:t>
            </a:r>
            <a:r>
              <a:rPr lang="zh-TW" altLang="en-US" sz="2400" dirty="0" smtClean="0"/>
              <a:t>裡面</a:t>
            </a:r>
            <a:endParaRPr lang="zh-TW" altLang="en-US" sz="2400" dirty="0"/>
          </a:p>
        </p:txBody>
      </p:sp>
      <p:sp>
        <p:nvSpPr>
          <p:cNvPr id="10" name="向上箭號 9"/>
          <p:cNvSpPr/>
          <p:nvPr/>
        </p:nvSpPr>
        <p:spPr>
          <a:xfrm rot="2157299">
            <a:off x="1803092" y="4571521"/>
            <a:ext cx="698886" cy="84660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證明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NP-complete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證明一個問題是</a:t>
            </a:r>
            <a:r>
              <a:rPr lang="en-US" altLang="zh-TW" dirty="0" smtClean="0"/>
              <a:t>NP-complete</a:t>
            </a:r>
          </a:p>
          <a:p>
            <a:r>
              <a:rPr lang="zh-TW" altLang="en-US" dirty="0" smtClean="0"/>
              <a:t>然後再用</a:t>
            </a:r>
            <a:r>
              <a:rPr lang="en-US" altLang="zh-TW" dirty="0" smtClean="0"/>
              <a:t>polynomial-time reducibility</a:t>
            </a:r>
            <a:r>
              <a:rPr lang="zh-TW" altLang="en-US" dirty="0" smtClean="0"/>
              <a:t>證明其他問題是</a:t>
            </a:r>
            <a:r>
              <a:rPr lang="en-US" altLang="zh-TW" dirty="0" smtClean="0"/>
              <a:t>NP-complete</a:t>
            </a:r>
          </a:p>
          <a:p>
            <a:r>
              <a:rPr lang="zh-TW" altLang="en-US" dirty="0" smtClean="0"/>
              <a:t>我們要證明的</a:t>
            </a:r>
            <a:r>
              <a:rPr lang="en-US" altLang="zh-TW" dirty="0" smtClean="0"/>
              <a:t>: Circuit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Circuit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708163"/>
            <a:ext cx="6777317" cy="3267725"/>
          </a:xfrm>
        </p:spPr>
        <p:txBody>
          <a:bodyPr/>
          <a:lstStyle/>
          <a:p>
            <a:r>
              <a:rPr lang="zh-TW" altLang="en-US" dirty="0" smtClean="0"/>
              <a:t>先來定義一些名詞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Boolean combinational element (</a:t>
            </a:r>
            <a:r>
              <a:rPr lang="zh-TW" altLang="en-US" dirty="0" smtClean="0"/>
              <a:t>我們會用到的</a:t>
            </a:r>
            <a:r>
              <a:rPr lang="en-US" altLang="zh-TW" dirty="0" smtClean="0"/>
              <a:t>):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16829"/>
            <a:ext cx="7098267" cy="27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830" y="4740796"/>
            <a:ext cx="159947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Truth Table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66934" y="2996952"/>
            <a:ext cx="14539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NOT Gate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46854" y="2996952"/>
            <a:ext cx="14678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AND Gate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48264" y="2992557"/>
            <a:ext cx="125784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OR Gate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30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一些定義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Boolean combinational circuit: </a:t>
            </a:r>
            <a:r>
              <a:rPr lang="zh-TW" altLang="en-US" dirty="0" smtClean="0"/>
              <a:t>一個或更多個用連接線接起來的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combinational elements.</a:t>
            </a:r>
          </a:p>
          <a:p>
            <a:r>
              <a:rPr lang="zh-TW" altLang="en-US" dirty="0"/>
              <a:t>連接線可以</a:t>
            </a:r>
            <a:r>
              <a:rPr lang="zh-TW" altLang="en-US" dirty="0" smtClean="0"/>
              <a:t>將某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接到一個或更多個</a:t>
            </a:r>
            <a:r>
              <a:rPr lang="en-US" altLang="zh-TW" dirty="0" smtClean="0"/>
              <a:t>input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一條連接線只能最多接一個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output)</a:t>
            </a:r>
          </a:p>
          <a:p>
            <a:r>
              <a:rPr lang="en-US" altLang="zh-TW" dirty="0" smtClean="0"/>
              <a:t>Fan-out:</a:t>
            </a:r>
            <a:r>
              <a:rPr lang="zh-TW" altLang="en-US" dirty="0" smtClean="0"/>
              <a:t> </a:t>
            </a:r>
            <a:r>
              <a:rPr lang="zh-TW" altLang="en-US" dirty="0"/>
              <a:t>連接線連接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element input</a:t>
            </a:r>
            <a:r>
              <a:rPr lang="zh-TW" altLang="en-US" dirty="0" smtClean="0"/>
              <a:t>數目</a:t>
            </a:r>
            <a:endParaRPr lang="en-US" altLang="zh-TW" dirty="0" smtClean="0"/>
          </a:p>
          <a:p>
            <a:r>
              <a:rPr lang="en-US" altLang="zh-TW" dirty="0" smtClean="0"/>
              <a:t>Circuit input:</a:t>
            </a:r>
            <a:r>
              <a:rPr lang="zh-TW" altLang="en-US" dirty="0" smtClean="0"/>
              <a:t>沒接到某</a:t>
            </a:r>
            <a:r>
              <a:rPr lang="en-US" altLang="zh-TW" dirty="0" smtClean="0"/>
              <a:t>element output</a:t>
            </a:r>
            <a:r>
              <a:rPr lang="zh-TW" altLang="en-US" dirty="0" smtClean="0"/>
              <a:t>的連接線</a:t>
            </a:r>
            <a:endParaRPr lang="en-US" altLang="zh-TW" dirty="0" smtClean="0"/>
          </a:p>
          <a:p>
            <a:r>
              <a:rPr lang="en-US" altLang="zh-TW" dirty="0" smtClean="0"/>
              <a:t>Circuit output: </a:t>
            </a:r>
            <a:r>
              <a:rPr lang="zh-TW" altLang="en-US" dirty="0" smtClean="0"/>
              <a:t>沒接</a:t>
            </a:r>
            <a:r>
              <a:rPr lang="zh-TW" altLang="en-US" dirty="0"/>
              <a:t>到某</a:t>
            </a:r>
            <a:r>
              <a:rPr lang="en-US" altLang="zh-TW" dirty="0"/>
              <a:t>element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連接線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7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24065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一些定義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988841"/>
            <a:ext cx="6777317" cy="3901934"/>
          </a:xfrm>
        </p:spPr>
        <p:txBody>
          <a:bodyPr/>
          <a:lstStyle/>
          <a:p>
            <a:r>
              <a:rPr lang="en-US" altLang="zh-TW" dirty="0" smtClean="0"/>
              <a:t>Circuit output</a:t>
            </a:r>
            <a:r>
              <a:rPr lang="zh-TW" altLang="en-US" dirty="0" smtClean="0"/>
              <a:t>只有一個 </a:t>
            </a:r>
            <a:r>
              <a:rPr lang="en-US" altLang="zh-TW" dirty="0" smtClean="0"/>
              <a:t>(true or false)</a:t>
            </a:r>
            <a:endParaRPr lang="en-US" altLang="zh-TW" dirty="0"/>
          </a:p>
          <a:p>
            <a:r>
              <a:rPr lang="en-US" altLang="zh-TW" dirty="0" smtClean="0"/>
              <a:t>Boolean combinational circuit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cycle (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的話沒有</a:t>
            </a:r>
            <a:r>
              <a:rPr lang="en-US" altLang="zh-TW" dirty="0" smtClean="0"/>
              <a:t>cycle)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410711"/>
            <a:ext cx="8148187" cy="248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8455" y="6070414"/>
            <a:ext cx="18499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Truth assignment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8455" y="6458408"/>
            <a:ext cx="6218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Satisfying  assignment: </a:t>
            </a:r>
            <a:r>
              <a:rPr lang="zh-TW" altLang="en-US" dirty="0" smtClean="0"/>
              <a:t>某</a:t>
            </a:r>
            <a:r>
              <a:rPr lang="en-US" altLang="zh-TW" dirty="0" smtClean="0"/>
              <a:t>truth assignment</a:t>
            </a:r>
            <a:r>
              <a:rPr lang="zh-TW" altLang="en-US" dirty="0" smtClean="0"/>
              <a:t>使得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出來是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827584" y="5445224"/>
            <a:ext cx="0" cy="633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15816" y="5898526"/>
            <a:ext cx="50337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Satisfiable</a:t>
            </a:r>
            <a:r>
              <a:rPr lang="en-US" altLang="zh-TW" dirty="0" smtClean="0"/>
              <a:t> circuit: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satisfying</a:t>
            </a:r>
            <a:r>
              <a:rPr lang="zh-TW" altLang="en-US" dirty="0"/>
              <a:t> </a:t>
            </a:r>
            <a:r>
              <a:rPr lang="en-US" altLang="zh-TW" dirty="0" smtClean="0"/>
              <a:t>assignment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circuit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Circuit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916832"/>
                <a:ext cx="7416940" cy="388843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Problem: </a:t>
                </a:r>
                <a:r>
                  <a:rPr lang="zh-TW" altLang="en-US" dirty="0" smtClean="0"/>
                  <a:t>給定一個由</a:t>
                </a:r>
                <a:r>
                  <a:rPr lang="en-US" altLang="zh-TW" dirty="0" smtClean="0"/>
                  <a:t>AND, OR, NOT gates</a:t>
                </a:r>
                <a:r>
                  <a:rPr lang="zh-TW" altLang="en-US" dirty="0" smtClean="0"/>
                  <a:t>組成的</a:t>
                </a:r>
                <a:r>
                  <a:rPr lang="en-US" altLang="zh-TW" dirty="0" err="1" smtClean="0"/>
                  <a:t>boolean</a:t>
                </a:r>
                <a:r>
                  <a:rPr lang="en-US" altLang="zh-TW" dirty="0" smtClean="0"/>
                  <a:t> combinational circuit. </a:t>
                </a:r>
                <a:r>
                  <a:rPr lang="zh-TW" altLang="en-US" dirty="0" smtClean="0"/>
                  <a:t>此</a:t>
                </a:r>
                <a:r>
                  <a:rPr lang="en-US" altLang="zh-TW" dirty="0" smtClean="0"/>
                  <a:t>circuit</a:t>
                </a:r>
                <a:r>
                  <a:rPr lang="zh-TW" altLang="en-US" dirty="0" smtClean="0"/>
                  <a:t>是否</a:t>
                </a:r>
                <a:r>
                  <a:rPr lang="en-US" altLang="zh-TW" dirty="0" err="1" smtClean="0"/>
                  <a:t>satisfiable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是否有至少一組</a:t>
                </a:r>
                <a:r>
                  <a:rPr lang="en-US" altLang="zh-TW" dirty="0" smtClean="0"/>
                  <a:t>truth assignment</a:t>
                </a:r>
                <a:r>
                  <a:rPr lang="zh-TW" altLang="en-US" dirty="0" smtClean="0"/>
                  <a:t>使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true)</a:t>
                </a:r>
              </a:p>
              <a:p>
                <a:r>
                  <a:rPr lang="en-US" altLang="zh-TW" dirty="0" smtClean="0"/>
                  <a:t>Size: element (gate)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+wire</a:t>
                </a:r>
                <a:r>
                  <a:rPr lang="zh-TW" altLang="en-US" dirty="0" smtClean="0"/>
                  <a:t>數目</a:t>
                </a:r>
                <a:endParaRPr lang="en-US" altLang="zh-TW" dirty="0" smtClean="0"/>
              </a:p>
              <a:p>
                <a:r>
                  <a:rPr lang="zh-TW" altLang="en-US" dirty="0"/>
                  <a:t>假設我們可以</a:t>
                </a:r>
                <a:r>
                  <a:rPr lang="zh-TW" altLang="en-US" dirty="0" smtClean="0"/>
                  <a:t>把任一</a:t>
                </a:r>
                <a:r>
                  <a:rPr lang="en-US" altLang="zh-TW" dirty="0" smtClean="0"/>
                  <a:t>circuit C encode</a:t>
                </a:r>
                <a:r>
                  <a:rPr lang="zh-TW" altLang="en-US" dirty="0" smtClean="0"/>
                  <a:t>成</a:t>
                </a:r>
                <a:r>
                  <a:rPr lang="en-US" altLang="zh-TW" dirty="0" smtClean="0"/>
                  <a:t>binary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則我們可以</a:t>
                </a:r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formal language</a:t>
                </a:r>
                <a:r>
                  <a:rPr lang="zh-TW" altLang="en-US" dirty="0" smtClean="0"/>
                  <a:t>定義此問題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CIRCUIT</m:t>
                    </m:r>
                    <m:r>
                      <m:rPr>
                        <m:nor/>
                      </m:rPr>
                      <a:rPr lang="en-US" altLang="zh-TW" dirty="0"/>
                      <m:t>−</m:t>
                    </m:r>
                    <m:r>
                      <m:rPr>
                        <m:nor/>
                      </m:rPr>
                      <a:rPr lang="en-US" altLang="zh-TW" dirty="0"/>
                      <m:t>SAT</m:t>
                    </m:r>
                    <m:r>
                      <m:rPr>
                        <m:nor/>
                      </m:rPr>
                      <a:rPr lang="en-US" altLang="zh-TW" dirty="0"/>
                      <m:t>=</m:t>
                    </m:r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is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a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satisfiable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boolean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combinational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circuit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916832"/>
                <a:ext cx="7416940" cy="3888432"/>
              </a:xfrm>
              <a:blipFill rotWithShape="1">
                <a:blip r:embed="rId2"/>
                <a:stretch>
                  <a:fillRect t="-1411" r="-2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55576" y="5805264"/>
            <a:ext cx="74888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實際用途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尋找不是</a:t>
            </a:r>
            <a:r>
              <a:rPr lang="en-US" altLang="zh-TW" dirty="0" err="1" smtClean="0"/>
              <a:t>satisfiable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sub-circuit, </a:t>
            </a:r>
            <a:r>
              <a:rPr lang="zh-TW" altLang="en-US" dirty="0" smtClean="0"/>
              <a:t>然後把該</a:t>
            </a:r>
            <a:r>
              <a:rPr lang="en-US" altLang="zh-TW" dirty="0" smtClean="0"/>
              <a:t>sub-circuit</a:t>
            </a:r>
            <a:r>
              <a:rPr lang="zh-TW" altLang="en-US" dirty="0" smtClean="0"/>
              <a:t>整個換掉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變成一條只產生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的連接線即可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4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暴力法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檢查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input</a:t>
                </a:r>
                <a:r>
                  <a:rPr lang="zh-TW" altLang="en-US" dirty="0" smtClean="0"/>
                  <a:t>的所有組合產生的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>
                    <a:sym typeface="Wingdings" pitchFamily="2" charset="2"/>
                  </a:rPr>
                  <a:t></a:t>
                </a:r>
                <a:r>
                  <a:rPr lang="zh-TW" altLang="en-US" dirty="0" smtClean="0">
                    <a:sym typeface="Wingdings" pitchFamily="2" charset="2"/>
                  </a:rPr>
                  <a:t>非</a:t>
                </a:r>
                <a:r>
                  <a:rPr lang="en-US" altLang="zh-TW" dirty="0" smtClean="0">
                    <a:sym typeface="Wingdings" pitchFamily="2" charset="2"/>
                  </a:rPr>
                  <a:t>polynomial time!</a:t>
                </a:r>
              </a:p>
              <a:p>
                <a:r>
                  <a:rPr lang="zh-TW" altLang="en-US" dirty="0" smtClean="0">
                    <a:sym typeface="Wingdings" pitchFamily="2" charset="2"/>
                  </a:rPr>
                  <a:t>證明</a:t>
                </a:r>
                <a:r>
                  <a:rPr lang="en-US" altLang="zh-TW" dirty="0" smtClean="0">
                    <a:sym typeface="Wingdings" pitchFamily="2" charset="2"/>
                  </a:rPr>
                  <a:t>: The circuit-</a:t>
                </a:r>
                <a:r>
                  <a:rPr lang="en-US" altLang="zh-TW" dirty="0" err="1" smtClean="0">
                    <a:sym typeface="Wingdings" pitchFamily="2" charset="2"/>
                  </a:rPr>
                  <a:t>satisfiability</a:t>
                </a:r>
                <a:r>
                  <a:rPr lang="en-US" altLang="zh-TW" dirty="0" smtClean="0">
                    <a:sym typeface="Wingdings" pitchFamily="2" charset="2"/>
                  </a:rPr>
                  <a:t> problem is NP-Complete.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>
                    <a:sym typeface="Wingdings" pitchFamily="2" charset="2"/>
                  </a:rPr>
                  <a:t>The circuit-</a:t>
                </a:r>
                <a:r>
                  <a:rPr lang="en-US" altLang="zh-TW" dirty="0" err="1">
                    <a:sym typeface="Wingdings" pitchFamily="2" charset="2"/>
                  </a:rPr>
                  <a:t>satisfiability</a:t>
                </a:r>
                <a:r>
                  <a:rPr lang="en-US" altLang="zh-TW" dirty="0">
                    <a:sym typeface="Wingdings" pitchFamily="2" charset="2"/>
                  </a:rPr>
                  <a:t> </a:t>
                </a:r>
                <a:r>
                  <a:rPr lang="en-US" altLang="zh-TW" dirty="0" smtClean="0">
                    <a:sym typeface="Wingdings" pitchFamily="2" charset="2"/>
                  </a:rPr>
                  <a:t>problem belongs to the class NP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 smtClean="0">
                    <a:sym typeface="Wingdings" pitchFamily="2" charset="2"/>
                  </a:rPr>
                  <a:t>Any language in NP can be reduced to the circuit-</a:t>
                </a:r>
                <a:r>
                  <a:rPr lang="en-US" altLang="zh-TW" dirty="0" err="1" smtClean="0">
                    <a:sym typeface="Wingdings" pitchFamily="2" charset="2"/>
                  </a:rPr>
                  <a:t>satisfiability</a:t>
                </a:r>
                <a:r>
                  <a:rPr lang="en-US" altLang="zh-TW" dirty="0" smtClean="0">
                    <a:sym typeface="Wingdings" pitchFamily="2" charset="2"/>
                  </a:rPr>
                  <a:t> problem in polynomial time (</a:t>
                </a:r>
                <a:r>
                  <a:rPr lang="en-US" altLang="zh-TW" dirty="0">
                    <a:sym typeface="Wingdings" pitchFamily="2" charset="2"/>
                  </a:rPr>
                  <a:t>The circuit-</a:t>
                </a:r>
                <a:r>
                  <a:rPr lang="en-US" altLang="zh-TW" dirty="0" err="1">
                    <a:sym typeface="Wingdings" pitchFamily="2" charset="2"/>
                  </a:rPr>
                  <a:t>satisfiability</a:t>
                </a:r>
                <a:r>
                  <a:rPr lang="en-US" altLang="zh-TW" dirty="0">
                    <a:sym typeface="Wingdings" pitchFamily="2" charset="2"/>
                  </a:rPr>
                  <a:t> </a:t>
                </a:r>
                <a:r>
                  <a:rPr lang="en-US" altLang="zh-TW" dirty="0" smtClean="0">
                    <a:sym typeface="Wingdings" pitchFamily="2" charset="2"/>
                  </a:rPr>
                  <a:t>problem is NP-hard)</a:t>
                </a:r>
              </a:p>
              <a:p>
                <a:pPr marL="822960" lvl="1" indent="-457200">
                  <a:buFont typeface="+mj-lt"/>
                  <a:buAutoNum type="arabicPeriod"/>
                </a:pPr>
                <a:endParaRPr lang="en-US" altLang="zh-TW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7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511256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Lemma: </a:t>
            </a:r>
            <a:r>
              <a:rPr lang="en-US" altLang="zh-TW" dirty="0">
                <a:sym typeface="Wingdings" pitchFamily="2" charset="2"/>
              </a:rPr>
              <a:t>The circuit-</a:t>
            </a:r>
            <a:r>
              <a:rPr lang="en-US" altLang="zh-TW" dirty="0" err="1">
                <a:sym typeface="Wingdings" pitchFamily="2" charset="2"/>
              </a:rPr>
              <a:t>satisfiability</a:t>
            </a:r>
            <a:r>
              <a:rPr lang="en-US" altLang="zh-TW" dirty="0">
                <a:sym typeface="Wingdings" pitchFamily="2" charset="2"/>
              </a:rPr>
              <a:t> problem belongs to the class </a:t>
            </a:r>
            <a:r>
              <a:rPr lang="en-US" altLang="zh-TW" dirty="0" smtClean="0">
                <a:sym typeface="Wingdings" pitchFamily="2" charset="2"/>
              </a:rPr>
              <a:t>NP.</a:t>
            </a:r>
          </a:p>
          <a:p>
            <a:r>
              <a:rPr lang="en-US" altLang="zh-TW" dirty="0" smtClean="0">
                <a:sym typeface="Wingdings" pitchFamily="2" charset="2"/>
              </a:rPr>
              <a:t>Proof:</a:t>
            </a:r>
          </a:p>
          <a:p>
            <a:r>
              <a:rPr lang="zh-TW" altLang="en-US" dirty="0">
                <a:sym typeface="Wingdings" pitchFamily="2" charset="2"/>
              </a:rPr>
              <a:t>我們可以產生</a:t>
            </a:r>
            <a:r>
              <a:rPr lang="zh-TW" altLang="en-US" dirty="0" smtClean="0">
                <a:sym typeface="Wingdings" pitchFamily="2" charset="2"/>
              </a:rPr>
              <a:t>一個</a:t>
            </a:r>
            <a:r>
              <a:rPr lang="en-US" altLang="zh-TW" dirty="0" smtClean="0">
                <a:sym typeface="Wingdings" pitchFamily="2" charset="2"/>
              </a:rPr>
              <a:t>two-input, polynomial time</a:t>
            </a:r>
            <a:r>
              <a:rPr lang="zh-TW" altLang="en-US" dirty="0" smtClean="0">
                <a:sym typeface="Wingdings" pitchFamily="2" charset="2"/>
              </a:rPr>
              <a:t>的演算法</a:t>
            </a:r>
            <a:r>
              <a:rPr lang="en-US" altLang="zh-TW" dirty="0" smtClean="0">
                <a:sym typeface="Wingdings" pitchFamily="2" charset="2"/>
              </a:rPr>
              <a:t>A</a:t>
            </a:r>
            <a:r>
              <a:rPr lang="zh-TW" altLang="en-US" dirty="0" smtClean="0">
                <a:sym typeface="Wingdings" pitchFamily="2" charset="2"/>
              </a:rPr>
              <a:t>來</a:t>
            </a:r>
            <a:r>
              <a:rPr lang="en-US" altLang="zh-TW" dirty="0" smtClean="0">
                <a:sym typeface="Wingdings" pitchFamily="2" charset="2"/>
              </a:rPr>
              <a:t>verify CIRCUIT-SAT. </a:t>
            </a:r>
            <a:r>
              <a:rPr lang="en-US" altLang="zh-TW" dirty="0">
                <a:sym typeface="Wingdings" pitchFamily="2" charset="2"/>
              </a:rPr>
              <a:t> 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Input 1</a:t>
            </a:r>
            <a:r>
              <a:rPr lang="zh-TW" altLang="en-US" dirty="0" smtClean="0">
                <a:sym typeface="Wingdings" pitchFamily="2" charset="2"/>
              </a:rPr>
              <a:t>為</a:t>
            </a:r>
            <a:r>
              <a:rPr lang="en-US" altLang="zh-TW" dirty="0">
                <a:sym typeface="Wingdings" pitchFamily="2" charset="2"/>
              </a:rPr>
              <a:t>c</a:t>
            </a:r>
            <a:r>
              <a:rPr lang="en-US" altLang="zh-TW" dirty="0" smtClean="0">
                <a:sym typeface="Wingdings" pitchFamily="2" charset="2"/>
              </a:rPr>
              <a:t>ircuit C</a:t>
            </a:r>
            <a:r>
              <a:rPr lang="zh-TW" altLang="en-US" dirty="0" smtClean="0">
                <a:sym typeface="Wingdings" pitchFamily="2" charset="2"/>
              </a:rPr>
              <a:t>本身</a:t>
            </a:r>
            <a:r>
              <a:rPr lang="en-US" altLang="zh-TW" dirty="0" smtClean="0">
                <a:sym typeface="Wingdings" pitchFamily="2" charset="2"/>
              </a:rPr>
              <a:t>(encode</a:t>
            </a:r>
            <a:r>
              <a:rPr lang="zh-TW" altLang="en-US" dirty="0" smtClean="0">
                <a:sym typeface="Wingdings" pitchFamily="2" charset="2"/>
              </a:rPr>
              <a:t>成</a:t>
            </a:r>
            <a:r>
              <a:rPr lang="en-US" altLang="zh-TW" dirty="0" smtClean="0">
                <a:sym typeface="Wingdings" pitchFamily="2" charset="2"/>
              </a:rPr>
              <a:t>binary string)</a:t>
            </a:r>
          </a:p>
          <a:p>
            <a:r>
              <a:rPr lang="en-US" altLang="zh-TW" dirty="0" smtClean="0">
                <a:sym typeface="Wingdings" pitchFamily="2" charset="2"/>
              </a:rPr>
              <a:t>Input 2</a:t>
            </a:r>
            <a:r>
              <a:rPr lang="zh-TW" altLang="en-US" dirty="0" smtClean="0">
                <a:sym typeface="Wingdings" pitchFamily="2" charset="2"/>
              </a:rPr>
              <a:t>為一</a:t>
            </a:r>
            <a:r>
              <a:rPr lang="en-US" altLang="zh-TW" dirty="0" smtClean="0">
                <a:sym typeface="Wingdings" pitchFamily="2" charset="2"/>
              </a:rPr>
              <a:t>certificate, </a:t>
            </a:r>
            <a:r>
              <a:rPr lang="zh-TW" altLang="en-US" dirty="0" smtClean="0">
                <a:sym typeface="Wingdings" pitchFamily="2" charset="2"/>
              </a:rPr>
              <a:t>代表</a:t>
            </a:r>
            <a:r>
              <a:rPr lang="en-US" altLang="zh-TW" dirty="0" smtClean="0">
                <a:sym typeface="Wingdings" pitchFamily="2" charset="2"/>
              </a:rPr>
              <a:t>circuit C</a:t>
            </a:r>
            <a:r>
              <a:rPr lang="zh-TW" altLang="en-US" dirty="0" smtClean="0">
                <a:sym typeface="Wingdings" pitchFamily="2" charset="2"/>
              </a:rPr>
              <a:t>的所有</a:t>
            </a:r>
            <a:r>
              <a:rPr lang="en-US" altLang="zh-TW" dirty="0" smtClean="0">
                <a:sym typeface="Wingdings" pitchFamily="2" charset="2"/>
              </a:rPr>
              <a:t>wires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 err="1" smtClean="0">
                <a:sym typeface="Wingdings" pitchFamily="2" charset="2"/>
              </a:rPr>
              <a:t>boolean</a:t>
            </a:r>
            <a:r>
              <a:rPr lang="en-US" altLang="zh-TW" dirty="0" smtClean="0">
                <a:sym typeface="Wingdings" pitchFamily="2" charset="2"/>
              </a:rPr>
              <a:t> values</a:t>
            </a:r>
          </a:p>
          <a:p>
            <a:r>
              <a:rPr lang="zh-TW" altLang="en-US" dirty="0" smtClean="0">
                <a:sym typeface="Wingdings" pitchFamily="2" charset="2"/>
              </a:rPr>
              <a:t>演算法</a:t>
            </a:r>
            <a:r>
              <a:rPr lang="en-US" altLang="zh-TW" dirty="0" smtClean="0">
                <a:sym typeface="Wingdings" pitchFamily="2" charset="2"/>
              </a:rPr>
              <a:t>A: </a:t>
            </a:r>
            <a:r>
              <a:rPr lang="zh-TW" altLang="en-US" dirty="0" smtClean="0">
                <a:sym typeface="Wingdings" pitchFamily="2" charset="2"/>
              </a:rPr>
              <a:t>檢查兩件事情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1. </a:t>
            </a:r>
            <a:r>
              <a:rPr lang="zh-TW" altLang="en-US" dirty="0" smtClean="0">
                <a:sym typeface="Wingdings" pitchFamily="2" charset="2"/>
              </a:rPr>
              <a:t>所有</a:t>
            </a:r>
            <a:r>
              <a:rPr lang="en-US" altLang="zh-TW" dirty="0" smtClean="0">
                <a:sym typeface="Wingdings" pitchFamily="2" charset="2"/>
              </a:rPr>
              <a:t>certificate</a:t>
            </a:r>
            <a:r>
              <a:rPr lang="zh-TW" altLang="en-US" dirty="0" smtClean="0">
                <a:sym typeface="Wingdings" pitchFamily="2" charset="2"/>
              </a:rPr>
              <a:t>裡面寫的</a:t>
            </a:r>
            <a:r>
              <a:rPr lang="en-US" altLang="zh-TW" dirty="0" err="1" smtClean="0">
                <a:sym typeface="Wingdings" pitchFamily="2" charset="2"/>
              </a:rPr>
              <a:t>boolean</a:t>
            </a:r>
            <a:r>
              <a:rPr lang="en-US" altLang="zh-TW" dirty="0" smtClean="0">
                <a:sym typeface="Wingdings" pitchFamily="2" charset="2"/>
              </a:rPr>
              <a:t> values</a:t>
            </a:r>
            <a:r>
              <a:rPr lang="zh-TW" altLang="en-US" dirty="0" smtClean="0">
                <a:sym typeface="Wingdings" pitchFamily="2" charset="2"/>
              </a:rPr>
              <a:t>真的可以依據</a:t>
            </a:r>
            <a:r>
              <a:rPr lang="en-US" altLang="zh-TW" dirty="0" smtClean="0">
                <a:sym typeface="Wingdings" pitchFamily="2" charset="2"/>
              </a:rPr>
              <a:t>circuit</a:t>
            </a:r>
            <a:r>
              <a:rPr lang="zh-TW" altLang="en-US" dirty="0" smtClean="0">
                <a:sym typeface="Wingdings" pitchFamily="2" charset="2"/>
              </a:rPr>
              <a:t>裡面的</a:t>
            </a:r>
            <a:r>
              <a:rPr lang="en-US" altLang="zh-TW" dirty="0" smtClean="0">
                <a:sym typeface="Wingdings" pitchFamily="2" charset="2"/>
              </a:rPr>
              <a:t>gate</a:t>
            </a:r>
            <a:r>
              <a:rPr lang="zh-TW" altLang="en-US" dirty="0" smtClean="0">
                <a:sym typeface="Wingdings" pitchFamily="2" charset="2"/>
              </a:rPr>
              <a:t>計算後得到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 </a:t>
            </a:r>
            <a:r>
              <a:rPr lang="zh-TW" altLang="en-US" dirty="0" smtClean="0">
                <a:sym typeface="Wingdings" pitchFamily="2" charset="2"/>
              </a:rPr>
              <a:t>整個</a:t>
            </a:r>
            <a:r>
              <a:rPr lang="en-US" altLang="zh-TW" dirty="0" smtClean="0">
                <a:sym typeface="Wingdings" pitchFamily="2" charset="2"/>
              </a:rPr>
              <a:t>circuit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 smtClean="0">
                <a:sym typeface="Wingdings" pitchFamily="2" charset="2"/>
              </a:rPr>
              <a:t>output</a:t>
            </a:r>
            <a:r>
              <a:rPr lang="zh-TW" altLang="en-US" dirty="0" smtClean="0">
                <a:sym typeface="Wingdings" pitchFamily="2" charset="2"/>
              </a:rPr>
              <a:t>是</a:t>
            </a:r>
            <a:r>
              <a:rPr lang="en-US" altLang="zh-TW" dirty="0" smtClean="0">
                <a:sym typeface="Wingdings" pitchFamily="2" charset="2"/>
              </a:rPr>
              <a:t>true</a:t>
            </a:r>
          </a:p>
          <a:p>
            <a:r>
              <a:rPr lang="zh-TW" altLang="en-US" dirty="0">
                <a:sym typeface="Wingdings" pitchFamily="2" charset="2"/>
              </a:rPr>
              <a:t>兩者都成立</a:t>
            </a:r>
            <a:r>
              <a:rPr lang="zh-TW" altLang="en-US" dirty="0" smtClean="0">
                <a:sym typeface="Wingdings" pitchFamily="2" charset="2"/>
              </a:rPr>
              <a:t>的話輸出</a:t>
            </a:r>
            <a:r>
              <a:rPr lang="en-US" altLang="zh-TW" dirty="0" smtClean="0">
                <a:sym typeface="Wingdings" pitchFamily="2" charset="2"/>
              </a:rPr>
              <a:t>1, </a:t>
            </a:r>
            <a:r>
              <a:rPr lang="zh-TW" altLang="en-US" dirty="0" smtClean="0">
                <a:sym typeface="Wingdings" pitchFamily="2" charset="2"/>
              </a:rPr>
              <a:t>不然就輸出</a:t>
            </a:r>
            <a:r>
              <a:rPr lang="en-US" altLang="zh-TW" dirty="0" smtClean="0">
                <a:sym typeface="Wingdings" pitchFamily="2" charset="2"/>
              </a:rPr>
              <a:t>0.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836712"/>
            <a:ext cx="6768752" cy="9361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25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700808"/>
                <a:ext cx="6777317" cy="4131821"/>
              </a:xfrm>
            </p:spPr>
            <p:txBody>
              <a:bodyPr/>
              <a:lstStyle/>
              <a:p>
                <a:r>
                  <a:rPr lang="zh-TW" altLang="en-US" dirty="0" smtClean="0"/>
                  <a:t>如果是</a:t>
                </a:r>
                <a:r>
                  <a:rPr lang="en-US" altLang="zh-TW" dirty="0" err="1" smtClean="0"/>
                  <a:t>satisfiable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circuit input</a:t>
                </a:r>
                <a:r>
                  <a:rPr lang="zh-TW" altLang="en-US" dirty="0" smtClean="0"/>
                  <a:t>給</a:t>
                </a: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則一定可以找到一個</a:t>
                </a:r>
                <a:r>
                  <a:rPr lang="en-US" altLang="zh-TW" dirty="0" smtClean="0"/>
                  <a:t>certificate, size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size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polynomial</a:t>
                </a:r>
                <a:r>
                  <a:rPr lang="zh-TW" altLang="en-US" dirty="0" smtClean="0"/>
                  <a:t>倍數以內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使得</a:t>
                </a:r>
                <a:r>
                  <a:rPr lang="en-US" altLang="zh-TW" dirty="0" smtClean="0"/>
                  <a:t>A output true.</a:t>
                </a:r>
              </a:p>
              <a:p>
                <a:r>
                  <a:rPr lang="zh-TW" altLang="en-US" dirty="0"/>
                  <a:t>如果</a:t>
                </a:r>
                <a:r>
                  <a:rPr lang="zh-TW" altLang="en-US" dirty="0" smtClean="0"/>
                  <a:t>是</a:t>
                </a:r>
                <a:r>
                  <a:rPr lang="en-US" altLang="zh-TW" dirty="0" err="1" smtClean="0"/>
                  <a:t>unsatisfiable</a:t>
                </a:r>
                <a:r>
                  <a:rPr lang="en-US" altLang="zh-TW" dirty="0" smtClean="0"/>
                  <a:t> circuit input</a:t>
                </a:r>
                <a:r>
                  <a:rPr lang="zh-TW" altLang="en-US" dirty="0" smtClean="0"/>
                  <a:t>給</a:t>
                </a: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則無論如何無法使</a:t>
                </a:r>
                <a:r>
                  <a:rPr lang="en-US" altLang="zh-TW" dirty="0" smtClean="0"/>
                  <a:t>A output true.</a:t>
                </a:r>
              </a:p>
              <a:p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可以在</a:t>
                </a:r>
                <a:r>
                  <a:rPr lang="en-US" altLang="zh-TW" dirty="0" smtClean="0"/>
                  <a:t>polynomial time</a:t>
                </a:r>
                <a:r>
                  <a:rPr lang="zh-TW" altLang="en-US" dirty="0" smtClean="0"/>
                  <a:t>裡面執行完畢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綜合</a:t>
                </a:r>
                <a:r>
                  <a:rPr lang="zh-TW" altLang="en-US" dirty="0" smtClean="0"/>
                  <a:t>以上</a:t>
                </a:r>
                <a:r>
                  <a:rPr lang="en-US" altLang="zh-TW" dirty="0" smtClean="0"/>
                  <a:t>: CIRCUIT-SAT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700808"/>
                <a:ext cx="6777317" cy="4131821"/>
              </a:xfrm>
              <a:blipFill rotWithShape="1">
                <a:blip r:embed="rId2"/>
                <a:stretch>
                  <a:fillRect t="-1327" r="-10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97" y="2204864"/>
            <a:ext cx="664689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75299" y="5229200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http://www.phdcomics.com/comics/archive.php?comicid=804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908720"/>
            <a:ext cx="6840876" cy="5688632"/>
          </a:xfrm>
        </p:spPr>
        <p:txBody>
          <a:bodyPr>
            <a:normAutofit/>
          </a:bodyPr>
          <a:lstStyle/>
          <a:p>
            <a:r>
              <a:rPr lang="en-US" altLang="zh-TW" dirty="0"/>
              <a:t>Lemma: </a:t>
            </a:r>
            <a:r>
              <a:rPr lang="en-US" altLang="zh-TW" dirty="0">
                <a:sym typeface="Wingdings" pitchFamily="2" charset="2"/>
              </a:rPr>
              <a:t>The circuit-</a:t>
            </a:r>
            <a:r>
              <a:rPr lang="en-US" altLang="zh-TW" dirty="0" err="1">
                <a:sym typeface="Wingdings" pitchFamily="2" charset="2"/>
              </a:rPr>
              <a:t>satisfiability</a:t>
            </a:r>
            <a:r>
              <a:rPr lang="en-US" altLang="zh-TW" dirty="0">
                <a:sym typeface="Wingdings" pitchFamily="2" charset="2"/>
              </a:rPr>
              <a:t> problem </a:t>
            </a:r>
            <a:r>
              <a:rPr lang="en-US" altLang="zh-TW" dirty="0" smtClean="0">
                <a:sym typeface="Wingdings" pitchFamily="2" charset="2"/>
              </a:rPr>
              <a:t>is NP-hard.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Proof (</a:t>
            </a:r>
            <a:r>
              <a:rPr lang="zh-TW" altLang="en-US" dirty="0" smtClean="0"/>
              <a:t>非正式</a:t>
            </a:r>
            <a:r>
              <a:rPr lang="en-US" altLang="zh-TW" dirty="0" smtClean="0"/>
              <a:t>):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背景知識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計算機結構相關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我們可以</a:t>
            </a:r>
            <a:r>
              <a:rPr lang="zh-TW" altLang="en-US" dirty="0" smtClean="0"/>
              <a:t>把</a:t>
            </a:r>
            <a:r>
              <a:rPr lang="en-US" altLang="zh-TW" dirty="0" smtClean="0"/>
              <a:t>instruction</a:t>
            </a:r>
            <a:r>
              <a:rPr lang="zh-TW" altLang="en-US" dirty="0" smtClean="0"/>
              <a:t>的執行想成把某一個</a:t>
            </a:r>
            <a:r>
              <a:rPr lang="en-US" altLang="zh-TW" dirty="0" smtClean="0"/>
              <a:t>memory configuration</a:t>
            </a:r>
            <a:r>
              <a:rPr lang="zh-TW" altLang="en-US" dirty="0" smtClean="0"/>
              <a:t>轉換成另外一個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836712"/>
            <a:ext cx="6768752" cy="9361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4032853"/>
            <a:ext cx="633670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8616" y="4564698"/>
            <a:ext cx="2664296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Computer Program</a:t>
            </a:r>
          </a:p>
          <a:p>
            <a:pPr algn="ctr"/>
            <a:r>
              <a:rPr lang="en-US" altLang="zh-TW" dirty="0" smtClean="0"/>
              <a:t>(Series of instructions)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4210" y="4564698"/>
            <a:ext cx="2354966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Registers</a:t>
            </a:r>
          </a:p>
          <a:p>
            <a:pPr algn="ctr"/>
            <a:r>
              <a:rPr lang="en-US" altLang="zh-TW" dirty="0" smtClean="0"/>
              <a:t>(Program counter)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49790" y="4101819"/>
            <a:ext cx="200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Memory (</a:t>
            </a:r>
            <a:r>
              <a:rPr lang="zh-TW" altLang="en-US" dirty="0" smtClean="0"/>
              <a:t>廣義的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23928" y="3573016"/>
            <a:ext cx="5009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Configuration: </a:t>
            </a:r>
            <a:r>
              <a:rPr lang="zh-TW" altLang="en-US" dirty="0" smtClean="0"/>
              <a:t>某個時間點的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的整個狀態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1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08720"/>
                <a:ext cx="6777317" cy="4923909"/>
              </a:xfrm>
            </p:spPr>
            <p:txBody>
              <a:bodyPr/>
              <a:lstStyle/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NP</a:t>
                </a:r>
                <a:r>
                  <a:rPr lang="zh-TW" altLang="en-US" dirty="0" smtClean="0"/>
                  <a:t>中任一</a:t>
                </a:r>
                <a:r>
                  <a:rPr lang="en-US" altLang="zh-TW" dirty="0" smtClean="0"/>
                  <a:t>language(problem)</a:t>
                </a:r>
              </a:p>
              <a:p>
                <a:r>
                  <a:rPr lang="zh-TW" altLang="en-US" dirty="0" smtClean="0"/>
                  <a:t>我們在此證明中將描述一個</a:t>
                </a:r>
                <a:r>
                  <a:rPr lang="en-US" altLang="zh-TW" dirty="0" smtClean="0"/>
                  <a:t>polynomial-time</a:t>
                </a:r>
                <a:r>
                  <a:rPr lang="zh-TW" altLang="en-US" dirty="0" smtClean="0"/>
                  <a:t>演算法</a:t>
                </a:r>
                <a:r>
                  <a:rPr lang="en-US" altLang="zh-TW" dirty="0" smtClean="0"/>
                  <a:t>F. </a:t>
                </a:r>
                <a:r>
                  <a:rPr lang="zh-TW" altLang="en-US" dirty="0" smtClean="0"/>
                  <a:t>此演算法可以計算</a:t>
                </a:r>
                <a:r>
                  <a:rPr lang="en-US" altLang="zh-TW" dirty="0" smtClean="0"/>
                  <a:t>reduction function f, </a:t>
                </a:r>
                <a:r>
                  <a:rPr lang="zh-TW" altLang="en-US" dirty="0" smtClean="0"/>
                  <a:t>把每一個</a:t>
                </a:r>
                <a:r>
                  <a:rPr lang="en-US" altLang="zh-TW" dirty="0" smtClean="0"/>
                  <a:t>binary string x</a:t>
                </a:r>
                <a:r>
                  <a:rPr lang="zh-TW" altLang="en-US" dirty="0" smtClean="0"/>
                  <a:t>對應到一個</a:t>
                </a:r>
                <a:r>
                  <a:rPr lang="en-US" altLang="zh-TW" dirty="0" smtClean="0"/>
                  <a:t>circuit C=f(x), </a:t>
                </a:r>
                <a:r>
                  <a:rPr lang="zh-TW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𝐶</m:t>
                    </m:r>
                    <m:r>
                      <a:rPr lang="en-US" altLang="zh-TW" b="0" i="1" dirty="0" smtClean="0">
                        <a:latin typeface="Cambria Math"/>
                      </a:rPr>
                      <m:t>∈</m:t>
                    </m:r>
                    <m:r>
                      <a:rPr lang="en-US" altLang="zh-TW" b="0" i="1" dirty="0" smtClean="0">
                        <a:latin typeface="Cambria Math"/>
                      </a:rPr>
                      <m:t>𝐶𝐼𝑅𝐶𝑈𝐼𝑇</m:t>
                    </m:r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r>
                      <a:rPr lang="en-US" altLang="zh-TW" b="0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zh-TW" altLang="en-US" dirty="0" smtClean="0"/>
                  <a:t>互為充要條件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所以有</a:t>
                </a:r>
                <a:r>
                  <a:rPr lang="en-US" altLang="zh-TW" dirty="0" smtClean="0"/>
                  <a:t>two-input, polynomial-time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verification</a:t>
                </a:r>
                <a:r>
                  <a:rPr lang="zh-TW" altLang="en-US" dirty="0" smtClean="0"/>
                  <a:t>演算法</a:t>
                </a:r>
                <a:r>
                  <a:rPr lang="en-US" altLang="zh-TW" dirty="0" smtClean="0"/>
                  <a:t>A. F</a:t>
                </a:r>
                <a:r>
                  <a:rPr lang="zh-TW" altLang="en-US" dirty="0" smtClean="0"/>
                  <a:t>將使用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來計算</a:t>
                </a:r>
                <a:r>
                  <a:rPr lang="en-US" altLang="zh-TW" dirty="0" smtClean="0"/>
                  <a:t>f.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T(n)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worst case</a:t>
                </a:r>
                <a:r>
                  <a:rPr lang="zh-TW" altLang="en-US" dirty="0" smtClean="0"/>
                  <a:t>執行時間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𝑘</m:t>
                    </m:r>
                    <m:r>
                      <a:rPr lang="en-US" altLang="zh-TW" b="0" i="1" dirty="0" smtClean="0">
                        <a:latin typeface="Cambria Math"/>
                      </a:rPr>
                      <m:t>≥1</m:t>
                    </m:r>
                  </m:oMath>
                </a14:m>
                <a:r>
                  <a:rPr lang="zh-TW" altLang="en-US" dirty="0" smtClean="0"/>
                  <a:t>是某</a:t>
                </a:r>
                <a:r>
                  <a:rPr lang="en-US" altLang="zh-TW" dirty="0" smtClean="0"/>
                  <a:t>constant)  . Certificate</a:t>
                </a:r>
                <a:r>
                  <a:rPr lang="zh-TW" altLang="en-US" dirty="0" smtClean="0"/>
                  <a:t>的長度也是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08720"/>
                <a:ext cx="6777317" cy="4923909"/>
              </a:xfrm>
              <a:blipFill rotWithShape="1">
                <a:blip r:embed="rId2"/>
                <a:stretch>
                  <a:fillRect t="-1114" r="-1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9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10" y="764704"/>
            <a:ext cx="5328592" cy="572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372200" y="1174304"/>
            <a:ext cx="25202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是電腦硬體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combinational circuit!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3933056"/>
            <a:ext cx="18758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最多執行</a:t>
            </a:r>
            <a:r>
              <a:rPr lang="en-US" altLang="zh-TW" dirty="0" smtClean="0"/>
              <a:t>T(n) steps , </a:t>
            </a:r>
            <a:r>
              <a:rPr lang="zh-TW" altLang="en-US" dirty="0" smtClean="0"/>
              <a:t>也就是轉換</a:t>
            </a:r>
            <a:r>
              <a:rPr lang="en-US" altLang="zh-TW" dirty="0" smtClean="0"/>
              <a:t>configuration T(n)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95736" y="18864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x: input  y: certificate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3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5328592" cy="572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75656" y="1844824"/>
            <a:ext cx="61926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直接把上下的</a:t>
            </a:r>
            <a:r>
              <a:rPr lang="en-US" altLang="zh-TW" dirty="0" smtClean="0"/>
              <a:t>wire</a:t>
            </a:r>
            <a:r>
              <a:rPr lang="zh-TW" altLang="en-US" dirty="0" smtClean="0"/>
              <a:t>對接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沒有中間的</a:t>
            </a:r>
            <a:r>
              <a:rPr lang="en-US" altLang="zh-TW" dirty="0" smtClean="0"/>
              <a:t>configuration)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3051779"/>
            <a:ext cx="61926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直接把上下的</a:t>
            </a:r>
            <a:r>
              <a:rPr lang="en-US" altLang="zh-TW" dirty="0" smtClean="0"/>
              <a:t>wire</a:t>
            </a:r>
            <a:r>
              <a:rPr lang="zh-TW" altLang="en-US" dirty="0" smtClean="0"/>
              <a:t>對接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沒有中間的</a:t>
            </a:r>
            <a:r>
              <a:rPr lang="en-US" altLang="zh-TW" dirty="0" smtClean="0"/>
              <a:t>configuration)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5413573"/>
            <a:ext cx="85194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1520" y="188640"/>
            <a:ext cx="38884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r>
              <a:rPr lang="zh-TW" altLang="en-US" dirty="0" smtClean="0"/>
              <a:t>如何產生一個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Circuit C: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92080" y="33265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input: 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1520" y="6288490"/>
                <a:ext cx="5356026" cy="404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 computes C(y)=A(</a:t>
                </a:r>
                <a:r>
                  <a:rPr lang="en-US" altLang="zh-TW" dirty="0" err="1" smtClean="0"/>
                  <a:t>x,y</a:t>
                </a:r>
                <a:r>
                  <a:rPr lang="en-US" altLang="zh-TW" dirty="0" smtClean="0"/>
                  <a:t>) for any input y of length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88490"/>
                <a:ext cx="5356026" cy="404983"/>
              </a:xfrm>
              <a:prstGeom prst="rect">
                <a:avLst/>
              </a:prstGeom>
              <a:blipFill rotWithShape="1">
                <a:blip r:embed="rId3"/>
                <a:stretch>
                  <a:fillRect l="-794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0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</p:spPr>
            <p:txBody>
              <a:bodyPr/>
              <a:lstStyle/>
              <a:p>
                <a:r>
                  <a:rPr lang="zh-TW" altLang="en-US" dirty="0" smtClean="0"/>
                  <a:t>剩下兩件事情要證明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1. F</a:t>
                </a:r>
                <a:r>
                  <a:rPr lang="zh-TW" altLang="en-US" dirty="0" smtClean="0"/>
                  <a:t>計算出來的轉換是正確的</a:t>
                </a:r>
                <a:endParaRPr lang="en-US" altLang="zh-TW" dirty="0" smtClean="0"/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正向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假設有一個</a:t>
                </a:r>
                <a:r>
                  <a:rPr lang="en-US" altLang="zh-TW" dirty="0" smtClean="0"/>
                  <a:t>certificate y</a:t>
                </a:r>
                <a:r>
                  <a:rPr lang="zh-TW" altLang="en-US" dirty="0" smtClean="0"/>
                  <a:t>長度為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 smtClean="0"/>
                  <a:t>並使得</a:t>
                </a:r>
                <a:r>
                  <a:rPr lang="en-US" altLang="zh-TW" dirty="0" smtClean="0"/>
                  <a:t>A(</a:t>
                </a:r>
                <a:r>
                  <a:rPr lang="en-US" altLang="zh-TW" dirty="0" err="1" smtClean="0"/>
                  <a:t>x,y</a:t>
                </a:r>
                <a:r>
                  <a:rPr lang="en-US" altLang="zh-TW" dirty="0" smtClean="0"/>
                  <a:t>)=1. </a:t>
                </a:r>
                <a:r>
                  <a:rPr lang="zh-TW" altLang="en-US" dirty="0" smtClean="0"/>
                  <a:t>則我們將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當作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input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會使得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true. </a:t>
                </a:r>
                <a:r>
                  <a:rPr lang="zh-TW" altLang="en-US" dirty="0" smtClean="0"/>
                  <a:t>因此當</a:t>
                </a:r>
                <a:r>
                  <a:rPr lang="en-US" altLang="zh-TW" dirty="0" smtClean="0"/>
                  <a:t>certificate</a:t>
                </a:r>
                <a:r>
                  <a:rPr lang="zh-TW" altLang="en-US" dirty="0" smtClean="0"/>
                  <a:t>存在的時候</a:t>
                </a:r>
                <a:r>
                  <a:rPr lang="en-US" altLang="zh-TW" dirty="0" smtClean="0"/>
                  <a:t>, C</a:t>
                </a:r>
                <a:r>
                  <a:rPr lang="zh-TW" altLang="en-US" dirty="0" smtClean="0"/>
                  <a:t>亦為</a:t>
                </a:r>
                <a:r>
                  <a:rPr lang="en-US" altLang="zh-TW" dirty="0" err="1" smtClean="0"/>
                  <a:t>satisfiable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反向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為</a:t>
                </a:r>
                <a:r>
                  <a:rPr lang="en-US" altLang="zh-TW" dirty="0" err="1" smtClean="0"/>
                  <a:t>satisfiable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則一定可以找到一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使得</a:t>
                </a:r>
                <a:r>
                  <a:rPr lang="en-US" altLang="zh-TW" dirty="0" smtClean="0"/>
                  <a:t>C(y)=1, </a:t>
                </a:r>
                <a:r>
                  <a:rPr lang="zh-TW" altLang="en-US" dirty="0" smtClean="0"/>
                  <a:t>也就是</a:t>
                </a:r>
                <a:r>
                  <a:rPr lang="en-US" altLang="zh-TW" dirty="0" smtClean="0"/>
                  <a:t>A(</a:t>
                </a:r>
                <a:r>
                  <a:rPr lang="en-US" altLang="zh-TW" dirty="0" err="1" smtClean="0"/>
                  <a:t>x,y</a:t>
                </a:r>
                <a:r>
                  <a:rPr lang="en-US" altLang="zh-TW" dirty="0" smtClean="0"/>
                  <a:t>)=1.</a:t>
                </a:r>
              </a:p>
              <a:p>
                <a:r>
                  <a:rPr lang="en-US" altLang="zh-TW" dirty="0" smtClean="0"/>
                  <a:t>1. </a:t>
                </a:r>
                <a:r>
                  <a:rPr lang="zh-TW" altLang="en-US" dirty="0" smtClean="0"/>
                  <a:t>得證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  <a:blipFill rotWithShape="1">
                <a:blip r:embed="rId2"/>
                <a:stretch>
                  <a:fillRect t="-1131" r="-6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3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08720"/>
                <a:ext cx="6777317" cy="52565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2. F</a:t>
                </a:r>
                <a:r>
                  <a:rPr lang="zh-TW" altLang="en-US" dirty="0"/>
                  <a:t>只需要花</a:t>
                </a:r>
                <a:r>
                  <a:rPr lang="en-US" altLang="zh-TW" dirty="0"/>
                  <a:t>polynomial </a:t>
                </a:r>
                <a:r>
                  <a:rPr lang="en-US" altLang="zh-TW" dirty="0" smtClean="0"/>
                  <a:t>time</a:t>
                </a:r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zh-TW" altLang="en-US" dirty="0" smtClean="0"/>
                  <a:t>首先</a:t>
                </a:r>
                <a:r>
                  <a:rPr lang="en-US" altLang="zh-TW" dirty="0" smtClean="0"/>
                  <a:t>: configuration</a:t>
                </a:r>
                <a:r>
                  <a:rPr lang="zh-TW" altLang="en-US" dirty="0" smtClean="0"/>
                  <a:t>的大小</a:t>
                </a:r>
                <a:r>
                  <a:rPr lang="en-US" altLang="zh-TW" dirty="0" smtClean="0"/>
                  <a:t>is polynomial in n.</a:t>
                </a:r>
              </a:p>
              <a:p>
                <a:pPr lvl="1"/>
                <a:r>
                  <a:rPr lang="en-US" altLang="zh-TW" dirty="0" smtClean="0"/>
                  <a:t>program A </a:t>
                </a:r>
                <a:r>
                  <a:rPr lang="zh-TW" altLang="en-US" dirty="0" smtClean="0"/>
                  <a:t>大小為</a:t>
                </a:r>
                <a:r>
                  <a:rPr lang="en-US" altLang="zh-TW" dirty="0" smtClean="0"/>
                  <a:t>constant</a:t>
                </a:r>
              </a:p>
              <a:p>
                <a:pPr lvl="1"/>
                <a:r>
                  <a:rPr lang="en-US" altLang="zh-TW" dirty="0" smtClean="0"/>
                  <a:t>length of x is n</a:t>
                </a:r>
              </a:p>
              <a:p>
                <a:pPr lvl="1"/>
                <a:r>
                  <a:rPr lang="en-US" altLang="zh-TW" dirty="0" smtClean="0"/>
                  <a:t>length of 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working storage: polynomial in n (</a:t>
                </a:r>
                <a:r>
                  <a:rPr lang="zh-TW" altLang="en-US" dirty="0" smtClean="0"/>
                  <a:t>不然執行時間不會是</a:t>
                </a:r>
                <a:r>
                  <a:rPr lang="en-US" altLang="zh-TW" dirty="0" smtClean="0"/>
                  <a:t>polynomial time)</a:t>
                </a:r>
                <a:endParaRPr lang="en-US" altLang="zh-TW" dirty="0"/>
              </a:p>
              <a:p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的大小</a:t>
                </a:r>
                <a:r>
                  <a:rPr lang="en-US" altLang="zh-TW" dirty="0" smtClean="0"/>
                  <a:t>is polynomial in configuration</a:t>
                </a:r>
                <a:r>
                  <a:rPr lang="zh-TW" altLang="en-US" dirty="0" smtClean="0"/>
                  <a:t>大小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所以也是</a:t>
                </a:r>
                <a:r>
                  <a:rPr lang="en-US" altLang="zh-TW" dirty="0" smtClean="0"/>
                  <a:t>polynomial in n.</a:t>
                </a:r>
              </a:p>
              <a:p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最多有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M (t=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所以總共整個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的大小也是</a:t>
                </a:r>
                <a:r>
                  <a:rPr lang="en-US" altLang="zh-TW" dirty="0" smtClean="0"/>
                  <a:t>polynomial in n.</a:t>
                </a:r>
              </a:p>
              <a:p>
                <a:r>
                  <a:rPr lang="zh-TW" altLang="en-US" dirty="0" smtClean="0"/>
                  <a:t>最後</a:t>
                </a:r>
                <a:r>
                  <a:rPr lang="en-US" altLang="zh-TW" dirty="0" smtClean="0"/>
                  <a:t>, F</a:t>
                </a:r>
                <a:r>
                  <a:rPr lang="zh-TW" altLang="en-US" dirty="0" smtClean="0"/>
                  <a:t>應該可以在</a:t>
                </a:r>
                <a:r>
                  <a:rPr lang="en-US" altLang="zh-TW" dirty="0" smtClean="0"/>
                  <a:t>polynomial time</a:t>
                </a:r>
                <a:r>
                  <a:rPr lang="zh-TW" altLang="en-US" dirty="0" smtClean="0"/>
                  <a:t>內把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轉成</a:t>
                </a:r>
                <a:r>
                  <a:rPr lang="en-US" altLang="zh-TW" dirty="0" smtClean="0"/>
                  <a:t>C, </a:t>
                </a:r>
                <a:r>
                  <a:rPr lang="zh-TW" altLang="en-US" dirty="0" smtClean="0"/>
                  <a:t>因為每個步驟都只需要花</a:t>
                </a:r>
                <a:r>
                  <a:rPr lang="en-US" altLang="zh-TW" dirty="0" smtClean="0"/>
                  <a:t>polynomial time.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08720"/>
                <a:ext cx="6777317" cy="5256584"/>
              </a:xfrm>
              <a:blipFill rotWithShape="1">
                <a:blip r:embed="rId2"/>
                <a:stretch>
                  <a:fillRect t="-1392" r="-540" b="-23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5776" y="1027664"/>
            <a:ext cx="5512458" cy="1143000"/>
          </a:xfrm>
        </p:spPr>
        <p:txBody>
          <a:bodyPr/>
          <a:lstStyle/>
          <a:p>
            <a:r>
              <a:rPr lang="zh-TW" altLang="en-US" dirty="0" smtClean="0"/>
              <a:t>用腳撐住門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用腳撐住門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有了第一個</a:t>
                </a:r>
                <a:r>
                  <a:rPr lang="en-US" altLang="zh-TW" dirty="0" smtClean="0"/>
                  <a:t>NP-complete</a:t>
                </a:r>
                <a:r>
                  <a:rPr lang="zh-TW" altLang="en-US" dirty="0" smtClean="0"/>
                  <a:t>問題以後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其他只需要用</a:t>
                </a:r>
                <a:r>
                  <a:rPr lang="en-US" altLang="zh-TW" dirty="0" smtClean="0"/>
                  <a:t>reduction</a:t>
                </a:r>
                <a:r>
                  <a:rPr lang="zh-TW" altLang="en-US" dirty="0" smtClean="0"/>
                  <a:t>即可以證明某問題為</a:t>
                </a:r>
                <a:r>
                  <a:rPr lang="en-US" altLang="zh-TW" dirty="0" smtClean="0"/>
                  <a:t>NP-complete.</a:t>
                </a:r>
              </a:p>
              <a:p>
                <a:r>
                  <a:rPr lang="en-US" altLang="zh-TW" dirty="0" smtClean="0"/>
                  <a:t>Lemma: </a:t>
                </a:r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是某</a:t>
                </a:r>
                <a:r>
                  <a:rPr lang="en-US" altLang="zh-TW" dirty="0" smtClean="0"/>
                  <a:t>language,</a:t>
                </a:r>
                <a:r>
                  <a:rPr lang="zh-TW" altLang="en-US" dirty="0"/>
                  <a:t>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</a:rPr>
                      <m:t>𝑁𝑃𝐶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L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NP-hard. </a:t>
                </a:r>
                <a:r>
                  <a:rPr lang="zh-TW" altLang="en-US" dirty="0" smtClean="0"/>
                  <a:t>如果</a:t>
                </a:r>
                <a:r>
                  <a:rPr lang="zh-TW" altLang="en-US" dirty="0"/>
                  <a:t>除此之外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還具有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zh-TW" altLang="en-US" dirty="0" smtClean="0"/>
                  <a:t>的性質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NP-complete.</a:t>
                </a:r>
              </a:p>
              <a:p>
                <a:r>
                  <a:rPr lang="zh-TW" altLang="en-US" dirty="0"/>
                  <a:t>因此越來越容易證明某</a:t>
                </a:r>
                <a:r>
                  <a:rPr lang="zh-TW" altLang="en-US" dirty="0" smtClean="0"/>
                  <a:t>問題</a:t>
                </a:r>
                <a:r>
                  <a:rPr lang="en-US" altLang="zh-TW" dirty="0"/>
                  <a:t>L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NP-complete: </a:t>
                </a:r>
                <a:r>
                  <a:rPr lang="zh-TW" altLang="en-US" dirty="0" smtClean="0"/>
                  <a:t>只要證明</a:t>
                </a:r>
                <a:r>
                  <a:rPr lang="zh-TW" altLang="en-US" dirty="0"/>
                  <a:t>某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NP-complete</a:t>
                </a:r>
                <a:r>
                  <a:rPr lang="zh-TW" altLang="en-US" dirty="0" smtClean="0"/>
                  <a:t>問題可以</a:t>
                </a:r>
                <a:r>
                  <a:rPr lang="en-US" altLang="zh-TW" dirty="0" smtClean="0"/>
                  <a:t>reduce</a:t>
                </a:r>
                <a:r>
                  <a:rPr lang="zh-TW" altLang="en-US" dirty="0" smtClean="0"/>
                  <a:t>成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即可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  <a:blipFill rotWithShape="1">
                <a:blip r:embed="rId2"/>
                <a:stretch>
                  <a:fillRect t="-148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1810544" cy="1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1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2390665" y="4437112"/>
            <a:ext cx="2827920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836712"/>
                <a:ext cx="6777317" cy="4995917"/>
              </a:xfrm>
            </p:spPr>
            <p:txBody>
              <a:bodyPr/>
              <a:lstStyle/>
              <a:p>
                <a:r>
                  <a:rPr lang="en-US" altLang="zh-TW" dirty="0" smtClean="0"/>
                  <a:t>Lemma: </a:t>
                </a:r>
                <a:r>
                  <a:rPr lang="zh-TW" altLang="en-US" dirty="0"/>
                  <a:t>如果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是某</a:t>
                </a:r>
                <a:r>
                  <a:rPr lang="en-US" altLang="zh-TW" dirty="0"/>
                  <a:t>language,</a:t>
                </a:r>
                <a:r>
                  <a:rPr lang="zh-TW" altLang="en-US" dirty="0"/>
                  <a:t>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</a:rPr>
                      <m:t>𝑁𝑃𝐶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L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則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NP-hard. </a:t>
                </a:r>
                <a:r>
                  <a:rPr lang="zh-TW" altLang="en-US" dirty="0"/>
                  <a:t>如果除此之外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還具有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𝐿</m:t>
                    </m:r>
                    <m:r>
                      <a:rPr lang="en-US" altLang="zh-TW" i="1">
                        <a:latin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</a:rPr>
                      <m:t>𝑁𝑃</m:t>
                    </m:r>
                  </m:oMath>
                </a14:m>
                <a:r>
                  <a:rPr lang="zh-TW" altLang="en-US" dirty="0"/>
                  <a:t>的性質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則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NP-complete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Proof: </a:t>
                </a:r>
              </a:p>
              <a:p>
                <a:r>
                  <a:rPr lang="en-US" altLang="zh-TW" dirty="0" smtClean="0"/>
                  <a:t>L’ is NP-Complete, </a:t>
                </a:r>
                <a:r>
                  <a:rPr lang="zh-TW" altLang="en-US" dirty="0" smtClean="0"/>
                  <a:t>所以對於任何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使用遞移律</a:t>
                </a:r>
                <a:r>
                  <a:rPr lang="en-US" altLang="zh-TW" smtClean="0"/>
                  <a:t>(transitivity), </a:t>
                </a:r>
                <a:r>
                  <a:rPr lang="zh-TW" altLang="en-US" dirty="0" smtClean="0"/>
                  <a:t>則可得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因此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NP-hard. </a:t>
                </a:r>
                <a:r>
                  <a:rPr lang="zh-TW" altLang="en-US" dirty="0" smtClean="0"/>
                  <a:t>如果額外有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NP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NP-complete.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836712"/>
                <a:ext cx="6777317" cy="4995917"/>
              </a:xfrm>
              <a:blipFill rotWithShape="1">
                <a:blip r:embed="rId2"/>
                <a:stretch>
                  <a:fillRect t="-1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5" y="836711"/>
            <a:ext cx="6799659" cy="12492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28020" y="4665047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L’ : NPC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052131" y="4976772"/>
            <a:ext cx="8846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 rot="18443527">
                <a:off x="2788492" y="4934397"/>
                <a:ext cx="7922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3527">
                <a:off x="2788492" y="4934397"/>
                <a:ext cx="79220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 rot="1962260">
                <a:off x="3767106" y="4832036"/>
                <a:ext cx="8447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260">
                <a:off x="3767106" y="4832036"/>
                <a:ext cx="844795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440129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226759" y="5320001"/>
            <a:ext cx="933450" cy="278681"/>
          </a:xfrm>
          <a:custGeom>
            <a:avLst/>
            <a:gdLst>
              <a:gd name="connsiteX0" fmla="*/ 0 w 933450"/>
              <a:gd name="connsiteY0" fmla="*/ 278681 h 278681"/>
              <a:gd name="connsiteX1" fmla="*/ 428625 w 933450"/>
              <a:gd name="connsiteY1" fmla="*/ 2456 h 278681"/>
              <a:gd name="connsiteX2" fmla="*/ 933450 w 933450"/>
              <a:gd name="connsiteY2" fmla="*/ 135806 h 2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278681">
                <a:moveTo>
                  <a:pt x="0" y="278681"/>
                </a:moveTo>
                <a:cubicBezTo>
                  <a:pt x="136525" y="152474"/>
                  <a:pt x="273050" y="26268"/>
                  <a:pt x="428625" y="2456"/>
                </a:cubicBezTo>
                <a:cubicBezTo>
                  <a:pt x="584200" y="-21356"/>
                  <a:pt x="933450" y="135806"/>
                  <a:pt x="933450" y="135806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2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 animBg="1"/>
      <p:bldP spid="9" grpId="0" animBg="1"/>
      <p:bldP spid="10" grpId="0"/>
      <p:bldP spid="11" grpId="0"/>
      <p:bldP spid="12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686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證明某問題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NP-Complete/NP-Hard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060848"/>
                <a:ext cx="6777317" cy="3771781"/>
              </a:xfrm>
            </p:spPr>
            <p:txBody>
              <a:bodyPr>
                <a:normAutofit lnSpcReduction="1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/>
                  <a:t>(1-4</a:t>
                </a:r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NP-Hard, 1-5</a:t>
                </a:r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NP-Complete)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選定某已知</a:t>
                </a:r>
                <a:r>
                  <a:rPr lang="en-US" altLang="zh-TW" dirty="0" smtClean="0"/>
                  <a:t>NP-complete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language L’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描述</a:t>
                </a:r>
                <a:r>
                  <a:rPr lang="zh-TW" altLang="en-US" dirty="0" smtClean="0"/>
                  <a:t>一個演算法可以算出</a:t>
                </a:r>
                <a:r>
                  <a:rPr lang="en-US" altLang="zh-TW" dirty="0" smtClean="0"/>
                  <a:t>function f, f</a:t>
                </a:r>
                <a:r>
                  <a:rPr lang="zh-TW" altLang="en-US" dirty="0" smtClean="0"/>
                  <a:t>將每個</a:t>
                </a:r>
                <a:r>
                  <a:rPr lang="en-US" altLang="zh-TW" dirty="0" smtClean="0"/>
                  <a:t>L’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 smtClean="0"/>
                  <a:t>轉換成一個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 f(x)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證明此</a:t>
                </a:r>
                <a:r>
                  <a:rPr lang="en-US" altLang="zh-TW" dirty="0" smtClean="0"/>
                  <a:t>function f</a:t>
                </a:r>
                <a:r>
                  <a:rPr lang="zh-TW" altLang="en-US" dirty="0" smtClean="0"/>
                  <a:t>使得對於所有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∈</m:t>
                    </m:r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互為充要條件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證明計算出</a:t>
                </a:r>
                <a:r>
                  <a:rPr lang="en-US" altLang="zh-TW" dirty="0" smtClean="0"/>
                  <a:t>function f</a:t>
                </a:r>
                <a:r>
                  <a:rPr lang="zh-TW" altLang="en-US" dirty="0" smtClean="0"/>
                  <a:t>的演算法只需花</a:t>
                </a:r>
                <a:r>
                  <a:rPr lang="en-US" altLang="zh-TW" dirty="0" smtClean="0"/>
                  <a:t>polynomial time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證明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060848"/>
                <a:ext cx="6777317" cy="3771781"/>
              </a:xfrm>
              <a:blipFill rotWithShape="1">
                <a:blip r:embed="rId2"/>
                <a:stretch>
                  <a:fillRect l="-360" t="-2423" b="-2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9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Formula </a:t>
            </a:r>
            <a:r>
              <a:rPr lang="en-US" altLang="zh-TW" dirty="0" err="1" smtClean="0"/>
              <a:t>Satisfiability</a:t>
            </a:r>
            <a:r>
              <a:rPr lang="en-US" altLang="zh-TW" dirty="0" smtClean="0"/>
              <a:t>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6832"/>
                <a:ext cx="7704856" cy="43924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The first problem ever shown to be NP-complete. </a:t>
                </a:r>
                <a:r>
                  <a:rPr lang="en-US" altLang="zh-TW" dirty="0" smtClean="0">
                    <a:sym typeface="Wingdings" pitchFamily="2" charset="2"/>
                  </a:rPr>
                  <a:t></a:t>
                </a:r>
              </a:p>
              <a:p>
                <a:r>
                  <a:rPr lang="zh-TW" altLang="en-US" dirty="0" smtClean="0">
                    <a:sym typeface="Wingdings" pitchFamily="2" charset="2"/>
                  </a:rPr>
                  <a:t>使用</a:t>
                </a:r>
                <a:r>
                  <a:rPr lang="en-US" altLang="zh-TW" dirty="0" smtClean="0">
                    <a:sym typeface="Wingdings" pitchFamily="2" charset="2"/>
                  </a:rPr>
                  <a:t>language SAT</a:t>
                </a:r>
                <a:r>
                  <a:rPr lang="zh-TW" altLang="en-US" dirty="0" smtClean="0">
                    <a:sym typeface="Wingdings" pitchFamily="2" charset="2"/>
                  </a:rPr>
                  <a:t>來表示</a:t>
                </a:r>
                <a:r>
                  <a:rPr lang="en-US" altLang="zh-TW" dirty="0" smtClean="0">
                    <a:sym typeface="Wingdings" pitchFamily="2" charset="2"/>
                  </a:rPr>
                  <a:t>formula </a:t>
                </a:r>
                <a:r>
                  <a:rPr lang="en-US" altLang="zh-TW" dirty="0" err="1" smtClean="0">
                    <a:sym typeface="Wingdings" pitchFamily="2" charset="2"/>
                  </a:rPr>
                  <a:t>satisfiability</a:t>
                </a:r>
                <a:r>
                  <a:rPr lang="en-US" altLang="zh-TW" dirty="0" smtClean="0">
                    <a:sym typeface="Wingdings" pitchFamily="2" charset="2"/>
                  </a:rPr>
                  <a:t> problem. </a:t>
                </a:r>
                <a:r>
                  <a:rPr lang="zh-TW" altLang="en-US" dirty="0" smtClean="0">
                    <a:sym typeface="Wingdings" pitchFamily="2" charset="2"/>
                  </a:rPr>
                  <a:t>一個</a:t>
                </a:r>
                <a:r>
                  <a:rPr lang="en-US" altLang="zh-TW" dirty="0" smtClean="0">
                    <a:sym typeface="Wingdings" pitchFamily="2" charset="2"/>
                  </a:rPr>
                  <a:t>SAT</a:t>
                </a:r>
                <a:r>
                  <a:rPr lang="zh-TW" altLang="en-US" dirty="0" smtClean="0">
                    <a:sym typeface="Wingdings" pitchFamily="2" charset="2"/>
                  </a:rPr>
                  <a:t>的</a:t>
                </a:r>
                <a:r>
                  <a:rPr lang="en-US" altLang="zh-TW" dirty="0" smtClean="0">
                    <a:sym typeface="Wingdings" pitchFamily="2" charset="2"/>
                  </a:rPr>
                  <a:t>instance</a:t>
                </a:r>
                <a:r>
                  <a:rPr lang="zh-TW" altLang="en-US" dirty="0" smtClean="0">
                    <a:sym typeface="Wingdings" pitchFamily="2" charset="2"/>
                  </a:rPr>
                  <a:t>為一</a:t>
                </a:r>
                <a:r>
                  <a:rPr lang="en-US" altLang="zh-TW" dirty="0" err="1" smtClean="0">
                    <a:sym typeface="Wingdings" pitchFamily="2" charset="2"/>
                  </a:rPr>
                  <a:t>boolean</a:t>
                </a:r>
                <a:r>
                  <a:rPr lang="en-US" altLang="zh-TW" dirty="0" smtClean="0">
                    <a:sym typeface="Wingdings" pitchFamily="2" charset="2"/>
                  </a:rPr>
                  <a:t> formula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altLang="zh-TW" dirty="0" smtClean="0">
                    <a:sym typeface="Wingdings" pitchFamily="2" charset="2"/>
                  </a:rPr>
                  <a:t>, </a:t>
                </a:r>
                <a:r>
                  <a:rPr lang="zh-TW" altLang="en-US" dirty="0" smtClean="0">
                    <a:sym typeface="Wingdings" pitchFamily="2" charset="2"/>
                  </a:rPr>
                  <a:t>包含了</a:t>
                </a:r>
                <a:r>
                  <a:rPr lang="en-US" altLang="zh-TW" dirty="0" smtClean="0">
                    <a:sym typeface="Wingdings" pitchFamily="2" charset="2"/>
                  </a:rPr>
                  <a:t>: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 smtClean="0">
                    <a:sym typeface="Wingdings" pitchFamily="2" charset="2"/>
                  </a:rPr>
                  <a:t>n </a:t>
                </a:r>
                <a:r>
                  <a:rPr lang="en-US" altLang="zh-TW" dirty="0" err="1" smtClean="0">
                    <a:sym typeface="Wingdings" pitchFamily="2" charset="2"/>
                  </a:rPr>
                  <a:t>boolean</a:t>
                </a:r>
                <a:r>
                  <a:rPr lang="en-US" altLang="zh-TW" dirty="0" smtClean="0">
                    <a:sym typeface="Wingdings" pitchFamily="2" charset="2"/>
                  </a:rPr>
                  <a:t> </a:t>
                </a:r>
                <a:r>
                  <a:rPr lang="zh-TW" altLang="en-US" dirty="0" smtClean="0">
                    <a:sym typeface="Wingdings" pitchFamily="2" charset="2"/>
                  </a:rPr>
                  <a:t>變數</a:t>
                </a:r>
                <a:r>
                  <a:rPr lang="en-US" altLang="zh-TW" dirty="0" smtClean="0">
                    <a:sym typeface="Wingdings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sym typeface="Wingdings" pitchFamily="2" charset="2"/>
                  </a:rPr>
                  <a:t>;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en-US" altLang="zh-TW" dirty="0" smtClean="0">
                    <a:sym typeface="Wingdings" pitchFamily="2" charset="2"/>
                  </a:rPr>
                  <a:t>m </a:t>
                </a:r>
                <a:r>
                  <a:rPr lang="en-US" altLang="zh-TW" dirty="0" err="1" smtClean="0">
                    <a:sym typeface="Wingdings" pitchFamily="2" charset="2"/>
                  </a:rPr>
                  <a:t>boolean</a:t>
                </a:r>
                <a:r>
                  <a:rPr lang="en-US" altLang="zh-TW" dirty="0" smtClean="0">
                    <a:sym typeface="Wingdings" pitchFamily="2" charset="2"/>
                  </a:rPr>
                  <a:t> connectives: </a:t>
                </a:r>
                <a:r>
                  <a:rPr lang="zh-TW" altLang="en-US" dirty="0" smtClean="0">
                    <a:sym typeface="Wingdings" pitchFamily="2" charset="2"/>
                  </a:rPr>
                  <a:t>任何具一個或兩個</a:t>
                </a:r>
                <a:r>
                  <a:rPr lang="en-US" altLang="zh-TW" dirty="0" smtClean="0">
                    <a:sym typeface="Wingdings" pitchFamily="2" charset="2"/>
                  </a:rPr>
                  <a:t>input</a:t>
                </a:r>
                <a:r>
                  <a:rPr lang="zh-TW" altLang="en-US" dirty="0" smtClean="0">
                    <a:sym typeface="Wingdings" pitchFamily="2" charset="2"/>
                  </a:rPr>
                  <a:t>及一個</a:t>
                </a:r>
                <a:r>
                  <a:rPr lang="en-US" altLang="zh-TW" dirty="0" smtClean="0">
                    <a:sym typeface="Wingdings" pitchFamily="2" charset="2"/>
                  </a:rPr>
                  <a:t>output</a:t>
                </a:r>
                <a:r>
                  <a:rPr lang="zh-TW" altLang="en-US" dirty="0" smtClean="0">
                    <a:sym typeface="Wingdings" pitchFamily="2" charset="2"/>
                  </a:rPr>
                  <a:t>的</a:t>
                </a:r>
                <a:r>
                  <a:rPr lang="en-US" altLang="zh-TW" dirty="0" err="1" smtClean="0">
                    <a:sym typeface="Wingdings" pitchFamily="2" charset="2"/>
                  </a:rPr>
                  <a:t>boolean</a:t>
                </a:r>
                <a:r>
                  <a:rPr lang="en-US" altLang="zh-TW" dirty="0" smtClean="0">
                    <a:sym typeface="Wingdings" pitchFamily="2" charset="2"/>
                  </a:rPr>
                  <a:t> function, </a:t>
                </a:r>
                <a:r>
                  <a:rPr lang="zh-TW" altLang="en-US" dirty="0" smtClean="0">
                    <a:sym typeface="Wingdings" pitchFamily="2" charset="2"/>
                  </a:rPr>
                  <a:t>如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sym typeface="Wingdings" pitchFamily="2" charset="2"/>
                      </a:rPr>
                      <m:t>∧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zh-TW" altLang="en-US" i="1" smtClean="0">
                        <a:latin typeface="Cambria Math"/>
                        <a:sym typeface="Wingdings" pitchFamily="2" charset="2"/>
                      </a:rPr>
                      <m:t>∨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TW" i="1" smtClean="0">
                        <a:latin typeface="Cambria Math"/>
                        <a:ea typeface="Cambria Math"/>
                        <a:sym typeface="Wingdings" pitchFamily="2" charset="2"/>
                      </a:rPr>
                      <m:t>¬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,→,↔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  <a:sym typeface="Wingdings" pitchFamily="2" charset="2"/>
                      </a:rPr>
                      <m:t>;</m:t>
                    </m:r>
                  </m:oMath>
                </a14:m>
                <a:r>
                  <a:rPr lang="en-US" altLang="zh-TW" dirty="0" smtClean="0">
                    <a:sym typeface="Wingdings" pitchFamily="2" charset="2"/>
                  </a:rPr>
                  <a:t> and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zh-TW" altLang="en-US" dirty="0" smtClean="0">
                    <a:sym typeface="Wingdings" pitchFamily="2" charset="2"/>
                  </a:rPr>
                  <a:t>括號</a:t>
                </a:r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:r>
                  <a:rPr lang="en-US" altLang="zh-TW" dirty="0" smtClean="0">
                    <a:sym typeface="Wingdings" pitchFamily="2" charset="2"/>
                  </a:rPr>
                  <a:t>Truth assignment, satisfying assignment, </a:t>
                </a:r>
                <a:r>
                  <a:rPr lang="zh-TW" altLang="en-US" dirty="0" smtClean="0">
                    <a:sym typeface="Wingdings" pitchFamily="2" charset="2"/>
                  </a:rPr>
                  <a:t>及</a:t>
                </a:r>
                <a:r>
                  <a:rPr lang="en-US" altLang="zh-TW" dirty="0" err="1" smtClean="0">
                    <a:sym typeface="Wingdings" pitchFamily="2" charset="2"/>
                  </a:rPr>
                  <a:t>satisfiable</a:t>
                </a:r>
                <a:r>
                  <a:rPr lang="zh-TW" altLang="en-US" dirty="0" smtClean="0">
                    <a:sym typeface="Wingdings" pitchFamily="2" charset="2"/>
                  </a:rPr>
                  <a:t>之定義類似於之前在</a:t>
                </a:r>
                <a:r>
                  <a:rPr lang="en-US" altLang="zh-TW" dirty="0" smtClean="0">
                    <a:sym typeface="Wingdings" pitchFamily="2" charset="2"/>
                  </a:rPr>
                  <a:t>circuit </a:t>
                </a:r>
                <a:r>
                  <a:rPr lang="en-US" altLang="zh-TW" dirty="0" err="1" smtClean="0">
                    <a:sym typeface="Wingdings" pitchFamily="2" charset="2"/>
                  </a:rPr>
                  <a:t>satisfiability</a:t>
                </a:r>
                <a:r>
                  <a:rPr lang="en-US" altLang="zh-TW" dirty="0" smtClean="0">
                    <a:sym typeface="Wingdings" pitchFamily="2" charset="2"/>
                  </a:rPr>
                  <a:t> problem</a:t>
                </a:r>
                <a:r>
                  <a:rPr lang="zh-TW" altLang="en-US" dirty="0" smtClean="0">
                    <a:sym typeface="Wingdings" pitchFamily="2" charset="2"/>
                  </a:rPr>
                  <a:t>下的定義</a:t>
                </a:r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:r>
                  <a:rPr lang="en-US" altLang="zh-TW" dirty="0" smtClean="0">
                    <a:sym typeface="Wingdings" pitchFamily="2" charset="2"/>
                  </a:rPr>
                  <a:t>Encode the formula: </a:t>
                </a:r>
                <a:r>
                  <a:rPr lang="zh-TW" altLang="en-US" dirty="0" smtClean="0">
                    <a:sym typeface="Wingdings" pitchFamily="2" charset="2"/>
                  </a:rPr>
                  <a:t>長度可為</a:t>
                </a:r>
                <a:r>
                  <a:rPr lang="en-US" altLang="zh-TW" dirty="0" smtClean="0">
                    <a:sym typeface="Wingdings" pitchFamily="2" charset="2"/>
                  </a:rPr>
                  <a:t>polynomial in </a:t>
                </a:r>
                <a:r>
                  <a:rPr lang="en-US" altLang="zh-TW" dirty="0" err="1" smtClean="0">
                    <a:sym typeface="Wingdings" pitchFamily="2" charset="2"/>
                  </a:rPr>
                  <a:t>n+m</a:t>
                </a:r>
                <a:r>
                  <a:rPr lang="en-US" altLang="zh-TW" dirty="0" smtClean="0">
                    <a:sym typeface="Wingdings" pitchFamily="2" charset="2"/>
                  </a:rPr>
                  <a:t> .</a:t>
                </a:r>
              </a:p>
              <a:p>
                <a:r>
                  <a:rPr lang="en-US" altLang="zh-TW" dirty="0" smtClean="0">
                    <a:sym typeface="Wingdings" pitchFamily="2" charset="2"/>
                  </a:rPr>
                  <a:t>(Formula) </a:t>
                </a:r>
                <a:r>
                  <a:rPr lang="en-US" altLang="zh-TW" dirty="0" err="1" smtClean="0">
                    <a:sym typeface="Wingdings" pitchFamily="2" charset="2"/>
                  </a:rPr>
                  <a:t>satisfiability</a:t>
                </a:r>
                <a:r>
                  <a:rPr lang="zh-TW" altLang="en-US" dirty="0" smtClean="0">
                    <a:sym typeface="Wingdings" pitchFamily="2" charset="2"/>
                  </a:rPr>
                  <a:t>問題</a:t>
                </a:r>
                <a:r>
                  <a:rPr lang="en-US" altLang="zh-TW" dirty="0" smtClean="0">
                    <a:sym typeface="Wingdings" pitchFamily="2" charset="2"/>
                  </a:rPr>
                  <a:t>: </a:t>
                </a:r>
                <a:r>
                  <a:rPr lang="zh-TW" altLang="en-US" dirty="0" smtClean="0">
                    <a:sym typeface="Wingdings" pitchFamily="2" charset="2"/>
                  </a:rPr>
                  <a:t>某一</a:t>
                </a:r>
                <a:r>
                  <a:rPr lang="en-US" altLang="zh-TW" dirty="0" err="1" smtClean="0">
                    <a:sym typeface="Wingdings" pitchFamily="2" charset="2"/>
                  </a:rPr>
                  <a:t>boolean</a:t>
                </a:r>
                <a:r>
                  <a:rPr lang="en-US" altLang="zh-TW" dirty="0" smtClean="0">
                    <a:sym typeface="Wingdings" pitchFamily="2" charset="2"/>
                  </a:rPr>
                  <a:t> formula</a:t>
                </a:r>
                <a:r>
                  <a:rPr lang="zh-TW" altLang="en-US" dirty="0" smtClean="0">
                    <a:sym typeface="Wingdings" pitchFamily="2" charset="2"/>
                  </a:rPr>
                  <a:t>是否為</a:t>
                </a:r>
                <a:r>
                  <a:rPr lang="en-US" altLang="zh-TW" dirty="0" err="1" smtClean="0">
                    <a:sym typeface="Wingdings" pitchFamily="2" charset="2"/>
                  </a:rPr>
                  <a:t>satisfiable</a:t>
                </a:r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𝑆𝐴𝑇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𝜙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is</m:t>
                    </m:r>
                    <m: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a</m:t>
                    </m:r>
                    <m: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satisfiable</m:t>
                    </m:r>
                    <m: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boolean</m:t>
                    </m:r>
                    <m: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formula</m:t>
                    </m:r>
                    <m: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:r>
                  <a:rPr lang="zh-TW" altLang="en-US" dirty="0" smtClean="0">
                    <a:sym typeface="Wingdings" pitchFamily="2" charset="2"/>
                  </a:rPr>
                  <a:t>例</a:t>
                </a:r>
                <a:r>
                  <a:rPr lang="en-US" altLang="zh-TW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sym typeface="Wingdings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sym typeface="Wingdings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∨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¬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sym typeface="Wingdings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↔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sym typeface="Wingdings" pitchFamily="2" charset="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∧¬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sym typeface="Wingdings" pitchFamily="2" charset="2"/>
                </a:endParaRPr>
              </a:p>
              <a:p>
                <a:pPr marL="822960" lvl="1" indent="-457200">
                  <a:buFont typeface="+mj-lt"/>
                  <a:buAutoNum type="arabicPeriod"/>
                </a:pPr>
                <a:endParaRPr lang="en-US" altLang="zh-TW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6832"/>
                <a:ext cx="7704856" cy="4392488"/>
              </a:xfrm>
              <a:blipFill rotWithShape="1">
                <a:blip r:embed="rId2"/>
                <a:stretch>
                  <a:fillRect t="-1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Complexity class co-NP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2132856"/>
                <a:ext cx="6777317" cy="3508977"/>
              </a:xfrm>
            </p:spPr>
            <p:txBody>
              <a:bodyPr/>
              <a:lstStyle/>
              <a:p>
                <a:r>
                  <a:rPr lang="en-US" altLang="zh-TW" dirty="0" smtClean="0"/>
                  <a:t>class NP is closed under complement?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尚未得知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意思</a:t>
                </a:r>
                <a:r>
                  <a:rPr lang="zh-TW" altLang="en-US" dirty="0" smtClean="0"/>
                  <a:t>就是說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r>
                  <a:rPr lang="zh-TW" altLang="en-US" dirty="0" smtClean="0"/>
                  <a:t>否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 smtClean="0"/>
                  <a:t>co-NP: all languages that satisfies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2132856"/>
                <a:ext cx="6777317" cy="3508977"/>
              </a:xfrm>
              <a:blipFill rotWithShape="1">
                <a:blip r:embed="rId2"/>
                <a:stretch>
                  <a:fillRect t="-1565" r="-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040560" cy="26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80728"/>
                <a:ext cx="6777317" cy="5184576"/>
              </a:xfrm>
            </p:spPr>
            <p:txBody>
              <a:bodyPr/>
              <a:lstStyle/>
              <a:p>
                <a:r>
                  <a:rPr lang="en-US" altLang="zh-TW" dirty="0" smtClean="0"/>
                  <a:t>Theorem: </a:t>
                </a:r>
                <a:r>
                  <a:rPr lang="en-US" altLang="zh-TW" dirty="0" err="1" smtClean="0"/>
                  <a:t>Satisfiability</a:t>
                </a:r>
                <a:r>
                  <a:rPr lang="en-US" altLang="zh-TW" dirty="0" smtClean="0"/>
                  <a:t> of </a:t>
                </a:r>
                <a:r>
                  <a:rPr lang="en-US" altLang="zh-TW" dirty="0" err="1" smtClean="0"/>
                  <a:t>boolean</a:t>
                </a:r>
                <a:r>
                  <a:rPr lang="en-US" altLang="zh-TW" dirty="0" smtClean="0"/>
                  <a:t> formulas is NP-complete.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Proof: 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證明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SAT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要</a:t>
                </a:r>
                <a:r>
                  <a:rPr lang="zh-TW" altLang="en-US" dirty="0" smtClean="0"/>
                  <a:t>證明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SAT</m:t>
                    </m:r>
                    <m:r>
                      <a:rPr lang="en-US" altLang="zh-TW" i="1">
                        <a:latin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</a:rPr>
                      <m:t>𝑁𝑃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我們須證明有</a:t>
                </a:r>
                <a:r>
                  <a:rPr lang="en-US" altLang="zh-TW" dirty="0" smtClean="0"/>
                  <a:t>certificate (</a:t>
                </a:r>
                <a:r>
                  <a:rPr lang="zh-TW" altLang="en-US" dirty="0" smtClean="0"/>
                  <a:t>也就是可以使得</a:t>
                </a:r>
                <a:r>
                  <a:rPr lang="en-US" altLang="zh-TW" dirty="0" smtClean="0"/>
                  <a:t>formula</a:t>
                </a:r>
                <a:r>
                  <a:rPr lang="zh-TW" altLang="en-US" dirty="0" smtClean="0"/>
                  <a:t>產生</a:t>
                </a:r>
                <a:r>
                  <a:rPr lang="en-US" altLang="zh-TW" dirty="0" smtClean="0"/>
                  <a:t>true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truth assignment)</a:t>
                </a:r>
                <a:r>
                  <a:rPr lang="zh-TW" altLang="en-US" dirty="0" smtClean="0"/>
                  <a:t>的狀況下某</a:t>
                </a:r>
                <a:r>
                  <a:rPr lang="en-US" altLang="zh-TW" dirty="0" smtClean="0"/>
                  <a:t>input formula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zh-TW" altLang="en-US" dirty="0" smtClean="0"/>
                  <a:t>可在</a:t>
                </a:r>
                <a:r>
                  <a:rPr lang="en-US" altLang="zh-TW" dirty="0" smtClean="0"/>
                  <a:t>polynomial time</a:t>
                </a:r>
                <a:r>
                  <a:rPr lang="zh-TW" altLang="en-US" dirty="0" smtClean="0"/>
                  <a:t>底下被</a:t>
                </a:r>
                <a:r>
                  <a:rPr lang="en-US" altLang="zh-TW" dirty="0" smtClean="0"/>
                  <a:t>verify.</a:t>
                </a:r>
              </a:p>
              <a:p>
                <a:r>
                  <a:rPr lang="zh-TW" altLang="en-US" dirty="0" smtClean="0"/>
                  <a:t>此工作可以很容易地在</a:t>
                </a:r>
                <a:r>
                  <a:rPr lang="en-US" altLang="zh-TW" dirty="0" smtClean="0"/>
                  <a:t>polynomial time</a:t>
                </a:r>
                <a:r>
                  <a:rPr lang="zh-TW" altLang="en-US" dirty="0" smtClean="0"/>
                  <a:t>內做完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只要一步一步把</a:t>
                </a:r>
                <a:r>
                  <a:rPr lang="en-US" altLang="zh-TW" dirty="0" smtClean="0"/>
                  <a:t>assignment</a:t>
                </a:r>
                <a:r>
                  <a:rPr lang="zh-TW" altLang="en-US" dirty="0" smtClean="0"/>
                  <a:t>帶入式子即可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80728"/>
                <a:ext cx="6777317" cy="5184576"/>
              </a:xfrm>
              <a:blipFill rotWithShape="1">
                <a:blip r:embed="rId2"/>
                <a:stretch>
                  <a:fillRect t="-941" r="-1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5" y="895350"/>
            <a:ext cx="6799659" cy="10214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4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548680"/>
                <a:ext cx="6777317" cy="4995917"/>
              </a:xfrm>
            </p:spPr>
            <p:txBody>
              <a:bodyPr/>
              <a:lstStyle/>
              <a:p>
                <a:pPr marL="525780" indent="-457200">
                  <a:buFont typeface="+mj-lt"/>
                  <a:buAutoNum type="arabicPeriod" startAt="2"/>
                </a:pPr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SAT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NP-hard.</a:t>
                </a:r>
              </a:p>
              <a:p>
                <a:r>
                  <a:rPr lang="zh-TW" altLang="en-US" dirty="0"/>
                  <a:t>也就是</a:t>
                </a:r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CIRCUIT-SAT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TW" dirty="0" smtClean="0"/>
                  <a:t>SAT. (</a:t>
                </a:r>
                <a:r>
                  <a:rPr lang="zh-TW" altLang="en-US" dirty="0" smtClean="0"/>
                  <a:t>已知</a:t>
                </a:r>
                <a:r>
                  <a:rPr lang="en-US" altLang="zh-TW" dirty="0" smtClean="0"/>
                  <a:t>CIRCUIT-SAT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TW" dirty="0" smtClean="0"/>
                  <a:t>NPC.) 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zh-TW" altLang="en-US" dirty="0" smtClean="0">
                    <a:sym typeface="Wingdings" pitchFamily="2" charset="2"/>
                  </a:rPr>
                  <a:t>在</a:t>
                </a:r>
                <a:r>
                  <a:rPr lang="en-US" altLang="zh-TW" dirty="0" smtClean="0">
                    <a:sym typeface="Wingdings" pitchFamily="2" charset="2"/>
                  </a:rPr>
                  <a:t>polynomial time</a:t>
                </a:r>
                <a:r>
                  <a:rPr lang="zh-TW" altLang="en-US" dirty="0" smtClean="0">
                    <a:sym typeface="Wingdings" pitchFamily="2" charset="2"/>
                  </a:rPr>
                  <a:t>我們可以把</a:t>
                </a:r>
                <a:r>
                  <a:rPr lang="en-US" altLang="zh-TW" dirty="0" smtClean="0">
                    <a:sym typeface="Wingdings" pitchFamily="2" charset="2"/>
                  </a:rPr>
                  <a:t>circuit C</a:t>
                </a:r>
                <a:r>
                  <a:rPr lang="zh-TW" altLang="en-US" dirty="0" smtClean="0">
                    <a:sym typeface="Wingdings" pitchFamily="2" charset="2"/>
                  </a:rPr>
                  <a:t>轉成</a:t>
                </a:r>
                <a:r>
                  <a:rPr lang="en-US" altLang="zh-TW" dirty="0" smtClean="0">
                    <a:sym typeface="Wingdings" pitchFamily="2" charset="2"/>
                  </a:rPr>
                  <a:t>formula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𝜙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548680"/>
                <a:ext cx="6777317" cy="4995917"/>
              </a:xfrm>
              <a:blipFill rotWithShape="1">
                <a:blip r:embed="rId2"/>
                <a:stretch>
                  <a:fillRect t="-1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71" y="2064497"/>
            <a:ext cx="5726465" cy="246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96955" y="4800801"/>
                <a:ext cx="62477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↔</m:t>
                    </m:r>
                    <m:r>
                      <a:rPr lang="en-US" altLang="zh-TW" i="1" smtClean="0">
                        <a:latin typeface="Cambria Math"/>
                        <a:ea typeface="Cambria Math"/>
                        <a:sym typeface="Wingdings" pitchFamily="2" charset="2"/>
                      </a:rPr>
                      <m:t>¬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↔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↔¬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i="1" dirty="0" smtClean="0">
                    <a:latin typeface="Cambria Math"/>
                    <a:ea typeface="Cambria Math"/>
                    <a:sym typeface="Wingdings" pitchFamily="2" charset="2"/>
                  </a:rPr>
                  <a:t/>
                </a:r>
                <a:br>
                  <a:rPr lang="en-US" altLang="zh-TW" i="1" dirty="0" smtClean="0">
                    <a:latin typeface="Cambria Math"/>
                    <a:ea typeface="Cambria Math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↔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↔(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6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))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↔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i="1" dirty="0" smtClean="0">
                    <a:latin typeface="Cambria Math"/>
                    <a:ea typeface="Cambria Math"/>
                    <a:sym typeface="Wingdings" pitchFamily="2" charset="2"/>
                  </a:rPr>
                  <a:t/>
                </a:r>
                <a:br>
                  <a:rPr lang="en-US" altLang="zh-TW" i="1" dirty="0" smtClean="0">
                    <a:latin typeface="Cambria Math"/>
                    <a:ea typeface="Cambria Math"/>
                    <a:sym typeface="Wingdings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  <a:sym typeface="Wingdings" pitchFamily="2" charset="2"/>
                        </a:rPr>
                        <m:t>↔(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7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  <a:sym typeface="Wingdings" pitchFamily="2" charset="2"/>
                        </a:rPr>
                        <m:t>))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55" y="4800801"/>
                <a:ext cx="624773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95" b="-4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725347" y="4368753"/>
            <a:ext cx="35283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 smtClean="0"/>
              <a:t>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轉換很直觀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7504" y="5903063"/>
                <a:ext cx="8928992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dirty="0" smtClean="0"/>
                  <a:t>每一個小括號裡面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 是在確認每一個</a:t>
                </a:r>
                <a:r>
                  <a:rPr lang="en-US" altLang="zh-TW" dirty="0"/>
                  <a:t>gate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input &amp; output</a:t>
                </a:r>
                <a:r>
                  <a:rPr lang="zh-TW" altLang="en-US" dirty="0"/>
                  <a:t>都保持正確的關係</a:t>
                </a:r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zh-TW" altLang="en-US" dirty="0"/>
                  <a:t>同時最後的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要是</a:t>
                </a:r>
                <a:r>
                  <a:rPr lang="en-US" altLang="zh-TW" dirty="0" smtClean="0"/>
                  <a:t>true.  </a:t>
                </a:r>
                <a:r>
                  <a:rPr lang="zh-TW" altLang="en-US" dirty="0" smtClean="0"/>
                  <a:t>因此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是</a:t>
                </a:r>
                <a:r>
                  <a:rPr lang="en-US" altLang="zh-TW" dirty="0" err="1" smtClean="0"/>
                  <a:t>satisfiable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zh-TW" altLang="en-US" dirty="0" smtClean="0"/>
                  <a:t>為</a:t>
                </a:r>
                <a:r>
                  <a:rPr lang="en-US" altLang="zh-TW" dirty="0" err="1" smtClean="0"/>
                  <a:t>satisfiable</a:t>
                </a:r>
                <a:r>
                  <a:rPr lang="zh-TW" altLang="en-US" dirty="0" smtClean="0"/>
                  <a:t>互為充要條件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903063"/>
                <a:ext cx="892899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45" t="-4587" r="-477" b="-11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3-CNF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84165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一個比較狹隘定義的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formula (</a:t>
            </a:r>
            <a:r>
              <a:rPr lang="zh-TW" altLang="en-US" dirty="0" smtClean="0"/>
              <a:t>某種特例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satisfiability</a:t>
            </a:r>
            <a:r>
              <a:rPr lang="zh-TW" altLang="en-US" dirty="0" smtClean="0"/>
              <a:t>是否還是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問題呢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原因</a:t>
            </a:r>
            <a:r>
              <a:rPr lang="en-US" altLang="zh-TW" dirty="0" smtClean="0"/>
              <a:t>: </a:t>
            </a:r>
            <a:r>
              <a:rPr lang="zh-TW" altLang="en-US" dirty="0" smtClean="0"/>
              <a:t>很多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問題都可以從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formula </a:t>
            </a:r>
            <a:r>
              <a:rPr lang="en-US" altLang="zh-TW" dirty="0" err="1" smtClean="0"/>
              <a:t>satisfiability</a:t>
            </a:r>
            <a:r>
              <a:rPr lang="en-US" altLang="zh-TW" dirty="0" smtClean="0"/>
              <a:t> </a:t>
            </a:r>
            <a:r>
              <a:rPr lang="zh-TW" altLang="en-US" dirty="0" smtClean="0"/>
              <a:t>轉換過去</a:t>
            </a:r>
            <a:r>
              <a:rPr lang="en-US" altLang="zh-TW" dirty="0" smtClean="0"/>
              <a:t>. </a:t>
            </a:r>
            <a:r>
              <a:rPr lang="zh-TW" altLang="en-US" dirty="0" smtClean="0"/>
              <a:t>但是這樣有點困難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formula </a:t>
            </a:r>
            <a:r>
              <a:rPr lang="en-US" altLang="zh-TW" dirty="0" err="1" smtClean="0"/>
              <a:t>satisfiability</a:t>
            </a:r>
            <a:r>
              <a:rPr lang="zh-TW" altLang="en-US" dirty="0" smtClean="0"/>
              <a:t>太多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要考慮了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因此我們通常想要限制一些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減少一些</a:t>
            </a:r>
            <a:r>
              <a:rPr lang="en-US" altLang="zh-TW" dirty="0" smtClean="0"/>
              <a:t>case, </a:t>
            </a:r>
            <a:r>
              <a:rPr lang="zh-TW" altLang="en-US" dirty="0" smtClean="0"/>
              <a:t>使得要從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限制版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satisfiability</a:t>
            </a:r>
            <a:r>
              <a:rPr lang="zh-TW" altLang="en-US" dirty="0" smtClean="0"/>
              <a:t>轉換到別的問題的時候比較簡單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不要限制太多使整個問題變成</a:t>
            </a:r>
            <a:r>
              <a:rPr lang="en-US" altLang="zh-TW" dirty="0" smtClean="0"/>
              <a:t>polynomial-time solvable</a:t>
            </a:r>
            <a:r>
              <a:rPr lang="zh-TW" altLang="en-US" dirty="0" smtClean="0"/>
              <a:t>了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3-CNF </a:t>
            </a:r>
            <a:r>
              <a:rPr lang="en-US" altLang="zh-TW" dirty="0" err="1"/>
              <a:t>satisfiability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Literal: </a:t>
                </a:r>
                <a:r>
                  <a:rPr lang="zh-TW" altLang="en-US" dirty="0" smtClean="0"/>
                  <a:t>變數或變數 </a:t>
                </a:r>
                <a:r>
                  <a:rPr lang="en-US" altLang="zh-TW" dirty="0" smtClean="0"/>
                  <a:t>negation(not</a:t>
                </a:r>
                <a:r>
                  <a:rPr lang="zh-TW" altLang="en-US" dirty="0" smtClean="0"/>
                  <a:t>變數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Conjunctive normal form (CNF): AND of clauses (</a:t>
                </a:r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連接的括號們</a:t>
                </a:r>
                <a:r>
                  <a:rPr lang="en-US" altLang="zh-TW" dirty="0" smtClean="0"/>
                  <a:t>), each of which is the OR of one or more literals (</a:t>
                </a:r>
                <a:r>
                  <a:rPr lang="zh-TW" altLang="en-US" dirty="0"/>
                  <a:t>括號裡面</a:t>
                </a:r>
                <a:r>
                  <a:rPr lang="zh-TW" altLang="en-US" dirty="0" smtClean="0"/>
                  <a:t>是用</a:t>
                </a:r>
                <a:r>
                  <a:rPr lang="en-US" altLang="zh-TW" dirty="0" smtClean="0"/>
                  <a:t>OR</a:t>
                </a:r>
                <a:r>
                  <a:rPr lang="zh-TW" altLang="en-US" dirty="0" smtClean="0"/>
                  <a:t>連接的</a:t>
                </a:r>
                <a:r>
                  <a:rPr lang="en-US" altLang="zh-TW" dirty="0" smtClean="0"/>
                  <a:t>literal</a:t>
                </a:r>
                <a:r>
                  <a:rPr lang="zh-TW" altLang="en-US" dirty="0" smtClean="0"/>
                  <a:t>們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3-CNF:</a:t>
                </a:r>
                <a:r>
                  <a:rPr lang="zh-TW" altLang="en-US" dirty="0" smtClean="0"/>
                  <a:t>括號裡面正好有三個</a:t>
                </a:r>
                <a:r>
                  <a:rPr lang="en-US" altLang="zh-TW" dirty="0" smtClean="0"/>
                  <a:t>distinct literals.</a:t>
                </a:r>
              </a:p>
              <a:p>
                <a:r>
                  <a:rPr lang="zh-TW" altLang="en-US" dirty="0" smtClean="0"/>
                  <a:t>例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∨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∧(</m:t>
                    </m:r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¬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∨¬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∨¬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3-CNF-SAT: the 3-CNF </a:t>
                </a:r>
                <a:r>
                  <a:rPr lang="en-US" altLang="zh-TW" dirty="0" err="1" smtClean="0"/>
                  <a:t>satisfiability</a:t>
                </a:r>
                <a:r>
                  <a:rPr lang="en-US" altLang="zh-TW" dirty="0" smtClean="0"/>
                  <a:t> problem.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3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052736"/>
                <a:ext cx="6777317" cy="4779893"/>
              </a:xfrm>
            </p:spPr>
            <p:txBody>
              <a:bodyPr/>
              <a:lstStyle/>
              <a:p>
                <a:r>
                  <a:rPr lang="en-US" altLang="zh-TW" dirty="0" smtClean="0"/>
                  <a:t>Theorem: </a:t>
                </a:r>
                <a:r>
                  <a:rPr lang="en-US" altLang="zh-TW" dirty="0" err="1" smtClean="0"/>
                  <a:t>Satisfiability</a:t>
                </a:r>
                <a:r>
                  <a:rPr lang="en-US" altLang="zh-TW" dirty="0" smtClean="0"/>
                  <a:t> of </a:t>
                </a:r>
                <a:r>
                  <a:rPr lang="en-US" altLang="zh-TW" dirty="0" err="1" smtClean="0"/>
                  <a:t>boolean</a:t>
                </a:r>
                <a:r>
                  <a:rPr lang="en-US" altLang="zh-TW" dirty="0" smtClean="0"/>
                  <a:t> formulas in 3-conjunctive normal form is NP-complete.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Proof: 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smtClean="0"/>
                  <a:t>3-CNF-SAT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TW" dirty="0" smtClean="0"/>
                  <a:t>NP</a:t>
                </a:r>
                <a:r>
                  <a:rPr lang="zh-TW" altLang="en-US" dirty="0" smtClean="0"/>
                  <a:t>可以使用</a:t>
                </a:r>
                <a:r>
                  <a:rPr lang="en-US" altLang="zh-TW" dirty="0" smtClean="0"/>
                  <a:t>SAT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TW" dirty="0" smtClean="0"/>
                  <a:t>NP</a:t>
                </a:r>
                <a:r>
                  <a:rPr lang="zh-TW" altLang="en-US" dirty="0" smtClean="0"/>
                  <a:t>的證明</a:t>
                </a:r>
                <a:r>
                  <a:rPr lang="en-US" altLang="zh-TW" dirty="0" smtClean="0"/>
                  <a:t>.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我們要證明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𝑆𝐴𝑇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TW" dirty="0" smtClean="0"/>
                  <a:t>3-CNF-SAT.</a:t>
                </a:r>
              </a:p>
              <a:p>
                <a:pPr marL="525780" indent="-457200">
                  <a:buFont typeface="+mj-lt"/>
                  <a:buAutoNum type="arabicPeriod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052736"/>
                <a:ext cx="6777317" cy="4779893"/>
              </a:xfrm>
              <a:blipFill rotWithShape="1">
                <a:blip r:embed="rId2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006" y="980728"/>
            <a:ext cx="6799659" cy="10214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1976"/>
            <a:ext cx="5227720" cy="491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7584" y="6122280"/>
                <a:ext cx="7200800" cy="645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𝜙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↔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22280"/>
                <a:ext cx="7200800" cy="645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28340" y="548680"/>
            <a:ext cx="83529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步驟</a:t>
            </a:r>
            <a:r>
              <a:rPr lang="en-US" altLang="zh-TW" sz="2400" dirty="0" smtClean="0"/>
              <a:t>1.1: </a:t>
            </a:r>
            <a:r>
              <a:rPr lang="zh-TW" altLang="en-US" sz="2400" dirty="0" smtClean="0"/>
              <a:t>從原本的</a:t>
            </a:r>
            <a:r>
              <a:rPr lang="en-US" altLang="zh-TW" sz="2400" dirty="0" smtClean="0"/>
              <a:t>formula</a:t>
            </a:r>
            <a:r>
              <a:rPr lang="zh-TW" altLang="en-US" sz="2400" dirty="0" smtClean="0"/>
              <a:t>轉成</a:t>
            </a:r>
            <a:r>
              <a:rPr lang="en-US" altLang="zh-TW" sz="2400" dirty="0" smtClean="0"/>
              <a:t>parse tree, </a:t>
            </a:r>
            <a:r>
              <a:rPr lang="zh-TW" altLang="en-US" sz="2400" dirty="0" smtClean="0"/>
              <a:t>用結合律把不完整的括號補上使得每個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都是只有一個或兩個</a:t>
            </a:r>
            <a:r>
              <a:rPr lang="en-US" altLang="zh-TW" sz="2400" dirty="0" smtClean="0"/>
              <a:t>children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4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227720" cy="491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04048" y="4005064"/>
                <a:ext cx="334424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</a:rPr>
                      <m:t>𝜙</m:t>
                    </m:r>
                    <m:r>
                      <a:rPr lang="en-US" altLang="zh-TW" sz="2000" b="0" i="1" smtClean="0">
                        <a:latin typeface="Cambria Math"/>
                      </a:rPr>
                      <m:t>′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  <a:sym typeface="Wingdings" pitchFamily="2" charset="2"/>
                      </a:rPr>
                      <m:t>↔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TW" sz="2000" i="1">
                        <a:latin typeface="Cambria Math"/>
                        <a:ea typeface="Cambria Math"/>
                        <a:sym typeface="Wingdings" pitchFamily="2" charset="2"/>
                      </a:rPr>
                      <m:t>¬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/>
                        <a:ea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sz="2000" dirty="0">
                    <a:ea typeface="Cambria Math"/>
                  </a:rPr>
                  <a:t> </a:t>
                </a:r>
                <a:r>
                  <a:rPr lang="en-US" altLang="zh-TW" sz="200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zh-TW" sz="2000" i="1" dirty="0" smtClean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↔(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↔(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/>
                          <a:ea typeface="Cambria Math"/>
                          <a:sym typeface="Wingdings" pitchFamily="2" charset="2"/>
                        </a:rPr>
                        <m:t>↔¬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000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↔(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↔(¬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↔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/>
                          <a:ea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>
                  <a:ea typeface="Cambria Math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005064"/>
                <a:ext cx="3344249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730" b="-22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528340" y="548680"/>
            <a:ext cx="83529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步驟</a:t>
            </a:r>
            <a:r>
              <a:rPr lang="en-US" altLang="zh-TW" sz="2400" dirty="0" smtClean="0"/>
              <a:t>1.2: </a:t>
            </a:r>
            <a:r>
              <a:rPr lang="zh-TW" altLang="en-US" sz="2400" dirty="0" smtClean="0"/>
              <a:t>從</a:t>
            </a:r>
            <a:r>
              <a:rPr lang="en-US" altLang="zh-TW" sz="2400" dirty="0" smtClean="0"/>
              <a:t>parse tree</a:t>
            </a:r>
            <a:r>
              <a:rPr lang="zh-TW" altLang="en-US" sz="2400" dirty="0" smtClean="0"/>
              <a:t>轉成用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連接的括號們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每個小括號表示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operation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33204" y="6309320"/>
            <a:ext cx="58326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注意到每個小括號裡面最多</a:t>
            </a:r>
            <a:r>
              <a:rPr lang="zh-TW" altLang="en-US" sz="2400" dirty="0"/>
              <a:t>只有</a:t>
            </a:r>
            <a:r>
              <a:rPr lang="zh-TW" altLang="en-US" sz="2400" dirty="0" smtClean="0"/>
              <a:t>三個</a:t>
            </a:r>
            <a:r>
              <a:rPr lang="en-US" altLang="zh-TW" sz="2400" dirty="0" smtClean="0"/>
              <a:t>literal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6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4568" y="548680"/>
                <a:ext cx="4891528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步驟</a:t>
                </a:r>
                <a:r>
                  <a:rPr lang="en-US" altLang="zh-TW" sz="2400" dirty="0" smtClean="0"/>
                  <a:t>2: </a:t>
                </a:r>
                <a:r>
                  <a:rPr lang="zh-TW" altLang="en-US" sz="2400" dirty="0" smtClean="0"/>
                  <a:t>將每一個小括號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TW" altLang="en-US" sz="2400" dirty="0" smtClean="0"/>
                  <a:t>變成</a:t>
                </a:r>
                <a:r>
                  <a:rPr lang="en-US" altLang="zh-TW" sz="2400" dirty="0" smtClean="0"/>
                  <a:t>CNF.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" y="548680"/>
                <a:ext cx="489152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37" t="-10127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58417"/>
            <a:ext cx="3038026" cy="218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9044" y="1196752"/>
                <a:ext cx="3947040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步驟</a:t>
                </a:r>
                <a:r>
                  <a:rPr lang="en-US" altLang="zh-TW" sz="2400" dirty="0" smtClean="0"/>
                  <a:t>2.1:</a:t>
                </a:r>
                <a:r>
                  <a:rPr lang="zh-TW" altLang="en-US" sz="2400" dirty="0" smtClean="0"/>
                  <a:t> 建立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truth table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4" y="1196752"/>
                <a:ext cx="3947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51" t="-10127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5630" y="3933056"/>
                <a:ext cx="8046481" cy="8395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步驟</a:t>
                </a:r>
                <a:r>
                  <a:rPr lang="en-US" altLang="zh-TW" sz="2400" dirty="0" smtClean="0"/>
                  <a:t>2.2:</a:t>
                </a:r>
                <a:r>
                  <a:rPr lang="zh-TW" altLang="en-US" sz="2400" dirty="0" smtClean="0"/>
                  <a:t> 寫出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evaluate</m:t>
                    </m:r>
                    <m:r>
                      <a:rPr lang="en-US" altLang="zh-TW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/>
                      </a:rPr>
                      <m:t>to</m:t>
                    </m:r>
                    <m:r>
                      <a:rPr lang="en-US" altLang="zh-TW" sz="2400" b="0" i="0" smtClean="0">
                        <a:latin typeface="Cambria Math"/>
                      </a:rPr>
                      <m:t> 0</m:t>
                    </m:r>
                    <m:r>
                      <a:rPr lang="zh-TW" altLang="en-US" sz="2400" b="0" i="1" smtClean="0">
                        <a:latin typeface="Cambria Math"/>
                      </a:rPr>
                      <m:t>的</m:t>
                    </m:r>
                  </m:oMath>
                </a14:m>
                <a:r>
                  <a:rPr lang="en-US" altLang="zh-TW" sz="2400" dirty="0" smtClean="0"/>
                  <a:t>formula (disjunctive normal form):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¬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30" y="3933056"/>
                <a:ext cx="8046481" cy="839589"/>
              </a:xfrm>
              <a:prstGeom prst="rect">
                <a:avLst/>
              </a:prstGeom>
              <a:blipFill rotWithShape="1">
                <a:blip r:embed="rId5"/>
                <a:stretch>
                  <a:fillRect l="-1058" t="-4965" b="-13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19044" y="5373216"/>
                <a:ext cx="8229420" cy="4619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步驟</a:t>
                </a:r>
                <a:r>
                  <a:rPr lang="en-US" altLang="zh-TW" sz="2400" dirty="0" smtClean="0"/>
                  <a:t>2.3:</a:t>
                </a:r>
                <a:r>
                  <a:rPr lang="zh-TW" altLang="en-US" sz="2400" dirty="0" smtClean="0"/>
                  <a:t>再用</a:t>
                </a:r>
                <a:r>
                  <a:rPr lang="en-US" altLang="zh-TW" sz="2400" dirty="0" err="1" smtClean="0"/>
                  <a:t>DeMorgan’s</a:t>
                </a:r>
                <a:r>
                  <a:rPr lang="en-US" altLang="zh-TW" sz="2400" dirty="0" smtClean="0"/>
                  <a:t> law</a:t>
                </a:r>
                <a:r>
                  <a:rPr lang="zh-TW" altLang="en-US" sz="2400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  <a:ea typeface="Cambria Math"/>
                      </a:rPr>
                      <m:t>¬</m:t>
                    </m:r>
                    <m:sSubSup>
                      <m:sSubSupPr>
                        <m:ctrlPr>
                          <a:rPr lang="en-US" altLang="zh-TW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:r>
                  <a:rPr lang="zh-TW" altLang="en-US" sz="2400" dirty="0" smtClean="0"/>
                  <a:t>變回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4" y="5373216"/>
                <a:ext cx="8229420" cy="461921"/>
              </a:xfrm>
              <a:prstGeom prst="rect">
                <a:avLst/>
              </a:prstGeom>
              <a:blipFill rotWithShape="1">
                <a:blip r:embed="rId6"/>
                <a:stretch>
                  <a:fillRect l="-1035" t="-10127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1472" y="4869160"/>
                <a:ext cx="7469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∨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∧¬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∨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∧¬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∧¬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∨(¬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∧¬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2" y="4869160"/>
                <a:ext cx="746922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5473" y="5949280"/>
                <a:ext cx="8186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∧(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∨¬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73" y="5949280"/>
                <a:ext cx="818679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412776"/>
                <a:ext cx="6777317" cy="441985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已經為 </a:t>
                </a:r>
                <a:r>
                  <a:rPr lang="en-US" altLang="zh-TW" dirty="0" smtClean="0"/>
                  <a:t>CNF, </a:t>
                </a:r>
                <a:r>
                  <a:rPr lang="zh-TW" altLang="en-US" dirty="0" smtClean="0"/>
                  <a:t>且每個小括號內最多三個</a:t>
                </a:r>
                <a:r>
                  <a:rPr lang="en-US" altLang="zh-TW" dirty="0" smtClean="0"/>
                  <a:t>literal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/>
                      </a:rPr>
                      <m:t>為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個小括號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我們使用輔助用的變數</a:t>
                </a:r>
                <a:r>
                  <a:rPr lang="en-US" altLang="zh-TW" dirty="0" smtClean="0"/>
                  <a:t>p 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q</a:t>
                </a:r>
              </a:p>
              <a:p>
                <a:r>
                  <a:rPr lang="zh-TW" altLang="en-US" dirty="0"/>
                  <a:t>對每</a:t>
                </a:r>
                <a:r>
                  <a:rPr lang="zh-TW" altLang="en-US" dirty="0" smtClean="0"/>
                  <a:t>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有三個</a:t>
                </a:r>
                <a:r>
                  <a:rPr lang="en-US" altLang="zh-TW" dirty="0" smtClean="0"/>
                  <a:t>literals, </a:t>
                </a:r>
                <a:r>
                  <a:rPr lang="zh-TW" altLang="en-US" dirty="0" smtClean="0"/>
                  <a:t>那麼直接將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放入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′′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有兩個</a:t>
                </a:r>
                <a:r>
                  <a:rPr lang="en-US" altLang="zh-TW" dirty="0" smtClean="0"/>
                  <a:t>literals, </a:t>
                </a:r>
                <a:r>
                  <a:rPr lang="zh-TW" altLang="en-US" dirty="0" smtClean="0"/>
                  <a:t>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那麼把它改成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∨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∧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∨</m:t>
                    </m:r>
                    <m:r>
                      <a:rPr lang="en-US" altLang="zh-TW" b="0" i="1" smtClean="0">
                        <a:latin typeface="Cambria Math"/>
                      </a:rPr>
                      <m:t>¬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後放入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′′′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只有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literal, </a:t>
                </a:r>
                <a:r>
                  <a:rPr lang="zh-TW" altLang="en-US" dirty="0" smtClean="0"/>
                  <a:t>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那麼將它改成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𝑙</m:t>
                    </m:r>
                    <m:r>
                      <a:rPr lang="en-US" altLang="zh-TW" i="1">
                        <a:latin typeface="Cambria Math"/>
                      </a:rPr>
                      <m:t>∨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∨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∧(</m:t>
                    </m:r>
                    <m:r>
                      <a:rPr lang="en-US" altLang="zh-TW" b="0" i="1" smtClean="0">
                        <a:latin typeface="Cambria Math"/>
                      </a:rPr>
                      <m:t>𝑙</m:t>
                    </m:r>
                    <m:r>
                      <a:rPr lang="en-US" altLang="zh-TW" i="1">
                        <a:latin typeface="Cambria Math"/>
                      </a:rPr>
                      <m:t>∨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∨¬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i="1">
                        <a:latin typeface="Cambria Math"/>
                      </a:rPr>
                      <m:t>)∧(</m:t>
                    </m:r>
                    <m:r>
                      <a:rPr lang="en-US" altLang="zh-TW" i="1">
                        <a:latin typeface="Cambria Math"/>
                      </a:rPr>
                      <m:t>𝑙</m:t>
                    </m:r>
                    <m:r>
                      <a:rPr lang="en-US" altLang="zh-TW" i="1">
                        <a:latin typeface="Cambria Math"/>
                      </a:rPr>
                      <m:t>∨¬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∨</m:t>
                    </m:r>
                    <m:r>
                      <a:rPr lang="en-US" altLang="zh-TW" i="1">
                        <a:latin typeface="Cambria Math"/>
                      </a:rPr>
                      <m:t>𝑞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∧(</m:t>
                    </m:r>
                    <m:r>
                      <a:rPr lang="en-US" altLang="zh-TW" i="1">
                        <a:latin typeface="Cambria Math"/>
                      </a:rPr>
                      <m:t>𝑙</m:t>
                    </m:r>
                    <m:r>
                      <a:rPr lang="en-US" altLang="zh-TW" i="1">
                        <a:latin typeface="Cambria Math"/>
                      </a:rPr>
                      <m:t>∨¬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∨¬</m:t>
                    </m:r>
                    <m:r>
                      <a:rPr lang="en-US" altLang="zh-TW" i="1">
                        <a:latin typeface="Cambria Math"/>
                      </a:rPr>
                      <m:t>𝑞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後放入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′′′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412776"/>
                <a:ext cx="6777317" cy="4419853"/>
              </a:xfrm>
              <a:blipFill rotWithShape="1">
                <a:blip r:embed="rId2"/>
                <a:stretch>
                  <a:fillRect t="-2069" r="-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4568" y="548680"/>
                <a:ext cx="4891528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步驟</a:t>
                </a:r>
                <a:r>
                  <a:rPr lang="en-US" altLang="zh-TW" sz="2400" dirty="0" smtClean="0"/>
                  <a:t>3: </a:t>
                </a:r>
                <a:r>
                  <a:rPr lang="zh-TW" altLang="en-US" sz="2400" dirty="0" smtClean="0"/>
                  <a:t>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轉成</a:t>
                </a:r>
                <a:r>
                  <a:rPr lang="en-US" altLang="zh-TW" sz="2400" dirty="0" smtClean="0"/>
                  <a:t>3-CNF</a:t>
                </a:r>
                <a:r>
                  <a:rPr lang="zh-TW" altLang="en-US" sz="2400" dirty="0" smtClean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" y="548680"/>
                <a:ext cx="489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737" t="-10127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5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08720"/>
                <a:ext cx="6777317" cy="5256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轉換完畢以後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我們會發現</a:t>
                </a:r>
                <a:r>
                  <a:rPr lang="en-US" altLang="zh-TW" dirty="0" smtClean="0"/>
                  <a:t>3-CNF formula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  <m:r>
                      <a:rPr lang="en-US" altLang="zh-TW" b="0" i="1" smtClean="0">
                        <a:latin typeface="Cambria Math"/>
                      </a:rPr>
                      <m:t>′′′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 err="1"/>
                  <a:t>satisfiable</a:t>
                </a:r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𝜙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</a:t>
                </a:r>
                <a:r>
                  <a:rPr lang="en-US" altLang="zh-TW" dirty="0" err="1" smtClean="0"/>
                  <a:t>satisfiable</a:t>
                </a:r>
                <a:r>
                  <a:rPr lang="zh-TW" altLang="en-US" dirty="0" smtClean="0"/>
                  <a:t>是互為充要條件的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最後</a:t>
                </a:r>
                <a:r>
                  <a:rPr lang="zh-TW" altLang="en-US" dirty="0" smtClean="0"/>
                  <a:t>我們必須證明此轉換可以在</a:t>
                </a:r>
                <a:r>
                  <a:rPr lang="en-US" altLang="zh-TW" dirty="0" smtClean="0"/>
                  <a:t>polynomial time</a:t>
                </a:r>
                <a:r>
                  <a:rPr lang="zh-TW" altLang="en-US" dirty="0" smtClean="0"/>
                  <a:t>裡面完成</a:t>
                </a:r>
                <a:r>
                  <a:rPr lang="en-US" altLang="zh-TW" dirty="0" smtClean="0"/>
                  <a:t>.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zh-TW" altLang="en-US" dirty="0" smtClean="0"/>
                  <a:t>轉換成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TW" altLang="en-US" dirty="0" smtClean="0"/>
                  <a:t>的時候每個</a:t>
                </a:r>
                <a:r>
                  <a:rPr lang="en-US" altLang="zh-TW" dirty="0" smtClean="0"/>
                  <a:t>connective</a:t>
                </a:r>
                <a:r>
                  <a:rPr lang="zh-TW" altLang="en-US" dirty="0" smtClean="0"/>
                  <a:t>產生最多一個變數和一個小括號</a:t>
                </a:r>
                <a:r>
                  <a:rPr lang="en-US" altLang="zh-TW" dirty="0" smtClean="0"/>
                  <a:t>.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轉換成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每個小括號最多產生八個小括號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轉換成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′′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的</a:t>
                </a:r>
                <a:r>
                  <a:rPr lang="zh-TW" altLang="en-US" dirty="0" smtClean="0"/>
                  <a:t>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每個小括號最多產生四個小括號</a:t>
                </a:r>
                <a:endParaRPr lang="en-US" altLang="zh-TW" dirty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因此最後產生的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的大小</a:t>
                </a:r>
                <a:r>
                  <a:rPr lang="en-US" altLang="zh-TW" dirty="0" smtClean="0"/>
                  <a:t>is polynomial in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𝜙</m:t>
                    </m:r>
                  </m:oMath>
                </a14:m>
                <a:r>
                  <a:rPr lang="zh-TW" altLang="en-US" dirty="0" smtClean="0"/>
                  <a:t>的大小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每個轉換都只需</a:t>
                </a:r>
                <a:r>
                  <a:rPr lang="zh-TW" altLang="en-US" dirty="0" smtClean="0"/>
                  <a:t>要</a:t>
                </a:r>
                <a:r>
                  <a:rPr lang="en-US" altLang="zh-TW" dirty="0" smtClean="0"/>
                  <a:t>polynomial time, </a:t>
                </a:r>
                <a:r>
                  <a:rPr lang="zh-TW" altLang="en-US" dirty="0" smtClean="0"/>
                  <a:t>因此整體來說</a:t>
                </a:r>
                <a:r>
                  <a:rPr lang="zh-TW" altLang="en-US" dirty="0"/>
                  <a:t>也只需</a:t>
                </a:r>
                <a:r>
                  <a:rPr lang="zh-TW" altLang="en-US" dirty="0" smtClean="0"/>
                  <a:t>要</a:t>
                </a:r>
                <a:r>
                  <a:rPr lang="en-US" altLang="zh-TW" smtClean="0"/>
                  <a:t>polynomial time.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08720"/>
                <a:ext cx="6777317" cy="5256584"/>
              </a:xfrm>
              <a:blipFill rotWithShape="1">
                <a:blip r:embed="rId2"/>
                <a:stretch>
                  <a:fillRect t="-1740" r="-1169" b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NP-Complete languages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“The hardest languages in NP”</a:t>
            </a:r>
          </a:p>
          <a:p>
            <a:r>
              <a:rPr lang="en-US" altLang="zh-TW" dirty="0" smtClean="0"/>
              <a:t>If NP-P is nonempty, then these in NP-Complete are in NP-P (such as HAM-CYCLE)</a:t>
            </a:r>
          </a:p>
          <a:p>
            <a:r>
              <a:rPr lang="en-US" altLang="zh-TW" dirty="0" smtClean="0"/>
              <a:t>Reducibility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zh-TW" altLang="en-US" dirty="0" smtClean="0">
                <a:sym typeface="Wingdings" pitchFamily="2" charset="2"/>
              </a:rPr>
              <a:t>解一個破全部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一箭千雕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Reducibility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reduce</a:t>
                </a:r>
                <a:r>
                  <a:rPr lang="zh-TW" altLang="en-US" dirty="0" smtClean="0"/>
                  <a:t>成</a:t>
                </a:r>
                <a:r>
                  <a:rPr lang="en-US" altLang="zh-TW" dirty="0" smtClean="0"/>
                  <a:t>Q’, </a:t>
                </a:r>
                <a:r>
                  <a:rPr lang="zh-TW" altLang="en-US" dirty="0" smtClean="0"/>
                  <a:t>則表示任何一個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</a:t>
                </a:r>
                <a:r>
                  <a:rPr lang="zh-TW" altLang="en-US" dirty="0" smtClean="0"/>
                  <a:t>都可以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換句話說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變成</a:t>
                </a:r>
                <a:r>
                  <a:rPr lang="en-US" altLang="zh-TW" dirty="0" smtClean="0"/>
                  <a:t>Q’</a:t>
                </a:r>
                <a:r>
                  <a:rPr lang="zh-TW" altLang="en-US" dirty="0" smtClean="0"/>
                  <a:t>的一個</a:t>
                </a:r>
                <a:r>
                  <a:rPr lang="en-US" altLang="zh-TW" dirty="0" smtClean="0"/>
                  <a:t>instance</a:t>
                </a:r>
              </a:p>
              <a:p>
                <a:r>
                  <a:rPr lang="zh-TW" altLang="en-US" dirty="0"/>
                  <a:t>一元一次</a:t>
                </a:r>
                <a:r>
                  <a:rPr lang="zh-TW" altLang="en-US" dirty="0" smtClean="0"/>
                  <a:t>方程式</a:t>
                </a:r>
                <a:r>
                  <a:rPr lang="en-US" altLang="zh-TW" dirty="0" smtClean="0"/>
                  <a:t>: </a:t>
                </a:r>
                <a:r>
                  <a:rPr lang="en-US" altLang="zh-TW" dirty="0" err="1" smtClean="0"/>
                  <a:t>ax+b</a:t>
                </a:r>
                <a:r>
                  <a:rPr lang="en-US" altLang="zh-TW" dirty="0" smtClean="0"/>
                  <a:t>=0</a:t>
                </a:r>
                <a:r>
                  <a:rPr lang="zh-TW" altLang="en-US" dirty="0" smtClean="0"/>
                  <a:t>可以視為一元二次方程式的特例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𝑎𝑥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解出來可以得到對應的一元一次方程式解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如果一個</a:t>
                </a:r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reduce</a:t>
                </a:r>
                <a:r>
                  <a:rPr lang="zh-TW" altLang="en-US" dirty="0" smtClean="0"/>
                  <a:t>成另外一個問題</a:t>
                </a:r>
                <a:r>
                  <a:rPr lang="en-US" altLang="zh-TW" dirty="0" smtClean="0"/>
                  <a:t>Q’,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不會比</a:t>
                </a:r>
                <a:r>
                  <a:rPr lang="en-US" altLang="zh-TW" dirty="0" smtClean="0"/>
                  <a:t>Q’</a:t>
                </a:r>
                <a:r>
                  <a:rPr lang="zh-TW" altLang="en-US" dirty="0" smtClean="0"/>
                  <a:t>難解</a:t>
                </a:r>
                <a:r>
                  <a:rPr lang="en-US" altLang="zh-TW" dirty="0" smtClean="0"/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85" y="3491272"/>
            <a:ext cx="960107" cy="720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23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polynomial-time reducible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(</a:t>
                </a:r>
                <a:r>
                  <a:rPr lang="zh-TW" altLang="en-US" dirty="0" smtClean="0"/>
                  <a:t>寫成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) if there exists a polynomial-time computable function 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if and only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f: </a:t>
                </a:r>
                <a:r>
                  <a:rPr lang="en-US" altLang="zh-TW" b="1" dirty="0" smtClean="0"/>
                  <a:t>reduction function</a:t>
                </a:r>
              </a:p>
              <a:p>
                <a:r>
                  <a:rPr lang="zh-TW" altLang="en-US" dirty="0"/>
                  <a:t>用來計算</a:t>
                </a:r>
                <a:r>
                  <a:rPr lang="en-US" altLang="zh-TW" dirty="0"/>
                  <a:t>f </a:t>
                </a:r>
                <a:r>
                  <a:rPr lang="zh-TW" altLang="en-US" dirty="0" smtClean="0"/>
                  <a:t>的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olynomial-time algorithm F: </a:t>
                </a:r>
                <a:r>
                  <a:rPr lang="en-US" altLang="zh-TW" b="1" dirty="0" smtClean="0"/>
                  <a:t>reduction algorithm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7544" y="5373216"/>
                <a:ext cx="8136904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:br>
                  <a:rPr lang="en-US" altLang="zh-TW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not more than a polynomial factor harder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73216"/>
                <a:ext cx="813690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496" t="-5000" r="-2543" b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4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57021" cy="401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0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052736"/>
                <a:ext cx="6777317" cy="4779893"/>
              </a:xfrm>
            </p:spPr>
            <p:txBody>
              <a:bodyPr/>
              <a:lstStyle/>
              <a:p>
                <a:r>
                  <a:rPr lang="en-US" altLang="zh-TW" dirty="0" smtClean="0"/>
                  <a:t>Lemma: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languages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白話解釋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可以轉換成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應該比較難解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既然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TW" altLang="en-US" i="1" smtClean="0">
                        <a:latin typeface="Cambria Math"/>
                      </a:rPr>
                      <m:t>都已經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zh-TW" altLang="en-US" dirty="0" smtClean="0"/>
                  <a:t>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也應該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r>
                  <a:rPr lang="en-US" altLang="zh-TW" dirty="0" smtClean="0"/>
                  <a:t>We will construct a polynomial-time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which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052736"/>
                <a:ext cx="6777317" cy="4779893"/>
              </a:xfrm>
              <a:blipFill rotWithShape="1">
                <a:blip r:embed="rId2"/>
                <a:stretch>
                  <a:fillRect t="-1020" r="-2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" y="4536830"/>
            <a:ext cx="7759174" cy="163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1052736"/>
            <a:ext cx="6768752" cy="9361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NP-Completeness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128908" cy="35089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Definition: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 is NP-Complete if</a:t>
                </a:r>
              </a:p>
              <a:p>
                <a:pPr marL="82296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altLang="zh-TW" dirty="0" smtClean="0"/>
                  <a:t>, and</a:t>
                </a:r>
              </a:p>
              <a:p>
                <a:pPr marL="82296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dirty="0" smtClean="0"/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NP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NPC: the class of NP-Complete languages.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NP-hard: if a language L satisfies 2, but not necessarily 1, then we say that L is </a:t>
                </a:r>
                <a:r>
                  <a:rPr lang="en-US" altLang="zh-TW" b="1" dirty="0" smtClean="0"/>
                  <a:t>NP-hard</a:t>
                </a:r>
                <a:r>
                  <a:rPr lang="en-US" altLang="zh-TW" dirty="0" smtClean="0"/>
                  <a:t>.</a:t>
                </a:r>
                <a:br>
                  <a:rPr lang="en-US" altLang="zh-TW" dirty="0" smtClean="0"/>
                </a:b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128908" cy="3508977"/>
              </a:xfrm>
              <a:blipFill rotWithShape="1">
                <a:blip r:embed="rId2"/>
                <a:stretch>
                  <a:fillRect t="-2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5734</TotalTime>
  <Words>3224</Words>
  <Application>Microsoft Office PowerPoint</Application>
  <PresentationFormat>如螢幕大小 (4:3)</PresentationFormat>
  <Paragraphs>268</Paragraphs>
  <Slides>39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course information</vt:lpstr>
      <vt:lpstr>NP-Completeness</vt:lpstr>
      <vt:lpstr>PowerPoint 簡報</vt:lpstr>
      <vt:lpstr>Complexity class co-NP</vt:lpstr>
      <vt:lpstr>NP-Complete languages</vt:lpstr>
      <vt:lpstr>Reducibility</vt:lpstr>
      <vt:lpstr>Reduction</vt:lpstr>
      <vt:lpstr>PowerPoint 簡報</vt:lpstr>
      <vt:lpstr>PowerPoint 簡報</vt:lpstr>
      <vt:lpstr>NP-Completeness</vt:lpstr>
      <vt:lpstr>PowerPoint 簡報</vt:lpstr>
      <vt:lpstr>PowerPoint 簡報</vt:lpstr>
      <vt:lpstr>證明一個NP-complete problem</vt:lpstr>
      <vt:lpstr>Circuit Satisfiability</vt:lpstr>
      <vt:lpstr>一些定義</vt:lpstr>
      <vt:lpstr>一些定義</vt:lpstr>
      <vt:lpstr>Circuit Satisfiability</vt:lpstr>
      <vt:lpstr>Circuit satisfiability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用腳撐住門</vt:lpstr>
      <vt:lpstr>PowerPoint 簡報</vt:lpstr>
      <vt:lpstr>證明某問題是NP-Complete/NP-Hard</vt:lpstr>
      <vt:lpstr>Formula Satisfiability Problem</vt:lpstr>
      <vt:lpstr>PowerPoint 簡報</vt:lpstr>
      <vt:lpstr>PowerPoint 簡報</vt:lpstr>
      <vt:lpstr>3-CNF satisfiability</vt:lpstr>
      <vt:lpstr>3-CNF satisfiability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Hsin-Mu Tsai</cp:lastModifiedBy>
  <cp:revision>139</cp:revision>
  <cp:lastPrinted>2011-04-29T00:20:49Z</cp:lastPrinted>
  <dcterms:created xsi:type="dcterms:W3CDTF">2011-04-28T08:12:48Z</dcterms:created>
  <dcterms:modified xsi:type="dcterms:W3CDTF">2013-11-28T06:09:16Z</dcterms:modified>
</cp:coreProperties>
</file>