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2"/>
  </p:notesMasterIdLst>
  <p:sldIdLst>
    <p:sldId id="256" r:id="rId2"/>
    <p:sldId id="304" r:id="rId3"/>
    <p:sldId id="305" r:id="rId4"/>
    <p:sldId id="298" r:id="rId5"/>
    <p:sldId id="299" r:id="rId6"/>
    <p:sldId id="306" r:id="rId7"/>
    <p:sldId id="310" r:id="rId8"/>
    <p:sldId id="262" r:id="rId9"/>
    <p:sldId id="264" r:id="rId10"/>
    <p:sldId id="266" r:id="rId11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63" autoAdjust="0"/>
  </p:normalViewPr>
  <p:slideViewPr>
    <p:cSldViewPr>
      <p:cViewPr>
        <p:scale>
          <a:sx n="75" d="100"/>
          <a:sy n="75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4D33918-BA6E-4ABD-B2A7-EBEE975BC1E4}" type="datetimeFigureOut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862B8E7-58C8-4CEE-9947-6DB5E3E69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FCBE9C-B8CB-4C99-9D1D-9E726129963A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A366-04F9-44CD-81E2-B27B9DD6D292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A6C2-9316-44E4-94D6-D39DDEA0B0FA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3855-63C1-416C-B424-19BCCDCBF625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3D-71F3-4E3A-A0EB-6CB1593568D2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0F6-671B-47EB-A199-59F2B2B2E32A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C288-5093-476C-93B1-354241163170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07-3ABD-48D0-9AA2-617F1160F18C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A42-97E4-4718-934B-D8646D7503AA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F1B-7F4F-452A-A537-B388A55212FA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2768-9931-46B9-BB78-12138FFC15C5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B7EB38-878F-430E-B4D1-A545DF3E49F6}" type="datetime1">
              <a:rPr lang="zh-TW" altLang="en-US" smtClean="0"/>
              <a:t>2013/10/31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NP-Completeness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Jennya</a:t>
            </a:r>
            <a:endParaRPr lang="en-US" altLang="zh-TW" dirty="0" smtClean="0"/>
          </a:p>
          <a:p>
            <a:r>
              <a:rPr lang="en-US" altLang="zh-TW" dirty="0" smtClean="0"/>
              <a:t>2013/10/31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7024744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Reduction</a:t>
            </a:r>
            <a:r>
              <a:rPr lang="zh-TW" altLang="en-US" dirty="0" smtClean="0"/>
              <a:t>證明</a:t>
            </a:r>
            <a:r>
              <a:rPr lang="en-US" altLang="zh-TW" dirty="0" smtClean="0"/>
              <a:t>”</a:t>
            </a:r>
            <a:r>
              <a:rPr lang="zh-TW" altLang="en-US" dirty="0"/>
              <a:t>一樣</a:t>
            </a:r>
            <a:r>
              <a:rPr lang="zh-TW" altLang="en-US" dirty="0" smtClean="0"/>
              <a:t>難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944359"/>
            <a:ext cx="6777317" cy="350897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存在</a:t>
            </a:r>
            <a:r>
              <a:rPr lang="en-US" altLang="zh-TW" dirty="0" smtClean="0"/>
              <a:t>instances </a:t>
            </a:r>
            <a:r>
              <a:rPr lang="en-US" altLang="zh-TW" dirty="0"/>
              <a:t>of A </a:t>
            </a:r>
            <a:r>
              <a:rPr lang="en-US" altLang="zh-TW" dirty="0">
                <a:sym typeface="Wingdings" pitchFamily="2" charset="2"/>
              </a:rPr>
              <a:t> instances of B</a:t>
            </a:r>
            <a:br>
              <a:rPr lang="en-US" altLang="zh-TW" dirty="0">
                <a:sym typeface="Wingdings" pitchFamily="2" charset="2"/>
              </a:rPr>
            </a:br>
            <a:r>
              <a:rPr lang="zh-TW" altLang="en-US" dirty="0" smtClean="0">
                <a:sym typeface="Wingdings" pitchFamily="2" charset="2"/>
              </a:rPr>
              <a:t>的</a:t>
            </a:r>
            <a:r>
              <a:rPr lang="en-US" altLang="zh-TW" dirty="0">
                <a:sym typeface="Wingdings" pitchFamily="2" charset="2"/>
              </a:rPr>
              <a:t> </a:t>
            </a:r>
            <a:r>
              <a:rPr lang="en-US" altLang="zh-TW" dirty="0" smtClean="0"/>
              <a:t>polynomial-time </a:t>
            </a:r>
            <a:r>
              <a:rPr lang="en-US" altLang="zh-TW" dirty="0"/>
              <a:t>reduction </a:t>
            </a:r>
            <a:r>
              <a:rPr lang="en-US" altLang="zh-TW" dirty="0" smtClean="0"/>
              <a:t>algorithm </a:t>
            </a:r>
          </a:p>
          <a:p>
            <a:r>
              <a:rPr lang="zh-TW" altLang="en-US" dirty="0" smtClean="0"/>
              <a:t>假設</a:t>
            </a:r>
            <a:r>
              <a:rPr lang="en-US" altLang="zh-TW" dirty="0" smtClean="0"/>
              <a:t>A</a:t>
            </a:r>
            <a:r>
              <a:rPr lang="zh-TW" altLang="en-US" dirty="0" smtClean="0"/>
              <a:t>沒有</a:t>
            </a:r>
            <a:r>
              <a:rPr lang="en-US" altLang="zh-TW" dirty="0" smtClean="0"/>
              <a:t>polynomial-time </a:t>
            </a:r>
            <a:r>
              <a:rPr lang="en-US" altLang="zh-TW" dirty="0"/>
              <a:t>algorithm </a:t>
            </a:r>
            <a:r>
              <a:rPr lang="en-US" altLang="zh-TW" dirty="0" smtClean="0"/>
              <a:t>exist</a:t>
            </a:r>
            <a:endParaRPr lang="en-US" altLang="zh-TW" dirty="0"/>
          </a:p>
          <a:p>
            <a:r>
              <a:rPr lang="zh-TW" altLang="en-US" dirty="0" smtClean="0"/>
              <a:t>則</a:t>
            </a:r>
            <a:r>
              <a:rPr lang="en-US" altLang="zh-TW" dirty="0" smtClean="0"/>
              <a:t>B</a:t>
            </a:r>
            <a:r>
              <a:rPr lang="zh-TW" altLang="en-US" dirty="0" smtClean="0"/>
              <a:t>也沒有</a:t>
            </a:r>
            <a:r>
              <a:rPr lang="en-US" altLang="zh-TW" dirty="0" smtClean="0"/>
              <a:t>polynomial-time algorithm</a:t>
            </a:r>
            <a:r>
              <a:rPr lang="zh-TW" altLang="en-US" dirty="0" smtClean="0"/>
              <a:t>可以解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zh-TW" altLang="en-US" dirty="0" smtClean="0"/>
              <a:t>反證法</a:t>
            </a:r>
            <a:r>
              <a:rPr lang="en-US" altLang="zh-TW" dirty="0" smtClean="0"/>
              <a:t>,</a:t>
            </a:r>
            <a:r>
              <a:rPr lang="zh-TW" altLang="en-US" dirty="0" smtClean="0"/>
              <a:t>假設</a:t>
            </a:r>
            <a:r>
              <a:rPr lang="en-US" altLang="zh-TW" dirty="0" smtClean="0"/>
              <a:t>B</a:t>
            </a:r>
            <a:r>
              <a:rPr lang="zh-TW" altLang="en-US" dirty="0" smtClean="0"/>
              <a:t>有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 則</a:t>
            </a:r>
            <a:r>
              <a:rPr lang="en-US" altLang="zh-TW" dirty="0" smtClean="0">
                <a:sym typeface="Wingdings" pitchFamily="2" charset="2"/>
              </a:rPr>
              <a:t>A</a:t>
            </a:r>
            <a:r>
              <a:rPr lang="zh-TW" altLang="en-US" dirty="0" smtClean="0">
                <a:sym typeface="Wingdings" pitchFamily="2" charset="2"/>
              </a:rPr>
              <a:t>也有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475656" y="5517232"/>
            <a:ext cx="29523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矛盾</a:t>
            </a:r>
            <a:r>
              <a:rPr lang="en-US" altLang="zh-TW" dirty="0" smtClean="0"/>
              <a:t>. </a:t>
            </a:r>
            <a:r>
              <a:rPr lang="zh-TW" altLang="en-US" dirty="0" smtClean="0"/>
              <a:t>所以</a:t>
            </a:r>
            <a:r>
              <a:rPr lang="en-US" altLang="zh-TW" dirty="0" smtClean="0"/>
              <a:t>B</a:t>
            </a:r>
            <a:r>
              <a:rPr lang="zh-TW" altLang="en-US" dirty="0" smtClean="0"/>
              <a:t>也沒有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39" y="1772816"/>
            <a:ext cx="7954420" cy="10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76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043608" y="1268760"/>
            <a:ext cx="165618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275856" y="1484784"/>
            <a:ext cx="4248472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這些問題可以在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內解決</a:t>
            </a:r>
            <a:endParaRPr lang="en-US" altLang="zh-TW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860032" y="2060848"/>
                <a:ext cx="2204042" cy="61206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, </m:t>
                      </m:r>
                      <m:r>
                        <a:rPr lang="en-US" altLang="zh-TW" b="0" i="1" smtClean="0">
                          <a:latin typeface="Cambria Math"/>
                        </a:rPr>
                        <m:t>𝑓𝑜𝑟</m:t>
                      </m:r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r>
                        <a:rPr lang="en-US" altLang="zh-TW" b="0" i="1" smtClean="0">
                          <a:latin typeface="Cambria Math"/>
                        </a:rPr>
                        <m:t>𝑠𝑜𝑚𝑒</m:t>
                      </m:r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r>
                        <a:rPr lang="en-US" altLang="zh-TW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060848"/>
                <a:ext cx="2204042" cy="612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圓角矩形 7"/>
          <p:cNvSpPr/>
          <p:nvPr/>
        </p:nvSpPr>
        <p:spPr>
          <a:xfrm>
            <a:off x="1059136" y="2996952"/>
            <a:ext cx="164065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NP</a:t>
            </a:r>
            <a:endParaRPr lang="zh-TW" altLang="en-US" sz="2400" dirty="0"/>
          </a:p>
        </p:txBody>
      </p:sp>
      <p:sp>
        <p:nvSpPr>
          <p:cNvPr id="10" name="圓角矩形 9"/>
          <p:cNvSpPr/>
          <p:nvPr/>
        </p:nvSpPr>
        <p:spPr>
          <a:xfrm>
            <a:off x="1033984" y="4869160"/>
            <a:ext cx="164065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NPC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275856" y="3212976"/>
            <a:ext cx="453650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這些問題可以在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內被</a:t>
            </a:r>
            <a:r>
              <a:rPr lang="en-US" altLang="zh-TW" dirty="0" smtClean="0"/>
              <a:t>verify</a:t>
            </a:r>
          </a:p>
        </p:txBody>
      </p:sp>
      <p:sp>
        <p:nvSpPr>
          <p:cNvPr id="16" name="矩形 15"/>
          <p:cNvSpPr/>
          <p:nvPr/>
        </p:nvSpPr>
        <p:spPr>
          <a:xfrm>
            <a:off x="7703840" y="3356992"/>
            <a:ext cx="1260648" cy="45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certificate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581772" y="3789040"/>
            <a:ext cx="4752392" cy="1121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/>
              <a:t>hamiltonian</a:t>
            </a:r>
            <a:r>
              <a:rPr lang="en-US" altLang="zh-TW" dirty="0"/>
              <a:t> cycle </a:t>
            </a:r>
            <a:r>
              <a:rPr lang="en-US" altLang="zh-TW" dirty="0" smtClean="0"/>
              <a:t>problem</a:t>
            </a:r>
          </a:p>
        </p:txBody>
      </p:sp>
      <p:sp>
        <p:nvSpPr>
          <p:cNvPr id="20" name="矩形 19"/>
          <p:cNvSpPr/>
          <p:nvPr/>
        </p:nvSpPr>
        <p:spPr>
          <a:xfrm>
            <a:off x="3635896" y="4149080"/>
            <a:ext cx="2520280" cy="42366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directed </a:t>
            </a:r>
            <a:r>
              <a:rPr lang="en-US" altLang="zh-TW" dirty="0"/>
              <a:t>graph G </a:t>
            </a:r>
            <a:r>
              <a:rPr lang="en-US" altLang="zh-TW" dirty="0" smtClean="0"/>
              <a:t>= (V,E) </a:t>
            </a:r>
            <a:endParaRPr lang="en-US" altLang="zh-TW" dirty="0"/>
          </a:p>
        </p:txBody>
      </p:sp>
      <p:sp>
        <p:nvSpPr>
          <p:cNvPr id="21" name="矩形 20"/>
          <p:cNvSpPr/>
          <p:nvPr/>
        </p:nvSpPr>
        <p:spPr>
          <a:xfrm>
            <a:off x="6028658" y="4149080"/>
            <a:ext cx="2287758" cy="42366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+〈</a:t>
            </a:r>
            <a:r>
              <a:rPr lang="en-US" altLang="zh-TW" dirty="0"/>
              <a:t>v1, v2, v3, … </a:t>
            </a:r>
            <a:r>
              <a:rPr lang="en-US" altLang="zh-TW" dirty="0" err="1"/>
              <a:t>v|V</a:t>
            </a:r>
            <a:r>
              <a:rPr lang="en-US" altLang="zh-TW" dirty="0"/>
              <a:t>|〉</a:t>
            </a:r>
          </a:p>
        </p:txBody>
      </p:sp>
      <p:sp>
        <p:nvSpPr>
          <p:cNvPr id="22" name="矩形 21"/>
          <p:cNvSpPr/>
          <p:nvPr/>
        </p:nvSpPr>
        <p:spPr>
          <a:xfrm>
            <a:off x="4928344" y="4581128"/>
            <a:ext cx="2097528" cy="3960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=&gt; </a:t>
            </a:r>
            <a:r>
              <a:rPr lang="en-US" altLang="zh-TW" dirty="0"/>
              <a:t>c</a:t>
            </a:r>
            <a:r>
              <a:rPr lang="en-US" altLang="zh-TW" dirty="0" smtClean="0"/>
              <a:t>heck if correct</a:t>
            </a:r>
            <a:endParaRPr lang="en-US" altLang="zh-TW" dirty="0"/>
          </a:p>
        </p:txBody>
      </p:sp>
      <p:sp>
        <p:nvSpPr>
          <p:cNvPr id="23" name="矩形 22"/>
          <p:cNvSpPr/>
          <p:nvPr/>
        </p:nvSpPr>
        <p:spPr>
          <a:xfrm>
            <a:off x="3268464" y="5157192"/>
            <a:ext cx="195160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928344" y="5580239"/>
                <a:ext cx="1440160" cy="45005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,</m:t>
                      </m:r>
                      <m:r>
                        <a:rPr lang="zh-TW" altLang="en-US" i="1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44" y="5580239"/>
                <a:ext cx="1440160" cy="450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NP-Complete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7128908" cy="3841652"/>
          </a:xfrm>
        </p:spPr>
        <p:txBody>
          <a:bodyPr>
            <a:normAutofit/>
          </a:bodyPr>
          <a:lstStyle/>
          <a:p>
            <a:r>
              <a:rPr lang="zh-TW" altLang="en-US" dirty="0"/>
              <a:t>一個問題</a:t>
            </a:r>
            <a:r>
              <a:rPr lang="zh-TW" altLang="en-US" dirty="0" smtClean="0"/>
              <a:t>是</a:t>
            </a:r>
            <a:r>
              <a:rPr lang="en-US" altLang="zh-TW" dirty="0" smtClean="0"/>
              <a:t>NP, </a:t>
            </a:r>
            <a:r>
              <a:rPr lang="zh-TW" altLang="en-US" dirty="0" smtClean="0"/>
              <a:t>而且跟</a:t>
            </a:r>
            <a:r>
              <a:rPr lang="en-US" altLang="zh-TW" dirty="0" smtClean="0"/>
              <a:t>NP</a:t>
            </a:r>
            <a:r>
              <a:rPr lang="zh-TW" altLang="en-US" dirty="0" smtClean="0"/>
              <a:t>裡面的其他問題至少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一樣難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一樣難</a:t>
            </a:r>
            <a:r>
              <a:rPr lang="en-US" altLang="zh-TW" dirty="0" smtClean="0"/>
              <a:t>: 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NP</a:t>
            </a:r>
            <a:r>
              <a:rPr lang="zh-TW" altLang="en-US" dirty="0" smtClean="0"/>
              <a:t>裡面的問題可以在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裡面轉換成</a:t>
            </a:r>
            <a:r>
              <a:rPr lang="en-US" altLang="zh-TW" dirty="0" smtClean="0"/>
              <a:t>NP-complete</a:t>
            </a:r>
            <a:r>
              <a:rPr lang="zh-TW" altLang="en-US" dirty="0" smtClean="0"/>
              <a:t>的問題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因為</a:t>
            </a:r>
            <a:r>
              <a:rPr lang="zh-TW" altLang="en-US" dirty="0" smtClean="0"/>
              <a:t>以上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所以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一解則全解</a:t>
            </a:r>
            <a:r>
              <a:rPr lang="en-US" altLang="zh-TW" dirty="0" smtClean="0"/>
              <a:t>”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48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043608" y="2132856"/>
            <a:ext cx="316835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NP-Complete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259632" y="3809628"/>
            <a:ext cx="6912768" cy="555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 </a:t>
            </a:r>
            <a:r>
              <a:rPr lang="zh-TW" altLang="en-US" dirty="0" smtClean="0"/>
              <a:t>這些問題目前尚未找到可以在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內解決的</a:t>
            </a:r>
            <a:r>
              <a:rPr lang="en-US" altLang="zh-TW" dirty="0" smtClean="0"/>
              <a:t>algorithm.</a:t>
            </a:r>
          </a:p>
        </p:txBody>
      </p:sp>
      <p:sp>
        <p:nvSpPr>
          <p:cNvPr id="9" name="矩形 8"/>
          <p:cNvSpPr/>
          <p:nvPr/>
        </p:nvSpPr>
        <p:spPr>
          <a:xfrm>
            <a:off x="1259632" y="4581128"/>
            <a:ext cx="691276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2. </a:t>
            </a:r>
            <a:r>
              <a:rPr lang="zh-TW" altLang="en-US" dirty="0" smtClean="0"/>
              <a:t>這些問題目前尚未被證明無法在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內解決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54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115616" y="1196752"/>
            <a:ext cx="3420380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NP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11760" y="4725144"/>
            <a:ext cx="4968552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P=NP???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1255304" y="1330400"/>
            <a:ext cx="165618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</a:t>
            </a:r>
            <a:endParaRPr lang="zh-TW" altLang="en-US" sz="2400" dirty="0"/>
          </a:p>
        </p:txBody>
      </p:sp>
      <p:sp>
        <p:nvSpPr>
          <p:cNvPr id="13" name="圓角矩形 12"/>
          <p:cNvSpPr/>
          <p:nvPr/>
        </p:nvSpPr>
        <p:spPr>
          <a:xfrm>
            <a:off x="1241630" y="3140968"/>
            <a:ext cx="3042338" cy="10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NP-Complete</a:t>
            </a:r>
            <a:endParaRPr lang="zh-TW" altLang="en-US" sz="2400" dirty="0"/>
          </a:p>
        </p:txBody>
      </p:sp>
      <p:sp>
        <p:nvSpPr>
          <p:cNvPr id="14" name="圓角矩形 13"/>
          <p:cNvSpPr/>
          <p:nvPr/>
        </p:nvSpPr>
        <p:spPr>
          <a:xfrm>
            <a:off x="4896036" y="1183308"/>
            <a:ext cx="3420380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NP</a:t>
            </a:r>
            <a:endParaRPr lang="zh-TW" altLang="en-US" sz="2400" dirty="0"/>
          </a:p>
        </p:txBody>
      </p:sp>
      <p:sp>
        <p:nvSpPr>
          <p:cNvPr id="15" name="圓角矩形 14"/>
          <p:cNvSpPr/>
          <p:nvPr/>
        </p:nvSpPr>
        <p:spPr>
          <a:xfrm>
            <a:off x="5064891" y="1340768"/>
            <a:ext cx="3064668" cy="286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</a:t>
            </a:r>
          </a:p>
          <a:p>
            <a:pPr algn="ctr"/>
            <a:endParaRPr lang="en-US" altLang="zh-TW" sz="2400" dirty="0"/>
          </a:p>
          <a:p>
            <a:pPr algn="ctr"/>
            <a:endParaRPr lang="zh-TW" altLang="en-US" sz="2400" dirty="0"/>
          </a:p>
        </p:txBody>
      </p:sp>
      <p:sp>
        <p:nvSpPr>
          <p:cNvPr id="16" name="圓角矩形 15"/>
          <p:cNvSpPr/>
          <p:nvPr/>
        </p:nvSpPr>
        <p:spPr>
          <a:xfrm>
            <a:off x="5022050" y="1349016"/>
            <a:ext cx="3150350" cy="28885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 smtClean="0"/>
          </a:p>
          <a:p>
            <a:pPr algn="ctr"/>
            <a:endParaRPr lang="en-US" altLang="zh-TW" sz="2400" dirty="0"/>
          </a:p>
          <a:p>
            <a:pPr algn="ctr"/>
            <a:r>
              <a:rPr lang="en-US" altLang="zh-TW" sz="2400" dirty="0" smtClean="0"/>
              <a:t>NP-Complete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346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學這個有什麼用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雖然</a:t>
            </a:r>
            <a:r>
              <a:rPr lang="zh-TW" altLang="en-US" dirty="0"/>
              <a:t>還沒有人證明出</a:t>
            </a:r>
            <a:r>
              <a:rPr lang="en-US" altLang="zh-TW" dirty="0"/>
              <a:t>NP-complete problems</a:t>
            </a:r>
            <a:r>
              <a:rPr lang="zh-TW" altLang="en-US" dirty="0"/>
              <a:t>無法在</a:t>
            </a:r>
            <a:r>
              <a:rPr lang="en-US" altLang="zh-TW" dirty="0"/>
              <a:t>polynomial time</a:t>
            </a:r>
            <a:r>
              <a:rPr lang="zh-TW" altLang="en-US" dirty="0"/>
              <a:t>裡面解</a:t>
            </a:r>
            <a:r>
              <a:rPr lang="zh-TW" altLang="en-US" dirty="0" smtClean="0"/>
              <a:t>出來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但是</a:t>
            </a:r>
            <a:r>
              <a:rPr lang="zh-TW" altLang="en-US" dirty="0"/>
              <a:t>經過了</a:t>
            </a:r>
            <a:r>
              <a:rPr lang="en-US" altLang="zh-TW" dirty="0"/>
              <a:t>40</a:t>
            </a:r>
            <a:r>
              <a:rPr lang="zh-TW" altLang="en-US" dirty="0"/>
              <a:t>年了</a:t>
            </a:r>
            <a:r>
              <a:rPr lang="en-US" altLang="zh-TW" dirty="0"/>
              <a:t>, </a:t>
            </a:r>
            <a:r>
              <a:rPr lang="zh-TW" altLang="en-US" dirty="0"/>
              <a:t>沒有任何</a:t>
            </a:r>
            <a:r>
              <a:rPr lang="en-US" altLang="zh-TW" dirty="0"/>
              <a:t>NP-complete problem</a:t>
            </a:r>
            <a:r>
              <a:rPr lang="zh-TW" altLang="en-US" dirty="0"/>
              <a:t>被解出來</a:t>
            </a:r>
            <a:r>
              <a:rPr lang="en-US" altLang="zh-TW" dirty="0"/>
              <a:t>(polynomial time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因此</a:t>
            </a:r>
            <a:r>
              <a:rPr lang="zh-TW" altLang="en-US" dirty="0"/>
              <a:t>證明某問題為</a:t>
            </a:r>
            <a:r>
              <a:rPr lang="en-US" altLang="zh-TW" dirty="0"/>
              <a:t>NP-complete</a:t>
            </a:r>
            <a:r>
              <a:rPr lang="zh-TW" altLang="en-US" dirty="0"/>
              <a:t>某種程度上也證明了它非常難解</a:t>
            </a:r>
            <a:r>
              <a:rPr lang="en-US" altLang="zh-TW" dirty="0"/>
              <a:t>(</a:t>
            </a:r>
            <a:r>
              <a:rPr lang="zh-TW" altLang="en-US" dirty="0"/>
              <a:t>或甚至無法解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近似</a:t>
            </a:r>
            <a:r>
              <a:rPr lang="zh-TW" altLang="en-US" dirty="0" smtClean="0"/>
              <a:t>演算法 </a:t>
            </a:r>
            <a:r>
              <a:rPr lang="en-US" altLang="zh-TW" dirty="0" smtClean="0"/>
              <a:t>/ </a:t>
            </a:r>
            <a:r>
              <a:rPr lang="zh-TW" altLang="en-US" dirty="0" smtClean="0"/>
              <a:t>針對特別</a:t>
            </a:r>
            <a:r>
              <a:rPr lang="en-US" altLang="zh-TW" dirty="0" smtClean="0"/>
              <a:t>condition</a:t>
            </a:r>
          </a:p>
          <a:p>
            <a:pPr marL="6858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82527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key concepts in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showing </a:t>
            </a:r>
            <a:r>
              <a:rPr lang="en-US" altLang="zh-TW" dirty="0"/>
              <a:t>a problem to be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NP-complete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996952"/>
            <a:ext cx="6777317" cy="2835677"/>
          </a:xfrm>
        </p:spPr>
        <p:txBody>
          <a:bodyPr/>
          <a:lstStyle/>
          <a:p>
            <a:r>
              <a:rPr lang="en-US" altLang="zh-TW" b="1" i="1" dirty="0"/>
              <a:t>Decision </a:t>
            </a:r>
            <a:r>
              <a:rPr lang="en-US" altLang="zh-TW" b="1" i="1" dirty="0" smtClean="0"/>
              <a:t>problems</a:t>
            </a:r>
          </a:p>
          <a:p>
            <a:r>
              <a:rPr lang="en-US" altLang="zh-TW" b="1" i="1" dirty="0" smtClean="0"/>
              <a:t>Reductions</a:t>
            </a:r>
          </a:p>
          <a:p>
            <a:r>
              <a:rPr lang="en-US" altLang="zh-TW" b="1" i="1" dirty="0"/>
              <a:t>A first NP-complete problem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5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75326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Decision problem</a:t>
            </a:r>
            <a:br>
              <a:rPr lang="en-US" altLang="zh-TW" dirty="0" smtClean="0"/>
            </a:br>
            <a:r>
              <a:rPr lang="en-US" altLang="zh-TW" dirty="0" smtClean="0"/>
              <a:t>    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</a:t>
            </a:r>
            <a:br>
              <a:rPr lang="en-US" altLang="zh-TW" dirty="0" smtClean="0"/>
            </a:br>
            <a:r>
              <a:rPr lang="en-US" altLang="zh-TW" dirty="0" smtClean="0"/>
              <a:t>optimization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2924944"/>
            <a:ext cx="6777317" cy="286090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Decision problem: </a:t>
            </a:r>
            <a:br>
              <a:rPr lang="en-US" altLang="zh-TW" dirty="0" smtClean="0"/>
            </a:br>
            <a:r>
              <a:rPr lang="zh-TW" altLang="en-US" dirty="0" smtClean="0"/>
              <a:t>輸出是</a:t>
            </a:r>
            <a:r>
              <a:rPr lang="en-US" altLang="zh-TW" dirty="0" smtClean="0"/>
              <a:t>yes/no (1/0) (</a:t>
            </a:r>
            <a:r>
              <a:rPr lang="zh-TW" altLang="en-US" dirty="0" smtClean="0"/>
              <a:t>可不可以找到答案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Optimization problem: </a:t>
            </a:r>
            <a:br>
              <a:rPr lang="en-US" altLang="zh-TW" dirty="0" smtClean="0"/>
            </a:br>
            <a:r>
              <a:rPr lang="zh-TW" altLang="en-US" dirty="0" smtClean="0"/>
              <a:t>輸出是最好的解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可以的答案中找出最好的那個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5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Decision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NP-Complete</a:t>
            </a:r>
            <a:r>
              <a:rPr lang="zh-TW" altLang="en-US" dirty="0"/>
              <a:t>只適用於</a:t>
            </a:r>
            <a:r>
              <a:rPr lang="en-US" altLang="zh-TW" dirty="0"/>
              <a:t>decision </a:t>
            </a:r>
            <a:r>
              <a:rPr lang="en-US" altLang="zh-TW" dirty="0" smtClean="0"/>
              <a:t>problems</a:t>
            </a:r>
          </a:p>
          <a:p>
            <a:r>
              <a:rPr lang="zh-TW" altLang="en-US" dirty="0" smtClean="0"/>
              <a:t>怎麼將</a:t>
            </a:r>
            <a:r>
              <a:rPr lang="en-US" altLang="zh-TW" dirty="0" smtClean="0"/>
              <a:t>optimization problem</a:t>
            </a:r>
            <a:r>
              <a:rPr lang="zh-TW" altLang="en-US" dirty="0" smtClean="0"/>
              <a:t>轉換成</a:t>
            </a:r>
            <a:r>
              <a:rPr lang="en-US" altLang="zh-TW" dirty="0" smtClean="0"/>
              <a:t>decision problem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對要</a:t>
            </a:r>
            <a:r>
              <a:rPr lang="en-US" altLang="zh-TW" dirty="0" smtClean="0"/>
              <a:t>optimize</a:t>
            </a:r>
            <a:r>
              <a:rPr lang="zh-TW" altLang="en-US" dirty="0" smtClean="0"/>
              <a:t>的值設定一個</a:t>
            </a:r>
            <a:r>
              <a:rPr lang="en-US" altLang="zh-TW" dirty="0" smtClean="0"/>
              <a:t>bound</a:t>
            </a:r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Shortest path</a:t>
            </a:r>
            <a:r>
              <a:rPr lang="zh-TW" altLang="en-US" dirty="0" smtClean="0"/>
              <a:t>轉換成</a:t>
            </a:r>
            <a:r>
              <a:rPr lang="en-US" altLang="zh-TW" dirty="0" smtClean="0"/>
              <a:t>decision problem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例子</a:t>
            </a:r>
            <a:r>
              <a:rPr lang="en-US" altLang="zh-TW" dirty="0"/>
              <a:t>: Shortest path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dirty="0" smtClean="0"/>
              <a:t>Path</a:t>
            </a:r>
            <a:endParaRPr lang="en-US" altLang="zh-TW" dirty="0" smtClean="0"/>
          </a:p>
          <a:p>
            <a:r>
              <a:rPr lang="zh-TW" altLang="en-US" dirty="0" smtClean="0"/>
              <a:t>給定</a:t>
            </a:r>
            <a:r>
              <a:rPr lang="en-US" altLang="zh-TW" dirty="0" smtClean="0"/>
              <a:t>graph G, vertices u &amp; v, integer k, </a:t>
            </a:r>
            <a:r>
              <a:rPr lang="zh-TW" altLang="en-US" dirty="0" smtClean="0"/>
              <a:t>有沒有從</a:t>
            </a:r>
            <a:r>
              <a:rPr lang="en-US" altLang="zh-TW" dirty="0" smtClean="0"/>
              <a:t>u</a:t>
            </a:r>
            <a:r>
              <a:rPr lang="zh-TW" altLang="en-US" dirty="0" smtClean="0"/>
              <a:t>到</a:t>
            </a:r>
            <a:r>
              <a:rPr lang="en-US" altLang="zh-TW" dirty="0" smtClean="0"/>
              <a:t>v</a:t>
            </a:r>
            <a:r>
              <a:rPr lang="zh-TW" altLang="en-US" dirty="0" smtClean="0"/>
              <a:t>的路徑使用少於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</a:t>
            </a:r>
            <a:r>
              <a:rPr lang="en-US" altLang="zh-TW" dirty="0" smtClean="0"/>
              <a:t>edge?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52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information</Template>
  <TotalTime>3527</TotalTime>
  <Words>294</Words>
  <Application>Microsoft Office PowerPoint</Application>
  <PresentationFormat>如螢幕大小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course information</vt:lpstr>
      <vt:lpstr>NP-Completeness</vt:lpstr>
      <vt:lpstr>PowerPoint 簡報</vt:lpstr>
      <vt:lpstr>NP-Complete</vt:lpstr>
      <vt:lpstr>PowerPoint 簡報</vt:lpstr>
      <vt:lpstr>PowerPoint 簡報</vt:lpstr>
      <vt:lpstr>學這個有什麼用?</vt:lpstr>
      <vt:lpstr>key concepts in  showing a problem to be  NP-complete</vt:lpstr>
      <vt:lpstr>Decision problem      v.s.  optimization problem</vt:lpstr>
      <vt:lpstr>Decision problem</vt:lpstr>
      <vt:lpstr>用Reduction證明”一樣難”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Hsin-Mu Tsai</dc:creator>
  <cp:lastModifiedBy>crazysun</cp:lastModifiedBy>
  <cp:revision>101</cp:revision>
  <cp:lastPrinted>2011-04-29T00:20:49Z</cp:lastPrinted>
  <dcterms:created xsi:type="dcterms:W3CDTF">2011-04-28T08:12:48Z</dcterms:created>
  <dcterms:modified xsi:type="dcterms:W3CDTF">2013-10-31T07:38:20Z</dcterms:modified>
</cp:coreProperties>
</file>