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22"/>
  </p:notesMasterIdLst>
  <p:sldIdLst>
    <p:sldId id="256" r:id="rId2"/>
    <p:sldId id="267" r:id="rId3"/>
    <p:sldId id="268" r:id="rId4"/>
    <p:sldId id="269" r:id="rId5"/>
    <p:sldId id="272" r:id="rId6"/>
    <p:sldId id="270" r:id="rId7"/>
    <p:sldId id="271" r:id="rId8"/>
    <p:sldId id="273" r:id="rId9"/>
    <p:sldId id="274" r:id="rId10"/>
    <p:sldId id="287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3" r:id="rId19"/>
    <p:sldId id="284" r:id="rId20"/>
    <p:sldId id="286" r:id="rId21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63" autoAdjust="0"/>
  </p:normalViewPr>
  <p:slideViewPr>
    <p:cSldViewPr>
      <p:cViewPr>
        <p:scale>
          <a:sx n="75" d="100"/>
          <a:sy n="75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4D33918-BA6E-4ABD-B2A7-EBEE975BC1E4}" type="datetimeFigureOut">
              <a:rPr lang="zh-TW" altLang="en-US" smtClean="0"/>
              <a:t>2013/10/31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862B8E7-58C8-4CEE-9947-6DB5E3E69E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2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1FCBE9C-B8CB-4C99-9D1D-9E726129963A}" type="datetime1">
              <a:rPr lang="zh-TW" altLang="en-US" smtClean="0"/>
              <a:t>2013/10/31</a:t>
            </a:fld>
            <a:endParaRPr lang="zh-TW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A366-04F9-44CD-81E2-B27B9DD6D292}" type="datetime1">
              <a:rPr lang="zh-TW" altLang="en-US" smtClean="0"/>
              <a:t>2013/10/31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A6C2-9316-44E4-94D6-D39DDEA0B0FA}" type="datetime1">
              <a:rPr lang="zh-TW" altLang="en-US" smtClean="0"/>
              <a:t>2013/10/31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3855-63C1-416C-B424-19BCCDCBF625}" type="datetime1">
              <a:rPr lang="zh-TW" altLang="en-US" smtClean="0"/>
              <a:t>2013/10/31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1023D-71F3-4E3A-A0EB-6CB1593568D2}" type="datetime1">
              <a:rPr lang="zh-TW" altLang="en-US" smtClean="0"/>
              <a:t>2013/10/31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70F6-671B-47EB-A199-59F2B2B2E32A}" type="datetime1">
              <a:rPr lang="zh-TW" altLang="en-US" smtClean="0"/>
              <a:t>2013/10/31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C288-5093-476C-93B1-354241163170}" type="datetime1">
              <a:rPr lang="zh-TW" altLang="en-US" smtClean="0"/>
              <a:t>2013/10/31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7407-3ABD-48D0-9AA2-617F1160F18C}" type="datetime1">
              <a:rPr lang="zh-TW" altLang="en-US" smtClean="0"/>
              <a:t>2013/10/31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2A42-97E4-4718-934B-D8646D7503AA}" type="datetime1">
              <a:rPr lang="zh-TW" altLang="en-US" smtClean="0"/>
              <a:t>2013/10/31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F1B-7F4F-452A-A537-B388A55212FA}" type="datetime1">
              <a:rPr lang="zh-TW" altLang="en-US" smtClean="0"/>
              <a:t>2013/10/31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2768-9931-46B9-BB78-12138FFC15C5}" type="datetime1">
              <a:rPr lang="zh-TW" altLang="en-US" smtClean="0"/>
              <a:t>2013/10/31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CB7EB38-878F-430E-B4D1-A545DF3E49F6}" type="datetime1">
              <a:rPr lang="zh-TW" altLang="en-US" smtClean="0"/>
              <a:t>2013/10/31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0.png"/><Relationship Id="rId7" Type="http://schemas.openxmlformats.org/officeDocument/2006/relationships/image" Target="../media/image1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NP-Completeness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Jennya</a:t>
            </a:r>
            <a:endParaRPr lang="en-US" altLang="zh-TW" dirty="0" smtClean="0"/>
          </a:p>
          <a:p>
            <a:r>
              <a:rPr lang="en-US" altLang="zh-TW" dirty="0" smtClean="0"/>
              <a:t>2013/10/31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28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polynomial-time computable</a:t>
            </a:r>
            <a:r>
              <a:rPr lang="zh-TW" altLang="en-US" b="1" dirty="0"/>
              <a:t/>
            </a:r>
            <a:br>
              <a:rPr lang="zh-TW" altLang="en-US" b="1" dirty="0"/>
            </a:br>
            <a:r>
              <a:rPr lang="en-US" altLang="zh-TW" b="1" dirty="0" smtClean="0"/>
              <a:t>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03848" y="2996952"/>
            <a:ext cx="21602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f: {0,1}*</a:t>
            </a:r>
            <a:r>
              <a:rPr lang="en-US" altLang="zh-TW" dirty="0" smtClean="0">
                <a:sym typeface="Wingdings" pitchFamily="2" charset="2"/>
              </a:rPr>
              <a:t>{0,1}*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endCxn id="5" idx="1"/>
          </p:cNvCxnSpPr>
          <p:nvPr/>
        </p:nvCxnSpPr>
        <p:spPr>
          <a:xfrm>
            <a:off x="2483768" y="328498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5" idx="3"/>
          </p:cNvCxnSpPr>
          <p:nvPr/>
        </p:nvCxnSpPr>
        <p:spPr>
          <a:xfrm>
            <a:off x="5364088" y="328498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907704" y="299695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156176" y="301091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331640" y="3750995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如果</a:t>
            </a:r>
            <a:r>
              <a:rPr lang="en-US" altLang="zh-TW" sz="2400" dirty="0" smtClean="0"/>
              <a:t>f</a:t>
            </a:r>
            <a:r>
              <a:rPr lang="zh-TW" altLang="en-US" sz="2400" dirty="0" smtClean="0"/>
              <a:t>花</a:t>
            </a:r>
            <a:r>
              <a:rPr lang="en-US" altLang="zh-TW" sz="2400" dirty="0" smtClean="0"/>
              <a:t>polynomial time</a:t>
            </a:r>
            <a:r>
              <a:rPr lang="zh-TW" altLang="en-US" sz="2400" dirty="0" smtClean="0"/>
              <a:t>可以把任何</a:t>
            </a:r>
            <a:r>
              <a:rPr lang="en-US" altLang="zh-TW" sz="2400" dirty="0" smtClean="0"/>
              <a:t>input</a:t>
            </a:r>
            <a:r>
              <a:rPr lang="zh-TW" altLang="en-US" sz="2400" dirty="0" smtClean="0"/>
              <a:t>轉成</a:t>
            </a:r>
            <a:r>
              <a:rPr lang="en-US" altLang="zh-TW" sz="2400" dirty="0" smtClean="0"/>
              <a:t>output, </a:t>
            </a:r>
            <a:r>
              <a:rPr lang="zh-TW" altLang="en-US" sz="2400" dirty="0" smtClean="0"/>
              <a:t>則稱為</a:t>
            </a:r>
            <a:r>
              <a:rPr lang="en-US" altLang="zh-TW" sz="2400" b="1" dirty="0" smtClean="0"/>
              <a:t>polynomial-time computable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8444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Polynomially</a:t>
            </a:r>
            <a:r>
              <a:rPr lang="en-US" altLang="zh-TW" dirty="0" smtClean="0"/>
              <a:t> related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3275856" y="2304692"/>
            <a:ext cx="1872208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I: instances of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圓角矩形 5"/>
              <p:cNvSpPr/>
              <p:nvPr/>
            </p:nvSpPr>
            <p:spPr>
              <a:xfrm>
                <a:off x="1403648" y="4351032"/>
                <a:ext cx="1872208" cy="12961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圓角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351032"/>
                <a:ext cx="1872208" cy="1296144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向下箭號 6"/>
          <p:cNvSpPr/>
          <p:nvPr/>
        </p:nvSpPr>
        <p:spPr>
          <a:xfrm rot="19202955">
            <a:off x="5061641" y="3722785"/>
            <a:ext cx="576064" cy="649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187624" y="3739919"/>
                <a:ext cx="1531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:</m:t>
                      </m:r>
                      <m:r>
                        <a:rPr lang="en-US" altLang="zh-TW" b="0" i="1" smtClean="0">
                          <a:latin typeface="Cambria Math"/>
                        </a:rPr>
                        <m:t>𝐼</m:t>
                      </m:r>
                      <m:r>
                        <a:rPr lang="en-US" altLang="zh-TW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739919"/>
                <a:ext cx="153195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704603" y="3811203"/>
                <a:ext cx="1531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:</m:t>
                      </m:r>
                      <m:r>
                        <a:rPr lang="en-US" altLang="zh-TW" b="0" i="1" smtClean="0">
                          <a:latin typeface="Cambria Math"/>
                        </a:rPr>
                        <m:t>𝐼</m:t>
                      </m:r>
                      <m:r>
                        <a:rPr lang="en-US" altLang="zh-TW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603" y="3811203"/>
                <a:ext cx="153195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圓角矩形 9"/>
              <p:cNvSpPr/>
              <p:nvPr/>
            </p:nvSpPr>
            <p:spPr>
              <a:xfrm>
                <a:off x="5534478" y="4429897"/>
                <a:ext cx="1872208" cy="12961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圓角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478" y="4429897"/>
                <a:ext cx="1872208" cy="1296144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向下箭號 10"/>
          <p:cNvSpPr/>
          <p:nvPr/>
        </p:nvSpPr>
        <p:spPr>
          <a:xfrm rot="1980516">
            <a:off x="2969171" y="3670963"/>
            <a:ext cx="576064" cy="649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365604" y="5329250"/>
                <a:ext cx="1984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𝑖</m:t>
                      </m:r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604" y="5329250"/>
                <a:ext cx="198406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427318" y="4421552"/>
                <a:ext cx="19840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</a:rPr>
                        <m:t>(</m:t>
                      </m:r>
                      <m:r>
                        <a:rPr lang="en-US" altLang="zh-TW" i="1">
                          <a:latin typeface="Cambria Math"/>
                        </a:rPr>
                        <m:t>𝑖</m:t>
                      </m:r>
                      <m:r>
                        <a:rPr lang="en-US" altLang="zh-TW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318" y="4421552"/>
                <a:ext cx="1984069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向右箭號 13"/>
          <p:cNvSpPr/>
          <p:nvPr/>
        </p:nvSpPr>
        <p:spPr>
          <a:xfrm>
            <a:off x="3461228" y="5229200"/>
            <a:ext cx="1984069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 rot="10800000">
            <a:off x="3427318" y="4814737"/>
            <a:ext cx="1984069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55576" y="5877271"/>
                <a:ext cx="7920879" cy="83099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TW" altLang="en-US" sz="2400" dirty="0" smtClean="0"/>
                  <a:t>如果有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zh-TW" altLang="en-US" sz="2400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r>
                  <a:rPr lang="zh-TW" altLang="en-US" sz="2400" dirty="0" smtClean="0"/>
                  <a:t>是</a:t>
                </a:r>
                <a:r>
                  <a:rPr lang="en-US" altLang="zh-TW" sz="2400" dirty="0" smtClean="0"/>
                  <a:t>polynomial-time computable, </a:t>
                </a:r>
                <a:r>
                  <a:rPr lang="zh-TW" altLang="en-US" sz="2400" dirty="0" smtClean="0"/>
                  <a:t>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400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400" dirty="0" smtClean="0"/>
                  <a:t>為</a:t>
                </a:r>
                <a:r>
                  <a:rPr lang="en-US" altLang="zh-TW" sz="2400" b="1" dirty="0" err="1" smtClean="0"/>
                  <a:t>polynomially</a:t>
                </a:r>
                <a:r>
                  <a:rPr lang="en-US" altLang="zh-TW" sz="2400" b="1" dirty="0" smtClean="0"/>
                  <a:t> related</a:t>
                </a:r>
                <a:r>
                  <a:rPr lang="en-US" altLang="zh-TW" sz="2400" dirty="0" smtClean="0"/>
                  <a:t>.</a:t>
                </a: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877271"/>
                <a:ext cx="7920879" cy="830997"/>
              </a:xfrm>
              <a:prstGeom prst="rect">
                <a:avLst/>
              </a:prstGeom>
              <a:blipFill rotWithShape="1">
                <a:blip r:embed="rId8"/>
                <a:stretch>
                  <a:fillRect l="-1152" t="-5755" b="-143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8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744376" y="2865366"/>
            <a:ext cx="1872208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I: instances of problem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5759421" y="2865241"/>
            <a:ext cx="1872208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S: solutions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3851920" y="3077488"/>
            <a:ext cx="136778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616584" y="3566727"/>
            <a:ext cx="238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Q: Abstract problem</a:t>
            </a:r>
            <a:br>
              <a:rPr lang="en-US" altLang="zh-TW" dirty="0" smtClean="0"/>
            </a:br>
            <a:r>
              <a:rPr lang="en-US" altLang="zh-TW" dirty="0" smtClean="0"/>
              <a:t>(binary relation)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179315" y="3889893"/>
            <a:ext cx="237626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Decision problem:</a:t>
            </a:r>
          </a:p>
          <a:p>
            <a:r>
              <a:rPr lang="en-US" altLang="zh-TW" dirty="0" smtClean="0"/>
              <a:t>S={0,1}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圓角矩形 9"/>
              <p:cNvSpPr/>
              <p:nvPr/>
            </p:nvSpPr>
            <p:spPr>
              <a:xfrm>
                <a:off x="1780700" y="5025481"/>
                <a:ext cx="1872208" cy="12961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圓角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700" y="5025481"/>
                <a:ext cx="1872208" cy="1296144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向下箭號 10"/>
          <p:cNvSpPr/>
          <p:nvPr/>
        </p:nvSpPr>
        <p:spPr>
          <a:xfrm>
            <a:off x="2396030" y="4311732"/>
            <a:ext cx="576064" cy="649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862877" y="4299883"/>
                <a:ext cx="1531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:</m:t>
                      </m:r>
                      <m:r>
                        <a:rPr lang="en-US" altLang="zh-TW" b="0" i="1" smtClean="0">
                          <a:latin typeface="Cambria Math"/>
                        </a:rPr>
                        <m:t>𝐼</m:t>
                      </m:r>
                      <m:r>
                        <a:rPr lang="en-US" altLang="zh-TW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77" y="4299883"/>
                <a:ext cx="153195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向右箭號 12"/>
          <p:cNvSpPr/>
          <p:nvPr/>
        </p:nvSpPr>
        <p:spPr>
          <a:xfrm rot="20090487">
            <a:off x="3891425" y="4656529"/>
            <a:ext cx="1997663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307108" y="5260564"/>
                <a:ext cx="3180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𝑄</m:t>
                    </m:r>
                    <m:r>
                      <a:rPr lang="en-US" altLang="zh-TW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: Concrete problem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108" y="5260564"/>
                <a:ext cx="318050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圓角矩形 14"/>
              <p:cNvSpPr/>
              <p:nvPr/>
            </p:nvSpPr>
            <p:spPr>
              <a:xfrm>
                <a:off x="1780700" y="596243"/>
                <a:ext cx="1872208" cy="12961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圓角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700" y="596243"/>
                <a:ext cx="1872208" cy="1296144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向下箭號 15"/>
          <p:cNvSpPr/>
          <p:nvPr/>
        </p:nvSpPr>
        <p:spPr>
          <a:xfrm rot="10800000">
            <a:off x="2392449" y="2060848"/>
            <a:ext cx="576064" cy="649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60490" y="2201089"/>
                <a:ext cx="1531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:</m:t>
                      </m:r>
                      <m:r>
                        <a:rPr lang="en-US" altLang="zh-TW" b="0" i="1" smtClean="0">
                          <a:latin typeface="Cambria Math"/>
                        </a:rPr>
                        <m:t>𝐼</m:t>
                      </m:r>
                      <m:r>
                        <a:rPr lang="en-US" altLang="zh-TW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90" y="2201089"/>
                <a:ext cx="153195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向右箭號 17"/>
          <p:cNvSpPr/>
          <p:nvPr/>
        </p:nvSpPr>
        <p:spPr>
          <a:xfrm rot="1678129">
            <a:off x="4077223" y="1699796"/>
            <a:ext cx="1997663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589062" y="1264994"/>
                <a:ext cx="3180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𝑄</m:t>
                    </m:r>
                    <m:r>
                      <a:rPr lang="en-US" altLang="zh-TW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: Concrete problem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062" y="1264994"/>
                <a:ext cx="318050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上-下雙向箭號 19"/>
          <p:cNvSpPr/>
          <p:nvPr/>
        </p:nvSpPr>
        <p:spPr>
          <a:xfrm>
            <a:off x="755576" y="2710662"/>
            <a:ext cx="648072" cy="154856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14156" y="3112856"/>
            <a:ext cx="149266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/>
              <a:t>polynomially</a:t>
            </a:r>
            <a:r>
              <a:rPr lang="en-US" altLang="zh-TW" dirty="0" smtClean="0"/>
              <a:t> related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35166" y="2511942"/>
            <a:ext cx="47639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if: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058800" y="5805264"/>
                <a:ext cx="4496780" cy="8640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0" dirty="0" smtClean="0"/>
                  <a:t>Then: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(</m:t>
                    </m:r>
                    <m:r>
                      <a:rPr lang="en-US" altLang="zh-TW" sz="2000" b="0" i="1" smtClean="0">
                        <a:latin typeface="Cambria Math"/>
                      </a:rPr>
                      <m:t>𝑄</m:t>
                    </m:r>
                    <m:r>
                      <a:rPr lang="en-US" altLang="zh-TW" sz="2000" b="0" i="1" smtClean="0">
                        <a:latin typeface="Cambria Math"/>
                      </a:rPr>
                      <m:t>)∈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(</m:t>
                    </m:r>
                    <m:r>
                      <a:rPr lang="en-US" altLang="zh-TW" sz="2000" i="1">
                        <a:latin typeface="Cambria Math"/>
                      </a:rPr>
                      <m:t>𝑄</m:t>
                    </m:r>
                    <m:r>
                      <a:rPr lang="en-US" altLang="zh-TW" sz="2000" i="1">
                        <a:latin typeface="Cambria Math"/>
                      </a:rPr>
                      <m:t>)∈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r>
                  <a:rPr lang="en-US" altLang="zh-TW" sz="2000" dirty="0" smtClean="0"/>
                  <a:t> 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800" y="5805264"/>
                <a:ext cx="4496780" cy="864096"/>
              </a:xfrm>
              <a:prstGeom prst="rect">
                <a:avLst/>
              </a:prstGeom>
              <a:blipFill rotWithShape="1">
                <a:blip r:embed="rId8"/>
                <a:stretch>
                  <a:fillRect l="-1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/>
          <p:cNvSpPr txBox="1"/>
          <p:nvPr/>
        </p:nvSpPr>
        <p:spPr>
          <a:xfrm>
            <a:off x="114156" y="375047"/>
            <a:ext cx="11521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Lemma: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685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27584" y="1628800"/>
                <a:ext cx="7632848" cy="398780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TW" dirty="0" smtClean="0"/>
                  <a:t>Proof:</a:t>
                </a:r>
              </a:p>
              <a:p>
                <a:r>
                  <a:rPr lang="zh-TW" altLang="en-US" b="0" dirty="0" smtClean="0"/>
                  <a:t>假設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𝑄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dirty="0" smtClean="0"/>
                  <a:t>可以在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dirty="0" smtClean="0"/>
                  <a:t>時間內解決</a:t>
                </a:r>
                <a:r>
                  <a:rPr lang="en-US" altLang="zh-TW" dirty="0" smtClean="0"/>
                  <a:t>(for some constant k)</a:t>
                </a:r>
              </a:p>
              <a:p>
                <a:r>
                  <a:rPr lang="zh-TW" altLang="en-US" dirty="0" smtClean="0"/>
                  <a:t>假設 對每個</a:t>
                </a:r>
                <a:r>
                  <a:rPr lang="en-US" altLang="zh-TW" dirty="0" smtClean="0"/>
                  <a:t>problem instance i,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dirty="0" smtClean="0"/>
                  <a:t>轉換成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dirty="0" smtClean="0"/>
                  <a:t>需花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𝑂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(for some constant c),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則</a:t>
                </a:r>
                <a:r>
                  <a:rPr lang="zh-TW" altLang="en-US" dirty="0" smtClean="0"/>
                  <a:t>解決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altLang="zh-TW" dirty="0" smtClean="0"/>
                  <a:t> (input</a:t>
                </a:r>
                <a:r>
                  <a:rPr lang="zh-TW" altLang="en-US" dirty="0" smtClean="0"/>
                  <a:t>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) </a:t>
                </a:r>
                <a:r>
                  <a:rPr lang="zh-TW" altLang="en-US" dirty="0" smtClean="0"/>
                  <a:t>先花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𝑂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dirty="0" smtClean="0"/>
                  <a:t>轉換成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𝑖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再解決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𝑄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 (input</a:t>
                </a:r>
                <a:r>
                  <a:rPr lang="zh-TW" altLang="en-US" dirty="0"/>
                  <a:t>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), </a:t>
                </a:r>
                <a:r>
                  <a:rPr lang="zh-TW" altLang="en-US" dirty="0" smtClean="0"/>
                  <a:t>花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dirty="0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b="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TW" b="0" i="1" dirty="0" smtClean="0">
                        <a:latin typeface="Cambria Math"/>
                      </a:rPr>
                      <m:t>=</m:t>
                    </m:r>
                    <m:r>
                      <a:rPr lang="en-US" altLang="zh-TW" b="0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𝑐𝑘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c, k</a:t>
                </a:r>
                <a:r>
                  <a:rPr lang="zh-TW" altLang="en-US" dirty="0" smtClean="0"/>
                  <a:t>都是</a:t>
                </a:r>
                <a:r>
                  <a:rPr lang="en-US" altLang="zh-TW" dirty="0" smtClean="0"/>
                  <a:t>constant, </a:t>
                </a:r>
                <a:r>
                  <a:rPr lang="zh-TW" altLang="en-US" dirty="0" smtClean="0"/>
                  <a:t>因此為</a:t>
                </a:r>
                <a:r>
                  <a:rPr lang="en-US" altLang="zh-TW" dirty="0" smtClean="0"/>
                  <a:t>polynomial time</a:t>
                </a:r>
              </a:p>
              <a:p>
                <a:r>
                  <a:rPr lang="zh-TW" altLang="en-US" dirty="0"/>
                  <a:t>因為是對稱的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所以只需要證明一個方向</a:t>
                </a:r>
                <a:r>
                  <a:rPr lang="en-US" altLang="zh-TW" dirty="0"/>
                  <a:t>.</a:t>
                </a:r>
              </a:p>
              <a:p>
                <a:pPr marL="68580" indent="0">
                  <a:buNone/>
                </a:pPr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1628800"/>
                <a:ext cx="7632848" cy="3987805"/>
              </a:xfrm>
              <a:blipFill rotWithShape="1">
                <a:blip r:embed="rId2"/>
                <a:stretch>
                  <a:fillRect t="-9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331590" y="5445224"/>
            <a:ext cx="756084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 smtClean="0"/>
              <a:t>只要</a:t>
            </a:r>
            <a:r>
              <a:rPr lang="en-US" altLang="zh-TW" sz="2000" dirty="0" smtClean="0"/>
              <a:t>encoding</a:t>
            </a:r>
            <a:r>
              <a:rPr lang="zh-TW" altLang="en-US" sz="2000" dirty="0" smtClean="0"/>
              <a:t>都是</a:t>
            </a:r>
            <a:r>
              <a:rPr lang="en-US" altLang="zh-TW" sz="2000" dirty="0" smtClean="0"/>
              <a:t>”</a:t>
            </a:r>
            <a:r>
              <a:rPr lang="zh-TW" altLang="en-US" sz="2000" dirty="0" smtClean="0"/>
              <a:t>合理的</a:t>
            </a:r>
            <a:r>
              <a:rPr lang="en-US" altLang="zh-TW" sz="2000" dirty="0" smtClean="0"/>
              <a:t>” (“</a:t>
            </a:r>
            <a:r>
              <a:rPr lang="zh-TW" altLang="en-US" sz="2000" dirty="0" smtClean="0"/>
              <a:t>簡要的</a:t>
            </a:r>
            <a:r>
              <a:rPr lang="en-US" altLang="zh-TW" sz="2000" dirty="0" smtClean="0"/>
              <a:t>”)</a:t>
            </a:r>
            <a:r>
              <a:rPr lang="zh-TW" altLang="en-US" sz="2000" dirty="0" smtClean="0"/>
              <a:t>表示方式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一個問題的</a:t>
            </a:r>
            <a:r>
              <a:rPr lang="zh-TW" altLang="en-US" sz="2000" dirty="0"/>
              <a:t>複雜</a:t>
            </a:r>
            <a:r>
              <a:rPr lang="zh-TW" altLang="en-US" sz="2000" dirty="0" smtClean="0"/>
              <a:t>度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能否在</a:t>
            </a:r>
            <a:r>
              <a:rPr lang="en-US" altLang="zh-TW" sz="2000" dirty="0" smtClean="0"/>
              <a:t>polynomial time</a:t>
            </a:r>
            <a:r>
              <a:rPr lang="zh-TW" altLang="en-US" sz="2000" dirty="0" smtClean="0"/>
              <a:t>裡面解掉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不會被</a:t>
            </a:r>
            <a:r>
              <a:rPr lang="en-US" altLang="zh-TW" sz="2000" dirty="0" smtClean="0"/>
              <a:t>encoding</a:t>
            </a:r>
            <a:r>
              <a:rPr lang="zh-TW" altLang="en-US" sz="2000" dirty="0" smtClean="0"/>
              <a:t>影響</a:t>
            </a:r>
            <a:r>
              <a:rPr lang="en-US" altLang="zh-TW" sz="2000" dirty="0" smtClean="0"/>
              <a:t>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0055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 Formal-language Framework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b="0" dirty="0" smtClean="0"/>
                  <a:t>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Σ</m:t>
                    </m:r>
                  </m:oMath>
                </a14:m>
                <a:r>
                  <a:rPr lang="en-US" altLang="zh-TW" dirty="0" smtClean="0"/>
                  <a:t>: a finite set of symbols</a:t>
                </a:r>
              </a:p>
              <a:p>
                <a:r>
                  <a:rPr lang="en-US" altLang="zh-TW" dirty="0" smtClean="0"/>
                  <a:t>A language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Σ</m:t>
                    </m:r>
                  </m:oMath>
                </a14:m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使用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Σ</m:t>
                    </m:r>
                  </m:oMath>
                </a14:m>
                <a:r>
                  <a:rPr lang="zh-TW" altLang="en-US" dirty="0" smtClean="0"/>
                  <a:t>裡面的</a:t>
                </a:r>
                <a:r>
                  <a:rPr lang="en-US" altLang="zh-TW" dirty="0" smtClean="0"/>
                  <a:t>symbol</a:t>
                </a:r>
                <a:r>
                  <a:rPr lang="zh-TW" altLang="en-US" dirty="0" smtClean="0"/>
                  <a:t>組合而成的字串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不一定包含全部可能的字串</a:t>
                </a:r>
                <a:r>
                  <a:rPr lang="en-US" altLang="zh-TW" dirty="0" smtClean="0"/>
                  <a:t>)</a:t>
                </a:r>
              </a:p>
              <a:p>
                <a:r>
                  <a:rPr lang="en-US" altLang="zh-TW" dirty="0" smtClean="0"/>
                  <a:t>Ex: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Σ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𝐿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 smtClean="0"/>
                  <a:t>(over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Σ</m:t>
                    </m:r>
                  </m:oMath>
                </a14:m>
                <a:r>
                  <a:rPr lang="en-US" altLang="zh-TW" dirty="0" smtClean="0"/>
                  <a:t>)=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{10,11,101,111,…}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empty string: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1" smtClean="0">
                        <a:latin typeface="Cambria Math"/>
                      </a:rPr>
                      <m:t>ϵ</m:t>
                    </m:r>
                  </m:oMath>
                </a14:m>
                <a:endParaRPr lang="en-US" altLang="zh-TW" b="0" dirty="0" smtClean="0"/>
              </a:p>
              <a:p>
                <a:r>
                  <a:rPr lang="en-US" altLang="zh-TW" dirty="0" smtClean="0"/>
                  <a:t>empty language: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altLang="zh-TW" b="0" i="0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the language with all strings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Σ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27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024744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Operations on </a:t>
            </a:r>
            <a:r>
              <a:rPr lang="en-US" altLang="zh-TW" dirty="0" smtClean="0"/>
              <a:t>languages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988840"/>
                <a:ext cx="6777317" cy="3960439"/>
              </a:xfrm>
            </p:spPr>
            <p:txBody>
              <a:bodyPr/>
              <a:lstStyle/>
              <a:p>
                <a:r>
                  <a:rPr lang="en-US" altLang="zh-TW" dirty="0" smtClean="0"/>
                  <a:t>Union</a:t>
                </a:r>
              </a:p>
              <a:p>
                <a:r>
                  <a:rPr lang="en-US" altLang="zh-TW" dirty="0" smtClean="0"/>
                  <a:t>Intersection</a:t>
                </a:r>
              </a:p>
              <a:p>
                <a:r>
                  <a:rPr lang="en-US" altLang="zh-TW" dirty="0" smtClean="0"/>
                  <a:t>Complement: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e>
                    </m:acc>
                    <m:r>
                      <a:rPr lang="en-US" altLang="zh-TW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TW" b="0" i="1" dirty="0" smtClean="0">
                        <a:latin typeface="Cambria Math"/>
                      </a:rPr>
                      <m:t>−</m:t>
                    </m:r>
                    <m:r>
                      <a:rPr lang="en-US" altLang="zh-TW" b="0" i="1" dirty="0" smtClean="0">
                        <a:latin typeface="Cambria Math"/>
                      </a:rPr>
                      <m:t>𝐿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Concatenation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𝐿</m:t>
                    </m:r>
                    <m:r>
                      <a:rPr lang="en-US" altLang="zh-TW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  <m:t>𝑎𝑛𝑑</m:t>
                        </m:r>
                        <m: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 dirty="0"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Closure (</a:t>
                </a:r>
                <a:r>
                  <a:rPr lang="en-US" altLang="zh-TW" dirty="0" err="1" smtClean="0"/>
                  <a:t>Kleene</a:t>
                </a:r>
                <a:r>
                  <a:rPr lang="en-US" altLang="zh-TW" dirty="0" smtClean="0"/>
                  <a:t> Star): </a:t>
                </a:r>
                <a:br>
                  <a:rPr lang="en-US" altLang="zh-TW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⋃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𝐿</m:t>
                    </m:r>
                  </m:oMath>
                </a14:m>
                <a:r>
                  <a:rPr lang="en-US" altLang="zh-TW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  <a:ea typeface="Cambria Math"/>
                      </a:rPr>
                      <m:t>⋃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p>
                        <m:r>
                          <a:rPr lang="en-US" altLang="zh-TW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  <a:ea typeface="Cambria Math"/>
                      </a:rPr>
                      <m:t>⋃</m:t>
                    </m:r>
                    <m:sSup>
                      <m:sSupPr>
                        <m:ctrlPr>
                          <a:rPr lang="en-US" altLang="zh-TW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p>
                        <m:r>
                          <a:rPr lang="en-US" altLang="zh-TW" b="0" i="0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altLang="zh-TW" i="1">
                        <a:latin typeface="Cambria Math"/>
                        <a:ea typeface="Cambria Math"/>
                      </a:rPr>
                      <m:t>⋃</m:t>
                    </m:r>
                  </m:oMath>
                </a14:m>
                <a:r>
                  <a:rPr lang="en-US" altLang="zh-TW" dirty="0" smtClean="0"/>
                  <a:t>…</a:t>
                </a:r>
                <a:br>
                  <a:rPr lang="en-US" altLang="zh-TW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TW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zh-TW" dirty="0" smtClean="0"/>
                  <a:t>concatenation </a:t>
                </a:r>
                <a:r>
                  <a:rPr lang="zh-TW" altLang="en-US" dirty="0" smtClean="0"/>
                  <a:t>自己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次</a:t>
                </a:r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988840"/>
                <a:ext cx="6777317" cy="3960439"/>
              </a:xfrm>
              <a:blipFill rotWithShape="1">
                <a:blip r:embed="rId2"/>
                <a:stretch>
                  <a:fillRect t="-1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71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36904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應用</a:t>
            </a:r>
            <a:r>
              <a:rPr lang="en-US" altLang="zh-TW" dirty="0" smtClean="0"/>
              <a:t>formal language framework…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340768"/>
                <a:ext cx="7776864" cy="439248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We can view </a:t>
                </a:r>
                <a:br>
                  <a:rPr lang="en-US" altLang="zh-TW" dirty="0" smtClean="0"/>
                </a:br>
                <a:r>
                  <a:rPr lang="zh-TW" altLang="en-US" dirty="0" smtClean="0"/>
                  <a:t>「</a:t>
                </a:r>
                <a:r>
                  <a:rPr lang="en-US" altLang="zh-TW" dirty="0" smtClean="0"/>
                  <a:t>a decision problem Q </a:t>
                </a:r>
                <a:r>
                  <a:rPr lang="zh-TW" altLang="en-US" dirty="0" smtClean="0"/>
                  <a:t>」</a:t>
                </a:r>
                <a:r>
                  <a:rPr lang="en-US" altLang="zh-TW" dirty="0" smtClean="0"/>
                  <a:t>as</a:t>
                </a:r>
                <a:br>
                  <a:rPr lang="en-US" altLang="zh-TW" dirty="0" smtClean="0"/>
                </a:br>
                <a:r>
                  <a:rPr lang="zh-TW" altLang="en-US" dirty="0" smtClean="0"/>
                  <a:t>「</a:t>
                </a:r>
                <a:r>
                  <a:rPr lang="en-US" altLang="zh-TW" dirty="0" smtClean="0"/>
                  <a:t>a language L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Σ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zh-TW" altLang="en-US" b="0" i="1" smtClean="0">
                        <a:latin typeface="Cambria Math"/>
                      </a:rPr>
                      <m:t>」</m:t>
                    </m:r>
                  </m:oMath>
                </a14:m>
                <a:r>
                  <a:rPr lang="en-US" altLang="zh-TW" b="0" i="1" dirty="0" smtClean="0">
                    <a:latin typeface="Cambria Math"/>
                  </a:rPr>
                  <a:t/>
                </a:r>
                <a:br>
                  <a:rPr lang="en-US" altLang="zh-TW" b="0" i="1" dirty="0" smtClean="0">
                    <a:latin typeface="Cambria Math"/>
                  </a:rPr>
                </a:br>
                <a:r>
                  <a:rPr lang="en-US" altLang="zh-TW" b="0" i="1" dirty="0" smtClean="0">
                    <a:latin typeface="Cambria Math"/>
                  </a:rPr>
                  <a:t>=&gt; 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𝐿</m:t>
                    </m:r>
                    <m:r>
                      <a:rPr lang="en-US" altLang="zh-TW" b="0" i="1" dirty="0" smtClean="0">
                        <a:latin typeface="Cambria Math"/>
                      </a:rPr>
                      <m:t>={</m:t>
                    </m:r>
                    <m:r>
                      <a:rPr lang="en-US" altLang="zh-TW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TW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altLang="zh-TW" b="0" i="1" dirty="0" smtClean="0">
                        <a:latin typeface="Cambria Math"/>
                        <a:ea typeface="Cambria Math"/>
                      </a:rPr>
                      <m:t>:</m:t>
                    </m:r>
                    <m:r>
                      <a:rPr lang="en-US" altLang="zh-TW" b="0" i="1" dirty="0" smtClean="0">
                        <a:latin typeface="Cambria Math"/>
                        <a:ea typeface="Cambria Math"/>
                      </a:rPr>
                      <m:t>𝑄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dirty="0" smtClean="0">
                        <a:latin typeface="Cambria Math"/>
                        <a:ea typeface="Cambria Math"/>
                      </a:rPr>
                      <m:t>=1}</m:t>
                    </m:r>
                  </m:oMath>
                </a14:m>
                <a:endParaRPr lang="en-US" altLang="zh-TW" b="0" dirty="0" smtClean="0">
                  <a:ea typeface="Cambria Math"/>
                </a:endParaRPr>
              </a:p>
              <a:p>
                <a:r>
                  <a:rPr lang="en-US" altLang="zh-TW" dirty="0"/>
                  <a:t>Q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instance set</a:t>
                </a:r>
                <a:r>
                  <a:rPr lang="zh-TW" altLang="en-US" dirty="0"/>
                  <a:t>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altLang="zh-TW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r>
                  <a:rPr lang="en-US" altLang="zh-TW" dirty="0" smtClean="0"/>
                  <a:t>Q = </a:t>
                </a:r>
                <a:r>
                  <a:rPr lang="zh-TW" altLang="en-US" dirty="0" smtClean="0"/>
                  <a:t>能夠產生</a:t>
                </a:r>
                <a:r>
                  <a:rPr lang="zh-TW" altLang="en-US" dirty="0"/>
                  <a:t>答案為</a:t>
                </a:r>
                <a:r>
                  <a:rPr lang="en-US" altLang="zh-TW" dirty="0"/>
                  <a:t>1(yes)</a:t>
                </a:r>
                <a:r>
                  <a:rPr lang="zh-TW" altLang="en-US" dirty="0"/>
                  <a:t>的這些</a:t>
                </a:r>
                <a:r>
                  <a:rPr lang="en-US" altLang="zh-TW" dirty="0" smtClean="0"/>
                  <a:t>instances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/>
                  <a:t>i.e. PATH</a:t>
                </a:r>
                <a:r>
                  <a:rPr lang="zh-TW" altLang="en-US" dirty="0"/>
                  <a:t> </a:t>
                </a:r>
                <a:r>
                  <a:rPr lang="en-US" altLang="zh-TW" dirty="0" smtClean="0"/>
                  <a:t>problem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language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340768"/>
                <a:ext cx="7776864" cy="4392488"/>
              </a:xfrm>
              <a:blipFill rotWithShape="1"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012" y="4653136"/>
            <a:ext cx="637096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53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/>
          <a:lstStyle/>
          <a:p>
            <a:r>
              <a:rPr lang="en-US" altLang="zh-TW" dirty="0" smtClean="0"/>
              <a:t>Accepts and Rejects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484784"/>
                <a:ext cx="6777317" cy="475252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An algorithm A </a:t>
                </a:r>
                <a:r>
                  <a:rPr lang="en-US" altLang="zh-TW" b="1" u="sng" dirty="0" smtClean="0"/>
                  <a:t>accepts</a:t>
                </a:r>
                <a:r>
                  <a:rPr lang="en-US" altLang="zh-TW" dirty="0" smtClean="0"/>
                  <a:t> a string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i="1" dirty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dirty="0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dirty="0" smtClean="0">
                                <a:latin typeface="Cambria Math"/>
                                <a:ea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if, given input x, the </a:t>
                </a:r>
                <a:r>
                  <a:rPr lang="en-US" altLang="zh-TW" dirty="0" smtClean="0"/>
                  <a:t>algorithm’s </a:t>
                </a:r>
                <a:r>
                  <a:rPr lang="en-US" altLang="zh-TW" dirty="0" smtClean="0"/>
                  <a:t>output A(x) = 1</a:t>
                </a:r>
              </a:p>
              <a:p>
                <a:r>
                  <a:rPr lang="en-US" altLang="zh-TW" dirty="0"/>
                  <a:t>An algorithm A </a:t>
                </a:r>
                <a:r>
                  <a:rPr lang="en-US" altLang="zh-TW" b="1" u="sng" dirty="0" smtClean="0"/>
                  <a:t>rejects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a string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𝑥</m:t>
                    </m:r>
                    <m:r>
                      <a:rPr lang="en-US" altLang="zh-TW" i="1" dirty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TW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dirty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/>
                                <a:ea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TW" i="1" dirty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if, given input x, the </a:t>
                </a:r>
                <a:r>
                  <a:rPr lang="en-US" altLang="zh-TW" dirty="0" smtClean="0"/>
                  <a:t>algorithm’s </a:t>
                </a:r>
                <a:r>
                  <a:rPr lang="en-US" altLang="zh-TW" dirty="0"/>
                  <a:t>output A(x) = </a:t>
                </a:r>
                <a:r>
                  <a:rPr lang="en-US" altLang="zh-TW" dirty="0" smtClean="0"/>
                  <a:t>0</a:t>
                </a:r>
                <a:endParaRPr lang="en-US" altLang="zh-TW" dirty="0"/>
              </a:p>
              <a:p>
                <a:r>
                  <a:rPr lang="en-US" altLang="zh-TW" b="1" u="sng" dirty="0" smtClean="0"/>
                  <a:t>The language accepted by an algorithm A</a:t>
                </a:r>
                <a:r>
                  <a:rPr lang="en-US" altLang="zh-TW" u="sng" dirty="0" smtClean="0"/>
                  <a:t> </a:t>
                </a:r>
                <a:r>
                  <a:rPr lang="en-US" altLang="zh-TW" dirty="0" smtClean="0"/>
                  <a:t>is the set of strings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𝐿</m:t>
                    </m:r>
                    <m:r>
                      <a:rPr lang="en-US" altLang="zh-TW" b="0" i="1" smtClean="0">
                        <a:latin typeface="Cambria Math"/>
                      </a:rPr>
                      <m:t>={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: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𝐴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=1}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注意</a:t>
                </a:r>
                <a:r>
                  <a:rPr lang="en-US" altLang="zh-TW" dirty="0" smtClean="0"/>
                  <a:t>: L is accepted by A, </a:t>
                </a:r>
                <a:r>
                  <a:rPr lang="zh-TW" altLang="en-US" dirty="0" smtClean="0"/>
                  <a:t>不一定表示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𝐿</m:t>
                    </m:r>
                  </m:oMath>
                </a14:m>
                <a:r>
                  <a:rPr lang="zh-TW" altLang="en-US" dirty="0" smtClean="0"/>
                  <a:t>會被</a:t>
                </a:r>
                <a:r>
                  <a:rPr lang="en-US" altLang="zh-TW" dirty="0" smtClean="0"/>
                  <a:t>A reject! (ex. </a:t>
                </a:r>
                <a:r>
                  <a:rPr lang="zh-TW" altLang="en-US" dirty="0" smtClean="0"/>
                  <a:t>無窮迴圈</a:t>
                </a:r>
                <a:r>
                  <a:rPr lang="en-US" altLang="zh-TW" dirty="0" smtClean="0"/>
                  <a:t>)</a:t>
                </a:r>
              </a:p>
              <a:p>
                <a:r>
                  <a:rPr lang="en-US" altLang="zh-TW" dirty="0" smtClean="0"/>
                  <a:t>A language is </a:t>
                </a:r>
                <a:r>
                  <a:rPr lang="en-US" altLang="zh-TW" b="1" u="sng" dirty="0" smtClean="0"/>
                  <a:t>decided</a:t>
                </a:r>
                <a:r>
                  <a:rPr lang="en-US" altLang="zh-TW" dirty="0" smtClean="0"/>
                  <a:t> by an algorithm A if every binary string in L is accepted by A and every binary string not in L is rejected by A</a:t>
                </a:r>
              </a:p>
              <a:p>
                <a:r>
                  <a:rPr lang="en-US" altLang="zh-TW" dirty="0" smtClean="0"/>
                  <a:t>A language is </a:t>
                </a:r>
                <a:r>
                  <a:rPr lang="en-US" altLang="zh-TW" b="1" dirty="0" smtClean="0"/>
                  <a:t>accepted in polynomial time </a:t>
                </a:r>
                <a:r>
                  <a:rPr lang="en-US" altLang="zh-TW" dirty="0" smtClean="0"/>
                  <a:t>if it is accepted by A and if A accepts x in time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b="1" dirty="0" smtClean="0"/>
                  <a:t> </a:t>
                </a:r>
                <a:r>
                  <a:rPr lang="en-US" altLang="zh-TW" dirty="0" smtClean="0"/>
                  <a:t>for a constant k and any length-n string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𝑥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𝐿</m:t>
                    </m:r>
                  </m:oMath>
                </a14:m>
                <a:r>
                  <a:rPr lang="en-US" altLang="zh-TW" b="1" dirty="0" smtClean="0"/>
                  <a:t>.</a:t>
                </a:r>
                <a:endParaRPr lang="zh-TW" altLang="en-US" b="1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484784"/>
                <a:ext cx="6777317" cy="4752528"/>
              </a:xfrm>
              <a:blipFill rotWithShape="1">
                <a:blip r:embed="rId2"/>
                <a:stretch>
                  <a:fillRect t="-1412" b="-6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9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1027664"/>
            <a:ext cx="7456674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formal-language framework</a:t>
            </a:r>
            <a:r>
              <a:rPr lang="zh-TW" altLang="en-US" dirty="0" smtClean="0"/>
              <a:t>定義</a:t>
            </a:r>
            <a:r>
              <a:rPr lang="en-US" altLang="zh-TW" dirty="0" smtClean="0"/>
              <a:t>complexity class 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460" y="2348880"/>
            <a:ext cx="7416940" cy="298365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可以用「</a:t>
            </a:r>
            <a:r>
              <a:rPr lang="en-US" altLang="zh-TW" dirty="0" smtClean="0"/>
              <a:t>a set of languages</a:t>
            </a:r>
            <a:r>
              <a:rPr lang="zh-TW" altLang="en-US" dirty="0"/>
              <a:t>」</a:t>
            </a:r>
            <a:r>
              <a:rPr lang="zh-TW" altLang="en-US" dirty="0" smtClean="0"/>
              <a:t>定義 「</a:t>
            </a:r>
            <a:r>
              <a:rPr lang="en-US" altLang="zh-TW" dirty="0" smtClean="0"/>
              <a:t>complexity class</a:t>
            </a:r>
            <a:r>
              <a:rPr lang="zh-TW" altLang="en-US" dirty="0" smtClean="0"/>
              <a:t>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如何決定是不是在這個</a:t>
            </a:r>
            <a:r>
              <a:rPr lang="en-US" altLang="zh-TW" dirty="0" smtClean="0"/>
              <a:t>class(set)</a:t>
            </a:r>
            <a:r>
              <a:rPr lang="zh-TW" altLang="en-US" dirty="0" smtClean="0"/>
              <a:t>中：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由「決定</a:t>
            </a:r>
            <a:r>
              <a:rPr lang="zh-TW" altLang="en-US" dirty="0"/>
              <a:t>一個</a:t>
            </a:r>
            <a:r>
              <a:rPr lang="en-US" altLang="zh-TW" dirty="0"/>
              <a:t>string x</a:t>
            </a:r>
            <a:r>
              <a:rPr lang="zh-TW" altLang="en-US" dirty="0"/>
              <a:t>是否屬於</a:t>
            </a:r>
            <a:r>
              <a:rPr lang="en-US" altLang="zh-TW" dirty="0" smtClean="0"/>
              <a:t>L</a:t>
            </a:r>
            <a:r>
              <a:rPr lang="zh-TW" altLang="en-US" dirty="0" smtClean="0"/>
              <a:t>」的</a:t>
            </a:r>
            <a:r>
              <a:rPr lang="en-US" altLang="zh-TW" dirty="0" smtClean="0"/>
              <a:t> </a:t>
            </a:r>
            <a:r>
              <a:rPr lang="en-US" altLang="zh-TW" dirty="0"/>
              <a:t>algorithm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running time</a:t>
            </a:r>
            <a:r>
              <a:rPr lang="zh-TW" altLang="en-US" dirty="0"/>
              <a:t>而</a:t>
            </a:r>
            <a:r>
              <a:rPr lang="zh-TW" altLang="en-US" dirty="0" smtClean="0"/>
              <a:t>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zh-TW" altLang="en-US" dirty="0" smtClean="0"/>
              <a:t>使用這個方式</a:t>
            </a:r>
            <a:r>
              <a:rPr lang="en-US" altLang="zh-TW" dirty="0" smtClean="0"/>
              <a:t>, </a:t>
            </a:r>
            <a:r>
              <a:rPr lang="zh-TW" altLang="en-US" dirty="0" smtClean="0"/>
              <a:t>我們可以重新定義</a:t>
            </a:r>
            <a:r>
              <a:rPr lang="en-US" altLang="zh-TW" dirty="0" smtClean="0"/>
              <a:t>P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complexity class: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99592" y="5229200"/>
                <a:ext cx="7272808" cy="7078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𝑃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={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𝐿</m:t>
                      </m:r>
                      <m:r>
                        <a:rPr lang="en-US" altLang="zh-TW" sz="2000" b="0" i="1" smtClean="0">
                          <a:latin typeface="Cambria Math"/>
                          <a:ea typeface="Cambria Math"/>
                        </a:rPr>
                        <m:t>⊆</m:t>
                      </m:r>
                      <m:sSup>
                        <m:sSupPr>
                          <m:ctrlPr>
                            <a:rPr lang="en-US" altLang="zh-TW" sz="20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/>
                                  <a:ea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TW" sz="2000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/>
                          <a:ea typeface="Cambria Math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there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exists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an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algorithm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A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that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decides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L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in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polynomial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time</m:t>
                      </m:r>
                      <m:r>
                        <a:rPr lang="en-US" altLang="zh-TW" sz="2000" b="0" i="1" smtClean="0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229200"/>
                <a:ext cx="7272808" cy="707886"/>
              </a:xfrm>
              <a:prstGeom prst="rect">
                <a:avLst/>
              </a:prstGeom>
              <a:blipFill rotWithShape="1"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64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27584" y="764704"/>
                <a:ext cx="7560840" cy="554461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TW" dirty="0" smtClean="0"/>
                  <a:t>Theorem: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𝑃</m:t>
                    </m:r>
                    <m:r>
                      <a:rPr lang="en-US" altLang="zh-TW" b="0" i="1" smtClean="0">
                        <a:latin typeface="Cambria Math"/>
                      </a:rPr>
                      <m:t>={</m:t>
                    </m:r>
                    <m:r>
                      <a:rPr lang="en-US" altLang="zh-TW" b="0" i="1" smtClean="0">
                        <a:latin typeface="Cambria Math"/>
                      </a:rPr>
                      <m:t>𝐿</m:t>
                    </m:r>
                    <m:r>
                      <a:rPr lang="en-US" altLang="zh-TW" b="0" i="1" smtClean="0">
                        <a:latin typeface="Cambria Math"/>
                      </a:rPr>
                      <m:t>:</m:t>
                    </m:r>
                    <m:r>
                      <a:rPr lang="en-US" altLang="zh-TW" b="0" i="1" smtClean="0">
                        <a:latin typeface="Cambria Math"/>
                      </a:rPr>
                      <m:t>𝐿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is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accepted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by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a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polynomial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time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algorithm</m:t>
                    </m:r>
                    <m:r>
                      <a:rPr lang="en-US" altLang="zh-TW" b="0" i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Proof:</a:t>
                </a:r>
              </a:p>
              <a:p>
                <a:r>
                  <a:rPr lang="en-US" altLang="zh-TW" dirty="0" smtClean="0"/>
                  <a:t> The class of languages decided by polynomial-time algorithms</a:t>
                </a:r>
                <a:r>
                  <a:rPr lang="zh-TW" altLang="en-US" dirty="0" smtClean="0"/>
                  <a:t>是</a:t>
                </a:r>
                <a:r>
                  <a:rPr lang="en-US" altLang="zh-TW" dirty="0" smtClean="0"/>
                  <a:t>the </a:t>
                </a:r>
                <a:r>
                  <a:rPr lang="en-US" altLang="zh-TW" dirty="0"/>
                  <a:t>class of languages </a:t>
                </a:r>
                <a:r>
                  <a:rPr lang="en-US" altLang="zh-TW" dirty="0" smtClean="0"/>
                  <a:t>accepted </a:t>
                </a:r>
                <a:r>
                  <a:rPr lang="en-US" altLang="zh-TW" dirty="0"/>
                  <a:t>by polynomial-time </a:t>
                </a:r>
                <a:r>
                  <a:rPr lang="en-US" altLang="zh-TW" dirty="0" smtClean="0"/>
                  <a:t>algorithms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subset. </a:t>
                </a:r>
              </a:p>
              <a:p>
                <a:r>
                  <a:rPr lang="zh-TW" altLang="en-US" dirty="0" smtClean="0"/>
                  <a:t>所以我們只需要證如果</a:t>
                </a:r>
                <a:r>
                  <a:rPr lang="en-US" altLang="zh-TW" dirty="0" smtClean="0"/>
                  <a:t>L is accepted by a polynomial-time algorithm, </a:t>
                </a:r>
                <a:r>
                  <a:rPr lang="zh-TW" altLang="en-US" dirty="0" smtClean="0"/>
                  <a:t>它也可以</a:t>
                </a:r>
                <a:r>
                  <a:rPr lang="en-US" altLang="zh-TW" dirty="0" smtClean="0"/>
                  <a:t>decided by a polynomial-time algorithm.</a:t>
                </a:r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764704"/>
                <a:ext cx="7560840" cy="5544616"/>
              </a:xfrm>
              <a:blipFill rotWithShape="1">
                <a:blip r:embed="rId2"/>
                <a:stretch>
                  <a:fillRect t="-659" r="-1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340148" y="1628686"/>
                <a:ext cx="7082308" cy="7078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𝑃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={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𝐿</m:t>
                      </m:r>
                      <m:r>
                        <a:rPr lang="en-US" altLang="zh-TW" sz="2000" b="0" i="1" smtClean="0">
                          <a:latin typeface="Cambria Math"/>
                          <a:ea typeface="Cambria Math"/>
                        </a:rPr>
                        <m:t>⊆</m:t>
                      </m:r>
                      <m:sSup>
                        <m:sSupPr>
                          <m:ctrlPr>
                            <a:rPr lang="en-US" altLang="zh-TW" sz="20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/>
                                  <a:ea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TW" sz="2000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/>
                          <a:ea typeface="Cambria Math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there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exists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an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algorithm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A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that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zh-TW" sz="2000" b="1" i="0" smtClean="0">
                          <a:latin typeface="Cambria Math"/>
                          <a:ea typeface="Cambria Math"/>
                        </a:rPr>
                        <m:t>𝐝𝐞𝐜𝐢𝐝𝐞𝐬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L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in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polynomial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time</m:t>
                      </m:r>
                      <m:r>
                        <a:rPr lang="en-US" altLang="zh-TW" sz="2000" b="0" i="1" smtClean="0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148" y="1628686"/>
                <a:ext cx="7082308" cy="707886"/>
              </a:xfrm>
              <a:prstGeom prst="rect">
                <a:avLst/>
              </a:prstGeom>
              <a:blipFill rotWithShape="1"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340148" y="2924944"/>
                <a:ext cx="7082308" cy="7078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𝑃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={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𝐿</m:t>
                      </m:r>
                      <m:r>
                        <a:rPr lang="en-US" altLang="zh-TW" sz="2000" b="0" i="1" smtClean="0">
                          <a:latin typeface="Cambria Math"/>
                          <a:ea typeface="Cambria Math"/>
                        </a:rPr>
                        <m:t>⊆</m:t>
                      </m:r>
                      <m:sSup>
                        <m:sSupPr>
                          <m:ctrlPr>
                            <a:rPr lang="en-US" altLang="zh-TW" sz="20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/>
                                  <a:ea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TW" sz="2000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/>
                          <a:ea typeface="Cambria Math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there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exists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an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algorithm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A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that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zh-TW" sz="2000" b="1" i="0" smtClean="0">
                          <a:latin typeface="Cambria Math"/>
                          <a:ea typeface="Cambria Math"/>
                        </a:rPr>
                        <m:t>𝐚𝐜𝐜𝐩𝐞𝐭𝐬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L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in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polynomial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time</m:t>
                      </m:r>
                      <m:r>
                        <a:rPr lang="en-US" altLang="zh-TW" sz="2000" b="0" i="1" smtClean="0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148" y="2924944"/>
                <a:ext cx="7082308" cy="707886"/>
              </a:xfrm>
              <a:prstGeom prst="rect">
                <a:avLst/>
              </a:prstGeom>
              <a:blipFill rotWithShape="1"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/>
          <p:nvPr/>
        </p:nvCxnSpPr>
        <p:spPr>
          <a:xfrm>
            <a:off x="4139952" y="2336572"/>
            <a:ext cx="0" cy="5883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6" idx="0"/>
            <a:endCxn id="5" idx="2"/>
          </p:cNvCxnSpPr>
          <p:nvPr/>
        </p:nvCxnSpPr>
        <p:spPr>
          <a:xfrm flipV="1">
            <a:off x="4881302" y="2336572"/>
            <a:ext cx="0" cy="5883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98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為什麼</a:t>
            </a:r>
            <a:r>
              <a:rPr lang="en-US" altLang="zh-TW" dirty="0" smtClean="0"/>
              <a:t>Polynomial time</a:t>
            </a:r>
            <a:r>
              <a:rPr lang="zh-TW" altLang="en-US" dirty="0" smtClean="0"/>
              <a:t>就是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”</a:t>
            </a:r>
            <a:r>
              <a:rPr lang="zh-TW" altLang="en-US" dirty="0" smtClean="0"/>
              <a:t>容易解</a:t>
            </a:r>
            <a:r>
              <a:rPr lang="en-US" altLang="zh-TW" dirty="0" smtClean="0"/>
              <a:t>”, ”</a:t>
            </a:r>
            <a:r>
              <a:rPr lang="zh-TW" altLang="en-US" dirty="0"/>
              <a:t>可</a:t>
            </a:r>
            <a:r>
              <a:rPr lang="zh-TW" altLang="en-US" dirty="0" smtClean="0"/>
              <a:t>解的</a:t>
            </a:r>
            <a:r>
              <a:rPr lang="en-US" altLang="zh-TW" dirty="0" smtClean="0"/>
              <a:t>”?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2204864"/>
                <a:ext cx="8064896" cy="432048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TW" b="0" i="0" dirty="0" smtClean="0">
                    <a:latin typeface="Cambria Math"/>
                  </a:rPr>
                  <a:t>(1)</a:t>
                </a:r>
                <a:br>
                  <a:rPr lang="en-US" altLang="zh-TW" b="0" i="0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100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dirty="0" smtClean="0"/>
                  <a:t>雖然是</a:t>
                </a:r>
                <a:r>
                  <a:rPr lang="en-US" altLang="zh-TW" dirty="0" smtClean="0"/>
                  <a:t>polynomial time, </a:t>
                </a:r>
                <a:r>
                  <a:rPr lang="zh-TW" altLang="en-US" dirty="0" smtClean="0"/>
                  <a:t>但實務上這麼高次的多項式並不常見</a:t>
                </a:r>
                <a:r>
                  <a:rPr lang="en-US" altLang="zh-TW" dirty="0"/>
                  <a:t/>
                </a:r>
                <a:br>
                  <a:rPr lang="en-US" altLang="zh-TW" dirty="0"/>
                </a:br>
                <a:r>
                  <a:rPr lang="zh-TW" altLang="en-US" dirty="0" smtClean="0"/>
                  <a:t>通常</a:t>
                </a:r>
                <a:r>
                  <a:rPr lang="zh-TW" altLang="en-US" dirty="0"/>
                  <a:t>如果找到</a:t>
                </a:r>
                <a:r>
                  <a:rPr lang="zh-TW" altLang="en-US" dirty="0" smtClean="0"/>
                  <a:t>一個</a:t>
                </a:r>
                <a:r>
                  <a:rPr lang="en-US" altLang="zh-TW" dirty="0" smtClean="0"/>
                  <a:t>polynomial-time algorithm, </a:t>
                </a:r>
                <a:r>
                  <a:rPr lang="zh-TW" altLang="en-US" dirty="0" smtClean="0"/>
                  <a:t>比較快的方法很快也會被找到</a:t>
                </a:r>
                <a:endParaRPr lang="en-US" altLang="zh-TW" dirty="0" smtClean="0"/>
              </a:p>
              <a:p>
                <a:r>
                  <a:rPr lang="en-US" altLang="zh-TW" dirty="0" smtClean="0"/>
                  <a:t>(2)</a:t>
                </a:r>
                <a:br>
                  <a:rPr lang="en-US" altLang="zh-TW" dirty="0" smtClean="0"/>
                </a:br>
                <a:r>
                  <a:rPr lang="zh-TW" altLang="en-US" dirty="0" smtClean="0"/>
                  <a:t>通常使用不同的</a:t>
                </a:r>
                <a:r>
                  <a:rPr lang="en-US" altLang="zh-TW" dirty="0" smtClean="0"/>
                  <a:t>computation model(</a:t>
                </a:r>
                <a:r>
                  <a:rPr lang="zh-TW" altLang="en-US" dirty="0" smtClean="0"/>
                  <a:t>之後自動機會教到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現在可以想像是單</a:t>
                </a:r>
                <a:r>
                  <a:rPr lang="en-US" altLang="zh-TW" dirty="0" smtClean="0"/>
                  <a:t>CPU </a:t>
                </a:r>
                <a:r>
                  <a:rPr lang="en-US" altLang="zh-TW" dirty="0" err="1" smtClean="0"/>
                  <a:t>v.s</a:t>
                </a:r>
                <a:r>
                  <a:rPr lang="en-US" altLang="zh-TW" dirty="0" smtClean="0"/>
                  <a:t>. </a:t>
                </a:r>
                <a:r>
                  <a:rPr lang="zh-TW" altLang="en-US" dirty="0" smtClean="0"/>
                  <a:t>多</a:t>
                </a:r>
                <a:r>
                  <a:rPr lang="en-US" altLang="zh-TW" dirty="0" smtClean="0"/>
                  <a:t>CPU</a:t>
                </a:r>
                <a:r>
                  <a:rPr lang="zh-TW" altLang="en-US" dirty="0" smtClean="0"/>
                  <a:t>的機器</a:t>
                </a:r>
                <a:r>
                  <a:rPr lang="en-US" altLang="zh-TW" dirty="0" smtClean="0"/>
                  <a:t>), </a:t>
                </a:r>
                <a:r>
                  <a:rPr lang="zh-TW" altLang="en-US" dirty="0" smtClean="0"/>
                  <a:t>某</a:t>
                </a:r>
                <a:r>
                  <a:rPr lang="en-US" altLang="zh-TW" dirty="0" smtClean="0"/>
                  <a:t>model</a:t>
                </a:r>
                <a:r>
                  <a:rPr lang="zh-TW" altLang="en-US" dirty="0" smtClean="0"/>
                  <a:t>可用</a:t>
                </a:r>
                <a:r>
                  <a:rPr lang="en-US" altLang="zh-TW" dirty="0" smtClean="0"/>
                  <a:t>polynomial-time</a:t>
                </a:r>
                <a:r>
                  <a:rPr lang="zh-TW" altLang="en-US" dirty="0" smtClean="0"/>
                  <a:t>解的問題在另外一個</a:t>
                </a:r>
                <a:r>
                  <a:rPr lang="en-US" altLang="zh-TW" dirty="0" smtClean="0"/>
                  <a:t>model</a:t>
                </a:r>
                <a:r>
                  <a:rPr lang="zh-TW" altLang="en-US" dirty="0" smtClean="0"/>
                  <a:t>也可用</a:t>
                </a:r>
                <a:r>
                  <a:rPr lang="en-US" altLang="zh-TW" dirty="0" smtClean="0"/>
                  <a:t>polynomial-time</a:t>
                </a:r>
                <a:r>
                  <a:rPr lang="zh-TW" altLang="en-US" dirty="0" smtClean="0"/>
                  <a:t>解</a:t>
                </a:r>
                <a:endParaRPr lang="en-US" altLang="zh-TW" dirty="0" smtClean="0"/>
              </a:p>
              <a:p>
                <a:r>
                  <a:rPr lang="en-US" altLang="zh-TW" dirty="0" smtClean="0"/>
                  <a:t>(3)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Polynomials are closed under addition, multiplication, and composition.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2204864"/>
                <a:ext cx="8064896" cy="4320480"/>
              </a:xfrm>
              <a:blipFill rotWithShape="1">
                <a:blip r:embed="rId2"/>
                <a:stretch>
                  <a:fillRect t="-847" r="-832" b="-12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980728"/>
                <a:ext cx="6777317" cy="4851901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/>
                  <a:t>假設</a:t>
                </a:r>
                <a:r>
                  <a:rPr lang="en-US" altLang="zh-TW" dirty="0"/>
                  <a:t>L</a:t>
                </a:r>
                <a:r>
                  <a:rPr lang="zh-TW" altLang="en-US" dirty="0"/>
                  <a:t>是被某</a:t>
                </a:r>
                <a:r>
                  <a:rPr lang="en-US" altLang="zh-TW" dirty="0"/>
                  <a:t>polynomial-time algorithm A accept.</a:t>
                </a:r>
              </a:p>
              <a:p>
                <a:r>
                  <a:rPr lang="zh-TW" altLang="en-US" dirty="0"/>
                  <a:t>我們要利用</a:t>
                </a:r>
                <a:r>
                  <a:rPr lang="en-US" altLang="zh-TW" dirty="0"/>
                  <a:t>A</a:t>
                </a:r>
                <a:r>
                  <a:rPr lang="zh-TW" altLang="en-US" dirty="0"/>
                  <a:t>做成一個</a:t>
                </a:r>
                <a:r>
                  <a:rPr lang="en-US" altLang="zh-TW" dirty="0"/>
                  <a:t>algorithm A’</a:t>
                </a:r>
                <a:r>
                  <a:rPr lang="zh-TW" altLang="en-US" dirty="0"/>
                  <a:t>可以</a:t>
                </a:r>
                <a:r>
                  <a:rPr lang="en-US" altLang="zh-TW" dirty="0"/>
                  <a:t>decides L.</a:t>
                </a:r>
              </a:p>
              <a:p>
                <a:r>
                  <a:rPr lang="zh-TW" altLang="en-US" dirty="0" smtClean="0"/>
                  <a:t>因為</a:t>
                </a:r>
                <a:r>
                  <a:rPr lang="en-US" altLang="zh-TW" dirty="0" smtClean="0"/>
                  <a:t>A accepts L in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 for some constant k, </a:t>
                </a:r>
                <a:r>
                  <a:rPr lang="zh-TW" altLang="en-US" dirty="0" smtClean="0"/>
                  <a:t>所以我們也可以說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A accepts L </a:t>
                </a:r>
                <a:r>
                  <a:rPr lang="zh-TW" altLang="en-US" dirty="0" smtClean="0"/>
                  <a:t>最多花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zh-TW" altLang="en-US" i="1">
                        <a:latin typeface="Cambria Math"/>
                      </a:rPr>
                      <m:t>個</m:t>
                    </m:r>
                  </m:oMath>
                </a14:m>
                <a:r>
                  <a:rPr lang="en-US" altLang="zh-TW" dirty="0" smtClean="0"/>
                  <a:t>steps for a constant c</a:t>
                </a:r>
              </a:p>
              <a:p>
                <a:r>
                  <a:rPr lang="zh-TW" altLang="en-US" dirty="0" smtClean="0"/>
                  <a:t>對任何</a:t>
                </a:r>
                <a:r>
                  <a:rPr lang="en-US" altLang="zh-TW" dirty="0" smtClean="0"/>
                  <a:t>input x,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A’</a:t>
                </a:r>
                <a:r>
                  <a:rPr lang="zh-TW" altLang="en-US" dirty="0" smtClean="0"/>
                  <a:t> 利用</a:t>
                </a:r>
                <a:r>
                  <a:rPr lang="en-US" altLang="zh-TW" dirty="0" smtClean="0"/>
                  <a:t>A, </a:t>
                </a:r>
                <a:r>
                  <a:rPr lang="zh-TW" altLang="en-US" dirty="0" smtClean="0"/>
                  <a:t>先執行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zh-TW" altLang="en-US" i="1">
                        <a:latin typeface="Cambria Math"/>
                      </a:rPr>
                      <m:t>個</m:t>
                    </m:r>
                  </m:oMath>
                </a14:m>
                <a:r>
                  <a:rPr lang="en-US" altLang="zh-TW" dirty="0" smtClean="0"/>
                  <a:t>steps. </a:t>
                </a:r>
                <a:r>
                  <a:rPr lang="zh-TW" altLang="en-US" dirty="0" smtClean="0"/>
                  <a:t>如果這時候</a:t>
                </a:r>
                <a:r>
                  <a:rPr lang="en-US" altLang="zh-TW" dirty="0" smtClean="0"/>
                  <a:t>A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accept x</a:t>
                </a:r>
                <a:r>
                  <a:rPr lang="zh-TW" altLang="en-US" dirty="0" smtClean="0"/>
                  <a:t>了</a:t>
                </a:r>
                <a:r>
                  <a:rPr lang="en-US" altLang="zh-TW" dirty="0" smtClean="0"/>
                  <a:t>,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A’</a:t>
                </a:r>
                <a:r>
                  <a:rPr lang="zh-TW" altLang="en-US" dirty="0" smtClean="0"/>
                  <a:t>就</a:t>
                </a:r>
                <a:r>
                  <a:rPr lang="en-US" altLang="zh-TW" dirty="0" smtClean="0"/>
                  <a:t>accept x. </a:t>
                </a:r>
                <a:r>
                  <a:rPr lang="zh-TW" altLang="en-US" dirty="0" smtClean="0"/>
                  <a:t>如果</a:t>
                </a:r>
                <a:r>
                  <a:rPr lang="en-US" altLang="zh-TW" dirty="0" smtClean="0"/>
                  <a:t>A</a:t>
                </a:r>
                <a:r>
                  <a:rPr lang="zh-TW" altLang="en-US" dirty="0" smtClean="0"/>
                  <a:t>還沒</a:t>
                </a:r>
                <a:r>
                  <a:rPr lang="en-US" altLang="zh-TW" dirty="0" smtClean="0"/>
                  <a:t>accept x, A’</a:t>
                </a:r>
                <a:r>
                  <a:rPr lang="zh-TW" altLang="en-US" dirty="0" smtClean="0"/>
                  <a:t>就</a:t>
                </a:r>
                <a:r>
                  <a:rPr lang="en-US" altLang="zh-TW" dirty="0" smtClean="0"/>
                  <a:t>reject x. </a:t>
                </a:r>
              </a:p>
              <a:p>
                <a:r>
                  <a:rPr lang="en-US" altLang="zh-TW" dirty="0" smtClean="0"/>
                  <a:t>A’</a:t>
                </a:r>
                <a:r>
                  <a:rPr lang="zh-TW" altLang="en-US" dirty="0" smtClean="0"/>
                  <a:t>使用</a:t>
                </a:r>
                <a:r>
                  <a:rPr lang="en-US" altLang="zh-TW" dirty="0" smtClean="0"/>
                  <a:t>A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overhead</a:t>
                </a:r>
                <a:r>
                  <a:rPr lang="zh-TW" altLang="en-US" dirty="0" smtClean="0"/>
                  <a:t>不會超過一個</a:t>
                </a:r>
                <a:r>
                  <a:rPr lang="en-US" altLang="zh-TW" dirty="0" smtClean="0"/>
                  <a:t>polynomial factor, </a:t>
                </a:r>
                <a:r>
                  <a:rPr lang="zh-TW" altLang="en-US" dirty="0" smtClean="0"/>
                  <a:t>所以</a:t>
                </a:r>
                <a:r>
                  <a:rPr lang="en-US" altLang="zh-TW" dirty="0" smtClean="0"/>
                  <a:t>A’</a:t>
                </a:r>
                <a:r>
                  <a:rPr lang="zh-TW" altLang="en-US" dirty="0" smtClean="0"/>
                  <a:t>是一個可以</a:t>
                </a:r>
                <a:r>
                  <a:rPr lang="en-US" altLang="zh-TW" dirty="0" smtClean="0"/>
                  <a:t>decide L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polynomial time algorithm.</a:t>
                </a:r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980728"/>
                <a:ext cx="6777317" cy="4851901"/>
              </a:xfrm>
              <a:blipFill rotWithShape="1">
                <a:blip r:embed="rId2"/>
                <a:stretch>
                  <a:fillRect t="-1131" r="-1888" b="-16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52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7656" y="917848"/>
            <a:ext cx="7024744" cy="1143000"/>
          </a:xfrm>
        </p:spPr>
        <p:txBody>
          <a:bodyPr/>
          <a:lstStyle/>
          <a:p>
            <a:r>
              <a:rPr lang="en-US" altLang="zh-TW" dirty="0" smtClean="0"/>
              <a:t>Abstract problem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331639" y="2348880"/>
            <a:ext cx="2212404" cy="1115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</a:t>
            </a:r>
            <a:br>
              <a:rPr lang="en-US" altLang="zh-TW" dirty="0" smtClean="0"/>
            </a:br>
            <a:r>
              <a:rPr lang="en-US" altLang="zh-TW" dirty="0" smtClean="0"/>
              <a:t>problem instances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5572422" y="2348880"/>
            <a:ext cx="2167930" cy="1115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</a:t>
            </a:r>
          </a:p>
          <a:p>
            <a:pPr algn="ctr"/>
            <a:r>
              <a:rPr lang="en-US" altLang="zh-TW" dirty="0"/>
              <a:t>p</a:t>
            </a:r>
            <a:r>
              <a:rPr lang="en-US" altLang="zh-TW" dirty="0" smtClean="0"/>
              <a:t>roblem solutions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3976091" y="2492896"/>
            <a:ext cx="122413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382319" y="3140968"/>
            <a:ext cx="238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Q: Abstract problem</a:t>
            </a:r>
            <a:br>
              <a:rPr lang="en-US" altLang="zh-TW" dirty="0" smtClean="0"/>
            </a:br>
            <a:r>
              <a:rPr lang="en-US" altLang="zh-TW" dirty="0" smtClean="0"/>
              <a:t>(binary relation)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71600" y="4077708"/>
            <a:ext cx="164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Example: PATH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638231" y="4874096"/>
                <a:ext cx="159922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𝑖</m:t>
                      </m:r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𝐺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31" y="4874096"/>
                <a:ext cx="159922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向右箭號 18"/>
          <p:cNvSpPr/>
          <p:nvPr/>
        </p:nvSpPr>
        <p:spPr>
          <a:xfrm>
            <a:off x="3481782" y="4781763"/>
            <a:ext cx="1224136" cy="5760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920065" y="4320098"/>
                <a:ext cx="3472644" cy="9233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𝑃𝐴𝑇𝐻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altLang="zh-TW" b="0" dirty="0" smtClean="0"/>
              </a:p>
              <a:p>
                <a:endParaRPr lang="en-US" altLang="zh-TW" dirty="0" smtClean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065" y="4320098"/>
                <a:ext cx="3472644" cy="9233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6348908" y="4320098"/>
            <a:ext cx="1833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if a shortest path from u to v has at most k edges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4920065" y="5353080"/>
                <a:ext cx="347264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𝑃𝐴𝑇𝐻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065" y="5353080"/>
                <a:ext cx="347264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/>
          <p:cNvSpPr txBox="1"/>
          <p:nvPr/>
        </p:nvSpPr>
        <p:spPr>
          <a:xfrm>
            <a:off x="6372200" y="5353080"/>
            <a:ext cx="183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otherwise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572422" y="5807005"/>
            <a:ext cx="237626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Decision problem:</a:t>
            </a:r>
          </a:p>
          <a:p>
            <a:r>
              <a:rPr lang="en-US" altLang="zh-TW" dirty="0" smtClean="0"/>
              <a:t>S={0,1}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35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7" grpId="0"/>
      <p:bldP spid="18" grpId="0" animBg="1"/>
      <p:bldP spid="19" grpId="0" animBg="1"/>
      <p:bldP spid="20" grpId="0" animBg="1"/>
      <p:bldP spid="21" grpId="0"/>
      <p:bldP spid="22" grpId="0" animBg="1"/>
      <p:bldP spid="23" grpId="0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Encoding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475656" y="2762647"/>
            <a:ext cx="2160240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 set 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 of abstract objects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5652120" y="2787799"/>
            <a:ext cx="2160240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The set of binary strings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3807718" y="2942667"/>
            <a:ext cx="1728192" cy="106926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encoding:</a:t>
            </a:r>
            <a:br>
              <a:rPr lang="en-US" altLang="zh-TW" dirty="0" smtClean="0"/>
            </a:br>
            <a:r>
              <a:rPr lang="en-US" altLang="zh-TW" dirty="0" smtClean="0"/>
              <a:t>mapping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547664" y="3986783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Polygons, numbers, graphs, functions, ordered pairs, programs, 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923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1616" y="836711"/>
            <a:ext cx="7024744" cy="158243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Abstract problem</a:t>
            </a:r>
            <a:r>
              <a:rPr lang="zh-TW" altLang="en-US" dirty="0" smtClean="0"/>
              <a:t>轉換成</a:t>
            </a:r>
            <a:r>
              <a:rPr lang="en-US" altLang="zh-TW" dirty="0" smtClean="0"/>
              <a:t>concrete problem</a:t>
            </a:r>
            <a:br>
              <a:rPr lang="en-US" altLang="zh-TW" dirty="0" smtClean="0"/>
            </a:br>
            <a:r>
              <a:rPr lang="en-US" altLang="zh-TW" sz="2000" dirty="0"/>
              <a:t>We can use encodings to map abstract problems to concrete problems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2194559" y="3063453"/>
            <a:ext cx="1872208" cy="822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Instance set I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6012160" y="3038405"/>
            <a:ext cx="1872208" cy="847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solution set S</a:t>
            </a:r>
          </a:p>
          <a:p>
            <a:pPr algn="ctr"/>
            <a:r>
              <a:rPr lang="en-US" altLang="zh-TW" dirty="0" smtClean="0"/>
              <a:t>{0,1}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4498815" y="3207469"/>
            <a:ext cx="1224136" cy="376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850743" y="3585790"/>
            <a:ext cx="2388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Q</a:t>
            </a:r>
          </a:p>
          <a:p>
            <a:pPr algn="ctr"/>
            <a:r>
              <a:rPr lang="en-US" altLang="zh-TW" dirty="0" smtClean="0"/>
              <a:t>Abstract problem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10382" y="2627620"/>
            <a:ext cx="31695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Abstract Decision Problem</a:t>
            </a:r>
            <a:r>
              <a:rPr lang="en-US" altLang="zh-TW" dirty="0"/>
              <a:t> </a:t>
            </a:r>
            <a:r>
              <a:rPr lang="en-US" altLang="zh-TW" dirty="0" smtClean="0"/>
              <a:t>Q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239993" y="4462252"/>
                <a:ext cx="1544334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𝑒</m:t>
                      </m:r>
                      <m:r>
                        <a:rPr lang="en-US" altLang="zh-TW" b="0" i="1" smtClean="0">
                          <a:latin typeface="Cambria Math"/>
                        </a:rPr>
                        <m:t>:  </m:t>
                      </m:r>
                      <m:r>
                        <a:rPr lang="en-US" altLang="zh-TW" b="0" i="1" smtClean="0">
                          <a:latin typeface="Cambria Math"/>
                        </a:rPr>
                        <m:t>𝐼</m:t>
                      </m:r>
                      <m:r>
                        <a:rPr lang="en-US" altLang="zh-TW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993" y="4462252"/>
                <a:ext cx="154433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圓角矩形 14"/>
          <p:cNvSpPr/>
          <p:nvPr/>
        </p:nvSpPr>
        <p:spPr>
          <a:xfrm>
            <a:off x="2194559" y="5140652"/>
            <a:ext cx="1872208" cy="822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e(I): {0,1}*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6012160" y="5115604"/>
            <a:ext cx="1872208" cy="847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solution set S</a:t>
            </a:r>
          </a:p>
          <a:p>
            <a:pPr algn="ctr"/>
            <a:r>
              <a:rPr lang="en-US" altLang="zh-TW" dirty="0"/>
              <a:t>{0,1}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>
            <a:off x="4498815" y="5284668"/>
            <a:ext cx="1224136" cy="376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3850743" y="5662989"/>
            <a:ext cx="238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e(Q)</a:t>
            </a:r>
          </a:p>
          <a:p>
            <a:pPr algn="ctr"/>
            <a:r>
              <a:rPr lang="en-US" altLang="zh-TW" dirty="0" smtClean="0"/>
              <a:t>Concrete </a:t>
            </a:r>
            <a:r>
              <a:rPr lang="en-US" altLang="zh-TW" dirty="0"/>
              <a:t>problem</a:t>
            </a:r>
            <a:endParaRPr lang="zh-TW" altLang="en-US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5044951" y="4282063"/>
            <a:ext cx="0" cy="7297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01378" y="4746272"/>
            <a:ext cx="31695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Concrete Decision Problem</a:t>
            </a:r>
            <a:r>
              <a:rPr lang="en-US" altLang="zh-TW" dirty="0"/>
              <a:t> </a:t>
            </a:r>
            <a:r>
              <a:rPr lang="en-US" altLang="zh-TW" dirty="0" smtClean="0"/>
              <a:t>e(Q)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150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8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1700808"/>
                <a:ext cx="7416940" cy="439248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Concrete problem:</a:t>
                </a:r>
                <a:r>
                  <a:rPr lang="zh-TW" altLang="en-US" dirty="0" smtClean="0"/>
                  <a:t> </a:t>
                </a:r>
                <a:r>
                  <a:rPr lang="en-US" altLang="zh-TW" dirty="0"/>
                  <a:t/>
                </a:r>
                <a:br>
                  <a:rPr lang="en-US" altLang="zh-TW" dirty="0"/>
                </a:br>
                <a:r>
                  <a:rPr lang="en-US" altLang="zh-TW" dirty="0" smtClean="0"/>
                  <a:t>instance set  = the set of binary strings</a:t>
                </a:r>
                <a:br>
                  <a:rPr lang="en-US" altLang="zh-TW" dirty="0" smtClean="0"/>
                </a:br>
                <a:endParaRPr lang="en-US" altLang="zh-TW" dirty="0" smtClean="0"/>
              </a:p>
              <a:p>
                <a:r>
                  <a:rPr lang="zh-TW" altLang="en-US" dirty="0" smtClean="0"/>
                  <a:t>「</a:t>
                </a:r>
                <a:r>
                  <a:rPr lang="en-US" altLang="zh-TW" dirty="0" smtClean="0"/>
                  <a:t>An algorithm solves a concrete problem in O(T(n))</a:t>
                </a:r>
                <a:r>
                  <a:rPr lang="zh-TW" altLang="en-US" dirty="0" smtClean="0"/>
                  <a:t>」</a:t>
                </a:r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:r>
                  <a:rPr lang="en-US" altLang="zh-TW" dirty="0" smtClean="0"/>
                  <a:t> </a:t>
                </a:r>
                <a:r>
                  <a:rPr lang="zh-TW" altLang="en-US" dirty="0" smtClean="0"/>
                  <a:t>一個</a:t>
                </a:r>
                <a:r>
                  <a:rPr lang="en-US" altLang="zh-TW" dirty="0" smtClean="0"/>
                  <a:t>problem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instance</a:t>
                </a:r>
                <a:r>
                  <a:rPr lang="zh-TW" altLang="en-US" dirty="0" smtClean="0"/>
                  <a:t>長度為</a:t>
                </a:r>
                <a:r>
                  <a:rPr lang="en-US" altLang="zh-TW" dirty="0" smtClean="0"/>
                  <a:t>n (i</a:t>
                </a:r>
                <a:r>
                  <a:rPr lang="zh-TW" altLang="en-US" dirty="0" smtClean="0"/>
                  <a:t>的長度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即為</a:t>
                </a:r>
                <a:r>
                  <a:rPr lang="en-US" altLang="zh-TW" dirty="0" smtClean="0"/>
                  <a:t>binary string</a:t>
                </a:r>
                <a:r>
                  <a:rPr lang="zh-TW" altLang="en-US" dirty="0" smtClean="0"/>
                  <a:t>長度</a:t>
                </a:r>
                <a:r>
                  <a:rPr lang="en-US" altLang="zh-TW" dirty="0" smtClean="0"/>
                  <a:t>)</a:t>
                </a:r>
                <a:br>
                  <a:rPr lang="en-US" altLang="zh-TW" dirty="0" smtClean="0"/>
                </a:br>
                <a:r>
                  <a:rPr lang="zh-TW" altLang="en-US" dirty="0" smtClean="0"/>
                  <a:t>而此</a:t>
                </a:r>
                <a:r>
                  <a:rPr lang="en-US" altLang="zh-TW" dirty="0" smtClean="0"/>
                  <a:t>algorithm</a:t>
                </a:r>
                <a:r>
                  <a:rPr lang="zh-TW" altLang="en-US" dirty="0" smtClean="0"/>
                  <a:t>可在</a:t>
                </a:r>
                <a:r>
                  <a:rPr lang="en-US" altLang="zh-TW" dirty="0" smtClean="0"/>
                  <a:t>O(T(n))</a:t>
                </a:r>
                <a:r>
                  <a:rPr lang="zh-TW" altLang="en-US" dirty="0" smtClean="0"/>
                  <a:t>時間產生解</a:t>
                </a:r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:endParaRPr lang="en-US" altLang="zh-TW" dirty="0" smtClean="0"/>
              </a:p>
              <a:p>
                <a:r>
                  <a:rPr lang="zh-TW" altLang="en-US" dirty="0" smtClean="0"/>
                  <a:t>「</a:t>
                </a:r>
                <a:r>
                  <a:rPr lang="en-US" altLang="zh-TW" dirty="0" smtClean="0"/>
                  <a:t>A concrete problem is polynomial-time</a:t>
                </a:r>
                <a:r>
                  <a:rPr lang="zh-TW" altLang="en-US" dirty="0"/>
                  <a:t> </a:t>
                </a:r>
                <a:r>
                  <a:rPr lang="en-US" altLang="zh-TW" dirty="0" smtClean="0"/>
                  <a:t>solvable</a:t>
                </a:r>
                <a:r>
                  <a:rPr lang="zh-TW" altLang="en-US" dirty="0" smtClean="0"/>
                  <a:t>」</a:t>
                </a:r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:r>
                  <a:rPr lang="zh-TW" altLang="en-US" dirty="0" smtClean="0"/>
                  <a:t>有一個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</a:rPr>
                      <m:t>𝑓𝑜𝑟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</a:rPr>
                      <m:t>𝑠𝑜𝑚𝑒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algorithm</a:t>
                </a:r>
                <a:r>
                  <a:rPr lang="zh-TW" altLang="en-US" dirty="0" smtClean="0"/>
                  <a:t>可以解此</a:t>
                </a:r>
                <a:r>
                  <a:rPr lang="en-US" altLang="zh-TW" dirty="0" smtClean="0"/>
                  <a:t>problem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1700808"/>
                <a:ext cx="7416940" cy="4392488"/>
              </a:xfrm>
              <a:blipFill rotWithShape="1">
                <a:blip r:embed="rId2"/>
                <a:stretch>
                  <a:fillRect t="-1110" r="-1561" b="-12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187624" y="764704"/>
            <a:ext cx="7024744" cy="782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Concrete 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413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</a:t>
            </a:r>
            <a:r>
              <a:rPr lang="zh-TW" altLang="en-US" dirty="0" smtClean="0"/>
              <a:t>的正式定義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87624" y="2996952"/>
            <a:ext cx="6984776" cy="1692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4000" dirty="0" smtClean="0"/>
              <a:t>The complexity class P: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The set of </a:t>
            </a:r>
            <a:r>
              <a:rPr lang="en-US" altLang="zh-TW" sz="3200" u="sng" dirty="0" smtClean="0"/>
              <a:t>concrete decision problems </a:t>
            </a:r>
            <a:r>
              <a:rPr lang="en-US" altLang="zh-TW" sz="3200" dirty="0" smtClean="0"/>
              <a:t>that are </a:t>
            </a:r>
            <a:r>
              <a:rPr lang="en-US" altLang="zh-TW" sz="3200" u="sng" dirty="0" smtClean="0"/>
              <a:t>polynomial-time solvable</a:t>
            </a:r>
            <a:endParaRPr lang="zh-TW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75110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Encoding</a:t>
            </a:r>
            <a:r>
              <a:rPr lang="zh-TW" altLang="en-US" dirty="0" smtClean="0"/>
              <a:t>和花的時間有關嗎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2323652"/>
                <a:ext cx="7488948" cy="398566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TW" altLang="en-US" dirty="0" smtClean="0"/>
                  <a:t>有</a:t>
                </a:r>
                <a:r>
                  <a:rPr lang="en-US" altLang="zh-TW" dirty="0" smtClean="0"/>
                  <a:t>!   </a:t>
                </a:r>
                <a:r>
                  <a:rPr lang="zh-TW" altLang="en-US" dirty="0" smtClean="0"/>
                  <a:t>極端的例子</a:t>
                </a:r>
                <a:r>
                  <a:rPr lang="en-US" altLang="zh-TW" dirty="0" smtClean="0"/>
                  <a:t>: </a:t>
                </a:r>
                <a:r>
                  <a:rPr lang="en-US" altLang="zh-TW" b="1" dirty="0" smtClean="0"/>
                  <a:t>unary</a:t>
                </a:r>
              </a:p>
              <a:p>
                <a:r>
                  <a:rPr lang="en-US" altLang="zh-TW" dirty="0" smtClean="0"/>
                  <a:t>input: integer k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running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altLang="zh-TW" b="0" dirty="0" smtClean="0"/>
              </a:p>
              <a:p>
                <a:r>
                  <a:rPr lang="en-US" altLang="zh-TW" dirty="0" smtClean="0"/>
                  <a:t>Unary encoding: 11111…1111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input </a:t>
                </a:r>
                <a:r>
                  <a:rPr lang="en-US" altLang="zh-TW" dirty="0" smtClean="0"/>
                  <a:t>length  n</a:t>
                </a:r>
                <a:br>
                  <a:rPr lang="en-US" altLang="zh-TW" dirty="0" smtClean="0"/>
                </a:br>
                <a:r>
                  <a:rPr lang="en-US" altLang="zh-TW" dirty="0" smtClean="0">
                    <a:sym typeface="Wingdings" pitchFamily="2" charset="2"/>
                  </a:rPr>
                  <a:t> </a:t>
                </a:r>
                <a:r>
                  <a:rPr lang="en-US" altLang="zh-TW" dirty="0" smtClean="0">
                    <a:sym typeface="Wingdings" pitchFamily="2" charset="2"/>
                  </a:rPr>
                  <a:t>running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  <a:sym typeface="Wingdings" pitchFamily="2" charset="2"/>
                      </a:rPr>
                      <m:t>Θ</m:t>
                    </m:r>
                    <m:r>
                      <a:rPr lang="en-US" altLang="zh-TW" i="1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𝑘</m:t>
                    </m:r>
                    <m:r>
                      <a:rPr lang="en-US" altLang="zh-TW" i="1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zh-TW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  <a:sym typeface="Wingdings" pitchFamily="2" charset="2"/>
                      </a:rPr>
                      <m:t>Θ</m:t>
                    </m:r>
                    <m:r>
                      <a:rPr lang="en-US" altLang="zh-TW" i="1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zh-TW" i="1">
                        <a:latin typeface="Cambria Math"/>
                        <a:sym typeface="Wingdings" pitchFamily="2" charset="2"/>
                      </a:rPr>
                      <m:t>𝑛</m:t>
                    </m:r>
                    <m:r>
                      <a:rPr lang="en-US" altLang="zh-TW" i="1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binary encoding: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input </a:t>
                </a:r>
                <a:r>
                  <a:rPr lang="en-US" altLang="zh-TW" dirty="0" smtClean="0"/>
                  <a:t>length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n</m:t>
                    </m:r>
                    <m:r>
                      <a:rPr lang="en-US" altLang="zh-TW" b="0" i="0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e>
                        </m:func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+1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 smtClean="0">
                    <a:sym typeface="Wingdings" pitchFamily="2" charset="2"/>
                  </a:rPr>
                  <a:t/>
                </a:r>
                <a:br>
                  <a:rPr lang="en-US" altLang="zh-TW" dirty="0" smtClean="0">
                    <a:sym typeface="Wingdings" pitchFamily="2" charset="2"/>
                  </a:rPr>
                </a:br>
                <a:r>
                  <a:rPr lang="en-US" altLang="zh-TW" dirty="0" smtClean="0">
                    <a:sym typeface="Wingdings" pitchFamily="2" charset="2"/>
                  </a:rPr>
                  <a:t></a:t>
                </a:r>
                <a:r>
                  <a:rPr lang="en-US" altLang="zh-TW" dirty="0" smtClean="0">
                    <a:sym typeface="Wingdings" pitchFamily="2" charset="2"/>
                  </a:rPr>
                  <a:t>running time: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  <a:sym typeface="Wingdings" pitchFamily="2" charset="2"/>
                      </a:rPr>
                      <m:t>Θ</m:t>
                    </m:r>
                    <m:r>
                      <a:rPr lang="en-US" altLang="zh-TW" i="1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zh-TW" i="1">
                        <a:latin typeface="Cambria Math"/>
                        <a:sym typeface="Wingdings" pitchFamily="2" charset="2"/>
                      </a:rPr>
                      <m:t>𝑘</m:t>
                    </m:r>
                    <m:r>
                      <a:rPr lang="en-US" altLang="zh-TW" i="1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zh-TW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  <a:sym typeface="Wingdings" pitchFamily="2" charset="2"/>
                      </a:rPr>
                      <m:t>Θ</m:t>
                    </m:r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Encoding</a:t>
                </a:r>
                <a:r>
                  <a:rPr lang="zh-TW" altLang="en-US" dirty="0" smtClean="0"/>
                  <a:t>決定是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  <a:sym typeface="Wingdings" pitchFamily="2" charset="2"/>
                      </a:rPr>
                      <m:t>Θ</m:t>
                    </m:r>
                    <m:r>
                      <a:rPr lang="en-US" altLang="zh-TW" i="1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zh-TW" i="1">
                        <a:latin typeface="Cambria Math"/>
                        <a:sym typeface="Wingdings" pitchFamily="2" charset="2"/>
                      </a:rPr>
                      <m:t>𝑛</m:t>
                    </m:r>
                    <m:r>
                      <a:rPr lang="en-US" altLang="zh-TW" i="1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  <a:sym typeface="Wingdings" pitchFamily="2" charset="2"/>
                      </a:rPr>
                      <m:t>Θ</m:t>
                    </m:r>
                    <m:r>
                      <a:rPr lang="en-US" altLang="zh-TW" i="1">
                        <a:latin typeface="Cambria Math"/>
                        <a:sym typeface="Wingdings" pitchFamily="2" charset="2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sup>
                    </m:sSup>
                    <m:r>
                      <a:rPr lang="en-US" altLang="zh-TW" i="1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zh-TW" dirty="0" smtClean="0"/>
                  <a:t>!!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2323652"/>
                <a:ext cx="7488948" cy="3985668"/>
              </a:xfrm>
              <a:blipFill rotWithShape="1">
                <a:blip r:embed="rId2"/>
                <a:stretch>
                  <a:fillRect t="-22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左大括弧 4"/>
          <p:cNvSpPr/>
          <p:nvPr/>
        </p:nvSpPr>
        <p:spPr>
          <a:xfrm rot="16200000" flipH="1">
            <a:off x="4283969" y="2794383"/>
            <a:ext cx="144015" cy="144016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020113" y="315145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</a:t>
            </a:r>
            <a:r>
              <a:rPr lang="zh-TW" altLang="en-US" dirty="0" smtClean="0"/>
              <a:t>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602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1143000"/>
          </a:xfrm>
        </p:spPr>
        <p:txBody>
          <a:bodyPr/>
          <a:lstStyle/>
          <a:p>
            <a:r>
              <a:rPr lang="en-US" altLang="zh-TW" dirty="0"/>
              <a:t>Encoding</a:t>
            </a:r>
            <a:r>
              <a:rPr lang="zh-TW" altLang="en-US" dirty="0"/>
              <a:t>和花的時間有關嗎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1844824"/>
            <a:ext cx="7056900" cy="2232248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然而如果我們不考慮這麼極端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encoding</a:t>
            </a:r>
            <a:r>
              <a:rPr lang="zh-TW" altLang="en-US" dirty="0" smtClean="0"/>
              <a:t>方式</a:t>
            </a:r>
            <a:r>
              <a:rPr lang="en-US" altLang="zh-TW" dirty="0" smtClean="0"/>
              <a:t>(unary), </a:t>
            </a:r>
            <a:r>
              <a:rPr lang="zh-TW" altLang="en-US" dirty="0"/>
              <a:t>其他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encoding</a:t>
            </a:r>
            <a:r>
              <a:rPr lang="zh-TW" altLang="en-US" dirty="0" smtClean="0"/>
              <a:t>都不會影響到一個問題是否可以在</a:t>
            </a:r>
            <a:r>
              <a:rPr lang="en-US" altLang="zh-TW" dirty="0" smtClean="0"/>
              <a:t>polynomial time</a:t>
            </a:r>
            <a:r>
              <a:rPr lang="zh-TW" altLang="en-US" dirty="0" smtClean="0"/>
              <a:t>解決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/>
              <a:t>例</a:t>
            </a:r>
            <a:r>
              <a:rPr lang="en-US" altLang="zh-TW" dirty="0" smtClean="0"/>
              <a:t>: </a:t>
            </a:r>
            <a:r>
              <a:rPr lang="zh-TW" altLang="en-US" dirty="0"/>
              <a:t>使用三進位數和二進位</a:t>
            </a:r>
            <a:r>
              <a:rPr lang="zh-TW" altLang="en-US" dirty="0" smtClean="0"/>
              <a:t>數是沒有差別的</a:t>
            </a:r>
            <a:r>
              <a:rPr lang="en-US" altLang="zh-TW" dirty="0" smtClean="0"/>
              <a:t>, </a:t>
            </a:r>
            <a:r>
              <a:rPr lang="zh-TW" altLang="en-US" dirty="0" smtClean="0"/>
              <a:t>因為我們可以在</a:t>
            </a:r>
            <a:r>
              <a:rPr lang="en-US" altLang="zh-TW" dirty="0" smtClean="0"/>
              <a:t>polynomial time</a:t>
            </a:r>
            <a:r>
              <a:rPr lang="zh-TW" altLang="en-US" dirty="0" smtClean="0"/>
              <a:t>裡面將三進位數轉換成二進位數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74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rse information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sa1">
      <a:majorFont>
        <a:latin typeface="Consolas"/>
        <a:ea typeface="微軟正黑體"/>
        <a:cs typeface=""/>
      </a:majorFont>
      <a:minorFont>
        <a:latin typeface="Corbel"/>
        <a:ea typeface="微軟正黑體"/>
        <a:cs typeface="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 information</Template>
  <TotalTime>3746</TotalTime>
  <Words>1290</Words>
  <Application>Microsoft Office PowerPoint</Application>
  <PresentationFormat>如螢幕大小 (4:3)</PresentationFormat>
  <Paragraphs>160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course information</vt:lpstr>
      <vt:lpstr>NP-Completeness</vt:lpstr>
      <vt:lpstr>為什麼Polynomial time就是 ”容易解”, ”可解的”?</vt:lpstr>
      <vt:lpstr>Abstract problem</vt:lpstr>
      <vt:lpstr>Encoding</vt:lpstr>
      <vt:lpstr>Abstract problem轉換成concrete problem We can use encodings to map abstract problems to concrete problems</vt:lpstr>
      <vt:lpstr>PowerPoint 簡報</vt:lpstr>
      <vt:lpstr>P的正式定義</vt:lpstr>
      <vt:lpstr>Encoding和花的時間有關嗎?</vt:lpstr>
      <vt:lpstr>Encoding和花的時間有關嗎?</vt:lpstr>
      <vt:lpstr>polynomial-time computable function</vt:lpstr>
      <vt:lpstr>Polynomially related</vt:lpstr>
      <vt:lpstr>PowerPoint 簡報</vt:lpstr>
      <vt:lpstr>PowerPoint 簡報</vt:lpstr>
      <vt:lpstr>A Formal-language Framework</vt:lpstr>
      <vt:lpstr>Operations on languages</vt:lpstr>
      <vt:lpstr>應用formal language framework…</vt:lpstr>
      <vt:lpstr>Accepts and Rejects</vt:lpstr>
      <vt:lpstr>使用formal-language framework定義complexity class P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Amortized Analysis</dc:title>
  <dc:creator>Hsin-Mu Tsai</dc:creator>
  <cp:lastModifiedBy>crazysun</cp:lastModifiedBy>
  <cp:revision>113</cp:revision>
  <cp:lastPrinted>2011-04-29T00:20:49Z</cp:lastPrinted>
  <dcterms:created xsi:type="dcterms:W3CDTF">2011-04-28T08:12:48Z</dcterms:created>
  <dcterms:modified xsi:type="dcterms:W3CDTF">2013-10-31T09:13:03Z</dcterms:modified>
</cp:coreProperties>
</file>