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67" r:id="rId17"/>
    <p:sldId id="272"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33918-BA6E-4ABD-B2A7-EBEE975BC1E4}" type="datetimeFigureOut">
              <a:rPr lang="zh-TW" altLang="en-US" smtClean="0"/>
              <a:t>2012/10/25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2B8E7-58C8-4CEE-9947-6DB5E3E69E3B}" type="slidenum">
              <a:rPr lang="zh-TW" altLang="en-US" smtClean="0"/>
              <a:t>‹#›</a:t>
            </a:fld>
            <a:endParaRPr lang="zh-TW" altLang="en-US"/>
          </a:p>
        </p:txBody>
      </p:sp>
    </p:spTree>
    <p:extLst>
      <p:ext uri="{BB962C8B-B14F-4D97-AF65-F5344CB8AC3E}">
        <p14:creationId xmlns:p14="http://schemas.microsoft.com/office/powerpoint/2010/main" val="15282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1FCBE9C-B8CB-4C99-9D1D-9E726129963A}" type="datetime1">
              <a:rPr lang="zh-TW" altLang="en-US" smtClean="0"/>
              <a:t>2012/10/25</a:t>
            </a:fld>
            <a:endParaRPr lang="zh-TW"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TW"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DA36ABD-7B9C-41F6-A76D-F4D3DC3F1427}" type="slidenum">
              <a:rPr lang="zh-TW" altLang="en-US" smtClean="0"/>
              <a:t>‹#›</a:t>
            </a:fld>
            <a:endParaRPr lang="zh-TW"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FD88A366-04F9-44CD-81E2-B27B9DD6D292}" type="datetime1">
              <a:rPr lang="zh-TW" altLang="en-US" smtClean="0"/>
              <a:t>2012/10/25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F63A6C2-9316-44E4-94D6-D39DDEA0B0FA}" type="datetime1">
              <a:rPr lang="zh-TW" altLang="en-US" smtClean="0"/>
              <a:t>2012/10/25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4973855-63C1-416C-B424-19BCCDCBF625}" type="datetime1">
              <a:rPr lang="zh-TW" altLang="en-US" smtClean="0"/>
              <a:t>2012/10/25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111023D-71F3-4E3A-A0EB-6CB1593568D2}" type="datetime1">
              <a:rPr lang="zh-TW" altLang="en-US" smtClean="0"/>
              <a:t>2012/10/25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5" name="Date Placeholder 4"/>
          <p:cNvSpPr>
            <a:spLocks noGrp="1"/>
          </p:cNvSpPr>
          <p:nvPr>
            <p:ph type="dt" sz="half" idx="10"/>
          </p:nvPr>
        </p:nvSpPr>
        <p:spPr/>
        <p:txBody>
          <a:bodyPr/>
          <a:lstStyle/>
          <a:p>
            <a:fld id="{4CE670F6-671B-47EB-A199-59F2B2B2E32A}" type="datetime1">
              <a:rPr lang="zh-TW" altLang="en-US" smtClean="0"/>
              <a:t>2012/10/25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
        <p:nvSpPr>
          <p:cNvPr id="9" name="Content Placeholder 8"/>
          <p:cNvSpPr>
            <a:spLocks noGrp="1"/>
          </p:cNvSpPr>
          <p:nvPr>
            <p:ph sz="quarter" idx="13"/>
          </p:nvPr>
        </p:nvSpPr>
        <p:spPr>
          <a:xfrm>
            <a:off x="1042416" y="2313432"/>
            <a:ext cx="3419856" cy="349300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93C288-5093-476C-93B1-354241163170}" type="datetime1">
              <a:rPr lang="zh-TW" altLang="en-US" smtClean="0"/>
              <a:t>2012/10/25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5AE77407-3ABD-48D0-9AA2-617F1160F18C}" type="datetime1">
              <a:rPr lang="zh-TW" altLang="en-US" smtClean="0"/>
              <a:t>2012/10/25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62A42-97E4-4718-934B-D8646D7503AA}" type="datetime1">
              <a:rPr lang="zh-TW" altLang="en-US" smtClean="0"/>
              <a:t>2012/10/25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BFC9F1B-7F4F-452A-A537-B388A55212FA}" type="datetime1">
              <a:rPr lang="zh-TW" altLang="en-US" smtClean="0"/>
              <a:t>2012/10/25</a:t>
            </a:fld>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TW"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1BF2768-9931-46B9-BB78-12138FFC15C5}" type="datetime1">
              <a:rPr lang="zh-TW" altLang="en-US" smtClean="0"/>
              <a:t>2012/10/25</a:t>
            </a:fld>
            <a:endParaRPr lang="zh-TW"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CB7EB38-878F-430E-B4D1-A545DF3E49F6}" type="datetime1">
              <a:rPr lang="zh-TW" altLang="en-US" smtClean="0"/>
              <a:t>2012/10/25</a:t>
            </a:fld>
            <a:endParaRPr lang="zh-TW"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TW"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DA36ABD-7B9C-41F6-A76D-F4D3DC3F142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joelonsoftware.com/articles/fog0000000034.html" TargetMode="External"/><Relationship Id="rId2" Type="http://schemas.openxmlformats.org/officeDocument/2006/relationships/hyperlink" Target="http://www.joelonsoftware.com/articles/fog0000000035.html" TargetMode="External"/><Relationship Id="rId1" Type="http://schemas.openxmlformats.org/officeDocument/2006/relationships/slideLayout" Target="../slideLayouts/slideLayout2.xml"/><Relationship Id="rId4" Type="http://schemas.openxmlformats.org/officeDocument/2006/relationships/hyperlink" Target="http://www.joelonsoftware.com/articles/fog000000003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2800" dirty="0" smtClean="0"/>
              <a:t>Painless Functional Specifications – Why Bother?</a:t>
            </a:r>
            <a:endParaRPr lang="zh-TW" altLang="en-US" sz="2800" dirty="0"/>
          </a:p>
        </p:txBody>
      </p:sp>
      <p:sp>
        <p:nvSpPr>
          <p:cNvPr id="3" name="副標題 2"/>
          <p:cNvSpPr>
            <a:spLocks noGrp="1"/>
          </p:cNvSpPr>
          <p:nvPr>
            <p:ph type="subTitle" idx="1"/>
          </p:nvPr>
        </p:nvSpPr>
        <p:spPr/>
        <p:txBody>
          <a:bodyPr/>
          <a:lstStyle/>
          <a:p>
            <a:r>
              <a:rPr lang="en-US" altLang="zh-TW" dirty="0" smtClean="0"/>
              <a:t>Michael Tsai</a:t>
            </a:r>
          </a:p>
          <a:p>
            <a:r>
              <a:rPr lang="en-US" altLang="zh-TW" dirty="0" smtClean="0"/>
              <a:t>2012/10/25</a:t>
            </a:r>
            <a:endParaRPr lang="en-US" altLang="zh-TW" dirty="0" smtClean="0"/>
          </a:p>
          <a:p>
            <a:endParaRPr lang="zh-TW" altLang="en-US" dirty="0"/>
          </a:p>
        </p:txBody>
      </p:sp>
    </p:spTree>
    <p:extLst>
      <p:ext uri="{BB962C8B-B14F-4D97-AF65-F5344CB8AC3E}">
        <p14:creationId xmlns:p14="http://schemas.microsoft.com/office/powerpoint/2010/main" val="34928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moral of the story</a:t>
            </a:r>
            <a:endParaRPr lang="zh-TW" altLang="en-US" dirty="0"/>
          </a:p>
        </p:txBody>
      </p:sp>
      <p:sp>
        <p:nvSpPr>
          <p:cNvPr id="3" name="內容版面配置區 2"/>
          <p:cNvSpPr>
            <a:spLocks noGrp="1"/>
          </p:cNvSpPr>
          <p:nvPr>
            <p:ph idx="1"/>
          </p:nvPr>
        </p:nvSpPr>
        <p:spPr>
          <a:xfrm>
            <a:off x="1043492" y="2323652"/>
            <a:ext cx="7200916" cy="3508977"/>
          </a:xfrm>
        </p:spPr>
        <p:txBody>
          <a:bodyPr>
            <a:normAutofit/>
          </a:bodyPr>
          <a:lstStyle/>
          <a:p>
            <a:r>
              <a:rPr lang="en-US" altLang="zh-TW" dirty="0" smtClean="0"/>
              <a:t>When you design the product </a:t>
            </a:r>
            <a:r>
              <a:rPr lang="en-US" altLang="zh-TW" b="1" dirty="0" smtClean="0"/>
              <a:t>in human language</a:t>
            </a:r>
            <a:r>
              <a:rPr lang="en-US" altLang="zh-TW" dirty="0" smtClean="0"/>
              <a:t>:</a:t>
            </a:r>
          </a:p>
          <a:p>
            <a:pPr lvl="1"/>
            <a:r>
              <a:rPr lang="en-US" altLang="zh-TW" dirty="0" smtClean="0"/>
              <a:t>it takes only a few minutes, and</a:t>
            </a:r>
          </a:p>
          <a:p>
            <a:pPr lvl="1"/>
            <a:r>
              <a:rPr lang="en-US" altLang="zh-TW" dirty="0" smtClean="0"/>
              <a:t>nobody feels bad to modify it.</a:t>
            </a:r>
          </a:p>
          <a:p>
            <a:r>
              <a:rPr lang="en-US" altLang="zh-TW" dirty="0" smtClean="0"/>
              <a:t>When you design your product </a:t>
            </a:r>
            <a:r>
              <a:rPr lang="en-US" altLang="zh-TW" b="1" dirty="0" smtClean="0"/>
              <a:t>in a programming language:</a:t>
            </a:r>
          </a:p>
          <a:p>
            <a:pPr lvl="1"/>
            <a:r>
              <a:rPr lang="en-US" altLang="zh-TW" dirty="0" smtClean="0"/>
              <a:t>it takes </a:t>
            </a:r>
            <a:r>
              <a:rPr lang="en-US" altLang="zh-TW" b="1" dirty="0" smtClean="0"/>
              <a:t>weeks </a:t>
            </a:r>
            <a:r>
              <a:rPr lang="en-US" altLang="zh-TW" dirty="0" smtClean="0"/>
              <a:t>to do iterative designs.</a:t>
            </a:r>
          </a:p>
          <a:p>
            <a:pPr lvl="1"/>
            <a:r>
              <a:rPr lang="en-US" altLang="zh-TW" dirty="0" smtClean="0"/>
              <a:t>And the programmer will defend the code he/she wrote, no matter how </a:t>
            </a:r>
            <a:r>
              <a:rPr lang="en-US" altLang="zh-TW" i="1" dirty="0" smtClean="0"/>
              <a:t>wrong</a:t>
            </a:r>
            <a:r>
              <a:rPr lang="en-US" altLang="zh-TW" dirty="0" smtClean="0"/>
              <a:t> it is.</a:t>
            </a:r>
          </a:p>
          <a:p>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10</a:t>
            </a:fld>
            <a:endParaRPr lang="zh-TW" altLang="en-US"/>
          </a:p>
        </p:txBody>
      </p:sp>
    </p:spTree>
    <p:extLst>
      <p:ext uri="{BB962C8B-B14F-4D97-AF65-F5344CB8AC3E}">
        <p14:creationId xmlns:p14="http://schemas.microsoft.com/office/powerpoint/2010/main" val="309386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moral of the story</a:t>
            </a:r>
            <a:endParaRPr lang="zh-TW" altLang="en-US" dirty="0"/>
          </a:p>
        </p:txBody>
      </p:sp>
      <p:sp>
        <p:nvSpPr>
          <p:cNvPr id="3" name="內容版面配置區 2"/>
          <p:cNvSpPr>
            <a:spLocks noGrp="1"/>
          </p:cNvSpPr>
          <p:nvPr>
            <p:ph idx="1"/>
          </p:nvPr>
        </p:nvSpPr>
        <p:spPr/>
        <p:txBody>
          <a:bodyPr/>
          <a:lstStyle/>
          <a:p>
            <a:r>
              <a:rPr lang="en-US" altLang="zh-TW" dirty="0" smtClean="0"/>
              <a:t>“the best design we could get, given that we’d already written all this code and we just didn’t want to throw it away”</a:t>
            </a:r>
          </a:p>
          <a:p>
            <a:pPr marL="68580" indent="0">
              <a:buNone/>
            </a:pPr>
            <a:r>
              <a:rPr lang="en-US" altLang="zh-TW" dirty="0" smtClean="0"/>
              <a:t>versus</a:t>
            </a:r>
          </a:p>
          <a:p>
            <a:r>
              <a:rPr lang="en-US" altLang="zh-TW" dirty="0" smtClean="0"/>
              <a:t>“the best design we could get, period.”</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11</a:t>
            </a:fld>
            <a:endParaRPr lang="zh-TW" altLang="en-US"/>
          </a:p>
        </p:txBody>
      </p:sp>
    </p:spTree>
    <p:extLst>
      <p:ext uri="{BB962C8B-B14F-4D97-AF65-F5344CB8AC3E}">
        <p14:creationId xmlns:p14="http://schemas.microsoft.com/office/powerpoint/2010/main" val="1420899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276" y="620688"/>
            <a:ext cx="7024744" cy="1143000"/>
          </a:xfrm>
        </p:spPr>
        <p:txBody>
          <a:bodyPr/>
          <a:lstStyle/>
          <a:p>
            <a:r>
              <a:rPr lang="en-US" altLang="zh-TW" dirty="0" smtClean="0"/>
              <a:t>Save </a:t>
            </a:r>
            <a:r>
              <a:rPr lang="en-US" altLang="zh-TW" dirty="0"/>
              <a:t>time communicating</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12</a:t>
            </a:fld>
            <a:endParaRPr lang="zh-TW" altLang="en-US"/>
          </a:p>
        </p:txBody>
      </p:sp>
      <p:sp>
        <p:nvSpPr>
          <p:cNvPr id="5" name="圓角矩形 4"/>
          <p:cNvSpPr/>
          <p:nvPr/>
        </p:nvSpPr>
        <p:spPr>
          <a:xfrm>
            <a:off x="1187624" y="2564904"/>
            <a:ext cx="144016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Developer</a:t>
            </a:r>
            <a:endParaRPr lang="zh-TW" altLang="en-US" dirty="0"/>
          </a:p>
        </p:txBody>
      </p:sp>
      <p:sp>
        <p:nvSpPr>
          <p:cNvPr id="6" name="圓角矩形 5"/>
          <p:cNvSpPr/>
          <p:nvPr/>
        </p:nvSpPr>
        <p:spPr>
          <a:xfrm>
            <a:off x="827584" y="5157192"/>
            <a:ext cx="144016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QA people</a:t>
            </a:r>
            <a:endParaRPr lang="zh-TW" altLang="en-US" dirty="0"/>
          </a:p>
        </p:txBody>
      </p:sp>
      <p:sp>
        <p:nvSpPr>
          <p:cNvPr id="7" name="圓角矩形 6"/>
          <p:cNvSpPr/>
          <p:nvPr/>
        </p:nvSpPr>
        <p:spPr>
          <a:xfrm>
            <a:off x="5652120" y="2780928"/>
            <a:ext cx="2448272"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Business  development people</a:t>
            </a:r>
            <a:endParaRPr lang="zh-TW" altLang="en-US" dirty="0"/>
          </a:p>
        </p:txBody>
      </p:sp>
      <p:sp>
        <p:nvSpPr>
          <p:cNvPr id="8" name="圓角矩形 7"/>
          <p:cNvSpPr/>
          <p:nvPr/>
        </p:nvSpPr>
        <p:spPr>
          <a:xfrm>
            <a:off x="3083636" y="5373216"/>
            <a:ext cx="2448272"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Marketing people</a:t>
            </a:r>
            <a:endParaRPr lang="zh-TW" altLang="en-US" dirty="0"/>
          </a:p>
        </p:txBody>
      </p:sp>
      <p:sp>
        <p:nvSpPr>
          <p:cNvPr id="9" name="橢圓 8"/>
          <p:cNvSpPr/>
          <p:nvPr/>
        </p:nvSpPr>
        <p:spPr>
          <a:xfrm>
            <a:off x="3275856" y="3789040"/>
            <a:ext cx="1800200"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smtClean="0"/>
              <a:t>Spec</a:t>
            </a:r>
            <a:endParaRPr lang="zh-TW" altLang="en-US" dirty="0"/>
          </a:p>
        </p:txBody>
      </p:sp>
      <p:cxnSp>
        <p:nvCxnSpPr>
          <p:cNvPr id="11" name="直線單箭頭接點 10"/>
          <p:cNvCxnSpPr>
            <a:stCxn id="9" idx="1"/>
            <a:endCxn id="5" idx="3"/>
          </p:cNvCxnSpPr>
          <p:nvPr/>
        </p:nvCxnSpPr>
        <p:spPr>
          <a:xfrm flipH="1" flipV="1">
            <a:off x="2627784" y="3068960"/>
            <a:ext cx="911705" cy="82553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9" idx="7"/>
            <a:endCxn id="7" idx="1"/>
          </p:cNvCxnSpPr>
          <p:nvPr/>
        </p:nvCxnSpPr>
        <p:spPr>
          <a:xfrm flipV="1">
            <a:off x="4812423" y="3284984"/>
            <a:ext cx="839697" cy="60950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9" idx="4"/>
            <a:endCxn id="8" idx="0"/>
          </p:cNvCxnSpPr>
          <p:nvPr/>
        </p:nvCxnSpPr>
        <p:spPr>
          <a:xfrm>
            <a:off x="4175956" y="4509120"/>
            <a:ext cx="131816" cy="86409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9" idx="3"/>
            <a:endCxn id="6" idx="0"/>
          </p:cNvCxnSpPr>
          <p:nvPr/>
        </p:nvCxnSpPr>
        <p:spPr>
          <a:xfrm flipH="1">
            <a:off x="1547664" y="4403667"/>
            <a:ext cx="1991825" cy="75352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3276450" y="1844824"/>
            <a:ext cx="1535973"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Customer</a:t>
            </a:r>
            <a:endParaRPr lang="zh-TW" altLang="en-US" dirty="0"/>
          </a:p>
        </p:txBody>
      </p:sp>
      <p:sp>
        <p:nvSpPr>
          <p:cNvPr id="23" name="圓角矩形 22"/>
          <p:cNvSpPr/>
          <p:nvPr/>
        </p:nvSpPr>
        <p:spPr>
          <a:xfrm>
            <a:off x="6536563" y="5373216"/>
            <a:ext cx="1535973"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Technical Writer</a:t>
            </a:r>
            <a:endParaRPr lang="zh-TW" altLang="en-US" dirty="0"/>
          </a:p>
        </p:txBody>
      </p:sp>
      <p:cxnSp>
        <p:nvCxnSpPr>
          <p:cNvPr id="24" name="直線單箭頭接點 23"/>
          <p:cNvCxnSpPr>
            <a:stCxn id="9" idx="5"/>
            <a:endCxn id="23" idx="1"/>
          </p:cNvCxnSpPr>
          <p:nvPr/>
        </p:nvCxnSpPr>
        <p:spPr>
          <a:xfrm>
            <a:off x="4812423" y="4403667"/>
            <a:ext cx="1724140" cy="13295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0"/>
            <a:endCxn id="21" idx="2"/>
          </p:cNvCxnSpPr>
          <p:nvPr/>
        </p:nvCxnSpPr>
        <p:spPr>
          <a:xfrm flipH="1" flipV="1">
            <a:off x="4044437" y="2564904"/>
            <a:ext cx="131519" cy="122413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圓角矩形 35"/>
          <p:cNvSpPr/>
          <p:nvPr/>
        </p:nvSpPr>
        <p:spPr>
          <a:xfrm>
            <a:off x="6579996" y="4359022"/>
            <a:ext cx="1535973"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Manager</a:t>
            </a:r>
            <a:endParaRPr lang="zh-TW" altLang="en-US" dirty="0"/>
          </a:p>
        </p:txBody>
      </p:sp>
      <p:cxnSp>
        <p:nvCxnSpPr>
          <p:cNvPr id="37" name="直線單箭頭接點 36"/>
          <p:cNvCxnSpPr>
            <a:stCxn id="9" idx="6"/>
            <a:endCxn id="36" idx="1"/>
          </p:cNvCxnSpPr>
          <p:nvPr/>
        </p:nvCxnSpPr>
        <p:spPr>
          <a:xfrm>
            <a:off x="5076056" y="4149080"/>
            <a:ext cx="1503940" cy="5699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363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When there’s no spec…</a:t>
            </a:r>
            <a:endParaRPr lang="zh-TW" altLang="en-US" dirty="0"/>
          </a:p>
        </p:txBody>
      </p:sp>
      <p:sp>
        <p:nvSpPr>
          <p:cNvPr id="3" name="內容版面配置區 2"/>
          <p:cNvSpPr>
            <a:spLocks noGrp="1"/>
          </p:cNvSpPr>
          <p:nvPr>
            <p:ph idx="1"/>
          </p:nvPr>
        </p:nvSpPr>
        <p:spPr/>
        <p:txBody>
          <a:bodyPr/>
          <a:lstStyle/>
          <a:p>
            <a:r>
              <a:rPr lang="en-US" altLang="zh-TW" dirty="0" smtClean="0"/>
              <a:t>QA people asks the programmers about the product...</a:t>
            </a:r>
          </a:p>
          <a:p>
            <a:r>
              <a:rPr lang="en-US" altLang="zh-TW" dirty="0" smtClean="0"/>
              <a:t>Interrupt the programmer. </a:t>
            </a:r>
          </a:p>
          <a:p>
            <a:r>
              <a:rPr lang="en-US" altLang="zh-TW" dirty="0" smtClean="0"/>
              <a:t>Ruin their productivity.</a:t>
            </a:r>
          </a:p>
          <a:p>
            <a:r>
              <a:rPr lang="en-US" altLang="zh-TW" dirty="0" smtClean="0"/>
              <a:t>The programmers give the answer corresponding to what they wrote, not “the right answer”</a:t>
            </a:r>
          </a:p>
          <a:p>
            <a:r>
              <a:rPr lang="en-US" altLang="zh-TW" dirty="0" smtClean="0"/>
              <a:t>QA people is testing the program against the program, not the program against the design!</a:t>
            </a:r>
          </a:p>
          <a:p>
            <a:endParaRPr lang="en-US" altLang="zh-TW" dirty="0" smtClean="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13</a:t>
            </a:fld>
            <a:endParaRPr lang="zh-TW" altLang="en-US"/>
          </a:p>
        </p:txBody>
      </p:sp>
    </p:spTree>
    <p:extLst>
      <p:ext uri="{BB962C8B-B14F-4D97-AF65-F5344CB8AC3E}">
        <p14:creationId xmlns:p14="http://schemas.microsoft.com/office/powerpoint/2010/main" val="3895391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When there’s no spec…</a:t>
            </a:r>
            <a:endParaRPr lang="zh-TW" altLang="en-US" dirty="0"/>
          </a:p>
        </p:txBody>
      </p:sp>
      <p:sp>
        <p:nvSpPr>
          <p:cNvPr id="3" name="內容版面配置區 2"/>
          <p:cNvSpPr>
            <a:spLocks noGrp="1"/>
          </p:cNvSpPr>
          <p:nvPr>
            <p:ph idx="1"/>
          </p:nvPr>
        </p:nvSpPr>
        <p:spPr/>
        <p:txBody>
          <a:bodyPr/>
          <a:lstStyle/>
          <a:p>
            <a:r>
              <a:rPr lang="en-US" altLang="zh-TW" dirty="0" smtClean="0"/>
              <a:t>Technical writers are the poorest people.</a:t>
            </a:r>
          </a:p>
          <a:p>
            <a:endParaRPr lang="en-US" altLang="zh-TW" dirty="0"/>
          </a:p>
          <a:p>
            <a:r>
              <a:rPr lang="en-US" altLang="zh-TW" dirty="0" smtClean="0"/>
              <a:t>“Would you like to enable LRF-1914 support?”</a:t>
            </a:r>
          </a:p>
          <a:p>
            <a:r>
              <a:rPr lang="en-US" altLang="zh-TW" dirty="0" smtClean="0"/>
              <a:t>“Allows you to choose between LRF-1914 support (default) or no LRF-1914 support. If you want LRF-1914 support, choose “Yes” or press “Y.” If you don’t want LRF-1914 support, choose “No” or press “N.”</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14</a:t>
            </a:fld>
            <a:endParaRPr lang="zh-TW" altLang="en-US"/>
          </a:p>
        </p:txBody>
      </p:sp>
    </p:spTree>
    <p:extLst>
      <p:ext uri="{BB962C8B-B14F-4D97-AF65-F5344CB8AC3E}">
        <p14:creationId xmlns:p14="http://schemas.microsoft.com/office/powerpoint/2010/main" val="1867666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Make it possible to make a schedule</a:t>
            </a:r>
            <a:endParaRPr lang="zh-TW" altLang="en-US" dirty="0"/>
          </a:p>
        </p:txBody>
      </p:sp>
      <p:sp>
        <p:nvSpPr>
          <p:cNvPr id="3" name="內容版面配置區 2"/>
          <p:cNvSpPr>
            <a:spLocks noGrp="1"/>
          </p:cNvSpPr>
          <p:nvPr>
            <p:ph idx="1"/>
          </p:nvPr>
        </p:nvSpPr>
        <p:spPr/>
        <p:txBody>
          <a:bodyPr/>
          <a:lstStyle/>
          <a:p>
            <a:r>
              <a:rPr lang="en-US" altLang="zh-TW" dirty="0" smtClean="0"/>
              <a:t>No schedule is okay?</a:t>
            </a:r>
          </a:p>
          <a:p>
            <a:endParaRPr lang="en-US" altLang="zh-TW" dirty="0" smtClean="0"/>
          </a:p>
          <a:p>
            <a:r>
              <a:rPr lang="en-US" altLang="zh-TW" dirty="0" smtClean="0"/>
              <a:t>“We’ll ship when we’re good and ready”</a:t>
            </a:r>
          </a:p>
          <a:p>
            <a:endParaRPr lang="en-US" altLang="zh-TW" dirty="0" smtClean="0"/>
          </a:p>
          <a:p>
            <a:r>
              <a:rPr lang="en-US" altLang="zh-TW" dirty="0" smtClean="0"/>
              <a:t>Time </a:t>
            </a:r>
            <a:r>
              <a:rPr lang="en-US" altLang="zh-TW" dirty="0" smtClean="0">
                <a:sym typeface="Wingdings" pitchFamily="2" charset="2"/>
              </a:rPr>
              <a:t> cost</a:t>
            </a:r>
          </a:p>
          <a:p>
            <a:endParaRPr lang="en-US" altLang="zh-TW"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15</a:t>
            </a:fld>
            <a:endParaRPr lang="zh-TW" altLang="en-US"/>
          </a:p>
        </p:txBody>
      </p:sp>
    </p:spTree>
    <p:extLst>
      <p:ext uri="{BB962C8B-B14F-4D97-AF65-F5344CB8AC3E}">
        <p14:creationId xmlns:p14="http://schemas.microsoft.com/office/powerpoint/2010/main" val="2177507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Spec</a:t>
            </a:r>
            <a:r>
              <a:rPr lang="zh-TW" altLang="en-US" dirty="0" smtClean="0"/>
              <a:t>的好處們</a:t>
            </a:r>
            <a:endParaRPr lang="zh-TW" altLang="en-US" dirty="0"/>
          </a:p>
        </p:txBody>
      </p:sp>
      <p:sp>
        <p:nvSpPr>
          <p:cNvPr id="3" name="內容版面配置區 2"/>
          <p:cNvSpPr>
            <a:spLocks noGrp="1"/>
          </p:cNvSpPr>
          <p:nvPr>
            <p:ph idx="1"/>
          </p:nvPr>
        </p:nvSpPr>
        <p:spPr/>
        <p:txBody>
          <a:bodyPr/>
          <a:lstStyle/>
          <a:p>
            <a:pPr marL="525780" indent="-457200">
              <a:buFont typeface="+mj-lt"/>
              <a:buAutoNum type="arabicPeriod"/>
            </a:pPr>
            <a:r>
              <a:rPr lang="en-US" altLang="zh-TW" dirty="0" smtClean="0"/>
              <a:t>Come up with the best design, no compromises</a:t>
            </a:r>
          </a:p>
          <a:p>
            <a:pPr marL="525780" indent="-457200">
              <a:buFont typeface="+mj-lt"/>
              <a:buAutoNum type="arabicPeriod"/>
            </a:pPr>
            <a:r>
              <a:rPr lang="en-US" altLang="zh-TW" dirty="0" smtClean="0"/>
              <a:t>Save time communicating</a:t>
            </a:r>
          </a:p>
          <a:p>
            <a:pPr marL="525780" indent="-457200">
              <a:buFont typeface="+mj-lt"/>
              <a:buAutoNum type="arabicPeriod"/>
            </a:pPr>
            <a:r>
              <a:rPr lang="en-US" altLang="zh-TW" dirty="0" smtClean="0"/>
              <a:t>Without a spec, it is impossible to make a schedule.</a:t>
            </a:r>
          </a:p>
          <a:p>
            <a:pPr marL="525780" indent="-457200">
              <a:buFont typeface="+mj-lt"/>
              <a:buAutoNum type="arabicPeriod"/>
            </a:pPr>
            <a:r>
              <a:rPr lang="en-US" altLang="zh-TW" dirty="0" smtClean="0"/>
              <a:t>Make (all important) decisions early.</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16</a:t>
            </a:fld>
            <a:endParaRPr lang="zh-TW" altLang="en-US"/>
          </a:p>
        </p:txBody>
      </p:sp>
    </p:spTree>
    <p:extLst>
      <p:ext uri="{BB962C8B-B14F-4D97-AF65-F5344CB8AC3E}">
        <p14:creationId xmlns:p14="http://schemas.microsoft.com/office/powerpoint/2010/main" val="1024839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Reading Assignment: </a:t>
            </a:r>
            <a:r>
              <a:rPr lang="zh-TW" altLang="en-US" dirty="0" smtClean="0"/>
              <a:t>續集們</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a:t>
            </a:r>
            <a:r>
              <a:rPr lang="en-US" altLang="zh-TW" dirty="0">
                <a:hlinkClick r:id="rId2"/>
              </a:rPr>
              <a:t>://</a:t>
            </a:r>
            <a:r>
              <a:rPr lang="en-US" altLang="zh-TW" dirty="0" smtClean="0">
                <a:hlinkClick r:id="rId2"/>
              </a:rPr>
              <a:t>www.joelonsoftware.com/articles/fog0000000035.html</a:t>
            </a:r>
            <a:endParaRPr lang="en-US" altLang="zh-TW" dirty="0" smtClean="0"/>
          </a:p>
          <a:p>
            <a:r>
              <a:rPr lang="en-US" altLang="zh-TW" dirty="0">
                <a:hlinkClick r:id="rId3"/>
              </a:rPr>
              <a:t>http://</a:t>
            </a:r>
            <a:r>
              <a:rPr lang="en-US" altLang="zh-TW" dirty="0" smtClean="0">
                <a:hlinkClick r:id="rId3"/>
              </a:rPr>
              <a:t>www.joelonsoftware.com/articles/fog0000000034.html</a:t>
            </a:r>
            <a:endParaRPr lang="en-US" altLang="zh-TW" dirty="0" smtClean="0"/>
          </a:p>
          <a:p>
            <a:r>
              <a:rPr lang="en-US" altLang="zh-TW" dirty="0">
                <a:hlinkClick r:id="rId4"/>
              </a:rPr>
              <a:t>http://</a:t>
            </a:r>
            <a:r>
              <a:rPr lang="en-US" altLang="zh-TW" dirty="0" smtClean="0">
                <a:hlinkClick r:id="rId4"/>
              </a:rPr>
              <a:t>www.joelonsoftware.com/articles/fog0000000033.html</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17</a:t>
            </a:fld>
            <a:endParaRPr lang="zh-TW" altLang="en-US"/>
          </a:p>
        </p:txBody>
      </p:sp>
    </p:spTree>
    <p:extLst>
      <p:ext uri="{BB962C8B-B14F-4D97-AF65-F5344CB8AC3E}">
        <p14:creationId xmlns:p14="http://schemas.microsoft.com/office/powerpoint/2010/main" val="285802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a:t>http://www.joelonsoftware.com/articles/fog0000000036.html</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a:t>
            </a:fld>
            <a:endParaRPr lang="zh-TW" altLang="en-US"/>
          </a:p>
        </p:txBody>
      </p:sp>
    </p:spTree>
    <p:extLst>
      <p:ext uri="{BB962C8B-B14F-4D97-AF65-F5344CB8AC3E}">
        <p14:creationId xmlns:p14="http://schemas.microsoft.com/office/powerpoint/2010/main" val="335604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476672"/>
            <a:ext cx="7024744" cy="1143000"/>
          </a:xfrm>
        </p:spPr>
        <p:txBody>
          <a:bodyPr/>
          <a:lstStyle/>
          <a:p>
            <a:r>
              <a:rPr lang="zh-TW" altLang="en-US" dirty="0"/>
              <a:t>為什麼要</a:t>
            </a:r>
            <a:r>
              <a:rPr lang="zh-TW" altLang="en-US" dirty="0" smtClean="0"/>
              <a:t>寫</a:t>
            </a:r>
            <a:r>
              <a:rPr lang="en-US" altLang="zh-TW" dirty="0" smtClean="0"/>
              <a:t>spec.?</a:t>
            </a:r>
            <a:endParaRPr lang="zh-TW" altLang="en-US" dirty="0"/>
          </a:p>
        </p:txBody>
      </p:sp>
      <p:sp>
        <p:nvSpPr>
          <p:cNvPr id="3" name="內容版面配置區 2"/>
          <p:cNvSpPr>
            <a:spLocks noGrp="1"/>
          </p:cNvSpPr>
          <p:nvPr>
            <p:ph idx="1"/>
          </p:nvPr>
        </p:nvSpPr>
        <p:spPr>
          <a:xfrm>
            <a:off x="1043492" y="1844824"/>
            <a:ext cx="6777317" cy="4464496"/>
          </a:xfrm>
        </p:spPr>
        <p:txBody>
          <a:bodyPr/>
          <a:lstStyle/>
          <a:p>
            <a:r>
              <a:rPr lang="en-US" altLang="zh-TW" dirty="0" smtClean="0"/>
              <a:t>Spec. (Specification)</a:t>
            </a:r>
            <a:r>
              <a:rPr lang="zh-TW" altLang="en-US" dirty="0" smtClean="0"/>
              <a:t>不是只給</a:t>
            </a:r>
            <a:endParaRPr lang="en-US" altLang="zh-TW" dirty="0" smtClean="0"/>
          </a:p>
          <a:p>
            <a:pPr lvl="1"/>
            <a:r>
              <a:rPr lang="en-US" altLang="zh-TW" dirty="0" smtClean="0"/>
              <a:t>NASA</a:t>
            </a:r>
            <a:r>
              <a:rPr lang="zh-TW" altLang="en-US" dirty="0" smtClean="0"/>
              <a:t>的太空梭工程師</a:t>
            </a:r>
            <a:endParaRPr lang="en-US" altLang="zh-TW" dirty="0" smtClean="0"/>
          </a:p>
          <a:p>
            <a:pPr lvl="1"/>
            <a:r>
              <a:rPr lang="zh-TW" altLang="en-US" dirty="0" smtClean="0"/>
              <a:t>替巨人工作的人</a:t>
            </a:r>
            <a:r>
              <a:rPr lang="en-US" altLang="zh-TW" dirty="0" smtClean="0"/>
              <a:t>.</a:t>
            </a:r>
          </a:p>
          <a:p>
            <a:r>
              <a:rPr lang="en-US" altLang="zh-TW" dirty="0" smtClean="0"/>
              <a:t>“Failing to write a spec is the </a:t>
            </a:r>
            <a:r>
              <a:rPr lang="en-US" altLang="zh-TW" i="1" u="sng" dirty="0" smtClean="0"/>
              <a:t>single biggest unnecessary risk</a:t>
            </a:r>
            <a:r>
              <a:rPr lang="en-US" altLang="zh-TW" dirty="0" smtClean="0"/>
              <a:t> you take in a software project.”</a:t>
            </a:r>
          </a:p>
          <a:p>
            <a:endParaRPr lang="en-US" altLang="zh-TW" dirty="0" smtClean="0"/>
          </a:p>
          <a:p>
            <a:r>
              <a:rPr lang="en-US" altLang="zh-TW" dirty="0" smtClean="0"/>
              <a:t>Guideline:</a:t>
            </a:r>
          </a:p>
          <a:p>
            <a:pPr lvl="1"/>
            <a:r>
              <a:rPr lang="zh-TW" altLang="en-US" dirty="0" smtClean="0"/>
              <a:t>超過一個星期</a:t>
            </a:r>
            <a:r>
              <a:rPr lang="en-US" altLang="zh-TW" dirty="0" smtClean="0"/>
              <a:t>, </a:t>
            </a:r>
            <a:r>
              <a:rPr lang="zh-TW" altLang="en-US" dirty="0" smtClean="0"/>
              <a:t>或者超過一個人的</a:t>
            </a:r>
            <a:r>
              <a:rPr lang="en-US" altLang="zh-TW" dirty="0" smtClean="0"/>
              <a:t>software project</a:t>
            </a:r>
            <a:r>
              <a:rPr lang="zh-TW" altLang="en-US" dirty="0" smtClean="0"/>
              <a:t>都需要寫</a:t>
            </a:r>
            <a:r>
              <a:rPr lang="en-US" altLang="zh-TW" dirty="0" smtClean="0"/>
              <a:t>spec.</a:t>
            </a:r>
          </a:p>
          <a:p>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3</a:t>
            </a:fld>
            <a:endParaRPr lang="zh-TW" altLang="en-US"/>
          </a:p>
        </p:txBody>
      </p:sp>
      <p:pic>
        <p:nvPicPr>
          <p:cNvPr id="1026" name="Picture 2" descr="http://www.openclipart.org/image/800px/svg_to_png/58294main_The.Brain.in.Space-page-23-shuttle-boost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692696"/>
            <a:ext cx="1942712" cy="286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65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Specification</a:t>
            </a:r>
            <a:r>
              <a:rPr lang="zh-TW" altLang="en-US" dirty="0" smtClean="0"/>
              <a:t>是做什麼的</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The most important function of a spec:</a:t>
            </a:r>
          </a:p>
          <a:p>
            <a:endParaRPr lang="en-US" altLang="zh-TW" dirty="0"/>
          </a:p>
          <a:p>
            <a:endParaRPr lang="en-US" altLang="zh-TW" dirty="0" smtClean="0"/>
          </a:p>
          <a:p>
            <a:endParaRPr lang="en-US" altLang="zh-TW" dirty="0"/>
          </a:p>
          <a:p>
            <a:r>
              <a:rPr lang="zh-TW" altLang="en-US" dirty="0" smtClean="0"/>
              <a:t>當詳細的描述程式怎麼運作的時候</a:t>
            </a:r>
            <a:r>
              <a:rPr lang="en-US" altLang="zh-TW" dirty="0" smtClean="0"/>
              <a:t>, </a:t>
            </a:r>
            <a:r>
              <a:rPr lang="zh-TW" altLang="en-US" dirty="0" smtClean="0"/>
              <a:t>強迫你怎麼實際去設計程式</a:t>
            </a:r>
            <a:r>
              <a:rPr lang="en-US" altLang="zh-TW" dirty="0" smtClean="0"/>
              <a:t>.</a:t>
            </a:r>
          </a:p>
          <a:p>
            <a:endParaRPr lang="en-US" altLang="zh-TW" dirty="0"/>
          </a:p>
          <a:p>
            <a:endParaRPr lang="en-US" altLang="zh-TW" dirty="0" smtClean="0"/>
          </a:p>
          <a:p>
            <a:endParaRPr lang="en-US" altLang="zh-TW" dirty="0"/>
          </a:p>
          <a:p>
            <a:endParaRPr lang="en-US" altLang="zh-TW" dirty="0" smtClean="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4</a:t>
            </a:fld>
            <a:endParaRPr lang="zh-TW" altLang="en-US"/>
          </a:p>
        </p:txBody>
      </p:sp>
      <p:sp>
        <p:nvSpPr>
          <p:cNvPr id="5" name="矩形 4"/>
          <p:cNvSpPr/>
          <p:nvPr/>
        </p:nvSpPr>
        <p:spPr>
          <a:xfrm>
            <a:off x="1403648" y="2852936"/>
            <a:ext cx="6912768" cy="923330"/>
          </a:xfrm>
          <a:prstGeom prst="rect">
            <a:avLst/>
          </a:prstGeom>
          <a:noFill/>
        </p:spPr>
        <p:txBody>
          <a:bodyPr wrap="square" lIns="91440" tIns="45720" rIns="91440" bIns="45720">
            <a:spAutoFit/>
          </a:bodyPr>
          <a:lstStyle/>
          <a:p>
            <a:pPr algn="ctr"/>
            <a:r>
              <a:rPr lang="en-US" altLang="zh-TW"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Design the program</a:t>
            </a:r>
            <a:endParaRPr lang="zh-TW"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0279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超速小姐</a:t>
            </a:r>
            <a:r>
              <a:rPr lang="en-US" altLang="zh-TW" dirty="0" smtClean="0"/>
              <a:t>, </a:t>
            </a:r>
            <a:r>
              <a:rPr lang="zh-TW" altLang="en-US" dirty="0" smtClean="0"/>
              <a:t>匆忙香蕉軟體公司</a:t>
            </a:r>
            <a:endParaRPr lang="en-US" altLang="zh-TW" dirty="0" smtClean="0"/>
          </a:p>
          <a:p>
            <a:pPr lvl="1"/>
            <a:r>
              <a:rPr lang="zh-TW" altLang="en-US" dirty="0"/>
              <a:t>從來不</a:t>
            </a:r>
            <a:r>
              <a:rPr lang="zh-TW" altLang="en-US" dirty="0" smtClean="0"/>
              <a:t>寫</a:t>
            </a:r>
            <a:r>
              <a:rPr lang="en-US" altLang="zh-TW" dirty="0" smtClean="0"/>
              <a:t>spec</a:t>
            </a:r>
          </a:p>
          <a:p>
            <a:pPr lvl="1"/>
            <a:endParaRPr lang="en-US" altLang="zh-TW" dirty="0" smtClean="0"/>
          </a:p>
          <a:p>
            <a:r>
              <a:rPr lang="zh-TW" altLang="en-US" dirty="0"/>
              <a:t>羅傑</a:t>
            </a:r>
            <a:r>
              <a:rPr lang="zh-TW" altLang="en-US" dirty="0" smtClean="0"/>
              <a:t>先生</a:t>
            </a:r>
            <a:r>
              <a:rPr lang="en-US" altLang="zh-TW" dirty="0" smtClean="0"/>
              <a:t>, </a:t>
            </a:r>
            <a:r>
              <a:rPr lang="zh-TW" altLang="en-US" dirty="0" smtClean="0"/>
              <a:t>好脾氣軟體公司</a:t>
            </a:r>
            <a:endParaRPr lang="en-US" altLang="zh-TW" dirty="0" smtClean="0"/>
          </a:p>
          <a:p>
            <a:pPr lvl="1"/>
            <a:r>
              <a:rPr lang="zh-TW" altLang="en-US" dirty="0" smtClean="0"/>
              <a:t>完全寫完</a:t>
            </a:r>
            <a:r>
              <a:rPr lang="en-US" altLang="zh-TW" dirty="0" smtClean="0"/>
              <a:t>spec</a:t>
            </a:r>
            <a:r>
              <a:rPr lang="zh-TW" altLang="en-US" dirty="0" smtClean="0"/>
              <a:t>以後才開始真的寫</a:t>
            </a:r>
            <a:r>
              <a:rPr lang="en-US" altLang="zh-TW" dirty="0" smtClean="0"/>
              <a:t>code</a:t>
            </a:r>
          </a:p>
          <a:p>
            <a:endParaRPr lang="en-US" altLang="zh-TW" dirty="0" smtClean="0"/>
          </a:p>
          <a:p>
            <a:r>
              <a:rPr lang="zh-TW" altLang="en-US" dirty="0"/>
              <a:t>兩個</a:t>
            </a:r>
            <a:r>
              <a:rPr lang="zh-TW" altLang="en-US" dirty="0" smtClean="0"/>
              <a:t>工程師都負責他們公司產品</a:t>
            </a:r>
            <a:r>
              <a:rPr lang="en-US" altLang="zh-TW" dirty="0" smtClean="0"/>
              <a:t>v2.0</a:t>
            </a:r>
            <a:r>
              <a:rPr lang="zh-TW" altLang="en-US" dirty="0" smtClean="0"/>
              <a:t>的</a:t>
            </a:r>
            <a:r>
              <a:rPr lang="en-US" altLang="zh-TW" dirty="0" smtClean="0"/>
              <a:t>backward compatibility</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5</a:t>
            </a:fld>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20688"/>
            <a:ext cx="14001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9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476672"/>
            <a:ext cx="7024744" cy="1143000"/>
          </a:xfrm>
        </p:spPr>
        <p:txBody>
          <a:bodyPr/>
          <a:lstStyle/>
          <a:p>
            <a:r>
              <a:rPr lang="zh-TW" altLang="en-US" dirty="0" smtClean="0"/>
              <a:t>超速</a:t>
            </a:r>
            <a:r>
              <a:rPr lang="zh-TW" altLang="en-US" dirty="0"/>
              <a:t>小姐</a:t>
            </a:r>
          </a:p>
        </p:txBody>
      </p:sp>
      <p:sp>
        <p:nvSpPr>
          <p:cNvPr id="3" name="內容版面配置區 2"/>
          <p:cNvSpPr>
            <a:spLocks noGrp="1"/>
          </p:cNvSpPr>
          <p:nvPr>
            <p:ph idx="1"/>
          </p:nvPr>
        </p:nvSpPr>
        <p:spPr>
          <a:xfrm>
            <a:off x="1043492" y="1628800"/>
            <a:ext cx="6777317" cy="4680520"/>
          </a:xfrm>
        </p:spPr>
        <p:txBody>
          <a:bodyPr>
            <a:normAutofit fontScale="92500" lnSpcReduction="10000"/>
          </a:bodyPr>
          <a:lstStyle/>
          <a:p>
            <a:r>
              <a:rPr lang="zh-TW" altLang="en-US" dirty="0"/>
              <a:t>寫</a:t>
            </a:r>
            <a:r>
              <a:rPr lang="zh-TW" altLang="en-US" dirty="0" smtClean="0"/>
              <a:t>什麼</a:t>
            </a:r>
            <a:r>
              <a:rPr lang="en-US" altLang="zh-TW" dirty="0" smtClean="0"/>
              <a:t>spec. </a:t>
            </a:r>
            <a:r>
              <a:rPr lang="zh-TW" altLang="en-US" dirty="0" smtClean="0"/>
              <a:t>我決定提供</a:t>
            </a:r>
            <a:r>
              <a:rPr lang="en-US" altLang="zh-TW" dirty="0" smtClean="0"/>
              <a:t>backward compatibility</a:t>
            </a:r>
            <a:r>
              <a:rPr lang="zh-TW" altLang="en-US" dirty="0" smtClean="0"/>
              <a:t>的最好方法是寫一個把版本</a:t>
            </a:r>
            <a:r>
              <a:rPr lang="en-US" altLang="zh-TW" dirty="0" smtClean="0"/>
              <a:t>1.0</a:t>
            </a:r>
            <a:r>
              <a:rPr lang="zh-TW" altLang="en-US" dirty="0" smtClean="0"/>
              <a:t>的檔案轉成版本</a:t>
            </a:r>
            <a:r>
              <a:rPr lang="en-US" altLang="zh-TW" dirty="0" smtClean="0"/>
              <a:t>2.0</a:t>
            </a:r>
            <a:r>
              <a:rPr lang="zh-TW" altLang="en-US" dirty="0" smtClean="0"/>
              <a:t>檔案的轉換器</a:t>
            </a:r>
            <a:endParaRPr lang="en-US" altLang="zh-TW" dirty="0" smtClean="0"/>
          </a:p>
          <a:p>
            <a:r>
              <a:rPr lang="zh-TW" altLang="en-US" dirty="0"/>
              <a:t>兩周</a:t>
            </a:r>
            <a:r>
              <a:rPr lang="zh-TW" altLang="en-US" dirty="0" smtClean="0"/>
              <a:t>後</a:t>
            </a:r>
            <a:r>
              <a:rPr lang="en-US" altLang="zh-TW" dirty="0" smtClean="0"/>
              <a:t>…</a:t>
            </a:r>
            <a:r>
              <a:rPr lang="zh-TW" altLang="en-US" dirty="0" smtClean="0"/>
              <a:t>他完成了</a:t>
            </a:r>
            <a:r>
              <a:rPr lang="en-US" altLang="zh-TW" dirty="0" smtClean="0"/>
              <a:t>.</a:t>
            </a:r>
          </a:p>
          <a:p>
            <a:r>
              <a:rPr lang="zh-TW" altLang="en-US" dirty="0" smtClean="0"/>
              <a:t>客戶不開心</a:t>
            </a:r>
            <a:r>
              <a:rPr lang="en-US" altLang="zh-TW" dirty="0" smtClean="0">
                <a:sym typeface="Wingdings" pitchFamily="2" charset="2"/>
              </a:rPr>
              <a:t> </a:t>
            </a:r>
            <a:r>
              <a:rPr lang="zh-TW" altLang="en-US" dirty="0" smtClean="0">
                <a:sym typeface="Wingdings" pitchFamily="2" charset="2"/>
              </a:rPr>
              <a:t>因為使用的公司必須</a:t>
            </a:r>
            <a:r>
              <a:rPr lang="zh-TW" altLang="en-US" dirty="0">
                <a:sym typeface="Wingdings" pitchFamily="2" charset="2"/>
              </a:rPr>
              <a:t>全部使用者</a:t>
            </a:r>
            <a:r>
              <a:rPr lang="zh-TW" altLang="en-US" dirty="0" smtClean="0">
                <a:sym typeface="Wingdings" pitchFamily="2" charset="2"/>
              </a:rPr>
              <a:t>都立刻升級到</a:t>
            </a:r>
            <a:r>
              <a:rPr lang="en-US" altLang="zh-TW" dirty="0" smtClean="0">
                <a:sym typeface="Wingdings" pitchFamily="2" charset="2"/>
              </a:rPr>
              <a:t>2.0</a:t>
            </a:r>
          </a:p>
          <a:p>
            <a:r>
              <a:rPr lang="zh-TW" altLang="en-US" dirty="0">
                <a:sym typeface="Wingdings" pitchFamily="2" charset="2"/>
              </a:rPr>
              <a:t>大</a:t>
            </a:r>
            <a:r>
              <a:rPr lang="zh-TW" altLang="en-US" dirty="0" smtClean="0">
                <a:sym typeface="Wingdings" pitchFamily="2" charset="2"/>
              </a:rPr>
              <a:t>客戶</a:t>
            </a:r>
            <a:r>
              <a:rPr lang="en-US" altLang="zh-TW" dirty="0" smtClean="0">
                <a:sym typeface="Wingdings" pitchFamily="2" charset="2"/>
              </a:rPr>
              <a:t>: </a:t>
            </a:r>
            <a:r>
              <a:rPr lang="zh-TW" altLang="en-US" dirty="0" smtClean="0">
                <a:sym typeface="Wingdings" pitchFamily="2" charset="2"/>
              </a:rPr>
              <a:t>我想要知道</a:t>
            </a:r>
            <a:r>
              <a:rPr lang="en-US" altLang="zh-TW" dirty="0" smtClean="0">
                <a:sym typeface="Wingdings" pitchFamily="2" charset="2"/>
              </a:rPr>
              <a:t>2.0</a:t>
            </a:r>
            <a:r>
              <a:rPr lang="zh-TW" altLang="en-US" dirty="0" smtClean="0">
                <a:sym typeface="Wingdings" pitchFamily="2" charset="2"/>
              </a:rPr>
              <a:t>軟體是否可以使用</a:t>
            </a:r>
            <a:r>
              <a:rPr lang="en-US" altLang="zh-TW" dirty="0" smtClean="0">
                <a:sym typeface="Wingdings" pitchFamily="2" charset="2"/>
              </a:rPr>
              <a:t>1.0</a:t>
            </a:r>
            <a:r>
              <a:rPr lang="zh-TW" altLang="en-US" dirty="0" smtClean="0">
                <a:sym typeface="Wingdings" pitchFamily="2" charset="2"/>
              </a:rPr>
              <a:t>版本的檔案</a:t>
            </a:r>
            <a:r>
              <a:rPr lang="zh-TW" altLang="en-US" dirty="0">
                <a:sym typeface="Wingdings" pitchFamily="2" charset="2"/>
              </a:rPr>
              <a:t>而不將它們轉換</a:t>
            </a:r>
            <a:r>
              <a:rPr lang="zh-TW" altLang="en-US" dirty="0" smtClean="0">
                <a:sym typeface="Wingdings" pitchFamily="2" charset="2"/>
              </a:rPr>
              <a:t>到</a:t>
            </a:r>
            <a:r>
              <a:rPr lang="en-US" altLang="zh-TW" dirty="0" smtClean="0">
                <a:sym typeface="Wingdings" pitchFamily="2" charset="2"/>
              </a:rPr>
              <a:t>2.0</a:t>
            </a:r>
            <a:r>
              <a:rPr lang="zh-TW" altLang="en-US" dirty="0" smtClean="0">
                <a:sym typeface="Wingdings" pitchFamily="2" charset="2"/>
              </a:rPr>
              <a:t>版本的檔案</a:t>
            </a:r>
            <a:endParaRPr lang="en-US" altLang="zh-TW" dirty="0" smtClean="0">
              <a:sym typeface="Wingdings" pitchFamily="2" charset="2"/>
            </a:endParaRPr>
          </a:p>
          <a:p>
            <a:r>
              <a:rPr lang="zh-TW" altLang="en-US" dirty="0" smtClean="0"/>
              <a:t>超速小姐花了另外兩周寫了一個把</a:t>
            </a:r>
            <a:r>
              <a:rPr lang="en-US" altLang="zh-TW" dirty="0" smtClean="0"/>
              <a:t>2.0</a:t>
            </a:r>
            <a:r>
              <a:rPr lang="zh-TW" altLang="en-US" dirty="0" smtClean="0"/>
              <a:t>版本檔案轉回</a:t>
            </a:r>
            <a:r>
              <a:rPr lang="en-US" altLang="zh-TW" dirty="0" smtClean="0"/>
              <a:t>1.0</a:t>
            </a:r>
            <a:r>
              <a:rPr lang="zh-TW" altLang="en-US" dirty="0" smtClean="0"/>
              <a:t>版本檔案的轉換器</a:t>
            </a:r>
            <a:r>
              <a:rPr lang="en-US" altLang="zh-TW" dirty="0" smtClean="0"/>
              <a:t>, </a:t>
            </a:r>
            <a:r>
              <a:rPr lang="zh-TW" altLang="en-US" dirty="0" smtClean="0"/>
              <a:t>並且連結到</a:t>
            </a:r>
            <a:r>
              <a:rPr lang="en-US" altLang="zh-TW" dirty="0" smtClean="0"/>
              <a:t>”</a:t>
            </a:r>
            <a:r>
              <a:rPr lang="zh-TW" altLang="en-US" dirty="0" smtClean="0"/>
              <a:t>儲存</a:t>
            </a:r>
            <a:r>
              <a:rPr lang="en-US" altLang="zh-TW" dirty="0" smtClean="0"/>
              <a:t>”</a:t>
            </a:r>
            <a:r>
              <a:rPr lang="zh-TW" altLang="en-US" dirty="0" smtClean="0"/>
              <a:t>的功能下</a:t>
            </a:r>
            <a:r>
              <a:rPr lang="en-US" altLang="zh-TW" dirty="0" smtClean="0"/>
              <a:t>.</a:t>
            </a:r>
          </a:p>
          <a:p>
            <a:r>
              <a:rPr lang="zh-TW" altLang="en-US" dirty="0" smtClean="0"/>
              <a:t>結局</a:t>
            </a:r>
            <a:r>
              <a:rPr lang="en-US" altLang="zh-TW" dirty="0" smtClean="0"/>
              <a:t>: </a:t>
            </a:r>
            <a:r>
              <a:rPr lang="zh-TW" altLang="en-US" dirty="0" smtClean="0"/>
              <a:t>花了四週時間</a:t>
            </a:r>
            <a:r>
              <a:rPr lang="en-US" altLang="zh-TW" dirty="0" smtClean="0"/>
              <a:t>. </a:t>
            </a:r>
            <a:r>
              <a:rPr lang="zh-TW" altLang="en-US" dirty="0" smtClean="0"/>
              <a:t>但是功能性不太好</a:t>
            </a:r>
            <a:r>
              <a:rPr lang="en-US" altLang="zh-TW" dirty="0" smtClean="0"/>
              <a:t>: </a:t>
            </a:r>
            <a:r>
              <a:rPr lang="zh-TW" altLang="en-US" dirty="0" smtClean="0"/>
              <a:t>因為如果你使用了很多</a:t>
            </a:r>
            <a:r>
              <a:rPr lang="en-US" altLang="zh-TW" dirty="0" smtClean="0"/>
              <a:t>2.0</a:t>
            </a:r>
            <a:r>
              <a:rPr lang="zh-TW" altLang="en-US" dirty="0" smtClean="0"/>
              <a:t>版本的功能</a:t>
            </a:r>
            <a:r>
              <a:rPr lang="en-US" altLang="zh-TW" dirty="0" smtClean="0"/>
              <a:t>, </a:t>
            </a:r>
            <a:r>
              <a:rPr lang="zh-TW" altLang="en-US" dirty="0" smtClean="0"/>
              <a:t>但需要儲存成</a:t>
            </a:r>
            <a:r>
              <a:rPr lang="en-US" altLang="zh-TW" dirty="0" smtClean="0"/>
              <a:t>1.0</a:t>
            </a:r>
            <a:r>
              <a:rPr lang="zh-TW" altLang="en-US" dirty="0" smtClean="0"/>
              <a:t>版本的檔案</a:t>
            </a:r>
            <a:r>
              <a:rPr lang="en-US" altLang="zh-TW" dirty="0" smtClean="0"/>
              <a:t>,</a:t>
            </a:r>
            <a:r>
              <a:rPr lang="zh-TW" altLang="en-US" dirty="0" smtClean="0"/>
              <a:t> 儲存的時候你會被迫要放棄剛剛用的很多東西</a:t>
            </a:r>
            <a:r>
              <a:rPr lang="en-US" altLang="zh-TW" dirty="0" smtClean="0"/>
              <a:t> </a:t>
            </a:r>
            <a:r>
              <a:rPr lang="en-US" altLang="zh-TW" dirty="0" smtClean="0">
                <a:sym typeface="Wingdings" pitchFamily="2" charset="2"/>
              </a:rPr>
              <a:t></a:t>
            </a:r>
            <a:r>
              <a:rPr lang="zh-TW" altLang="en-US" dirty="0" smtClean="0">
                <a:sym typeface="Wingdings" pitchFamily="2" charset="2"/>
              </a:rPr>
              <a:t>抓狂</a:t>
            </a:r>
            <a:r>
              <a:rPr lang="en-US" altLang="zh-TW" dirty="0" smtClean="0">
                <a:sym typeface="Wingdings" pitchFamily="2" charset="2"/>
              </a:rPr>
              <a:t>.</a:t>
            </a:r>
            <a:endParaRPr lang="en-US" altLang="zh-TW" dirty="0" smtClean="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6</a:t>
            </a:fld>
            <a:endParaRPr lang="zh-TW" altLang="en-US"/>
          </a:p>
        </p:txBody>
      </p:sp>
    </p:spTree>
    <p:extLst>
      <p:ext uri="{BB962C8B-B14F-4D97-AF65-F5344CB8AC3E}">
        <p14:creationId xmlns:p14="http://schemas.microsoft.com/office/powerpoint/2010/main" val="159807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羅傑先生</a:t>
            </a:r>
          </a:p>
        </p:txBody>
      </p:sp>
      <p:sp>
        <p:nvSpPr>
          <p:cNvPr id="3" name="內容版面配置區 2"/>
          <p:cNvSpPr>
            <a:spLocks noGrp="1"/>
          </p:cNvSpPr>
          <p:nvPr>
            <p:ph idx="1"/>
          </p:nvPr>
        </p:nvSpPr>
        <p:spPr/>
        <p:txBody>
          <a:bodyPr>
            <a:normAutofit fontScale="92500" lnSpcReduction="10000"/>
          </a:bodyPr>
          <a:lstStyle/>
          <a:p>
            <a:r>
              <a:rPr lang="en-US" altLang="zh-TW" dirty="0" smtClean="0"/>
              <a:t>Spec 0.1: (</a:t>
            </a:r>
            <a:r>
              <a:rPr lang="zh-TW" altLang="en-US" dirty="0" smtClean="0"/>
              <a:t>花了</a:t>
            </a:r>
            <a:r>
              <a:rPr lang="en-US" altLang="zh-TW" dirty="0" smtClean="0"/>
              <a:t>20</a:t>
            </a:r>
            <a:r>
              <a:rPr lang="zh-TW" altLang="en-US" dirty="0" smtClean="0"/>
              <a:t>分鐘</a:t>
            </a:r>
            <a:r>
              <a:rPr lang="en-US" altLang="zh-TW" dirty="0" smtClean="0"/>
              <a:t>)</a:t>
            </a:r>
          </a:p>
          <a:p>
            <a:r>
              <a:rPr lang="en-US" altLang="zh-TW" dirty="0" smtClean="0"/>
              <a:t>When opening a file created with an older version of the product, the file is converted to the new format.</a:t>
            </a:r>
          </a:p>
          <a:p>
            <a:r>
              <a:rPr lang="zh-TW" altLang="en-US" dirty="0" smtClean="0"/>
              <a:t>顧客</a:t>
            </a:r>
            <a:r>
              <a:rPr lang="en-US" altLang="zh-TW" dirty="0" smtClean="0"/>
              <a:t>: </a:t>
            </a:r>
            <a:r>
              <a:rPr lang="zh-TW" altLang="en-US" dirty="0" smtClean="0"/>
              <a:t>我們不要全部一次都</a:t>
            </a:r>
            <a:r>
              <a:rPr lang="en-US" altLang="zh-TW" dirty="0" smtClean="0"/>
              <a:t>upgrade!</a:t>
            </a:r>
          </a:p>
          <a:p>
            <a:r>
              <a:rPr lang="en-US" altLang="zh-TW" dirty="0" smtClean="0"/>
              <a:t>Spec 0.2: </a:t>
            </a:r>
            <a:r>
              <a:rPr lang="en-US" altLang="zh-TW" dirty="0"/>
              <a:t>(</a:t>
            </a:r>
            <a:r>
              <a:rPr lang="zh-TW" altLang="en-US" dirty="0"/>
              <a:t>花了</a:t>
            </a:r>
            <a:r>
              <a:rPr lang="en-US" altLang="zh-TW" dirty="0"/>
              <a:t>20</a:t>
            </a:r>
            <a:r>
              <a:rPr lang="zh-TW" altLang="en-US" dirty="0"/>
              <a:t>分鐘</a:t>
            </a:r>
            <a:r>
              <a:rPr lang="en-US" altLang="zh-TW" dirty="0"/>
              <a:t>)</a:t>
            </a:r>
          </a:p>
          <a:p>
            <a:r>
              <a:rPr lang="en-US" altLang="zh-TW" dirty="0" smtClean="0"/>
              <a:t>When opening a file created with an older version of the product, the file is converted to the new format in memory. When saving this file, the user is given the option to convert it back.</a:t>
            </a:r>
          </a:p>
          <a:p>
            <a:r>
              <a:rPr lang="zh-TW" altLang="en-US" dirty="0" smtClean="0"/>
              <a:t>老闆</a:t>
            </a:r>
            <a:r>
              <a:rPr lang="en-US" altLang="zh-TW" dirty="0"/>
              <a:t>(OOP</a:t>
            </a:r>
            <a:r>
              <a:rPr lang="zh-TW" altLang="en-US" dirty="0"/>
              <a:t>人</a:t>
            </a:r>
            <a:r>
              <a:rPr lang="en-US" altLang="zh-TW" dirty="0"/>
              <a:t>)</a:t>
            </a:r>
            <a:r>
              <a:rPr lang="zh-TW" altLang="en-US" dirty="0" smtClean="0"/>
              <a:t>不喜歡</a:t>
            </a:r>
            <a:r>
              <a:rPr lang="en-US" altLang="zh-TW" dirty="0" smtClean="0"/>
              <a:t>…..</a:t>
            </a:r>
            <a:r>
              <a:rPr lang="zh-TW" altLang="en-US" dirty="0" smtClean="0"/>
              <a:t>做了一些更動</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7</a:t>
            </a:fld>
            <a:endParaRPr lang="zh-TW" altLang="en-US"/>
          </a:p>
        </p:txBody>
      </p:sp>
    </p:spTree>
    <p:extLst>
      <p:ext uri="{BB962C8B-B14F-4D97-AF65-F5344CB8AC3E}">
        <p14:creationId xmlns:p14="http://schemas.microsoft.com/office/powerpoint/2010/main" val="874892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羅傑先生</a:t>
            </a:r>
          </a:p>
        </p:txBody>
      </p:sp>
      <p:sp>
        <p:nvSpPr>
          <p:cNvPr id="3" name="內容版面配置區 2"/>
          <p:cNvSpPr>
            <a:spLocks noGrp="1"/>
          </p:cNvSpPr>
          <p:nvPr>
            <p:ph idx="1"/>
          </p:nvPr>
        </p:nvSpPr>
        <p:spPr/>
        <p:txBody>
          <a:bodyPr>
            <a:normAutofit fontScale="92500" lnSpcReduction="20000"/>
          </a:bodyPr>
          <a:lstStyle/>
          <a:p>
            <a:r>
              <a:rPr lang="en-US" altLang="zh-TW" dirty="0" smtClean="0"/>
              <a:t>Spec 0.3: (</a:t>
            </a:r>
            <a:r>
              <a:rPr lang="zh-TW" altLang="en-US" dirty="0" smtClean="0"/>
              <a:t>花了</a:t>
            </a:r>
            <a:r>
              <a:rPr lang="en-US" altLang="zh-TW" dirty="0" smtClean="0"/>
              <a:t>20</a:t>
            </a:r>
            <a:r>
              <a:rPr lang="zh-TW" altLang="en-US" dirty="0" smtClean="0"/>
              <a:t>分鐘</a:t>
            </a:r>
            <a:r>
              <a:rPr lang="en-US" altLang="zh-TW" dirty="0" smtClean="0"/>
              <a:t>)</a:t>
            </a:r>
          </a:p>
          <a:p>
            <a:r>
              <a:rPr lang="en-US" altLang="zh-TW" dirty="0" smtClean="0"/>
              <a:t>The code will be factored to use two interfaces: V1 and V2. </a:t>
            </a:r>
          </a:p>
          <a:p>
            <a:r>
              <a:rPr lang="en-US" altLang="zh-TW" dirty="0" smtClean="0"/>
              <a:t>V1 contains all the version one features, and V2, which inherits from V1, adds all the new features. </a:t>
            </a:r>
          </a:p>
          <a:p>
            <a:r>
              <a:rPr lang="en-US" altLang="zh-TW" dirty="0" smtClean="0"/>
              <a:t>Now V1::Save can handle the backward compatibility while V2::Save can be used to save all the new stuff. </a:t>
            </a:r>
          </a:p>
          <a:p>
            <a:r>
              <a:rPr lang="en-US" altLang="zh-TW" dirty="0" smtClean="0"/>
              <a:t>If you’ve opened a V1 file and try to use V2 functionality, the program can warn you right away, and you will have to either convert the file or give up the new functionality.</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8</a:t>
            </a:fld>
            <a:endParaRPr lang="zh-TW" altLang="en-US"/>
          </a:p>
        </p:txBody>
      </p:sp>
    </p:spTree>
    <p:extLst>
      <p:ext uri="{BB962C8B-B14F-4D97-AF65-F5344CB8AC3E}">
        <p14:creationId xmlns:p14="http://schemas.microsoft.com/office/powerpoint/2010/main" val="2949261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羅傑先生</a:t>
            </a:r>
          </a:p>
        </p:txBody>
      </p:sp>
      <p:sp>
        <p:nvSpPr>
          <p:cNvPr id="3" name="內容版面配置區 2"/>
          <p:cNvSpPr>
            <a:spLocks noGrp="1"/>
          </p:cNvSpPr>
          <p:nvPr>
            <p:ph idx="1"/>
          </p:nvPr>
        </p:nvSpPr>
        <p:spPr/>
        <p:txBody>
          <a:bodyPr/>
          <a:lstStyle/>
          <a:p>
            <a:r>
              <a:rPr lang="zh-TW" altLang="en-US" dirty="0" smtClean="0"/>
              <a:t>羅傑先生不開心</a:t>
            </a:r>
            <a:r>
              <a:rPr lang="en-US" altLang="zh-TW" dirty="0" smtClean="0"/>
              <a:t>….</a:t>
            </a:r>
            <a:r>
              <a:rPr lang="zh-TW" altLang="en-US" dirty="0" smtClean="0"/>
              <a:t>因為用</a:t>
            </a:r>
            <a:r>
              <a:rPr lang="en-US" altLang="zh-TW" dirty="0" smtClean="0"/>
              <a:t>spec 0.3</a:t>
            </a:r>
            <a:r>
              <a:rPr lang="zh-TW" altLang="en-US" dirty="0" smtClean="0"/>
              <a:t>很複雜</a:t>
            </a:r>
            <a:r>
              <a:rPr lang="en-US" altLang="zh-TW" dirty="0" smtClean="0"/>
              <a:t>, </a:t>
            </a:r>
            <a:r>
              <a:rPr lang="zh-TW" altLang="en-US" dirty="0" smtClean="0"/>
              <a:t>要花</a:t>
            </a:r>
            <a:r>
              <a:rPr lang="en-US" altLang="zh-TW" dirty="0" smtClean="0"/>
              <a:t>3</a:t>
            </a:r>
            <a:r>
              <a:rPr lang="zh-TW" altLang="en-US" dirty="0" smtClean="0"/>
              <a:t>星期才能寫好</a:t>
            </a:r>
            <a:r>
              <a:rPr lang="en-US" altLang="zh-TW" dirty="0" smtClean="0"/>
              <a:t>. </a:t>
            </a:r>
            <a:r>
              <a:rPr lang="zh-TW" altLang="en-US" dirty="0" smtClean="0"/>
              <a:t>然而所有客戶的問題似乎都可以解決</a:t>
            </a:r>
            <a:r>
              <a:rPr lang="en-US" altLang="zh-TW" dirty="0" smtClean="0"/>
              <a:t>, </a:t>
            </a:r>
            <a:r>
              <a:rPr lang="zh-TW" altLang="en-US" dirty="0" smtClean="0"/>
              <a:t>因此他花了</a:t>
            </a:r>
            <a:r>
              <a:rPr lang="en-US" altLang="zh-TW" dirty="0" smtClean="0"/>
              <a:t>3</a:t>
            </a:r>
            <a:r>
              <a:rPr lang="zh-TW" altLang="en-US" dirty="0" smtClean="0"/>
              <a:t>星期來把這部分寫好</a:t>
            </a:r>
            <a:r>
              <a:rPr lang="en-US" altLang="zh-TW" dirty="0" smtClean="0"/>
              <a:t>.</a:t>
            </a:r>
          </a:p>
          <a:p>
            <a:endParaRPr lang="en-US" altLang="zh-TW" dirty="0"/>
          </a:p>
          <a:p>
            <a:r>
              <a:rPr lang="zh-TW" altLang="en-US" dirty="0" smtClean="0"/>
              <a:t>結局</a:t>
            </a:r>
            <a:r>
              <a:rPr lang="en-US" altLang="zh-TW" dirty="0" smtClean="0"/>
              <a:t>: </a:t>
            </a:r>
            <a:r>
              <a:rPr lang="zh-TW" altLang="en-US" dirty="0" smtClean="0"/>
              <a:t>花了</a:t>
            </a:r>
            <a:r>
              <a:rPr lang="en-US" altLang="zh-TW" dirty="0" smtClean="0"/>
              <a:t>3</a:t>
            </a:r>
            <a:r>
              <a:rPr lang="zh-TW" altLang="en-US" dirty="0" smtClean="0"/>
              <a:t>星期</a:t>
            </a:r>
            <a:r>
              <a:rPr lang="en-US" altLang="zh-TW" dirty="0" smtClean="0"/>
              <a:t>+1</a:t>
            </a:r>
            <a:r>
              <a:rPr lang="zh-TW" altLang="en-US" dirty="0" smtClean="0"/>
              <a:t>小時</a:t>
            </a:r>
            <a:r>
              <a:rPr lang="en-US" altLang="zh-TW" dirty="0" smtClean="0"/>
              <a:t>. </a:t>
            </a:r>
            <a:r>
              <a:rPr lang="zh-TW" altLang="en-US" dirty="0" smtClean="0"/>
              <a:t>但是所有的問題都解決了</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9</a:t>
            </a:fld>
            <a:endParaRPr lang="zh-TW" altLang="en-US"/>
          </a:p>
        </p:txBody>
      </p:sp>
    </p:spTree>
    <p:extLst>
      <p:ext uri="{BB962C8B-B14F-4D97-AF65-F5344CB8AC3E}">
        <p14:creationId xmlns:p14="http://schemas.microsoft.com/office/powerpoint/2010/main" val="1749295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se information">
  <a:themeElements>
    <a:clrScheme name="自然力">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sa1">
      <a:majorFont>
        <a:latin typeface="Consolas"/>
        <a:ea typeface="微軟正黑體"/>
        <a:cs typeface=""/>
      </a:majorFont>
      <a:minorFont>
        <a:latin typeface="Corbel"/>
        <a:ea typeface="微軟正黑體"/>
        <a:cs typeface=""/>
      </a:minorFont>
    </a:fontScheme>
    <a:fmtScheme name="奧斯丁">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 information</Template>
  <TotalTime>586</TotalTime>
  <Words>924</Words>
  <Application>Microsoft Office PowerPoint</Application>
  <PresentationFormat>如螢幕大小 (4:3)</PresentationFormat>
  <Paragraphs>115</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course information</vt:lpstr>
      <vt:lpstr>Painless Functional Specifications – Why Bother?</vt:lpstr>
      <vt:lpstr>Reference</vt:lpstr>
      <vt:lpstr>為什麼要寫spec.?</vt:lpstr>
      <vt:lpstr>Specification是做什麼的?</vt:lpstr>
      <vt:lpstr>PowerPoint 簡報</vt:lpstr>
      <vt:lpstr>超速小姐</vt:lpstr>
      <vt:lpstr>羅傑先生</vt:lpstr>
      <vt:lpstr>羅傑先生</vt:lpstr>
      <vt:lpstr>羅傑先生</vt:lpstr>
      <vt:lpstr>The moral of the story</vt:lpstr>
      <vt:lpstr>The moral of the story</vt:lpstr>
      <vt:lpstr>Save time communicating</vt:lpstr>
      <vt:lpstr>When there’s no spec…</vt:lpstr>
      <vt:lpstr>When there’s no spec…</vt:lpstr>
      <vt:lpstr>Make it possible to make a schedule</vt:lpstr>
      <vt:lpstr>Spec的好處們</vt:lpstr>
      <vt:lpstr>Reading Assignment: 續集們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II</dc:title>
  <dc:creator>Hsin-Mu Tsai</dc:creator>
  <cp:lastModifiedBy>hsinmu</cp:lastModifiedBy>
  <cp:revision>8</cp:revision>
  <cp:lastPrinted>2011-02-24T14:18:56Z</cp:lastPrinted>
  <dcterms:created xsi:type="dcterms:W3CDTF">2011-03-10T15:32:04Z</dcterms:created>
  <dcterms:modified xsi:type="dcterms:W3CDTF">2012-10-24T23:57:59Z</dcterms:modified>
</cp:coreProperties>
</file>