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5" r:id="rId3"/>
    <p:sldId id="311" r:id="rId4"/>
    <p:sldId id="328" r:id="rId5"/>
    <p:sldId id="333" r:id="rId6"/>
    <p:sldId id="324" r:id="rId7"/>
    <p:sldId id="315" r:id="rId8"/>
    <p:sldId id="312" r:id="rId9"/>
    <p:sldId id="331" r:id="rId10"/>
    <p:sldId id="329" r:id="rId11"/>
    <p:sldId id="316" r:id="rId12"/>
    <p:sldId id="318" r:id="rId13"/>
    <p:sldId id="320" r:id="rId14"/>
    <p:sldId id="321" r:id="rId15"/>
    <p:sldId id="322" r:id="rId16"/>
    <p:sldId id="325" r:id="rId17"/>
    <p:sldId id="326" r:id="rId18"/>
    <p:sldId id="330" r:id="rId19"/>
    <p:sldId id="327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8546" autoAdjust="0"/>
  </p:normalViewPr>
  <p:slideViewPr>
    <p:cSldViewPr>
      <p:cViewPr varScale="1">
        <p:scale>
          <a:sx n="72" d="100"/>
          <a:sy n="72" d="100"/>
        </p:scale>
        <p:origin x="112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2395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F13AC-F7EB-4777-9E49-581A4904525B}" type="datetimeFigureOut">
              <a:rPr lang="zh-TW" altLang="en-US" smtClean="0"/>
              <a:pPr/>
              <a:t>2016/5/16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6C95-0D41-448E-A332-327BB5F29A4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4805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7637-36C6-481B-974F-5F218DAE9B6A}" type="datetimeFigureOut">
              <a:rPr lang="zh-TW" altLang="en-US" smtClean="0"/>
              <a:pPr/>
              <a:t>2016/5/16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C572-1BA5-477C-B07B-B3E31F0FDA3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0307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>
            <a:normAutofit/>
          </a:bodyPr>
          <a:lstStyle>
            <a:lvl1pPr>
              <a:defRPr sz="3500" b="0" i="0"/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dirty="0" smtClean="0"/>
              <a:t>按一下以編輯母片副標題樣式</a:t>
            </a:r>
            <a:endParaRPr kumimoji="0" lang="en-US" dirty="0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2016/5/16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30" name="圖片 29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1442" y="278112"/>
            <a:ext cx="1295400" cy="57912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2016/5/16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2016/5/16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>
            <a:normAutofit/>
          </a:bodyPr>
          <a:lstStyle>
            <a:lvl1pPr>
              <a:defRPr sz="3100" b="0" i="0" cap="none" baseline="0">
                <a:latin typeface="+mj-lt"/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/>
          <a:lstStyle>
            <a:lvl1pPr>
              <a:defRPr>
                <a:latin typeface="+mn-lt"/>
                <a:ea typeface="標楷體" pitchFamily="65" charset="-120"/>
              </a:defRPr>
            </a:lvl1pPr>
            <a:lvl2pPr>
              <a:defRPr>
                <a:latin typeface="+mn-lt"/>
                <a:ea typeface="標楷體" pitchFamily="65" charset="-120"/>
              </a:defRPr>
            </a:lvl2pPr>
            <a:lvl3pPr>
              <a:defRPr sz="1900">
                <a:latin typeface="+mn-lt"/>
                <a:ea typeface="標楷體" pitchFamily="65" charset="-120"/>
              </a:defRPr>
            </a:lvl3pPr>
            <a:lvl4pPr>
              <a:defRPr>
                <a:latin typeface="+mn-lt"/>
                <a:ea typeface="標楷體" pitchFamily="65" charset="-120"/>
              </a:defRPr>
            </a:lvl4pPr>
            <a:lvl5pPr>
              <a:defRPr>
                <a:latin typeface="+mn-lt"/>
                <a:ea typeface="標楷體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2016/5/16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 dirty="0"/>
          </a:p>
        </p:txBody>
      </p:sp>
      <p:pic>
        <p:nvPicPr>
          <p:cNvPr id="6" name="圖片 5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86644" y="135236"/>
            <a:ext cx="1295400" cy="5791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2016/5/16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2016/5/16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2016/5/16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2016/5/16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2016/5/16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2016/5/16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2016/5/16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cxnSp>
        <p:nvCxnSpPr>
          <p:cNvPr id="15" name="直線接點 14"/>
          <p:cNvCxnSpPr/>
          <p:nvPr userDrawn="1"/>
        </p:nvCxnSpPr>
        <p:spPr>
          <a:xfrm>
            <a:off x="214282" y="1500174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 userDrawn="1"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 userDrawn="1"/>
        </p:nvSpPr>
        <p:spPr>
          <a:xfrm>
            <a:off x="8635396" y="628652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8615418" y="628652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3BD6009-2A66-4F07-812F-9E9F9B397B69}" type="slidenum">
              <a:rPr lang="zh-TW" altLang="en-US" smtClean="0">
                <a:solidFill>
                  <a:schemeClr val="accent3">
                    <a:lumMod val="75000"/>
                  </a:schemeClr>
                </a:solidFill>
              </a:rPr>
              <a:pPr/>
              <a:t>‹#›</a:t>
            </a:fld>
            <a:endParaRPr lang="zh-TW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100" b="1" kern="1200" cap="small" baseline="0">
          <a:solidFill>
            <a:schemeClr val="tx2"/>
          </a:solidFill>
          <a:latin typeface="標楷體" pitchFamily="65" charset="-120"/>
          <a:ea typeface="標楷體" pitchFamily="65" charset="-120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irlab.org/jang/courses/dsa" TargetMode="External"/><Relationship Id="rId7" Type="http://schemas.openxmlformats.org/officeDocument/2006/relationships/hyperlink" Target="https://ceiba.ntu.edu.tw/1042dsa02" TargetMode="External"/><Relationship Id="rId2" Type="http://schemas.openxmlformats.org/officeDocument/2006/relationships/hyperlink" Target="http://mirlab.org/jang/courses/dsa/schedul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eiba.ntu.edu.tw/1042dsa" TargetMode="External"/><Relationship Id="rId5" Type="http://schemas.openxmlformats.org/officeDocument/2006/relationships/hyperlink" Target="http://u.camdemy.com/course/775/intro" TargetMode="External"/><Relationship Id="rId4" Type="http://schemas.openxmlformats.org/officeDocument/2006/relationships/hyperlink" Target="https://www.facebook.com/groups/1563759110611710/permalink/1572224823098472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gIT697bjxU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y7G1uBw-I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Algorithms_+_Data_Structures_=_Program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Fundamentals-Data-Structures-Ellis-Horowitz/dp/0929306376" TargetMode="External"/><Relationship Id="rId2" Type="http://schemas.openxmlformats.org/officeDocument/2006/relationships/hyperlink" Target="http://www.wiley.com/WileyCDA/WileyTitle/productCd-EHEP001657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htlin@csientu.edu.tw" TargetMode="External"/><Relationship Id="rId2" Type="http://schemas.openxmlformats.org/officeDocument/2006/relationships/hyperlink" Target="mailto:jang@mirlab.or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mailto:b01902011@ntu.edu.tw" TargetMode="External"/><Relationship Id="rId13" Type="http://schemas.openxmlformats.org/officeDocument/2006/relationships/hyperlink" Target="https://scontent-tpe1-1.xx.fbcdn.net/hprofile-xat1/v/t1.0-1/c0.47.540.540/12112223_10203745490237410_6751645423688648209_n.jpg?oh=61e288e5f5b663179dd7dd0f00e9aa75&amp;oe=5758BBD8" TargetMode="External"/><Relationship Id="rId18" Type="http://schemas.openxmlformats.org/officeDocument/2006/relationships/hyperlink" Target="http://mirlab.org/img/grad/shawn.kuo_big.jpg" TargetMode="External"/><Relationship Id="rId3" Type="http://schemas.openxmlformats.org/officeDocument/2006/relationships/hyperlink" Target="mailto:simon.liao@mirlab.org" TargetMode="External"/><Relationship Id="rId7" Type="http://schemas.openxmlformats.org/officeDocument/2006/relationships/hyperlink" Target="https://scontent-tpe1-1.xx.fbcdn.net/hphotos-xap1/t31.0-8/1412703_649025685119925_691227305_o.jpg" TargetMode="External"/><Relationship Id="rId12" Type="http://schemas.openxmlformats.org/officeDocument/2006/relationships/hyperlink" Target="http://mirlab.org/img/grad/sean.lee_big.jpg" TargetMode="External"/><Relationship Id="rId17" Type="http://schemas.openxmlformats.org/officeDocument/2006/relationships/hyperlink" Target="mailto:shawn.kuo@mirlab.org" TargetMode="External"/><Relationship Id="rId2" Type="http://schemas.openxmlformats.org/officeDocument/2006/relationships/hyperlink" Target="http://mirlab.org/img/grad/simon.liao.jpg" TargetMode="External"/><Relationship Id="rId16" Type="http://schemas.openxmlformats.org/officeDocument/2006/relationships/hyperlink" Target="http://mirlab.org/img/grad/shawn.kuo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ontent-hkg3-1.xx.fbcdn.net/hphotos-xaf1/t31.0-8/470872_206182006151081_1605781377_o.jpg" TargetMode="External"/><Relationship Id="rId11" Type="http://schemas.openxmlformats.org/officeDocument/2006/relationships/hyperlink" Target="mailto:sean.lee@mirlab.org" TargetMode="External"/><Relationship Id="rId5" Type="http://schemas.openxmlformats.org/officeDocument/2006/relationships/hyperlink" Target="mailto:r04922134@ntu.edu.tw" TargetMode="External"/><Relationship Id="rId15" Type="http://schemas.openxmlformats.org/officeDocument/2006/relationships/hyperlink" Target="https://scontent-tpe1-1.xx.fbcdn.net/hphotos-xlf1/v/t1.0-9/11014880_10203006638206571_294027756270911659_n.jpg?oh=e8a64cf3f265ccf112afff8196d6b337&amp;oe=57231372" TargetMode="External"/><Relationship Id="rId10" Type="http://schemas.openxmlformats.org/officeDocument/2006/relationships/hyperlink" Target="http://mirlab.org/img/grad/sean.lee.jpg" TargetMode="External"/><Relationship Id="rId19" Type="http://schemas.openxmlformats.org/officeDocument/2006/relationships/hyperlink" Target="mailto:ta4dsa@mirlab.org" TargetMode="External"/><Relationship Id="rId4" Type="http://schemas.openxmlformats.org/officeDocument/2006/relationships/hyperlink" Target="http://mirlab.org/img/grad/simon.liao_big.jpg" TargetMode="External"/><Relationship Id="rId9" Type="http://schemas.openxmlformats.org/officeDocument/2006/relationships/hyperlink" Target="https://scontent-tpe1-1.xx.fbcdn.net/hphotos-xtl1/t31.0-8/12496028_1027595577262932_7857412234747993891_o.jpg" TargetMode="External"/><Relationship Id="rId14" Type="http://schemas.openxmlformats.org/officeDocument/2006/relationships/hyperlink" Target="mailto:r04922133@ntu.edu.t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00298" y="1857364"/>
            <a:ext cx="6172200" cy="2571768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sz="3100" b="1" cap="none" dirty="0" smtClean="0">
                <a:latin typeface="+mj-ea"/>
              </a:rPr>
              <a:t>Intro to CSIE1212:</a:t>
            </a:r>
            <a:br>
              <a:rPr lang="en-US" altLang="zh-TW" sz="3100" b="1" cap="none" dirty="0" smtClean="0">
                <a:latin typeface="+mj-ea"/>
              </a:rPr>
            </a:br>
            <a:r>
              <a:rPr lang="en-US" altLang="zh-TW" sz="3100" b="1" cap="none" dirty="0" smtClean="0">
                <a:latin typeface="+mj-ea"/>
              </a:rPr>
              <a:t>Data Structures and Algorithms</a:t>
            </a:r>
            <a:br>
              <a:rPr lang="en-US" altLang="zh-TW" sz="3100" b="1" cap="none" dirty="0" smtClean="0">
                <a:latin typeface="+mj-ea"/>
              </a:rPr>
            </a:br>
            <a:r>
              <a:rPr lang="zh-TW" altLang="en-US" sz="3100" b="1" cap="none" dirty="0">
                <a:latin typeface="+mj-ea"/>
              </a:rPr>
              <a:t>資料結構與演算法</a:t>
            </a: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2483768" y="4437112"/>
            <a:ext cx="6172200" cy="12144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altLang="zh-TW" sz="2000" dirty="0" err="1" smtClean="0">
                <a:solidFill>
                  <a:schemeClr val="tx2"/>
                </a:solidFill>
                <a:ea typeface="標楷體" pitchFamily="65" charset="-120"/>
              </a:rPr>
              <a:t>Jyh-Shing</a:t>
            </a:r>
            <a:r>
              <a:rPr lang="en-US" altLang="zh-TW" sz="2000" dirty="0" smtClean="0">
                <a:solidFill>
                  <a:schemeClr val="tx2"/>
                </a:solidFill>
                <a:ea typeface="標楷體" pitchFamily="65" charset="-120"/>
              </a:rPr>
              <a:t> Roger Jang</a:t>
            </a:r>
            <a:r>
              <a:rPr lang="en-US" altLang="zh-TW" sz="2000" dirty="0">
                <a:solidFill>
                  <a:schemeClr val="tx2"/>
                </a:solidFill>
                <a:ea typeface="標楷體" pitchFamily="65" charset="-120"/>
              </a:rPr>
              <a:t> </a:t>
            </a:r>
            <a:r>
              <a:rPr lang="en-US" altLang="zh-TW" sz="2000" dirty="0" smtClean="0">
                <a:solidFill>
                  <a:schemeClr val="tx2"/>
                </a:solidFill>
                <a:ea typeface="標楷體" pitchFamily="65" charset="-120"/>
              </a:rPr>
              <a:t>(</a:t>
            </a:r>
            <a:r>
              <a:rPr lang="zh-TW" altLang="en-US" sz="2000" dirty="0" smtClean="0">
                <a:solidFill>
                  <a:schemeClr val="tx2"/>
                </a:solidFill>
                <a:ea typeface="標楷體" pitchFamily="65" charset="-120"/>
              </a:rPr>
              <a:t>張智星</a:t>
            </a:r>
            <a:r>
              <a:rPr lang="en-US" altLang="zh-TW" sz="2000" dirty="0" smtClean="0">
                <a:solidFill>
                  <a:schemeClr val="tx2"/>
                </a:solidFill>
                <a:ea typeface="標楷體" pitchFamily="65" charset="-120"/>
              </a:rPr>
              <a:t>)</a:t>
            </a:r>
          </a:p>
          <a:p>
            <a:pPr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altLang="zh-TW" sz="2000" dirty="0" err="1">
                <a:solidFill>
                  <a:schemeClr val="tx2"/>
                </a:solidFill>
                <a:ea typeface="標楷體" pitchFamily="65" charset="-120"/>
              </a:rPr>
              <a:t>Hsuan</a:t>
            </a:r>
            <a:r>
              <a:rPr lang="en-US" altLang="zh-TW" sz="2000" dirty="0">
                <a:solidFill>
                  <a:schemeClr val="tx2"/>
                </a:solidFill>
                <a:ea typeface="標楷體" pitchFamily="65" charset="-120"/>
              </a:rPr>
              <a:t>-Tien Lin (</a:t>
            </a:r>
            <a:r>
              <a:rPr lang="zh-TW" altLang="en-US" sz="2000" dirty="0">
                <a:solidFill>
                  <a:schemeClr val="tx2"/>
                </a:solidFill>
                <a:ea typeface="標楷體" pitchFamily="65" charset="-120"/>
              </a:rPr>
              <a:t>林軒田</a:t>
            </a:r>
            <a:r>
              <a:rPr lang="en-US" altLang="zh-TW" sz="2000" dirty="0">
                <a:solidFill>
                  <a:schemeClr val="tx2"/>
                </a:solidFill>
                <a:ea typeface="標楷體" pitchFamily="65" charset="-120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altLang="zh-TW" sz="2000" dirty="0" smtClean="0">
                <a:solidFill>
                  <a:schemeClr val="tx2"/>
                </a:solidFill>
                <a:ea typeface="標楷體" pitchFamily="65" charset="-120"/>
              </a:rPr>
              <a:t>CSIE </a:t>
            </a:r>
            <a:r>
              <a:rPr lang="en-US" altLang="zh-TW" sz="2000" dirty="0" err="1" smtClean="0">
                <a:solidFill>
                  <a:schemeClr val="tx2"/>
                </a:solidFill>
                <a:ea typeface="標楷體" pitchFamily="65" charset="-120"/>
              </a:rPr>
              <a:t>Dept</a:t>
            </a:r>
            <a:r>
              <a:rPr lang="en-US" altLang="zh-TW" sz="2000" dirty="0" smtClean="0">
                <a:solidFill>
                  <a:schemeClr val="tx2"/>
                </a:solidFill>
                <a:ea typeface="標楷體" pitchFamily="65" charset="-120"/>
              </a:rPr>
              <a:t>, National Taiwan University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lang="zh-TW" altLang="en-US" sz="2000" dirty="0" smtClean="0">
              <a:solidFill>
                <a:schemeClr val="tx2"/>
              </a:solidFill>
              <a:ea typeface="標楷體" pitchFamily="65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Important Links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643192" cy="47594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Important links for DSA</a:t>
            </a:r>
          </a:p>
          <a:p>
            <a:pPr lvl="1"/>
            <a:r>
              <a:rPr lang="en-US" altLang="zh-TW" dirty="0"/>
              <a:t>Course </a:t>
            </a:r>
            <a:r>
              <a:rPr lang="en-US" altLang="zh-TW" dirty="0" smtClean="0"/>
              <a:t>websites: for schedule and homework, etc.</a:t>
            </a:r>
          </a:p>
          <a:p>
            <a:pPr lvl="2"/>
            <a:r>
              <a:rPr lang="en-US" altLang="zh-TW" dirty="0" smtClean="0"/>
              <a:t>Main: </a:t>
            </a:r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mirlab.org/jang/courses/dsa/schedule.asp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Schedule: </a:t>
            </a:r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://mirlab.org/jang/courses/dsa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DSA on Facebook: for announcements and discussions, etc.</a:t>
            </a:r>
          </a:p>
          <a:p>
            <a:pPr lvl="2"/>
            <a:r>
              <a:rPr lang="en-US" altLang="zh-TW" dirty="0">
                <a:hlinkClick r:id="rId4"/>
              </a:rPr>
              <a:t>https://www.facebook.com/groups/1563759110611710/permalink/1572224823098472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/>
          </a:p>
          <a:p>
            <a:pPr lvl="1"/>
            <a:r>
              <a:rPr lang="en-US" altLang="zh-TW" dirty="0" smtClean="0"/>
              <a:t>Course recordings</a:t>
            </a:r>
          </a:p>
          <a:p>
            <a:pPr lvl="2"/>
            <a:r>
              <a:rPr lang="en-US" altLang="zh-TW" dirty="0">
                <a:hlinkClick r:id="rId5"/>
              </a:rPr>
              <a:t>http://</a:t>
            </a:r>
            <a:r>
              <a:rPr lang="en-US" altLang="zh-TW" dirty="0" smtClean="0">
                <a:hlinkClick r:id="rId5"/>
              </a:rPr>
              <a:t>u.camdemy.com/course/775/intro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CEIBA: for mailing list, records of scores, etc.</a:t>
            </a:r>
          </a:p>
          <a:p>
            <a:pPr lvl="2"/>
            <a:r>
              <a:rPr lang="en-US" altLang="zh-TW" dirty="0" smtClean="0"/>
              <a:t>Monday’s class</a:t>
            </a:r>
            <a:r>
              <a:rPr lang="en-US" altLang="zh-TW" dirty="0"/>
              <a:t>: </a:t>
            </a:r>
            <a:r>
              <a:rPr lang="en-US" altLang="zh-TW" dirty="0">
                <a:hlinkClick r:id="rId6"/>
              </a:rPr>
              <a:t>https://</a:t>
            </a:r>
            <a:r>
              <a:rPr lang="en-US" altLang="zh-TW" dirty="0" smtClean="0">
                <a:hlinkClick r:id="rId6"/>
              </a:rPr>
              <a:t>ceiba.ntu.edu.tw/1042dsa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Tuesday’s class: </a:t>
            </a:r>
            <a:r>
              <a:rPr lang="en-US" altLang="zh-TW" dirty="0">
                <a:hlinkClick r:id="rId7"/>
              </a:rPr>
              <a:t>https://</a:t>
            </a:r>
            <a:r>
              <a:rPr lang="en-US" altLang="zh-TW" dirty="0" smtClean="0">
                <a:hlinkClick r:id="rId7"/>
              </a:rPr>
              <a:t>ceiba.ntu.edu.tw/1042dsa02</a:t>
            </a:r>
            <a:endParaRPr lang="en-US" altLang="zh-TW" dirty="0" smtClean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4056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Difference of These Two Classes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643192" cy="47594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No difference at all!</a:t>
            </a:r>
          </a:p>
          <a:p>
            <a:pPr lvl="1"/>
            <a:r>
              <a:rPr lang="en-US" altLang="zh-TW" dirty="0" smtClean="0"/>
              <a:t>Same </a:t>
            </a:r>
            <a:r>
              <a:rPr lang="en-US" altLang="zh-TW" dirty="0" smtClean="0">
                <a:solidFill>
                  <a:srgbClr val="FF0000"/>
                </a:solidFill>
              </a:rPr>
              <a:t>textbook, homework, quizzes, midterm exam, final project, grading policy, TAs, schedule, etc.</a:t>
            </a:r>
          </a:p>
          <a:p>
            <a:r>
              <a:rPr lang="en-US" altLang="zh-TW" dirty="0" smtClean="0"/>
              <a:t>So…</a:t>
            </a:r>
          </a:p>
          <a:p>
            <a:pPr lvl="1"/>
            <a:r>
              <a:rPr lang="en-US" altLang="zh-TW" dirty="0" smtClean="0"/>
              <a:t>If you cannot make it on Monday, you can attend it on Tuesday.</a:t>
            </a:r>
          </a:p>
          <a:p>
            <a:pPr lvl="1"/>
            <a:r>
              <a:rPr lang="en-US" altLang="zh-TW" dirty="0" smtClean="0"/>
              <a:t>You are welcome to attend both classes.</a:t>
            </a:r>
          </a:p>
        </p:txBody>
      </p:sp>
      <p:sp>
        <p:nvSpPr>
          <p:cNvPr id="4" name="圓角矩形圖說文字 3"/>
          <p:cNvSpPr/>
          <p:nvPr/>
        </p:nvSpPr>
        <p:spPr>
          <a:xfrm>
            <a:off x="3239507" y="4316521"/>
            <a:ext cx="5100114" cy="408623"/>
          </a:xfrm>
          <a:prstGeom prst="wedgeRoundRectCallout">
            <a:avLst>
              <a:gd name="adj1" fmla="val -36390"/>
              <a:gd name="adj2" fmla="val -104988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But you can only take a quiz from one of the classes!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45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Enrollment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901014" cy="47594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Extra enrollments are welcome.</a:t>
            </a:r>
          </a:p>
          <a:p>
            <a:r>
              <a:rPr lang="en-US" altLang="zh-TW" dirty="0" smtClean="0"/>
              <a:t>If the limit of classroom (106 for room 104) is reached, we will try to find a bigger one.</a:t>
            </a:r>
          </a:p>
          <a:p>
            <a:r>
              <a:rPr lang="en-US" altLang="zh-TW" dirty="0" smtClean="0"/>
              <a:t>Auditing is also welcome.</a:t>
            </a:r>
          </a:p>
        </p:txBody>
      </p:sp>
      <p:sp>
        <p:nvSpPr>
          <p:cNvPr id="4" name="流程圖: 替代處理程序 3"/>
          <p:cNvSpPr/>
          <p:nvPr/>
        </p:nvSpPr>
        <p:spPr>
          <a:xfrm>
            <a:off x="1490392" y="3789040"/>
            <a:ext cx="5961928" cy="919401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ffectLst>
            <a:outerShdw blurRad="127000" dist="76200" dir="2400000" algn="ctr" rotWithShape="0">
              <a:schemeClr val="tx1">
                <a:alpha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Think before you choose to enroll.</a:t>
            </a:r>
          </a:p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If you have chosen to do so, welcome aboard!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15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Policy of </a:t>
            </a:r>
            <a:r>
              <a:rPr lang="en-US" altLang="zh-TW" dirty="0" smtClean="0"/>
              <a:t>fairness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901014" cy="47594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How important is fairness?</a:t>
            </a:r>
          </a:p>
          <a:p>
            <a:pPr lvl="1"/>
            <a:r>
              <a:rPr lang="en-US" altLang="zh-TW" dirty="0" smtClean="0">
                <a:hlinkClick r:id="rId2"/>
              </a:rPr>
              <a:t>For monkeys</a:t>
            </a:r>
            <a:endParaRPr lang="en-US" altLang="zh-TW" dirty="0" smtClean="0"/>
          </a:p>
          <a:p>
            <a:r>
              <a:rPr lang="en-US" altLang="zh-TW" dirty="0" smtClean="0"/>
              <a:t>Our ultimate policy of fairness</a:t>
            </a:r>
          </a:p>
          <a:p>
            <a:pPr lvl="1"/>
            <a:r>
              <a:rPr lang="en-US" altLang="zh-TW" dirty="0" smtClean="0"/>
              <a:t>Taking any unfair advantages over other students is not allowed.</a:t>
            </a:r>
          </a:p>
          <a:p>
            <a:pPr lvl="1"/>
            <a:r>
              <a:rPr lang="en-US" altLang="zh-TW" dirty="0" smtClean="0"/>
              <a:t>It is everyone’s responsibility to maximize the level of fairness.</a:t>
            </a:r>
          </a:p>
          <a:p>
            <a:pPr lvl="1"/>
            <a:r>
              <a:rPr lang="en-US" altLang="zh-TW" dirty="0" smtClean="0"/>
              <a:t>This applies to instructors, TAs, and students.</a:t>
            </a:r>
          </a:p>
        </p:txBody>
      </p:sp>
      <p:sp>
        <p:nvSpPr>
          <p:cNvPr id="5" name="流程圖: 替代處理程序 4"/>
          <p:cNvSpPr/>
          <p:nvPr/>
        </p:nvSpPr>
        <p:spPr>
          <a:xfrm>
            <a:off x="3349220" y="4601192"/>
            <a:ext cx="2116973" cy="1328023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ffectLst>
            <a:outerShdw blurRad="127000" dist="76200" dir="2400000" algn="ctr" rotWithShape="0">
              <a:schemeClr val="tx1">
                <a:alpha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No cheating!</a:t>
            </a:r>
          </a:p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No lying!</a:t>
            </a:r>
          </a:p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No plagiarism!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87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Grading Policy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901014" cy="4759464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10% for participation</a:t>
            </a:r>
          </a:p>
          <a:p>
            <a:pPr lvl="1"/>
            <a:r>
              <a:rPr lang="en-US" altLang="zh-TW" dirty="0" smtClean="0"/>
              <a:t>2% for each in-class question/answers</a:t>
            </a:r>
          </a:p>
          <a:p>
            <a:pPr lvl="1"/>
            <a:r>
              <a:rPr lang="en-US" altLang="zh-TW" dirty="0" smtClean="0"/>
              <a:t>2% for each FB answering</a:t>
            </a:r>
          </a:p>
          <a:p>
            <a:r>
              <a:rPr lang="en-US" altLang="zh-TW" dirty="0" smtClean="0"/>
              <a:t>90% for others</a:t>
            </a:r>
          </a:p>
          <a:p>
            <a:pPr lvl="1"/>
            <a:r>
              <a:rPr lang="en-US" altLang="zh-TW" dirty="0" smtClean="0"/>
              <a:t>Quizzes: 15</a:t>
            </a:r>
            <a:r>
              <a:rPr lang="en-US" altLang="zh-TW" smtClean="0"/>
              <a:t>% or so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Homework: 30% or so</a:t>
            </a:r>
          </a:p>
          <a:p>
            <a:pPr lvl="1"/>
            <a:r>
              <a:rPr lang="en-US" altLang="zh-TW" dirty="0" smtClean="0"/>
              <a:t>Midterm exam: 20% or so</a:t>
            </a:r>
          </a:p>
          <a:p>
            <a:pPr lvl="1"/>
            <a:r>
              <a:rPr lang="en-US" altLang="zh-TW" dirty="0" smtClean="0"/>
              <a:t>Final project: 25% or so</a:t>
            </a:r>
          </a:p>
          <a:p>
            <a:r>
              <a:rPr lang="en-US" altLang="zh-TW" dirty="0" smtClean="0"/>
              <a:t>The final grades are based on both scores and rankings</a:t>
            </a:r>
          </a:p>
          <a:p>
            <a:r>
              <a:rPr lang="en-US" altLang="zh-TW" dirty="0"/>
              <a:t>The instructors </a:t>
            </a:r>
            <a:r>
              <a:rPr lang="en-US" altLang="zh-TW" dirty="0">
                <a:solidFill>
                  <a:srgbClr val="FF0000"/>
                </a:solidFill>
              </a:rPr>
              <a:t>reserve the </a:t>
            </a:r>
            <a:r>
              <a:rPr lang="en-US" altLang="zh-TW" dirty="0" smtClean="0">
                <a:solidFill>
                  <a:srgbClr val="FF0000"/>
                </a:solidFill>
              </a:rPr>
              <a:t>rights </a:t>
            </a:r>
            <a:r>
              <a:rPr lang="en-US" altLang="zh-TW" dirty="0" smtClean="0"/>
              <a:t>to</a:t>
            </a:r>
          </a:p>
          <a:p>
            <a:pPr lvl="1"/>
            <a:r>
              <a:rPr lang="en-US" altLang="zh-TW" dirty="0" smtClean="0"/>
              <a:t>Adjust percentages of each categories</a:t>
            </a:r>
          </a:p>
          <a:p>
            <a:pPr lvl="1"/>
            <a:r>
              <a:rPr lang="en-US" altLang="zh-TW" dirty="0" smtClean="0"/>
              <a:t>Determine the way to combine scores and rankings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9856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Homework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901014" cy="4759464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Discussions are encouraged, but students should have their own write-ups &amp; programs alone.</a:t>
            </a:r>
          </a:p>
          <a:p>
            <a:r>
              <a:rPr lang="en-US" altLang="zh-TW" dirty="0"/>
              <a:t>Lending/borrowing homework is strictly prohibited</a:t>
            </a:r>
            <a:r>
              <a:rPr lang="en-US" altLang="zh-TW" dirty="0" smtClean="0"/>
              <a:t>!</a:t>
            </a:r>
          </a:p>
          <a:p>
            <a:r>
              <a:rPr lang="en-US" altLang="zh-TW" dirty="0" smtClean="0"/>
              <a:t>All programming assignments are to be carried out in C++. (Python, Java, etc., are not allowed.)</a:t>
            </a:r>
            <a:endParaRPr lang="en-US" altLang="zh-TW" dirty="0"/>
          </a:p>
          <a:p>
            <a:r>
              <a:rPr lang="en-US" altLang="zh-TW" dirty="0" smtClean="0"/>
              <a:t>About deadlines</a:t>
            </a:r>
          </a:p>
          <a:p>
            <a:pPr lvl="1"/>
            <a:r>
              <a:rPr lang="en-US" altLang="zh-TW" dirty="0" smtClean="0"/>
              <a:t>No </a:t>
            </a:r>
            <a:r>
              <a:rPr lang="en-US" altLang="zh-TW" dirty="0"/>
              <a:t>individual extension allowed unless for legitimate reasons notified in advance</a:t>
            </a:r>
          </a:p>
          <a:p>
            <a:pPr lvl="1"/>
            <a:r>
              <a:rPr lang="en-US" altLang="zh-TW" dirty="0"/>
              <a:t>Overdue penalty</a:t>
            </a:r>
            <a:r>
              <a:rPr lang="zh-TW" altLang="en-US" dirty="0"/>
              <a:t> </a:t>
            </a:r>
            <a:r>
              <a:rPr lang="en-US" altLang="zh-TW" dirty="0"/>
              <a:t>for homework</a:t>
            </a:r>
          </a:p>
          <a:p>
            <a:pPr lvl="2"/>
            <a:r>
              <a:rPr lang="en-US" altLang="zh-TW" dirty="0" smtClean="0"/>
              <a:t>80</a:t>
            </a:r>
            <a:r>
              <a:rPr lang="en-US" altLang="zh-TW" dirty="0"/>
              <a:t>% discount for overdue of </a:t>
            </a:r>
            <a:r>
              <a:rPr lang="en-US" altLang="zh-TW" dirty="0" smtClean="0"/>
              <a:t>0-24 </a:t>
            </a:r>
            <a:r>
              <a:rPr lang="en-US" altLang="zh-TW" dirty="0"/>
              <a:t>hours</a:t>
            </a:r>
          </a:p>
          <a:p>
            <a:pPr lvl="2"/>
            <a:r>
              <a:rPr lang="en-US" altLang="zh-TW" dirty="0" smtClean="0"/>
              <a:t>(80%)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 </a:t>
            </a:r>
            <a:r>
              <a:rPr lang="en-US" altLang="zh-TW" dirty="0"/>
              <a:t>discount for overdue of </a:t>
            </a:r>
            <a:r>
              <a:rPr lang="en-US" altLang="zh-TW" dirty="0" smtClean="0"/>
              <a:t>24-48 hours</a:t>
            </a:r>
          </a:p>
          <a:p>
            <a:pPr lvl="2"/>
            <a:r>
              <a:rPr lang="en-US" altLang="zh-TW" dirty="0"/>
              <a:t>(80</a:t>
            </a:r>
            <a:r>
              <a:rPr lang="en-US" altLang="zh-TW" dirty="0" smtClean="0"/>
              <a:t>%)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 </a:t>
            </a:r>
            <a:r>
              <a:rPr lang="en-US" altLang="zh-TW" dirty="0"/>
              <a:t>discount for overdue of </a:t>
            </a:r>
            <a:r>
              <a:rPr lang="en-US" altLang="zh-TW" dirty="0" smtClean="0"/>
              <a:t>48-72 </a:t>
            </a:r>
            <a:r>
              <a:rPr lang="en-US" altLang="zh-TW" dirty="0"/>
              <a:t>hours</a:t>
            </a:r>
          </a:p>
          <a:p>
            <a:pPr lvl="2"/>
            <a:r>
              <a:rPr lang="en-US" altLang="zh-TW" dirty="0"/>
              <a:t>…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4907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Reading Assignments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901014" cy="47594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Weekly reading assignments</a:t>
            </a:r>
          </a:p>
          <a:p>
            <a:pPr lvl="1"/>
            <a:r>
              <a:rPr lang="en-US" altLang="zh-TW" dirty="0" smtClean="0"/>
              <a:t>Sections related to what we teach</a:t>
            </a:r>
          </a:p>
          <a:p>
            <a:pPr lvl="1"/>
            <a:r>
              <a:rPr lang="en-US" altLang="zh-TW" dirty="0" smtClean="0"/>
              <a:t>Sections that are worth reading by yourself</a:t>
            </a:r>
          </a:p>
          <a:p>
            <a:r>
              <a:rPr lang="en-US" altLang="zh-TW" dirty="0" smtClean="0"/>
              <a:t>3/6: 3-hour teaching, 6-hour reading/writing after class</a:t>
            </a:r>
          </a:p>
          <a:p>
            <a:pPr lvl="1"/>
            <a:r>
              <a:rPr lang="en-US" altLang="zh-TW" dirty="0" smtClean="0"/>
              <a:t>Some of the reading material may show up in exams</a:t>
            </a:r>
          </a:p>
          <a:p>
            <a:r>
              <a:rPr lang="en-US" altLang="zh-TW" dirty="0" smtClean="0"/>
              <a:t>We cannot teach the whole book, but with reading you can learning it all.</a:t>
            </a:r>
          </a:p>
          <a:p>
            <a:pPr marL="365760" lvl="1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9580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Pass the Class?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901014" cy="47594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Golden rules to pass the class</a:t>
            </a:r>
          </a:p>
          <a:p>
            <a:pPr lvl="1"/>
            <a:r>
              <a:rPr lang="en-US" altLang="zh-TW" dirty="0" smtClean="0"/>
              <a:t>Catch up from day 1!</a:t>
            </a:r>
          </a:p>
          <a:p>
            <a:pPr lvl="1"/>
            <a:r>
              <a:rPr lang="en-US" altLang="zh-TW" dirty="0" smtClean="0"/>
              <a:t>Ask questions (in class or on FB)</a:t>
            </a:r>
          </a:p>
          <a:p>
            <a:pPr lvl="1"/>
            <a:r>
              <a:rPr lang="en-US" altLang="zh-TW" dirty="0" smtClean="0"/>
              <a:t>Have fun (and spend hours) writing programs</a:t>
            </a:r>
          </a:p>
          <a:p>
            <a:pPr lvl="1"/>
            <a:r>
              <a:rPr lang="en-US" altLang="zh-TW" dirty="0" smtClean="0"/>
              <a:t>Understand theorems and proofs</a:t>
            </a:r>
          </a:p>
        </p:txBody>
      </p:sp>
    </p:spTree>
    <p:extLst>
      <p:ext uri="{BB962C8B-B14F-4D97-AF65-F5344CB8AC3E}">
        <p14:creationId xmlns:p14="http://schemas.microsoft.com/office/powerpoint/2010/main" val="153991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Can and Cannot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643192" cy="47594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Rules in </a:t>
            </a:r>
            <a:r>
              <a:rPr lang="en-US" altLang="zh-TW" dirty="0"/>
              <a:t>the classroom</a:t>
            </a:r>
          </a:p>
          <a:p>
            <a:pPr lvl="1"/>
            <a:r>
              <a:rPr lang="en-US" altLang="zh-TW" dirty="0"/>
              <a:t>Eating? Fine, but no smells and no </a:t>
            </a:r>
            <a:r>
              <a:rPr lang="en-US" altLang="zh-TW" dirty="0" smtClean="0"/>
              <a:t>noise</a:t>
            </a:r>
          </a:p>
          <a:p>
            <a:pPr lvl="2"/>
            <a:r>
              <a:rPr lang="en-US" altLang="zh-TW" dirty="0" smtClean="0"/>
              <a:t>You are welcome to have lunch in the class after 12:20pm</a:t>
            </a:r>
            <a:endParaRPr lang="en-US" altLang="zh-TW" dirty="0"/>
          </a:p>
          <a:p>
            <a:pPr lvl="1"/>
            <a:r>
              <a:rPr lang="en-US" altLang="zh-TW" dirty="0"/>
              <a:t>Sleeping? Fine, but no snoring</a:t>
            </a:r>
          </a:p>
          <a:p>
            <a:pPr lvl="1"/>
            <a:r>
              <a:rPr lang="en-US" altLang="zh-TW" dirty="0"/>
              <a:t>Cellphone? Fine, but use silent mode and speak </a:t>
            </a:r>
            <a:r>
              <a:rPr lang="en-US" altLang="zh-TW" dirty="0" smtClean="0"/>
              <a:t>outside</a:t>
            </a:r>
          </a:p>
          <a:p>
            <a:pPr lvl="1"/>
            <a:r>
              <a:rPr lang="en-US" altLang="zh-TW" dirty="0" smtClean="0"/>
              <a:t>Talk/whisper? Please do it outside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4669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One More Thing…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901014" cy="4759464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Todo</a:t>
            </a:r>
            <a:r>
              <a:rPr lang="en-US" altLang="zh-TW" dirty="0" smtClean="0"/>
              <a:t> list for week 1</a:t>
            </a:r>
          </a:p>
          <a:p>
            <a:pPr lvl="1"/>
            <a:r>
              <a:rPr lang="en-US" altLang="zh-TW" dirty="0" smtClean="0"/>
              <a:t>Update your secondary email address on CEIBA</a:t>
            </a:r>
          </a:p>
          <a:p>
            <a:pPr lvl="1"/>
            <a:r>
              <a:rPr lang="en-US" altLang="zh-TW" dirty="0" smtClean="0"/>
              <a:t>Read the policy thoroughly</a:t>
            </a:r>
          </a:p>
          <a:p>
            <a:pPr lvl="1"/>
            <a:r>
              <a:rPr lang="en-US" altLang="zh-TW" dirty="0" smtClean="0"/>
              <a:t>Buy the textbook and read Chapter 1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 Very important!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For students from other departments…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If you want to change your major to CS  Welcome!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If you just want to know how to do programming  You should </a:t>
            </a:r>
            <a:r>
              <a:rPr lang="en-US" altLang="zh-TW" smtClean="0">
                <a:sym typeface="Wingdings" panose="05000000000000000000" pitchFamily="2" charset="2"/>
              </a:rPr>
              <a:t>take </a:t>
            </a:r>
            <a:r>
              <a:rPr lang="en-US" altLang="zh-TW" smtClean="0">
                <a:sym typeface="Wingdings" panose="05000000000000000000" pitchFamily="2" charset="2"/>
              </a:rPr>
              <a:t>other </a:t>
            </a:r>
            <a:r>
              <a:rPr lang="en-US" altLang="zh-TW" dirty="0" smtClean="0">
                <a:sym typeface="Wingdings" panose="05000000000000000000" pitchFamily="2" charset="2"/>
              </a:rPr>
              <a:t>courses such as Scientific Computing (MATLAB) or Web Programming (JavaScript).</a:t>
            </a:r>
            <a:endParaRPr lang="en-US" altLang="zh-TW" dirty="0" smtClean="0"/>
          </a:p>
          <a:p>
            <a:r>
              <a:rPr lang="en-US" altLang="zh-TW" dirty="0" smtClean="0"/>
              <a:t>Other reminders</a:t>
            </a:r>
          </a:p>
          <a:p>
            <a:pPr lvl="1"/>
            <a:r>
              <a:rPr lang="en-US" altLang="zh-TW" dirty="0" smtClean="0"/>
              <a:t>HW1 </a:t>
            </a:r>
            <a:r>
              <a:rPr lang="en-US" altLang="zh-TW" dirty="0"/>
              <a:t>is to be announced </a:t>
            </a:r>
            <a:r>
              <a:rPr lang="en-US" altLang="zh-TW" dirty="0">
                <a:solidFill>
                  <a:srgbClr val="FF0000"/>
                </a:solidFill>
              </a:rPr>
              <a:t>next </a:t>
            </a:r>
            <a:r>
              <a:rPr lang="en-US" altLang="zh-TW" dirty="0" smtClean="0">
                <a:solidFill>
                  <a:srgbClr val="FF0000"/>
                </a:solidFill>
              </a:rPr>
              <a:t>week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feelings of coding: </a:t>
            </a:r>
            <a:r>
              <a:rPr lang="zh-TW" altLang="en-US" dirty="0" smtClean="0">
                <a:hlinkClick r:id="rId2"/>
              </a:rPr>
              <a:t>突然好想你</a:t>
            </a:r>
            <a:endParaRPr lang="en-US" altLang="zh-TW" dirty="0" smtClean="0"/>
          </a:p>
          <a:p>
            <a:pPr marL="365760" lvl="1" indent="0">
              <a:buNone/>
            </a:pPr>
            <a:endParaRPr lang="en-US" altLang="zh-TW" dirty="0" smtClean="0"/>
          </a:p>
        </p:txBody>
      </p:sp>
      <p:sp>
        <p:nvSpPr>
          <p:cNvPr id="4" name="流程圖: 替代處理程序 3"/>
          <p:cNvSpPr/>
          <p:nvPr/>
        </p:nvSpPr>
        <p:spPr>
          <a:xfrm>
            <a:off x="5652120" y="5085184"/>
            <a:ext cx="2484033" cy="919401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ffectLst>
            <a:outerShdw blurRad="127000" dist="76200" dir="2400000" algn="ctr" rotWithShape="0">
              <a:schemeClr val="tx1">
                <a:alpha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Welcome aboard!</a:t>
            </a:r>
          </a:p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Any questions?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37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Facts about the Course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Goal of our DSA course at NTU</a:t>
            </a:r>
          </a:p>
          <a:p>
            <a:pPr lvl="1"/>
            <a:r>
              <a:rPr lang="en-US" altLang="zh-TW" dirty="0" smtClean="0"/>
              <a:t>As good as the best ones in the world </a:t>
            </a:r>
            <a:r>
              <a:rPr lang="en-US" altLang="zh-TW" dirty="0" smtClean="0">
                <a:sym typeface="Wingdings" panose="05000000000000000000" pitchFamily="2" charset="2"/>
              </a:rPr>
              <a:t> Be prepared to work hard!</a:t>
            </a:r>
            <a:endParaRPr lang="en-US" altLang="zh-TW" dirty="0" smtClean="0"/>
          </a:p>
          <a:p>
            <a:r>
              <a:rPr lang="en-US" altLang="zh-TW" dirty="0" smtClean="0"/>
              <a:t>What you are about to go through</a:t>
            </a:r>
          </a:p>
          <a:p>
            <a:pPr lvl="1"/>
            <a:r>
              <a:rPr lang="en-US" altLang="zh-TW" dirty="0" smtClean="0"/>
              <a:t>5 questions to be raised in class</a:t>
            </a:r>
          </a:p>
          <a:p>
            <a:pPr lvl="1"/>
            <a:r>
              <a:rPr lang="en-US" altLang="zh-TW" dirty="0" smtClean="0"/>
              <a:t>Weekly quizzes (You can safely skip one of them)</a:t>
            </a:r>
          </a:p>
          <a:p>
            <a:pPr lvl="1"/>
            <a:r>
              <a:rPr lang="en-US" altLang="zh-TW" dirty="0" smtClean="0"/>
              <a:t>Reading assignments</a:t>
            </a:r>
          </a:p>
          <a:p>
            <a:pPr lvl="1"/>
            <a:r>
              <a:rPr lang="en-US" altLang="zh-TW" dirty="0" smtClean="0"/>
              <a:t>6 homework sets: Hand-written and </a:t>
            </a:r>
            <a:r>
              <a:rPr lang="en-US" altLang="zh-TW" dirty="0" smtClean="0">
                <a:solidFill>
                  <a:srgbClr val="FF0000"/>
                </a:solidFill>
              </a:rPr>
              <a:t>programming</a:t>
            </a:r>
          </a:p>
          <a:p>
            <a:pPr lvl="1"/>
            <a:r>
              <a:rPr lang="en-US" altLang="zh-TW" dirty="0" smtClean="0"/>
              <a:t>Midterm exam: Hand-written and programming</a:t>
            </a:r>
          </a:p>
          <a:p>
            <a:pPr lvl="1"/>
            <a:r>
              <a:rPr lang="en-US" altLang="zh-TW" dirty="0" smtClean="0"/>
              <a:t>Final project</a:t>
            </a:r>
          </a:p>
        </p:txBody>
      </p:sp>
      <p:sp>
        <p:nvSpPr>
          <p:cNvPr id="5" name="圓角矩形圖說文字 4"/>
          <p:cNvSpPr/>
          <p:nvPr/>
        </p:nvSpPr>
        <p:spPr>
          <a:xfrm>
            <a:off x="6635375" y="5013176"/>
            <a:ext cx="2257105" cy="408623"/>
          </a:xfrm>
          <a:prstGeom prst="wedgeRoundRectCallout">
            <a:avLst>
              <a:gd name="adj1" fmla="val -48699"/>
              <a:gd name="adj2" fmla="val -106137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Very time consuming!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流程圖: 替代處理程序 5"/>
          <p:cNvSpPr/>
          <p:nvPr/>
        </p:nvSpPr>
        <p:spPr>
          <a:xfrm>
            <a:off x="1221232" y="5733257"/>
            <a:ext cx="6329681" cy="510778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ffectLst>
            <a:outerShdw blurRad="127000" dist="76200" dir="2400000" algn="ctr" rotWithShape="0">
              <a:schemeClr val="tx1">
                <a:alpha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If you finish all of the above, it’s hard not to pass!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Rules of the Course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Will you give me a second chance if I copy homework from other people? 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No.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Could you let me pass because I will be kicked out by the ½ rule? </a:t>
            </a:r>
            <a:r>
              <a:rPr lang="en-US" altLang="zh-TW" dirty="0" smtClean="0">
                <a:solidFill>
                  <a:srgbClr val="FF0000"/>
                </a:solidFill>
              </a:rPr>
              <a:t>No.</a:t>
            </a:r>
          </a:p>
          <a:p>
            <a:r>
              <a:rPr lang="en-US" altLang="zh-TW" dirty="0" smtClean="0"/>
              <a:t>Will you change my score? </a:t>
            </a:r>
            <a:r>
              <a:rPr lang="en-US" altLang="zh-TW" dirty="0" smtClean="0">
                <a:solidFill>
                  <a:srgbClr val="FF0000"/>
                </a:solidFill>
              </a:rPr>
              <a:t>No, unless it is a mistake on my part</a:t>
            </a:r>
          </a:p>
        </p:txBody>
      </p:sp>
      <p:sp>
        <p:nvSpPr>
          <p:cNvPr id="4" name="流程圖: 替代處理程序 3"/>
          <p:cNvSpPr/>
          <p:nvPr/>
        </p:nvSpPr>
        <p:spPr>
          <a:xfrm>
            <a:off x="736688" y="4365104"/>
            <a:ext cx="6908623" cy="510778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ffectLst>
            <a:outerShdw blurRad="127000" dist="76200" dir="2400000" algn="ctr" rotWithShape="0">
              <a:schemeClr val="tx1">
                <a:alpha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Be prepared to follow the rules if you take the course!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26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Course Descriptions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643192" cy="47594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Goal</a:t>
            </a:r>
          </a:p>
          <a:p>
            <a:pPr lvl="1"/>
            <a:r>
              <a:rPr lang="en-US" altLang="zh-TW" dirty="0" smtClean="0"/>
              <a:t>Use software to synergize two resources effectively</a:t>
            </a:r>
          </a:p>
          <a:p>
            <a:pPr lvl="2"/>
            <a:r>
              <a:rPr lang="en-US" altLang="zh-TW" dirty="0" smtClean="0"/>
              <a:t>Computation: CPU, GPU</a:t>
            </a:r>
          </a:p>
          <a:p>
            <a:pPr lvl="2"/>
            <a:r>
              <a:rPr lang="en-US" altLang="zh-TW" dirty="0" smtClean="0"/>
              <a:t>Storage: memory, disk, network</a:t>
            </a:r>
          </a:p>
          <a:p>
            <a:r>
              <a:rPr lang="en-US" altLang="zh-TW" dirty="0" smtClean="0"/>
              <a:t>A program is…</a:t>
            </a:r>
          </a:p>
          <a:p>
            <a:pPr lvl="1"/>
            <a:r>
              <a:rPr lang="en-US" altLang="zh-TW" dirty="0" smtClean="0">
                <a:hlinkClick r:id="rId2"/>
              </a:rPr>
              <a:t>Algorithms + Data Structures = Programs</a:t>
            </a:r>
            <a:endParaRPr lang="en-US" altLang="zh-TW" dirty="0" smtClean="0"/>
          </a:p>
          <a:p>
            <a:r>
              <a:rPr lang="en-US" altLang="zh-TW" dirty="0"/>
              <a:t>Prerequisites</a:t>
            </a:r>
          </a:p>
          <a:p>
            <a:pPr lvl="1"/>
            <a:r>
              <a:rPr lang="en-US" altLang="zh-TW" dirty="0"/>
              <a:t>C: required</a:t>
            </a:r>
          </a:p>
          <a:p>
            <a:pPr lvl="1"/>
            <a:r>
              <a:rPr lang="en-US" altLang="zh-TW" dirty="0"/>
              <a:t>C++: preferred</a:t>
            </a:r>
          </a:p>
          <a:p>
            <a:pPr lvl="1"/>
            <a:r>
              <a:rPr lang="en-US" altLang="zh-TW" dirty="0"/>
              <a:t>High-school </a:t>
            </a:r>
            <a:r>
              <a:rPr lang="en-US" altLang="zh-TW" dirty="0" smtClean="0"/>
              <a:t>math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6492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Course 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C++ basics</a:t>
            </a:r>
            <a:endParaRPr lang="en-US" altLang="zh-TW" dirty="0"/>
          </a:p>
          <a:p>
            <a:r>
              <a:rPr lang="en-US" altLang="zh-TW" dirty="0" smtClean="0"/>
              <a:t>Arrays, linked lists, recursion</a:t>
            </a:r>
            <a:endParaRPr lang="en-US" altLang="zh-TW" dirty="0"/>
          </a:p>
          <a:p>
            <a:r>
              <a:rPr lang="en-US" altLang="zh-TW" dirty="0" smtClean="0"/>
              <a:t>Analysis tools</a:t>
            </a:r>
          </a:p>
          <a:p>
            <a:r>
              <a:rPr lang="en-US" altLang="zh-TW" dirty="0" smtClean="0"/>
              <a:t>Stacks, queues, and </a:t>
            </a:r>
            <a:r>
              <a:rPr lang="en-US" altLang="zh-TW" dirty="0" err="1" smtClean="0"/>
              <a:t>deques</a:t>
            </a:r>
            <a:endParaRPr lang="en-US" altLang="zh-TW" dirty="0"/>
          </a:p>
          <a:p>
            <a:r>
              <a:rPr lang="en-US" altLang="zh-TW" dirty="0" smtClean="0"/>
              <a:t>Trees</a:t>
            </a:r>
          </a:p>
          <a:p>
            <a:r>
              <a:rPr lang="en-US" altLang="zh-TW" dirty="0" smtClean="0"/>
              <a:t>Heaps and priority queues</a:t>
            </a:r>
          </a:p>
          <a:p>
            <a:r>
              <a:rPr lang="en-US" altLang="zh-TW" dirty="0" smtClean="0"/>
              <a:t>Hash tables, maps, and skip lists</a:t>
            </a:r>
          </a:p>
          <a:p>
            <a:r>
              <a:rPr lang="en-US" altLang="zh-TW" dirty="0" smtClean="0"/>
              <a:t>Search trees</a:t>
            </a:r>
          </a:p>
          <a:p>
            <a:r>
              <a:rPr lang="en-US" altLang="zh-TW" dirty="0" smtClean="0"/>
              <a:t>Sorting</a:t>
            </a:r>
          </a:p>
          <a:p>
            <a:r>
              <a:rPr lang="en-US" altLang="zh-TW" dirty="0" smtClean="0"/>
              <a:t>Strings and dynamic programming</a:t>
            </a:r>
          </a:p>
          <a:p>
            <a:r>
              <a:rPr lang="en-US" altLang="zh-TW" dirty="0" smtClean="0"/>
              <a:t>Graphs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4641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Textbook and 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643192" cy="47594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Textbook: </a:t>
            </a:r>
            <a:r>
              <a:rPr lang="en-US" altLang="zh-TW" dirty="0" smtClean="0">
                <a:hlinkClick r:id="rId2"/>
              </a:rPr>
              <a:t>Data </a:t>
            </a:r>
            <a:r>
              <a:rPr lang="en-US" altLang="zh-TW" dirty="0">
                <a:hlinkClick r:id="rId2"/>
              </a:rPr>
              <a:t>Structures and Algorithms in C++</a:t>
            </a:r>
            <a:r>
              <a:rPr lang="en-US" altLang="zh-TW" dirty="0"/>
              <a:t>, </a:t>
            </a:r>
            <a:r>
              <a:rPr lang="en-US" altLang="zh-TW" dirty="0" smtClean="0"/>
              <a:t>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edition </a:t>
            </a:r>
            <a:r>
              <a:rPr lang="en-US" altLang="zh-TW" dirty="0"/>
              <a:t>by Goodrich, </a:t>
            </a:r>
            <a:r>
              <a:rPr lang="en-US" altLang="zh-TW" dirty="0" err="1" smtClean="0"/>
              <a:t>Tamassia</a:t>
            </a:r>
            <a:r>
              <a:rPr lang="en-US" altLang="zh-TW" dirty="0" smtClean="0"/>
              <a:t>, </a:t>
            </a:r>
            <a:r>
              <a:rPr lang="en-US" altLang="zh-TW" dirty="0"/>
              <a:t>and Mount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Get it as early as possible since we have reading assignments</a:t>
            </a:r>
          </a:p>
          <a:p>
            <a:pPr lvl="1"/>
            <a:r>
              <a:rPr lang="en-US" altLang="zh-TW" dirty="0" smtClean="0"/>
              <a:t>Learning to read a text book is part of the course</a:t>
            </a:r>
          </a:p>
          <a:p>
            <a:r>
              <a:rPr lang="en-US" altLang="zh-TW" dirty="0" smtClean="0"/>
              <a:t>Reference: </a:t>
            </a:r>
            <a:r>
              <a:rPr lang="en-US" altLang="zh-TW" dirty="0" smtClean="0">
                <a:hlinkClick r:id="rId3"/>
              </a:rPr>
              <a:t>Fundamentals of Data Structures in C++</a:t>
            </a:r>
            <a:r>
              <a:rPr lang="en-US" altLang="zh-TW" dirty="0" smtClean="0"/>
              <a:t>, 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edition by Horowitz, </a:t>
            </a:r>
            <a:r>
              <a:rPr lang="en-US" altLang="zh-TW" dirty="0" err="1" smtClean="0"/>
              <a:t>Sahni</a:t>
            </a:r>
            <a:r>
              <a:rPr lang="en-US" altLang="zh-TW" dirty="0" smtClean="0"/>
              <a:t>, and Mehta</a:t>
            </a:r>
          </a:p>
          <a:p>
            <a:pPr lvl="1"/>
            <a:r>
              <a:rPr lang="en-US" altLang="zh-TW" dirty="0" smtClean="0"/>
              <a:t>Some supplementary material comes from this reference</a:t>
            </a:r>
          </a:p>
          <a:p>
            <a:pPr lvl="1"/>
            <a:r>
              <a:rPr lang="en-US" altLang="zh-TW" dirty="0" smtClean="0"/>
              <a:t>It is also a popular textbook for DSA</a:t>
            </a:r>
          </a:p>
        </p:txBody>
      </p:sp>
    </p:spTree>
    <p:extLst>
      <p:ext uri="{BB962C8B-B14F-4D97-AF65-F5344CB8AC3E}">
        <p14:creationId xmlns:p14="http://schemas.microsoft.com/office/powerpoint/2010/main" val="117578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Instructors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643192" cy="47594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Instructors</a:t>
            </a:r>
          </a:p>
          <a:p>
            <a:pPr lvl="1"/>
            <a:r>
              <a:rPr lang="en-US" altLang="zh-TW" dirty="0" smtClean="0"/>
              <a:t>J.-S. Roger Jang</a:t>
            </a:r>
            <a:r>
              <a:rPr lang="en-US" altLang="zh-TW" dirty="0"/>
              <a:t> </a:t>
            </a:r>
            <a:r>
              <a:rPr lang="zh-TW" altLang="en-US" dirty="0" smtClean="0"/>
              <a:t>張智星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Email: </a:t>
            </a:r>
            <a:r>
              <a:rPr lang="en-US" altLang="zh-TW" dirty="0" smtClean="0">
                <a:hlinkClick r:id="rId2"/>
              </a:rPr>
              <a:t>jang@mirlab.org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Skype: </a:t>
            </a:r>
            <a:r>
              <a:rPr lang="en-US" altLang="zh-TW" dirty="0" err="1" smtClean="0"/>
              <a:t>roger_jang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Mobile: 0953-154-045</a:t>
            </a:r>
          </a:p>
          <a:p>
            <a:pPr lvl="2"/>
            <a:r>
              <a:rPr lang="en-US" altLang="zh-TW" dirty="0" smtClean="0"/>
              <a:t>Office: 509</a:t>
            </a:r>
          </a:p>
          <a:p>
            <a:pPr lvl="1"/>
            <a:r>
              <a:rPr lang="en-US" altLang="zh-TW" dirty="0" err="1"/>
              <a:t>Hsuan</a:t>
            </a:r>
            <a:r>
              <a:rPr lang="en-US" altLang="zh-TW" dirty="0"/>
              <a:t>-Tien Lin </a:t>
            </a:r>
            <a:r>
              <a:rPr lang="zh-TW" altLang="en-US" dirty="0"/>
              <a:t>林軒田</a:t>
            </a:r>
            <a:endParaRPr lang="en-US" altLang="zh-TW" dirty="0"/>
          </a:p>
          <a:p>
            <a:pPr lvl="2"/>
            <a:r>
              <a:rPr lang="en-US" altLang="zh-TW" dirty="0"/>
              <a:t>Email: </a:t>
            </a:r>
            <a:r>
              <a:rPr lang="en-US" altLang="zh-TW" dirty="0">
                <a:hlinkClick r:id="rId3"/>
              </a:rPr>
              <a:t>htlin@csientu.edu.tw</a:t>
            </a:r>
            <a:endParaRPr lang="en-US" altLang="zh-TW" dirty="0"/>
          </a:p>
          <a:p>
            <a:pPr lvl="2"/>
            <a:r>
              <a:rPr lang="en-US" altLang="zh-TW" dirty="0"/>
              <a:t>Office: 314</a:t>
            </a:r>
          </a:p>
          <a:p>
            <a:r>
              <a:rPr lang="en-US" altLang="zh-TW" dirty="0" smtClean="0"/>
              <a:t>Office hours</a:t>
            </a:r>
          </a:p>
          <a:p>
            <a:pPr lvl="1"/>
            <a:r>
              <a:rPr lang="en-US" altLang="zh-TW" dirty="0" smtClean="0"/>
              <a:t>Right after Tuesday’s class</a:t>
            </a:r>
          </a:p>
          <a:p>
            <a:pPr lvl="1"/>
            <a:r>
              <a:rPr lang="en-US" altLang="zh-TW" dirty="0" smtClean="0"/>
              <a:t>By appointments via email</a:t>
            </a:r>
          </a:p>
        </p:txBody>
      </p:sp>
    </p:spTree>
    <p:extLst>
      <p:ext uri="{BB962C8B-B14F-4D97-AF65-F5344CB8AC3E}">
        <p14:creationId xmlns:p14="http://schemas.microsoft.com/office/powerpoint/2010/main" val="410998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More about Instructors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We are veterans</a:t>
            </a:r>
          </a:p>
          <a:p>
            <a:pPr lvl="1"/>
            <a:r>
              <a:rPr lang="en-US" altLang="zh-TW" dirty="0"/>
              <a:t>Roger: </a:t>
            </a:r>
            <a:r>
              <a:rPr lang="en-US" altLang="zh-TW" dirty="0" smtClean="0"/>
              <a:t>Has taught DSA 5 times</a:t>
            </a:r>
          </a:p>
          <a:p>
            <a:pPr lvl="1"/>
            <a:r>
              <a:rPr lang="en-US" altLang="zh-TW" dirty="0" smtClean="0"/>
              <a:t>HT: Has taught DSA 6 times</a:t>
            </a:r>
          </a:p>
          <a:p>
            <a:r>
              <a:rPr lang="en-US" altLang="zh-TW" dirty="0" smtClean="0"/>
              <a:t>We are ambitious and </a:t>
            </a:r>
            <a:r>
              <a:rPr lang="en-US" altLang="zh-TW" dirty="0" smtClean="0">
                <a:solidFill>
                  <a:srgbClr val="FF0000"/>
                </a:solidFill>
              </a:rPr>
              <a:t>willing to experiment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Any feedbacks and suggestions for effective learning/teaching are highly welcome.</a:t>
            </a:r>
          </a:p>
          <a:p>
            <a:r>
              <a:rPr lang="en-US" altLang="zh-TW" dirty="0"/>
              <a:t>Both instructors are friendly and willing to help...</a:t>
            </a:r>
          </a:p>
          <a:p>
            <a:pPr lvl="1"/>
            <a:r>
              <a:rPr lang="en-US" altLang="zh-TW" dirty="0"/>
              <a:t>Will you repeat the previous code/slide? </a:t>
            </a:r>
            <a:r>
              <a:rPr lang="en-US" altLang="zh-TW" dirty="0">
                <a:solidFill>
                  <a:srgbClr val="FF0000"/>
                </a:solidFill>
              </a:rPr>
              <a:t>Yes!</a:t>
            </a:r>
          </a:p>
          <a:p>
            <a:pPr lvl="1"/>
            <a:r>
              <a:rPr lang="en-US" altLang="zh-TW" dirty="0"/>
              <a:t>Will you discuss with me after class if I don’t understand? </a:t>
            </a:r>
            <a:r>
              <a:rPr lang="en-US" altLang="zh-TW" dirty="0">
                <a:solidFill>
                  <a:srgbClr val="FF0000"/>
                </a:solidFill>
              </a:rPr>
              <a:t>Yes!</a:t>
            </a:r>
          </a:p>
          <a:p>
            <a:pPr lvl="1"/>
            <a:r>
              <a:rPr lang="en-US" altLang="zh-TW" dirty="0"/>
              <a:t>Will you pardon my silly questions? </a:t>
            </a:r>
            <a:r>
              <a:rPr lang="en-US" altLang="zh-TW" dirty="0" smtClean="0">
                <a:solidFill>
                  <a:srgbClr val="FF0000"/>
                </a:solidFill>
              </a:rPr>
              <a:t>No </a:t>
            </a:r>
            <a:r>
              <a:rPr lang="en-US" altLang="zh-TW" dirty="0">
                <a:solidFill>
                  <a:srgbClr val="FF0000"/>
                </a:solidFill>
              </a:rPr>
              <a:t>silly questions at all</a:t>
            </a:r>
            <a:r>
              <a:rPr lang="en-US" altLang="zh-TW" dirty="0" smtClean="0">
                <a:solidFill>
                  <a:srgbClr val="FF0000"/>
                </a:solidFill>
              </a:rPr>
              <a:t>!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5" name="流程圖: 替代處理程序 4"/>
          <p:cNvSpPr/>
          <p:nvPr/>
        </p:nvSpPr>
        <p:spPr>
          <a:xfrm>
            <a:off x="1043608" y="5949280"/>
            <a:ext cx="6768752" cy="576064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ffectLst>
            <a:outerShdw blurRad="127000" dist="76200" dir="2400000" algn="ctr" rotWithShape="0">
              <a:schemeClr val="tx1">
                <a:alpha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Feel free to ask the instructors and give feedbacks!</a:t>
            </a:r>
          </a:p>
        </p:txBody>
      </p:sp>
      <p:sp>
        <p:nvSpPr>
          <p:cNvPr id="6" name="圓角矩形圖說文字 5"/>
          <p:cNvSpPr/>
          <p:nvPr/>
        </p:nvSpPr>
        <p:spPr>
          <a:xfrm>
            <a:off x="6184522" y="3596441"/>
            <a:ext cx="2419926" cy="408623"/>
          </a:xfrm>
          <a:prstGeom prst="wedgeRoundRectCallout">
            <a:avLst>
              <a:gd name="adj1" fmla="val -46523"/>
              <a:gd name="adj2" fmla="val -111702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For example, animation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24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TAs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643192" cy="4759464"/>
          </a:xfrm>
        </p:spPr>
        <p:txBody>
          <a:bodyPr>
            <a:normAutofit fontScale="92500"/>
          </a:bodyPr>
          <a:lstStyle/>
          <a:p>
            <a:r>
              <a:rPr lang="en-US" altLang="zh-TW" dirty="0" smtClean="0"/>
              <a:t>TAs</a:t>
            </a:r>
          </a:p>
          <a:p>
            <a:pPr lvl="2"/>
            <a:r>
              <a:rPr lang="zh-TW" altLang="en-US" dirty="0" smtClean="0">
                <a:hlinkClick r:id="rId2"/>
              </a:rPr>
              <a:t>廖信富</a:t>
            </a:r>
            <a:r>
              <a:rPr lang="en-US" altLang="zh-TW" dirty="0" smtClean="0"/>
              <a:t>: </a:t>
            </a:r>
            <a:r>
              <a:rPr lang="en-US" altLang="zh-TW" dirty="0" smtClean="0">
                <a:hlinkClick r:id="rId3"/>
              </a:rPr>
              <a:t>simon.liao@mirlab.org</a:t>
            </a:r>
            <a:r>
              <a:rPr lang="zh-TW" altLang="en-US" dirty="0" smtClean="0"/>
              <a:t>（</a:t>
            </a:r>
            <a:r>
              <a:rPr lang="zh-TW" altLang="en-US" dirty="0" smtClean="0">
                <a:hlinkClick r:id="rId4"/>
              </a:rPr>
              <a:t>跑步中</a:t>
            </a:r>
            <a:r>
              <a:rPr lang="zh-TW" altLang="en-US" dirty="0" smtClean="0"/>
              <a:t>）</a:t>
            </a:r>
            <a:endParaRPr lang="en-US" altLang="zh-TW" dirty="0"/>
          </a:p>
          <a:p>
            <a:pPr lvl="2"/>
            <a:r>
              <a:rPr lang="zh-TW" altLang="en-US" dirty="0"/>
              <a:t>楊雙</a:t>
            </a:r>
            <a:r>
              <a:rPr lang="zh-TW" altLang="en-US" dirty="0" smtClean="0"/>
              <a:t>丞</a:t>
            </a:r>
            <a:r>
              <a:rPr lang="en-US" altLang="zh-TW" dirty="0" smtClean="0"/>
              <a:t>: </a:t>
            </a:r>
            <a:r>
              <a:rPr lang="en-US" altLang="zh-TW" dirty="0" smtClean="0">
                <a:hlinkClick r:id="rId5"/>
              </a:rPr>
              <a:t>r04922134@ntu.edu.tw</a:t>
            </a:r>
            <a:r>
              <a:rPr lang="zh-TW" altLang="en-US" dirty="0" smtClean="0"/>
              <a:t>（</a:t>
            </a:r>
            <a:r>
              <a:rPr lang="zh-TW" altLang="en-US" dirty="0" smtClean="0">
                <a:hlinkClick r:id="rId6"/>
              </a:rPr>
              <a:t>比讚中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2"/>
            <a:r>
              <a:rPr lang="zh-TW" altLang="en-US" dirty="0">
                <a:hlinkClick r:id="rId7"/>
              </a:rPr>
              <a:t>宋彥</a:t>
            </a:r>
            <a:r>
              <a:rPr lang="zh-TW" altLang="en-US" dirty="0" smtClean="0">
                <a:hlinkClick r:id="rId7"/>
              </a:rPr>
              <a:t>頡</a:t>
            </a:r>
            <a:r>
              <a:rPr lang="en-US" altLang="zh-TW" dirty="0" smtClean="0"/>
              <a:t>: </a:t>
            </a:r>
            <a:r>
              <a:rPr lang="en-US" altLang="zh-TW" dirty="0" smtClean="0">
                <a:hlinkClick r:id="rId8"/>
              </a:rPr>
              <a:t>b01902011@ntu.edu.tw</a:t>
            </a:r>
            <a:r>
              <a:rPr lang="zh-TW" altLang="en-US" dirty="0" smtClean="0"/>
              <a:t>（</a:t>
            </a:r>
            <a:r>
              <a:rPr lang="zh-TW" altLang="en-US" dirty="0" smtClean="0">
                <a:hlinkClick r:id="rId9"/>
              </a:rPr>
              <a:t>得意中</a:t>
            </a:r>
            <a:r>
              <a:rPr lang="zh-TW" altLang="en-US" dirty="0" smtClean="0"/>
              <a:t>）</a:t>
            </a:r>
            <a:endParaRPr lang="en-US" altLang="zh-TW" dirty="0"/>
          </a:p>
          <a:p>
            <a:pPr lvl="2"/>
            <a:r>
              <a:rPr lang="zh-TW" altLang="en-US" dirty="0" smtClean="0">
                <a:hlinkClick r:id="rId10"/>
              </a:rPr>
              <a:t>李啟維</a:t>
            </a:r>
            <a:r>
              <a:rPr lang="en-US" altLang="zh-TW" dirty="0" smtClean="0"/>
              <a:t>: </a:t>
            </a:r>
            <a:r>
              <a:rPr lang="en-US" altLang="zh-TW" dirty="0" smtClean="0">
                <a:hlinkClick r:id="rId11"/>
              </a:rPr>
              <a:t>sean.lee@mirlab.org</a:t>
            </a:r>
            <a:r>
              <a:rPr lang="zh-TW" altLang="en-US" dirty="0" smtClean="0"/>
              <a:t>（</a:t>
            </a:r>
            <a:r>
              <a:rPr lang="zh-TW" altLang="en-US" dirty="0" smtClean="0">
                <a:hlinkClick r:id="rId12"/>
              </a:rPr>
              <a:t>調酒中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2"/>
            <a:r>
              <a:rPr lang="zh-TW" altLang="en-US" dirty="0" smtClean="0">
                <a:hlinkClick r:id="rId13"/>
              </a:rPr>
              <a:t>古</a:t>
            </a:r>
            <a:r>
              <a:rPr lang="zh-TW" altLang="en-US" dirty="0">
                <a:hlinkClick r:id="rId13"/>
              </a:rPr>
              <a:t>君</a:t>
            </a:r>
            <a:r>
              <a:rPr lang="zh-TW" altLang="en-US" dirty="0" smtClean="0">
                <a:hlinkClick r:id="rId13"/>
              </a:rPr>
              <a:t>葳</a:t>
            </a:r>
            <a:r>
              <a:rPr lang="en-US" altLang="zh-TW" dirty="0" smtClean="0"/>
              <a:t>: </a:t>
            </a:r>
            <a:r>
              <a:rPr lang="en-US" altLang="zh-TW" dirty="0" smtClean="0">
                <a:hlinkClick r:id="rId14"/>
              </a:rPr>
              <a:t>r04922133@ntu.edu.tw</a:t>
            </a:r>
            <a:r>
              <a:rPr lang="zh-TW" altLang="en-US" dirty="0" smtClean="0"/>
              <a:t> （</a:t>
            </a:r>
            <a:r>
              <a:rPr lang="zh-TW" altLang="en-US" dirty="0" smtClean="0">
                <a:hlinkClick r:id="rId15"/>
              </a:rPr>
              <a:t>比四中</a:t>
            </a:r>
            <a:r>
              <a:rPr lang="zh-TW" altLang="en-US" dirty="0" smtClean="0"/>
              <a:t>）</a:t>
            </a:r>
            <a:endParaRPr lang="en-US" altLang="zh-TW" dirty="0"/>
          </a:p>
          <a:p>
            <a:pPr lvl="2"/>
            <a:r>
              <a:rPr lang="zh-TW" altLang="en-US" dirty="0" smtClean="0">
                <a:hlinkClick r:id="rId16"/>
              </a:rPr>
              <a:t>郭世展</a:t>
            </a:r>
            <a:r>
              <a:rPr lang="en-US" altLang="zh-TW" dirty="0" smtClean="0"/>
              <a:t>: </a:t>
            </a:r>
            <a:r>
              <a:rPr lang="en-US" altLang="zh-TW" dirty="0" smtClean="0">
                <a:hlinkClick r:id="rId17"/>
              </a:rPr>
              <a:t>shawn.kuo@mirlab.org</a:t>
            </a:r>
            <a:r>
              <a:rPr lang="zh-TW" altLang="en-US" dirty="0" smtClean="0"/>
              <a:t>（</a:t>
            </a:r>
            <a:r>
              <a:rPr lang="zh-TW" altLang="en-US" dirty="0" smtClean="0">
                <a:hlinkClick r:id="rId18"/>
              </a:rPr>
              <a:t>嗨中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en-US" altLang="zh-TW" dirty="0" smtClean="0"/>
              <a:t>Mailing alias for all TAs: </a:t>
            </a:r>
            <a:r>
              <a:rPr lang="en-US" altLang="zh-TW" dirty="0" smtClean="0">
                <a:hlinkClick r:id="rId19"/>
              </a:rPr>
              <a:t>ta4dsa@mirlab.org</a:t>
            </a:r>
            <a:endParaRPr lang="en-US" altLang="zh-TW" dirty="0" smtClean="0"/>
          </a:p>
          <a:p>
            <a:pPr lvl="1"/>
            <a:r>
              <a:rPr lang="en-US" altLang="zh-TW" dirty="0"/>
              <a:t>All the TAs and instructors will receive emails sent to this account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lang="en-US" altLang="zh-TW" dirty="0" smtClean="0"/>
              <a:t>Office hours</a:t>
            </a:r>
          </a:p>
          <a:p>
            <a:pPr lvl="1"/>
            <a:r>
              <a:rPr lang="en-US" altLang="zh-TW" dirty="0" smtClean="0"/>
              <a:t>One hour per week for each TA (To be announced on FB)</a:t>
            </a:r>
          </a:p>
          <a:p>
            <a:r>
              <a:rPr lang="en-US" altLang="zh-TW" dirty="0" smtClean="0"/>
              <a:t>TAs will try their best to help your learning in DSA, and you should pay due respect to them too!</a:t>
            </a:r>
          </a:p>
        </p:txBody>
      </p:sp>
    </p:spTree>
    <p:extLst>
      <p:ext uri="{BB962C8B-B14F-4D97-AF65-F5344CB8AC3E}">
        <p14:creationId xmlns:p14="http://schemas.microsoft.com/office/powerpoint/2010/main" val="101783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4352</TotalTime>
  <Words>1250</Words>
  <Application>Microsoft Office PowerPoint</Application>
  <PresentationFormat>如螢幕大小 (4:3)</PresentationFormat>
  <Paragraphs>181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新細明體</vt:lpstr>
      <vt:lpstr>標楷體</vt:lpstr>
      <vt:lpstr>Calibri</vt:lpstr>
      <vt:lpstr>Wingdings</vt:lpstr>
      <vt:lpstr>Wingdings 2</vt:lpstr>
      <vt:lpstr>壁窗</vt:lpstr>
      <vt:lpstr>Intro to CSIE1212: Data Structures and Algorithms 資料結構與演算法</vt:lpstr>
      <vt:lpstr>Facts about the Course</vt:lpstr>
      <vt:lpstr>Rules of the Course</vt:lpstr>
      <vt:lpstr>Course Descriptions</vt:lpstr>
      <vt:lpstr>Course Outline</vt:lpstr>
      <vt:lpstr>Textbook and Reference</vt:lpstr>
      <vt:lpstr>About Instructors</vt:lpstr>
      <vt:lpstr>More about Instructors</vt:lpstr>
      <vt:lpstr>About TAs</vt:lpstr>
      <vt:lpstr>Important Links</vt:lpstr>
      <vt:lpstr>Difference of These Two Classes</vt:lpstr>
      <vt:lpstr>About Enrollment</vt:lpstr>
      <vt:lpstr>Policy of fairness</vt:lpstr>
      <vt:lpstr>Grading Policy</vt:lpstr>
      <vt:lpstr>About Homework</vt:lpstr>
      <vt:lpstr>Reading Assignments</vt:lpstr>
      <vt:lpstr>How to Pass the Class?</vt:lpstr>
      <vt:lpstr>Can and Cannot</vt:lpstr>
      <vt:lpstr>One More Thing…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HTS 進行中文語音合成之研究</dc:title>
  <dc:creator>heycat</dc:creator>
  <cp:lastModifiedBy>rogerjang</cp:lastModifiedBy>
  <cp:revision>461</cp:revision>
  <dcterms:created xsi:type="dcterms:W3CDTF">2008-11-09T17:03:56Z</dcterms:created>
  <dcterms:modified xsi:type="dcterms:W3CDTF">2016-05-15T16:16:40Z</dcterms:modified>
</cp:coreProperties>
</file>