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21" autoAdjust="0"/>
  </p:normalViewPr>
  <p:slideViewPr>
    <p:cSldViewPr snapToGrid="0" snapToObjects="1">
      <p:cViewPr>
        <p:scale>
          <a:sx n="60" d="100"/>
          <a:sy n="60" d="100"/>
        </p:scale>
        <p:origin x="-15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EFBAB-7A37-EE48-8088-91AC3A2C1DD8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0CEA5-87CA-7E4B-8849-4C1234A3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37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38815-8547-C845-9F8D-99C41D175B6C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C9BCA-D5E6-2B44-BFD6-282E38A33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21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EF2899-4259-44F3-88E7-2F63FEB77706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i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B23297-128D-4FF5-8394-FFB0034B2F1E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Giảng viên trình bày thêm: Build project, Debug, Compile,…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8211A-AFF6-4C5F-B110-0A63EBCBF08C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E2E3AE4-1494-4A1E-855B-C65908A3DE5B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2CE0F6-B0CF-4BCF-8A8F-B4E37205D3A5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81D236-8E4B-4A8B-8E4F-6C3FB7480121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72ECFE9-C5F9-4F51-B68A-9EFB90862081}" type="slidenum">
              <a:rPr lang="en-US" smtClean="0"/>
              <a:pPr eaLnBrk="1" hangingPunct="1"/>
              <a:t>21</a:t>
            </a:fld>
            <a:endParaRPr lang="en-US" smtClean="0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16E89F-4B45-4CE4-93B6-62B1C1C52EC0}" type="slidenum">
              <a:rPr lang="en-US" smtClean="0"/>
              <a:pPr eaLnBrk="1" hangingPunct="1"/>
              <a:t>22</a:t>
            </a:fld>
            <a:endParaRPr lang="en-US" smtClean="0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34FAEF-EAA1-4B57-ACF5-6E3B75BDC8AF}" type="slidenum">
              <a:rPr lang="en-US" smtClean="0"/>
              <a:pPr eaLnBrk="1" hangingPunct="1"/>
              <a:t>23</a:t>
            </a:fld>
            <a:endParaRPr lang="en-US" smtClean="0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B42928-BCF6-405E-9BA6-60416997C37B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500F7E-9D5D-461E-9E4C-B45BF1375964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5E7A37C-2F19-4DE6-8A6F-BA97A08D49C9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A5E34D-3FE1-4FC0-BACA-C970BB843EFE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4A43C5-3542-4FDD-AB7F-B22A5EEAF73E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119AC1-9AB4-49B8-97BC-BF19FBCD65D3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35009A-2B37-45DF-9941-28B21DBE1060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D0EC56-6D66-4CB7-9BD8-2B539985390A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GV giới thiệu sơ qua về Microsoft Visual Studio 2008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wer point-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4165"/>
            <a:ext cx="7772400" cy="1470025"/>
          </a:xfrm>
          <a:ln>
            <a:noFill/>
          </a:ln>
        </p:spPr>
        <p:txBody>
          <a:bodyPr>
            <a:normAutofit/>
          </a:bodyPr>
          <a:lstStyle>
            <a:lvl1pPr>
              <a:defRPr sz="4400" b="1" i="0">
                <a:solidFill>
                  <a:srgbClr val="00449E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8000"/>
            <a:ext cx="6400800" cy="1752600"/>
          </a:xfrm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40000"/>
                    <a:lumOff val="60000"/>
                  </a:schemeClr>
                </a:solidFill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82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3B61A7-E2FC-4841-8D50-D99D90597A6B}" type="datetime1">
              <a:rPr lang="en-US" smtClean="0"/>
              <a:t>18/08/15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7352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55231"/>
            <a:ext cx="2057400" cy="5170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5231"/>
            <a:ext cx="6019800" cy="5170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6FE0F7-F64C-4E48-A724-F85AC4A61B60}" type="datetime1">
              <a:rPr lang="en-US" smtClean="0"/>
              <a:t>18/08/15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5804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168275"/>
            <a:ext cx="8323263" cy="609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www.hoasen.edu.vn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4FB9C-4809-4B56-9779-FBAA954E73E3}" type="slidenum">
              <a:rPr lang="en-US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007178"/>
      </p:ext>
    </p:extLst>
  </p:cSld>
  <p:clrMapOvr>
    <a:masterClrMapping/>
  </p:clrMapOvr>
  <p:transition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400" y="138223"/>
            <a:ext cx="6883400" cy="1221577"/>
          </a:xfrm>
        </p:spPr>
        <p:txBody>
          <a:bodyPr/>
          <a:lstStyle>
            <a:lvl1pPr>
              <a:defRPr b="1">
                <a:solidFill>
                  <a:srgbClr val="00449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7926"/>
            <a:ext cx="8229600" cy="4648237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pPr eaLnBrk="1" latinLnBrk="0" hangingPunct="1"/>
            <a:fld id="{58FEC44C-3F9D-1544-8214-25D7968B2E5A}" type="datetime1">
              <a:rPr lang="en-US" smtClean="0"/>
              <a:t>18/08/15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18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1888ED-BA33-BE40-BF29-F50D5175FC1E}" type="datetime1">
              <a:rPr lang="en-US" smtClean="0"/>
              <a:t>18/08/15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20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F119C21-0AE2-BC4D-843C-BE82E03062E5}" type="datetime1">
              <a:rPr lang="en-US" smtClean="0"/>
              <a:t>18/08/15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84312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1989"/>
            <a:ext cx="4040188" cy="52288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1989"/>
            <a:ext cx="4041775" cy="52288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150FC7B-5044-DE40-9EF1-4B21023D85EE}" type="datetime1">
              <a:rPr lang="en-US" smtClean="0"/>
              <a:t>18/08/15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66545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5AC67D2-079C-6745-A936-43BC6E106AD5}" type="datetime1">
              <a:rPr lang="en-US" smtClean="0"/>
              <a:t>18/08/15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84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9DD40BE-C346-4746-AF7E-3493C08330BD}" type="datetime1">
              <a:rPr lang="en-US" smtClean="0"/>
              <a:t>18/08/15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2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218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82185"/>
            <a:ext cx="5111750" cy="504397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44236"/>
            <a:ext cx="3008313" cy="38819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D83A1EC-0728-0C41-ABCE-875DE802A9AF}" type="datetime1">
              <a:rPr lang="en-US" smtClean="0"/>
              <a:t>18/08/15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66469"/>
            <a:ext cx="5486400" cy="37611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741E869-144A-2342-8662-45B9046CCDA7}" type="datetime1">
              <a:rPr lang="en-US" smtClean="0"/>
              <a:t>18/08/15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205422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wer point-04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6754" y="274638"/>
            <a:ext cx="6720046" cy="12312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04000"/>
            <a:ext cx="1155700" cy="250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fld id="{F644F9BB-235D-0341-BBB7-B521C4CF5A02}" type="datetime1">
              <a:rPr lang="en-US" smtClean="0"/>
              <a:pPr/>
              <a:t>18/08/15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6910" y="6607175"/>
            <a:ext cx="464110" cy="250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algn="ctr"/>
            <a:fld id="{F0C94032-CD4C-4C25-B0C2-CEC720522D92}" type="slidenum">
              <a:rPr lang="en-US" smtClean="0"/>
              <a:pPr algn="ctr"/>
              <a:t>‹#›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4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accent5">
              <a:lumMod val="75000"/>
            </a:schemeClr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NGÔN NGỮ LẬP TRÌNH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TUẦN </a:t>
            </a:r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C7190-65B3-46D5-A0B6-A18335C9EA37}" type="slidenum">
              <a:rPr lang="en-US"/>
              <a:pPr>
                <a:defRPr/>
              </a:pPr>
              <a:t>10</a:t>
            </a:fld>
            <a:endParaRPr lang="en-GB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85800" y="2590800"/>
            <a:ext cx="74676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="1">
                <a:solidFill>
                  <a:srgbClr val="0000CC"/>
                </a:solidFill>
                <a:latin typeface="Tahoma" pitchFamily="34" charset="0"/>
              </a:rPr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938309884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C97684-5ED7-4AC1-9FD4-83B1A014F7D4}" type="slidenum">
              <a:rPr lang="en-US"/>
              <a:pPr>
                <a:defRPr/>
              </a:pPr>
              <a:t>11</a:t>
            </a:fld>
            <a:endParaRPr lang="en-GB"/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>
          <a:xfrm>
            <a:off x="1487214" y="220717"/>
            <a:ext cx="7656786" cy="84137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</a:rPr>
              <a:t>Khởi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môi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</a:rPr>
              <a:t> Visual </a:t>
            </a:r>
            <a:r>
              <a:rPr lang="en-US" dirty="0" smtClean="0">
                <a:latin typeface="Times New Roman" pitchFamily="18" charset="0"/>
              </a:rPr>
              <a:t>Studio</a:t>
            </a:r>
            <a:endParaRPr lang="en-US" dirty="0" smtClean="0">
              <a:latin typeface="Times New Roman" pitchFamily="18" charset="0"/>
            </a:endParaRPr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153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790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64280-6F7B-4884-837A-B2243EA302B1}" type="slidenum">
              <a:rPr lang="en-US"/>
              <a:pPr>
                <a:defRPr/>
              </a:pPr>
              <a:t>12</a:t>
            </a:fld>
            <a:endParaRPr lang="en-GB"/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Times New Roman" pitchFamily="18" charset="0"/>
              </a:rPr>
              <a:t>Tạo một project Visual C++ (Console)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7848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</a:rPr>
              <a:t>Từ menu File </a:t>
            </a:r>
            <a:r>
              <a:rPr lang="en-US" sz="2400">
                <a:solidFill>
                  <a:srgbClr val="0000CC"/>
                </a:solidFill>
                <a:sym typeface="Wingdings" pitchFamily="2" charset="2"/>
              </a:rPr>
              <a:t> Chọn New  Project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sym typeface="Wingdings" pitchFamily="2" charset="2"/>
              </a:rPr>
              <a:t>Hoặc (Control + Shift + n)</a:t>
            </a:r>
            <a:endParaRPr lang="en-US" sz="240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80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CDDB5-3C88-4471-94A3-4F47494D23E2}" type="slidenum">
              <a:rPr lang="en-US"/>
              <a:pPr>
                <a:defRPr/>
              </a:pPr>
              <a:t>13</a:t>
            </a:fld>
            <a:endParaRPr lang="en-GB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620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685800" y="5181600"/>
            <a:ext cx="7848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-"/>
            </a:pPr>
            <a:r>
              <a:rPr lang="en-US" sz="2400">
                <a:solidFill>
                  <a:srgbClr val="0000CC"/>
                </a:solidFill>
              </a:rPr>
              <a:t> Chọn Visual C++ </a:t>
            </a:r>
            <a:r>
              <a:rPr lang="en-US" sz="2400">
                <a:solidFill>
                  <a:srgbClr val="0000CC"/>
                </a:solidFill>
                <a:sym typeface="Wingdings" pitchFamily="2" charset="2"/>
              </a:rPr>
              <a:t> chọn </a:t>
            </a:r>
            <a:r>
              <a:rPr lang="en-US" sz="2400">
                <a:solidFill>
                  <a:srgbClr val="FF0000"/>
                </a:solidFill>
                <a:sym typeface="Wingdings" pitchFamily="2" charset="2"/>
              </a:rPr>
              <a:t>Win32 Console Application</a:t>
            </a:r>
          </a:p>
          <a:p>
            <a:pPr algn="l" eaLnBrk="1" hangingPunct="1">
              <a:spcBef>
                <a:spcPct val="50000"/>
              </a:spcBef>
              <a:buFontTx/>
              <a:buChar char="-"/>
            </a:pPr>
            <a:r>
              <a:rPr lang="en-US" sz="2400">
                <a:solidFill>
                  <a:srgbClr val="0000CC"/>
                </a:solidFill>
              </a:rPr>
              <a:t> Đặt tên Baitap1 </a:t>
            </a:r>
            <a:r>
              <a:rPr lang="en-US" sz="2400">
                <a:solidFill>
                  <a:srgbClr val="0000CC"/>
                </a:solidFill>
                <a:sym typeface="Wingdings" pitchFamily="2" charset="2"/>
              </a:rPr>
              <a:t> Ok  Next</a:t>
            </a: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26630" name="Rectangle 4"/>
          <p:cNvSpPr>
            <a:spLocks noGrp="1"/>
          </p:cNvSpPr>
          <p:nvPr>
            <p:ph type="title"/>
          </p:nvPr>
        </p:nvSpPr>
        <p:spPr>
          <a:xfrm>
            <a:off x="1219200" y="200025"/>
            <a:ext cx="7473950" cy="841375"/>
          </a:xfrm>
        </p:spPr>
        <p:txBody>
          <a:bodyPr>
            <a:normAutofit fontScale="90000"/>
          </a:bodyPr>
          <a:lstStyle/>
          <a:p>
            <a:r>
              <a:rPr lang="en-US" smtClean="0"/>
              <a:t>Tạo một project Visual C++ (Console)</a:t>
            </a:r>
          </a:p>
        </p:txBody>
      </p:sp>
      <p:sp>
        <p:nvSpPr>
          <p:cNvPr id="26631" name="Oval 5"/>
          <p:cNvSpPr>
            <a:spLocks noChangeArrowheads="1"/>
          </p:cNvSpPr>
          <p:nvPr/>
        </p:nvSpPr>
        <p:spPr bwMode="auto">
          <a:xfrm>
            <a:off x="990600" y="2667000"/>
            <a:ext cx="990600" cy="228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Oval 6"/>
          <p:cNvSpPr>
            <a:spLocks noChangeArrowheads="1"/>
          </p:cNvSpPr>
          <p:nvPr/>
        </p:nvSpPr>
        <p:spPr bwMode="auto">
          <a:xfrm>
            <a:off x="3124200" y="2057400"/>
            <a:ext cx="1828800" cy="228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Oval 7"/>
          <p:cNvSpPr>
            <a:spLocks noChangeArrowheads="1"/>
          </p:cNvSpPr>
          <p:nvPr/>
        </p:nvSpPr>
        <p:spPr bwMode="auto">
          <a:xfrm>
            <a:off x="1600200" y="3990975"/>
            <a:ext cx="1828800" cy="228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72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76E56-4AAD-455D-9368-1BD39A7775F3}" type="slidenum">
              <a:rPr lang="en-US"/>
              <a:pPr>
                <a:defRPr/>
              </a:pPr>
              <a:t>14</a:t>
            </a:fld>
            <a:endParaRPr lang="en-GB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59531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Rectangle 3"/>
          <p:cNvSpPr>
            <a:spLocks noGrp="1"/>
          </p:cNvSpPr>
          <p:nvPr>
            <p:ph type="title"/>
          </p:nvPr>
        </p:nvSpPr>
        <p:spPr>
          <a:xfrm>
            <a:off x="1365250" y="152400"/>
            <a:ext cx="7778750" cy="841375"/>
          </a:xfrm>
        </p:spPr>
        <p:txBody>
          <a:bodyPr>
            <a:normAutofit fontScale="90000"/>
          </a:bodyPr>
          <a:lstStyle/>
          <a:p>
            <a:r>
              <a:rPr lang="en-US" smtClean="0"/>
              <a:t>Tạo một project Visual C++ (Console)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685800" y="5181600"/>
            <a:ext cx="7848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-"/>
            </a:pPr>
            <a:r>
              <a:rPr lang="en-US" sz="2400">
                <a:solidFill>
                  <a:srgbClr val="0000CC"/>
                </a:solidFill>
              </a:rPr>
              <a:t> Click chọn </a:t>
            </a:r>
            <a:r>
              <a:rPr lang="en-US" sz="2400">
                <a:solidFill>
                  <a:srgbClr val="FF0000"/>
                </a:solidFill>
              </a:rPr>
              <a:t>Console Application</a:t>
            </a:r>
            <a:r>
              <a:rPr lang="en-US" sz="2400">
                <a:solidFill>
                  <a:srgbClr val="0000CC"/>
                </a:solidFill>
              </a:rPr>
              <a:t>; Chọn </a:t>
            </a:r>
            <a:r>
              <a:rPr lang="en-US" sz="2400">
                <a:solidFill>
                  <a:srgbClr val="FF0000"/>
                </a:solidFill>
              </a:rPr>
              <a:t>Empty project</a:t>
            </a:r>
            <a:endParaRPr lang="en-US" sz="2400">
              <a:solidFill>
                <a:srgbClr val="FF0000"/>
              </a:solidFill>
              <a:sym typeface="Wingdings" pitchFamily="2" charset="2"/>
            </a:endParaRPr>
          </a:p>
          <a:p>
            <a:pPr algn="l" eaLnBrk="1" hangingPunct="1">
              <a:spcBef>
                <a:spcPct val="50000"/>
              </a:spcBef>
              <a:buFontTx/>
              <a:buChar char="-"/>
            </a:pPr>
            <a:r>
              <a:rPr lang="en-US" sz="2400">
                <a:solidFill>
                  <a:srgbClr val="0000CC"/>
                </a:solidFill>
              </a:rPr>
              <a:t> Chọn </a:t>
            </a:r>
            <a:r>
              <a:rPr lang="en-US" sz="2400" b="1">
                <a:solidFill>
                  <a:srgbClr val="FF0000"/>
                </a:solidFill>
              </a:rPr>
              <a:t>Finish</a:t>
            </a:r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3048000" y="2286000"/>
            <a:ext cx="1524000" cy="228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3048000" y="2895600"/>
            <a:ext cx="1524000" cy="228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7C6222-85A8-4331-BBA0-B3AF732717C8}" type="slidenum">
              <a:rPr lang="en-US"/>
              <a:pPr>
                <a:defRPr/>
              </a:pPr>
              <a:t>15</a:t>
            </a:fld>
            <a:endParaRPr lang="en-GB"/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>
          <a:xfrm>
            <a:off x="1295400" y="200025"/>
            <a:ext cx="7397750" cy="841375"/>
          </a:xfrm>
        </p:spPr>
        <p:txBody>
          <a:bodyPr/>
          <a:lstStyle/>
          <a:p>
            <a:r>
              <a:rPr lang="en-US" smtClean="0"/>
              <a:t>Tạo một source file</a:t>
            </a: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4343400" y="1371600"/>
            <a:ext cx="434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</a:rPr>
              <a:t>Từ cửa sổ Solution Explorer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</a:rPr>
              <a:t>  </a:t>
            </a:r>
            <a:r>
              <a:rPr lang="en-US" sz="2400">
                <a:solidFill>
                  <a:srgbClr val="0000CC"/>
                </a:solidFill>
                <a:sym typeface="Wingdings" pitchFamily="2" charset="2"/>
              </a:rPr>
              <a:t></a:t>
            </a:r>
            <a:r>
              <a:rPr lang="en-US" sz="2400">
                <a:solidFill>
                  <a:srgbClr val="0000CC"/>
                </a:solidFill>
              </a:rPr>
              <a:t> Right click </a:t>
            </a:r>
            <a:r>
              <a:rPr lang="en-US" sz="2400">
                <a:solidFill>
                  <a:srgbClr val="FF0000"/>
                </a:solidFill>
              </a:rPr>
              <a:t>Source file</a:t>
            </a:r>
            <a:r>
              <a:rPr lang="en-US" sz="2400">
                <a:solidFill>
                  <a:srgbClr val="0000CC"/>
                </a:solidFill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</a:rPr>
              <a:t>  </a:t>
            </a:r>
            <a:r>
              <a:rPr lang="en-US" sz="2400">
                <a:solidFill>
                  <a:srgbClr val="0000CC"/>
                </a:solidFill>
                <a:sym typeface="Wingdings" pitchFamily="2" charset="2"/>
              </a:rPr>
              <a:t></a:t>
            </a:r>
            <a:r>
              <a:rPr lang="en-US" sz="2400">
                <a:solidFill>
                  <a:srgbClr val="FF0000"/>
                </a:solidFill>
                <a:sym typeface="Wingdings" pitchFamily="2" charset="2"/>
              </a:rPr>
              <a:t> Add</a:t>
            </a:r>
            <a:r>
              <a:rPr lang="en-US" sz="2400">
                <a:solidFill>
                  <a:srgbClr val="0000CC"/>
                </a:solidFill>
                <a:sym typeface="Wingdings" pitchFamily="2" charset="2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sym typeface="Wingdings" pitchFamily="2" charset="2"/>
              </a:rPr>
              <a:t>   </a:t>
            </a:r>
            <a:r>
              <a:rPr lang="en-US" sz="2400">
                <a:solidFill>
                  <a:srgbClr val="FF0000"/>
                </a:solidFill>
                <a:sym typeface="Wingdings" pitchFamily="2" charset="2"/>
              </a:rPr>
              <a:t>New Item</a:t>
            </a:r>
            <a:r>
              <a:rPr lang="en-US" sz="2400">
                <a:solidFill>
                  <a:srgbClr val="0000CC"/>
                </a:solidFill>
                <a:sym typeface="Wingdings" pitchFamily="2" charset="2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sym typeface="Wingdings" pitchFamily="2" charset="2"/>
              </a:rPr>
              <a:t>   </a:t>
            </a:r>
            <a:r>
              <a:rPr lang="en-US" sz="2400">
                <a:solidFill>
                  <a:srgbClr val="FF0000"/>
                </a:solidFill>
                <a:sym typeface="Wingdings" pitchFamily="2" charset="2"/>
              </a:rPr>
              <a:t>C++ file (.cpp)</a:t>
            </a:r>
            <a:r>
              <a:rPr lang="en-US" sz="2400">
                <a:solidFill>
                  <a:srgbClr val="FF0000"/>
                </a:solidFill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</a:rPr>
              <a:t>  </a:t>
            </a:r>
            <a:r>
              <a:rPr lang="en-US" sz="240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sz="2400">
                <a:solidFill>
                  <a:srgbClr val="0000CC"/>
                </a:solidFill>
              </a:rPr>
              <a:t>Đặt tên file </a:t>
            </a:r>
            <a:r>
              <a:rPr lang="en-US" sz="240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sz="2400" b="1">
                <a:solidFill>
                  <a:srgbClr val="FF0000"/>
                </a:solidFill>
                <a:sym typeface="Wingdings" pitchFamily="2" charset="2"/>
              </a:rPr>
              <a:t>Add</a:t>
            </a:r>
            <a:r>
              <a:rPr lang="en-US" sz="2400">
                <a:solidFill>
                  <a:srgbClr val="FF0000"/>
                </a:solidFill>
                <a:sym typeface="Wingdings" pitchFamily="2" charset="2"/>
              </a:rPr>
              <a:t> </a:t>
            </a:r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3124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55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4F2E1-3FDF-487B-B556-C2384C4C6018}" type="slidenum">
              <a:rPr lang="en-US"/>
              <a:pPr>
                <a:defRPr/>
              </a:pPr>
              <a:t>16</a:t>
            </a:fld>
            <a:endParaRPr lang="en-GB"/>
          </a:p>
        </p:txBody>
      </p:sp>
      <p:sp>
        <p:nvSpPr>
          <p:cNvPr id="29700" name="Rectangle 3"/>
          <p:cNvSpPr>
            <a:spLocks noGrp="1"/>
          </p:cNvSpPr>
          <p:nvPr>
            <p:ph type="title"/>
          </p:nvPr>
        </p:nvSpPr>
        <p:spPr>
          <a:xfrm>
            <a:off x="1371600" y="76200"/>
            <a:ext cx="7321550" cy="841375"/>
          </a:xfrm>
        </p:spPr>
        <p:txBody>
          <a:bodyPr>
            <a:normAutofit fontScale="90000"/>
          </a:bodyPr>
          <a:lstStyle/>
          <a:p>
            <a:r>
              <a:rPr lang="en-US" smtClean="0"/>
              <a:t>Chương trình “Hello Student”</a:t>
            </a: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7343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85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60449-6AA4-48DA-BE1A-DD0537C1FC7B}" type="slidenum">
              <a:rPr lang="en-US"/>
              <a:pPr>
                <a:defRPr/>
              </a:pPr>
              <a:t>17</a:t>
            </a:fld>
            <a:endParaRPr lang="en-GB"/>
          </a:p>
        </p:txBody>
      </p:sp>
      <p:sp>
        <p:nvSpPr>
          <p:cNvPr id="31748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Oval 3"/>
          <p:cNvSpPr>
            <a:spLocks noChangeArrowheads="1"/>
          </p:cNvSpPr>
          <p:nvPr/>
        </p:nvSpPr>
        <p:spPr bwMode="auto">
          <a:xfrm>
            <a:off x="1676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MỘT CHƯƠNG TRÌNH C đơn giản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8382000" cy="457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27" tIns="45714" rIns="91427" bIns="4571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200" b="1">
                <a:solidFill>
                  <a:srgbClr val="0000CC"/>
                </a:solidFill>
              </a:rPr>
              <a:t>/*</a:t>
            </a:r>
            <a:r>
              <a:rPr lang="en-US" sz="2200">
                <a:solidFill>
                  <a:srgbClr val="0000CC"/>
                </a:solidFill>
              </a:rPr>
              <a:t> HELLO.CPP</a:t>
            </a:r>
          </a:p>
          <a:p>
            <a:pPr algn="l" eaLnBrk="1" hangingPunct="1"/>
            <a:r>
              <a:rPr lang="en-US" sz="2200">
                <a:solidFill>
                  <a:srgbClr val="0000CC"/>
                </a:solidFill>
              </a:rPr>
              <a:t>   Chuong trinh minh hoa don gian  </a:t>
            </a:r>
            <a:r>
              <a:rPr lang="en-US" sz="2200" b="1">
                <a:solidFill>
                  <a:srgbClr val="0000CC"/>
                </a:solidFill>
              </a:rPr>
              <a:t>*/</a:t>
            </a:r>
            <a:endParaRPr lang="en-US" sz="2200">
              <a:solidFill>
                <a:srgbClr val="0000CC"/>
              </a:solidFill>
            </a:endParaRPr>
          </a:p>
          <a:p>
            <a:pPr algn="l" eaLnBrk="1" hangingPunct="1"/>
            <a:r>
              <a:rPr lang="en-US" sz="2200" b="1">
                <a:solidFill>
                  <a:srgbClr val="0000CC"/>
                </a:solidFill>
              </a:rPr>
              <a:t>//</a:t>
            </a:r>
            <a:r>
              <a:rPr lang="en-US" sz="2200">
                <a:solidFill>
                  <a:srgbClr val="0000CC"/>
                </a:solidFill>
              </a:rPr>
              <a:t> Xuat chuoi HELLO! ra man hinh</a:t>
            </a:r>
          </a:p>
          <a:p>
            <a:pPr algn="l" eaLnBrk="1" hangingPunct="1"/>
            <a:r>
              <a:rPr lang="en-US" sz="2200" b="1">
                <a:solidFill>
                  <a:srgbClr val="A50021"/>
                </a:solidFill>
              </a:rPr>
              <a:t>#include</a:t>
            </a:r>
            <a:r>
              <a:rPr lang="en-US" sz="2200">
                <a:solidFill>
                  <a:srgbClr val="A50021"/>
                </a:solidFill>
              </a:rPr>
              <a:t> &lt;stdio.h&gt;</a:t>
            </a:r>
          </a:p>
          <a:p>
            <a:pPr algn="l" eaLnBrk="1" hangingPunct="1"/>
            <a:r>
              <a:rPr lang="en-US" sz="2200" b="1">
                <a:solidFill>
                  <a:srgbClr val="A50021"/>
                </a:solidFill>
              </a:rPr>
              <a:t>#include</a:t>
            </a:r>
            <a:r>
              <a:rPr lang="en-US" sz="2200">
                <a:solidFill>
                  <a:srgbClr val="A50021"/>
                </a:solidFill>
              </a:rPr>
              <a:t> &lt;conio.h&gt;</a:t>
            </a:r>
          </a:p>
          <a:p>
            <a:pPr algn="l" eaLnBrk="1" hangingPunct="1"/>
            <a:r>
              <a:rPr lang="en-US" sz="2200" b="1"/>
              <a:t>void main()</a:t>
            </a:r>
          </a:p>
          <a:p>
            <a:pPr algn="l" eaLnBrk="1" hangingPunct="1"/>
            <a:r>
              <a:rPr lang="en-US" sz="2200"/>
              <a:t>{ </a:t>
            </a:r>
          </a:p>
          <a:p>
            <a:pPr algn="l" eaLnBrk="1" hangingPunct="1"/>
            <a:r>
              <a:rPr lang="en-US" sz="2200"/>
              <a:t>  printf("HELLO!");</a:t>
            </a:r>
          </a:p>
          <a:p>
            <a:pPr algn="l" eaLnBrk="1" hangingPunct="1"/>
            <a:r>
              <a:rPr lang="en-US" sz="2200"/>
              <a:t>  getch();</a:t>
            </a:r>
          </a:p>
          <a:p>
            <a:pPr algn="l" eaLnBrk="1" hangingPunct="1"/>
            <a:r>
              <a:rPr lang="en-US" sz="2200"/>
              <a:t>}</a:t>
            </a:r>
          </a:p>
        </p:txBody>
      </p:sp>
      <p:sp>
        <p:nvSpPr>
          <p:cNvPr id="480261" name="AutoShape 5"/>
          <p:cNvSpPr>
            <a:spLocks noChangeArrowheads="1"/>
          </p:cNvSpPr>
          <p:nvPr/>
        </p:nvSpPr>
        <p:spPr bwMode="auto">
          <a:xfrm>
            <a:off x="5715000" y="1828800"/>
            <a:ext cx="2914650" cy="657225"/>
          </a:xfrm>
          <a:prstGeom prst="wedgeRectCallout">
            <a:avLst>
              <a:gd name="adj1" fmla="val -68463"/>
              <a:gd name="adj2" fmla="val -2246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27" tIns="45714" rIns="91427" bIns="45714"/>
          <a:lstStyle/>
          <a:p>
            <a:pPr algn="l"/>
            <a:r>
              <a:rPr lang="en-US" sz="1600" b="1">
                <a:solidFill>
                  <a:srgbClr val="0000CC"/>
                </a:solidFill>
              </a:rPr>
              <a:t>/*…*/  Khối chú thích</a:t>
            </a:r>
          </a:p>
          <a:p>
            <a:pPr algn="l"/>
            <a:r>
              <a:rPr lang="en-US" sz="1600" b="1">
                <a:solidFill>
                  <a:srgbClr val="0000CC"/>
                </a:solidFill>
              </a:rPr>
              <a:t>//  Chú thích một dòng</a:t>
            </a:r>
          </a:p>
        </p:txBody>
      </p:sp>
      <p:sp>
        <p:nvSpPr>
          <p:cNvPr id="480262" name="AutoShape 6"/>
          <p:cNvSpPr>
            <a:spLocks noChangeArrowheads="1"/>
          </p:cNvSpPr>
          <p:nvPr/>
        </p:nvSpPr>
        <p:spPr bwMode="auto">
          <a:xfrm>
            <a:off x="5562600" y="2971800"/>
            <a:ext cx="3067050" cy="679450"/>
          </a:xfrm>
          <a:prstGeom prst="wedgeRectCallout">
            <a:avLst>
              <a:gd name="adj1" fmla="val -121431"/>
              <a:gd name="adj2" fmla="val -4088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27" tIns="45714" rIns="91427" bIns="45714"/>
          <a:lstStyle/>
          <a:p>
            <a:pPr algn="l"/>
            <a:r>
              <a:rPr lang="en-US" sz="1600" b="1">
                <a:solidFill>
                  <a:srgbClr val="A50021"/>
                </a:solidFill>
              </a:rPr>
              <a:t>Khai báo sử dụng thư viện</a:t>
            </a:r>
          </a:p>
          <a:p>
            <a:pPr algn="l"/>
            <a:r>
              <a:rPr lang="en-US" sz="1600" b="1">
                <a:solidFill>
                  <a:srgbClr val="A50021"/>
                </a:solidFill>
              </a:rPr>
              <a:t>#include : chỉ thị tiền xử lý</a:t>
            </a:r>
          </a:p>
        </p:txBody>
      </p:sp>
      <p:sp>
        <p:nvSpPr>
          <p:cNvPr id="480263" name="AutoShape 7"/>
          <p:cNvSpPr>
            <a:spLocks noChangeArrowheads="1"/>
          </p:cNvSpPr>
          <p:nvPr/>
        </p:nvSpPr>
        <p:spPr bwMode="auto">
          <a:xfrm>
            <a:off x="5638800" y="4648200"/>
            <a:ext cx="2971800" cy="1090613"/>
          </a:xfrm>
          <a:prstGeom prst="wedgeRectCallout">
            <a:avLst>
              <a:gd name="adj1" fmla="val -125269"/>
              <a:gd name="adj2" fmla="val -8813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27" tIns="45714" rIns="91427" bIns="45714"/>
          <a:lstStyle/>
          <a:p>
            <a:pPr algn="l"/>
            <a:r>
              <a:rPr lang="en-US" sz="1600" b="1">
                <a:solidFill>
                  <a:srgbClr val="102E50"/>
                </a:solidFill>
              </a:rPr>
              <a:t>- Chương trình chính , bắt buộc là hàm main() </a:t>
            </a:r>
          </a:p>
          <a:p>
            <a:pPr algn="l"/>
            <a:r>
              <a:rPr lang="en-US" sz="1600" b="1">
                <a:solidFill>
                  <a:srgbClr val="102E50"/>
                </a:solidFill>
              </a:rPr>
              <a:t>- Dấu phẩy (;) kết thúc 1 phát biểu đơn</a:t>
            </a:r>
          </a:p>
        </p:txBody>
      </p:sp>
    </p:spTree>
    <p:extLst>
      <p:ext uri="{BB962C8B-B14F-4D97-AF65-F5344CB8AC3E}">
        <p14:creationId xmlns:p14="http://schemas.microsoft.com/office/powerpoint/2010/main" val="285885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animBg="1"/>
      <p:bldP spid="480262" grpId="0" animBg="1"/>
      <p:bldP spid="4802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60831-F367-4EEA-A273-F8D434C03808}" type="slidenum">
              <a:rPr lang="en-US"/>
              <a:pPr>
                <a:defRPr/>
              </a:pPr>
              <a:t>18</a:t>
            </a:fld>
            <a:endParaRPr lang="en-GB"/>
          </a:p>
        </p:txBody>
      </p:sp>
      <p:sp>
        <p:nvSpPr>
          <p:cNvPr id="422914" name="AutoShape 2"/>
          <p:cNvSpPr>
            <a:spLocks noChangeArrowheads="1"/>
          </p:cNvSpPr>
          <p:nvPr/>
        </p:nvSpPr>
        <p:spPr bwMode="auto">
          <a:xfrm>
            <a:off x="1295400" y="1981200"/>
            <a:ext cx="5943600" cy="3124200"/>
          </a:xfrm>
          <a:prstGeom prst="foldedCorner">
            <a:avLst>
              <a:gd name="adj" fmla="val 125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#include &lt;stdio.h&gt;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#include &lt;conio.h&gt;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void main()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{ 	printf(“Hello!”);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   	getch();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}	 </a:t>
            </a: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Viết chương trình in câu “Hello!” ra màn hình</a:t>
            </a:r>
          </a:p>
        </p:txBody>
      </p:sp>
      <p:sp>
        <p:nvSpPr>
          <p:cNvPr id="32774" name="Oval 4"/>
          <p:cNvSpPr>
            <a:spLocks noChangeArrowheads="1"/>
          </p:cNvSpPr>
          <p:nvPr/>
        </p:nvSpPr>
        <p:spPr bwMode="auto">
          <a:xfrm>
            <a:off x="14478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VÍ DỤ 1</a:t>
            </a:r>
          </a:p>
        </p:txBody>
      </p:sp>
    </p:spTree>
    <p:extLst>
      <p:ext uri="{BB962C8B-B14F-4D97-AF65-F5344CB8AC3E}">
        <p14:creationId xmlns:p14="http://schemas.microsoft.com/office/powerpoint/2010/main" val="884523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EE259-AE1C-4ED1-B8E7-441EB5092D3A}" type="slidenum">
              <a:rPr lang="en-US"/>
              <a:pPr>
                <a:defRPr/>
              </a:pPr>
              <a:t>19</a:t>
            </a:fld>
            <a:endParaRPr lang="en-GB"/>
          </a:p>
        </p:txBody>
      </p:sp>
      <p:sp>
        <p:nvSpPr>
          <p:cNvPr id="227332" name="AutoShape 4"/>
          <p:cNvSpPr>
            <a:spLocks noChangeArrowheads="1"/>
          </p:cNvSpPr>
          <p:nvPr/>
        </p:nvSpPr>
        <p:spPr bwMode="auto">
          <a:xfrm>
            <a:off x="838200" y="1905000"/>
            <a:ext cx="7391400" cy="3962400"/>
          </a:xfrm>
          <a:prstGeom prst="foldedCorner">
            <a:avLst>
              <a:gd name="adj" fmla="val 125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#include &lt;stdio.h&gt;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#include &lt;conio.h&gt;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void main()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{ 	printf(“*\n”);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   	printf(“**\n”);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	printf(“***\n”);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	printf(“****”);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   	getch();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}	 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81000" y="11430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 Viết chương trình in tam giác hình dấu * ra màn hình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14478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VÍ DỤ 2</a:t>
            </a:r>
          </a:p>
        </p:txBody>
      </p:sp>
    </p:spTree>
    <p:extLst>
      <p:ext uri="{BB962C8B-B14F-4D97-AF65-F5344CB8AC3E}">
        <p14:creationId xmlns:p14="http://schemas.microsoft.com/office/powerpoint/2010/main" val="500429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Tx/>
              <a:buChar char="-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0">
              <a:buFontTx/>
              <a:buChar char="-"/>
            </a:pP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(character set)</a:t>
            </a:r>
            <a:endParaRPr lang="en-US" dirty="0"/>
          </a:p>
          <a:p>
            <a:pPr lvl="0">
              <a:buFontTx/>
              <a:buChar char="-"/>
            </a:pP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(keywords)</a:t>
            </a:r>
          </a:p>
          <a:p>
            <a:pPr lvl="0">
              <a:buFontTx/>
              <a:buChar char="-"/>
            </a:pPr>
            <a:r>
              <a:rPr lang="en-US" dirty="0" err="1" smtClean="0"/>
              <a:t>Tên</a:t>
            </a:r>
            <a:r>
              <a:rPr lang="en-US" dirty="0" smtClean="0"/>
              <a:t> (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)</a:t>
            </a:r>
          </a:p>
          <a:p>
            <a:pPr lvl="0">
              <a:buFontTx/>
              <a:buChar char="-"/>
            </a:pPr>
            <a:r>
              <a:rPr lang="en-US" dirty="0" smtClean="0"/>
              <a:t>Visual Studio Console</a:t>
            </a:r>
          </a:p>
          <a:p>
            <a:pPr lvl="0">
              <a:buFontTx/>
              <a:buChar char="-"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lvl="0"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8FEC44C-3F9D-1544-8214-25D7968B2E5A}" type="datetime1">
              <a:rPr lang="en-US" smtClean="0"/>
              <a:t>18/08/15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FA0DC0-6E06-4B15-8E8B-9D2BA32A68E0}" type="slidenum">
              <a:rPr lang="en-US"/>
              <a:pPr>
                <a:defRPr/>
              </a:pPr>
              <a:t>20</a:t>
            </a:fld>
            <a:endParaRPr lang="en-GB"/>
          </a:p>
        </p:txBody>
      </p:sp>
      <p:sp>
        <p:nvSpPr>
          <p:cNvPr id="34820" name="Oval 6"/>
          <p:cNvSpPr>
            <a:spLocks noChangeArrowheads="1"/>
          </p:cNvSpPr>
          <p:nvPr/>
        </p:nvSpPr>
        <p:spPr bwMode="auto">
          <a:xfrm>
            <a:off x="14478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VÍ DỤ 3</a:t>
            </a:r>
          </a:p>
        </p:txBody>
      </p:sp>
      <p:sp>
        <p:nvSpPr>
          <p:cNvPr id="222216" name="AutoShape 8"/>
          <p:cNvSpPr>
            <a:spLocks noChangeArrowheads="1"/>
          </p:cNvSpPr>
          <p:nvPr/>
        </p:nvSpPr>
        <p:spPr bwMode="auto">
          <a:xfrm>
            <a:off x="1143000" y="1524000"/>
            <a:ext cx="6781800" cy="4800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#include &lt;stdio.h&gt;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#include &lt;conio.h&gt;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void main()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{ int a, b, sum;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   printf(“Nhap gia tri a :”);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   scanf(“%d”,&amp;a);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   printf(“Nhap gia tri b :”);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   scanf(“%d”,&amp;b);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   sum = a+b;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   printf(“Tong cua 2 so la : %3d”,sum);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   getch();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}	 </a:t>
            </a:r>
          </a:p>
        </p:txBody>
      </p:sp>
      <p:sp>
        <p:nvSpPr>
          <p:cNvPr id="34822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Viết chương trình nhập 2 số nguyên, tính tổng của 2 số đó.</a:t>
            </a:r>
          </a:p>
        </p:txBody>
      </p:sp>
    </p:spTree>
    <p:extLst>
      <p:ext uri="{BB962C8B-B14F-4D97-AF65-F5344CB8AC3E}">
        <p14:creationId xmlns:p14="http://schemas.microsoft.com/office/powerpoint/2010/main" val="754901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9E212-55C4-4D06-9325-C30E955F67CF}" type="slidenum">
              <a:rPr lang="en-US"/>
              <a:pPr>
                <a:defRPr/>
              </a:pPr>
              <a:t>21</a:t>
            </a:fld>
            <a:endParaRPr lang="en-GB"/>
          </a:p>
        </p:txBody>
      </p:sp>
      <p:sp>
        <p:nvSpPr>
          <p:cNvPr id="225285" name="AutoShape 5"/>
          <p:cNvSpPr>
            <a:spLocks noChangeArrowheads="1"/>
          </p:cNvSpPr>
          <p:nvPr/>
        </p:nvSpPr>
        <p:spPr bwMode="auto">
          <a:xfrm>
            <a:off x="838200" y="1905000"/>
            <a:ext cx="7391400" cy="44958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#include &lt;stdio.h&gt;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#include &lt;conio.h&gt;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#define PI 3.14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void main()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{ float r, dientich;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   printf(“Nhap ban kinh r :”);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   scanf(“%f”,&amp;r);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   dientich = PI * r*r;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   printf(“Dien tich hinh tron la : %6.2f”,dientich);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   getch();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}	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381000" y="11430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Viết chương trình nhập bán kính r, tính dt của hình tròn.</a:t>
            </a:r>
          </a:p>
        </p:txBody>
      </p:sp>
      <p:sp>
        <p:nvSpPr>
          <p:cNvPr id="225287" name="AutoShape 7"/>
          <p:cNvSpPr>
            <a:spLocks noChangeArrowheads="1"/>
          </p:cNvSpPr>
          <p:nvPr/>
        </p:nvSpPr>
        <p:spPr bwMode="auto">
          <a:xfrm>
            <a:off x="6705600" y="2362200"/>
            <a:ext cx="1295400" cy="1676400"/>
          </a:xfrm>
          <a:prstGeom prst="wedgeRectCallout">
            <a:avLst>
              <a:gd name="adj1" fmla="val -109926"/>
              <a:gd name="adj2" fmla="val 8712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Xuất số thực có độ rộng là 6 và 2 số lẻ</a:t>
            </a:r>
            <a:endParaRPr lang="vi-VN" sz="20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5847" name="Oval 8"/>
          <p:cNvSpPr>
            <a:spLocks noChangeArrowheads="1"/>
          </p:cNvSpPr>
          <p:nvPr/>
        </p:nvSpPr>
        <p:spPr bwMode="auto">
          <a:xfrm>
            <a:off x="14478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VÍ DỤ 4</a:t>
            </a:r>
          </a:p>
        </p:txBody>
      </p:sp>
    </p:spTree>
    <p:extLst>
      <p:ext uri="{BB962C8B-B14F-4D97-AF65-F5344CB8AC3E}">
        <p14:creationId xmlns:p14="http://schemas.microsoft.com/office/powerpoint/2010/main" val="63895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nimBg="1"/>
      <p:bldP spid="22528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06D0E-9858-4303-BD65-7E6CD2E1AA2E}" type="slidenum">
              <a:rPr lang="en-US"/>
              <a:pPr>
                <a:defRPr/>
              </a:pPr>
              <a:t>22</a:t>
            </a:fld>
            <a:endParaRPr lang="en-GB"/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>
            <a:off x="990600" y="1981200"/>
            <a:ext cx="6324600" cy="3962400"/>
          </a:xfrm>
          <a:prstGeom prst="foldedCorner">
            <a:avLst>
              <a:gd name="adj" fmla="val 125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#include &lt;stdio.h&gt;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#include &lt;conio.h&gt;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void main()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{ 	char c;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	printf(“Nhap ky tu bat ky :”);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   	scanf(“%c”,&amp;c);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	printf(“Ma ASCII cua %c la %d”, c, c);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   	getch();</a:t>
            </a:r>
          </a:p>
          <a:p>
            <a:pPr algn="l"/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}	 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81000" y="1143000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Viết chương trình nhập một ký tự từ bàn phím, in ra mã ASCII của nó.</a:t>
            </a:r>
          </a:p>
        </p:txBody>
      </p:sp>
      <p:pic>
        <p:nvPicPr>
          <p:cNvPr id="229383" name="Picture 7"/>
          <p:cNvPicPr>
            <a:picLocks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5105400"/>
            <a:ext cx="38862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1" name="Oval 10"/>
          <p:cNvSpPr>
            <a:spLocks noChangeArrowheads="1"/>
          </p:cNvSpPr>
          <p:nvPr/>
        </p:nvSpPr>
        <p:spPr bwMode="auto">
          <a:xfrm>
            <a:off x="14478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CÁC VÍ DỤ 5</a:t>
            </a:r>
          </a:p>
        </p:txBody>
      </p:sp>
    </p:spTree>
    <p:extLst>
      <p:ext uri="{BB962C8B-B14F-4D97-AF65-F5344CB8AC3E}">
        <p14:creationId xmlns:p14="http://schemas.microsoft.com/office/powerpoint/2010/main" val="2872495300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35637-545D-4763-BBC4-EFA6386FEEBB}" type="slidenum">
              <a:rPr lang="en-US"/>
              <a:pPr>
                <a:defRPr/>
              </a:pPr>
              <a:t>23</a:t>
            </a:fld>
            <a:endParaRPr lang="en-GB"/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14478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BÀI TẬP</a:t>
            </a:r>
          </a:p>
        </p:txBody>
      </p:sp>
      <p:sp>
        <p:nvSpPr>
          <p:cNvPr id="37893" name="Text Box 10"/>
          <p:cNvSpPr txBox="1">
            <a:spLocks noChangeArrowheads="1"/>
          </p:cNvSpPr>
          <p:nvPr/>
        </p:nvSpPr>
        <p:spPr bwMode="auto">
          <a:xfrm>
            <a:off x="304800" y="1066800"/>
            <a:ext cx="8534400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722313" indent="-3635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2" algn="l" eaLnBrk="1" hangingPunct="1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1/ Viết chương trình hiện ra màn hình hai câu thông báo sau:</a:t>
            </a:r>
            <a:endParaRPr lang="vi-VN" sz="2000">
              <a:solidFill>
                <a:srgbClr val="0000CC"/>
              </a:solidFill>
              <a:latin typeface="Tahoma" pitchFamily="34" charset="0"/>
            </a:endParaRPr>
          </a:p>
          <a:p>
            <a:pPr algn="l" eaLnBrk="1" hangingPunct="1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	Chao ban!</a:t>
            </a:r>
            <a:endParaRPr lang="vi-VN" sz="2000">
              <a:solidFill>
                <a:srgbClr val="0000CC"/>
              </a:solidFill>
              <a:latin typeface="Tahoma" pitchFamily="34" charset="0"/>
            </a:endParaRPr>
          </a:p>
          <a:p>
            <a:pPr algn="l" eaLnBrk="1" hangingPunct="1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	Chuc mung ban den voi mon hoc Ky Thuat Lap Trinh.</a:t>
            </a:r>
            <a:endParaRPr lang="vi-VN" sz="2000">
              <a:solidFill>
                <a:srgbClr val="0000CC"/>
              </a:solidFill>
              <a:latin typeface="Tahoma" pitchFamily="34" charset="0"/>
            </a:endParaRPr>
          </a:p>
          <a:p>
            <a:pPr lvl="2" algn="l" eaLnBrk="1" hangingPunct="1"/>
            <a:r>
              <a:rPr lang="vi-VN" sz="2000">
                <a:solidFill>
                  <a:srgbClr val="0000CC"/>
                </a:solidFill>
              </a:rPr>
              <a:t>2/ Viết chương trình in ra màn hình hình tam giác cân gồm các dấu sao (*). </a:t>
            </a:r>
            <a:endParaRPr lang="en-US" sz="2000">
              <a:solidFill>
                <a:srgbClr val="0000CC"/>
              </a:solidFill>
            </a:endParaRPr>
          </a:p>
          <a:p>
            <a:pPr lvl="2" algn="l" eaLnBrk="1" hangingPunct="1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3/ Viết chương trình nhập vào hai số nguyên dương. Tính tổng, hiệu,   tích của 2 số. Hiển thị kết quả ra màn hình.</a:t>
            </a:r>
          </a:p>
          <a:p>
            <a:pPr lvl="2" algn="l" eaLnBrk="1" hangingPunct="1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4/ Viết chương trình tính tổng bình phương của hai số được nhập vào từ bàn phím.</a:t>
            </a:r>
          </a:p>
          <a:p>
            <a:pPr lvl="2" algn="l" eaLnBrk="1" hangingPunct="1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5/ Viết chương trình nhập vào một số dương có 2 chữ số, in ra số đảo ngược của số đó </a:t>
            </a:r>
          </a:p>
          <a:p>
            <a:pPr lvl="2" algn="l" eaLnBrk="1" hangingPunct="1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6/ Viết chương trình nhập giờ, phút, giây. </a:t>
            </a:r>
            <a:r>
              <a:rPr lang="sv-SE" sz="2000">
                <a:solidFill>
                  <a:srgbClr val="0000CC"/>
                </a:solidFill>
                <a:latin typeface="Tahoma" pitchFamily="34" charset="0"/>
              </a:rPr>
              <a:t>In ra tổng số giây.</a:t>
            </a:r>
          </a:p>
          <a:p>
            <a:pPr lvl="2" algn="l" eaLnBrk="1" hangingPunct="1"/>
            <a:r>
              <a:rPr lang="sv-SE" sz="2000">
                <a:solidFill>
                  <a:srgbClr val="0000CC"/>
                </a:solidFill>
                <a:latin typeface="Tahoma" pitchFamily="34" charset="0"/>
              </a:rPr>
              <a:t>7/ Viết chương trình nhập bán kính r, tính diện tích của hình tròn.</a:t>
            </a:r>
          </a:p>
          <a:p>
            <a:pPr lvl="2" algn="l" eaLnBrk="1" hangingPunct="1"/>
            <a:r>
              <a:rPr lang="sv-SE" sz="2000">
                <a:solidFill>
                  <a:srgbClr val="0000CC"/>
                </a:solidFill>
                <a:latin typeface="Tahoma" pitchFamily="34" charset="0"/>
              </a:rPr>
              <a:t>8/ Viết chương trình nhập cạnh a, tính diện tích của hình vuông</a:t>
            </a:r>
          </a:p>
          <a:p>
            <a:pPr lvl="2" algn="l" eaLnBrk="1" hangingPunct="1"/>
            <a:r>
              <a:rPr lang="sv-SE" sz="2000">
                <a:solidFill>
                  <a:srgbClr val="0000CC"/>
                </a:solidFill>
                <a:latin typeface="Tahoma" pitchFamily="34" charset="0"/>
              </a:rPr>
              <a:t>9/ Viết chương trình nhập bán kính r, tính chu vi của hình tròn</a:t>
            </a:r>
          </a:p>
          <a:p>
            <a:pPr lvl="2" algn="l" eaLnBrk="1" hangingPunct="1"/>
            <a:r>
              <a:rPr lang="sv-SE" sz="2000">
                <a:solidFill>
                  <a:srgbClr val="0000CC"/>
                </a:solidFill>
                <a:latin typeface="Tahoma" pitchFamily="34" charset="0"/>
              </a:rPr>
              <a:t>10/ Viết chương trình nhập đáy nhỏ, đáy lớn và chiều cao của hình thang cân, tính chu vi  </a:t>
            </a:r>
          </a:p>
          <a:p>
            <a:pPr lvl="2" algn="l" eaLnBrk="1" hangingPunct="1"/>
            <a:endParaRPr lang="vi-VN" sz="2000">
              <a:solidFill>
                <a:srgbClr val="0000CC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901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8FEC44C-3F9D-1544-8214-25D7968B2E5A}" type="datetime1">
              <a:rPr lang="en-US" smtClean="0"/>
              <a:t>18/08/15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59400" dirty="0" smtClean="0"/>
              <a:t>Q/A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8FEC44C-3F9D-1544-8214-25D7968B2E5A}" type="datetime1">
              <a:rPr lang="en-US" smtClean="0"/>
              <a:t>18/08/15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dirty="0" smtClean="0"/>
              <a:t>BÀI TẬP </a:t>
            </a:r>
          </a:p>
          <a:p>
            <a:pPr marL="0" indent="0" algn="ctr">
              <a:buNone/>
            </a:pPr>
            <a:r>
              <a:rPr lang="en-US" sz="8800" dirty="0" smtClean="0"/>
              <a:t>XEM TRONG SÁCH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7076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DC78CC-4CA9-4B34-8AD6-B60C489BAD50}" type="slidenum">
              <a:rPr lang="en-US"/>
              <a:pPr>
                <a:defRPr/>
              </a:pPr>
              <a:t>3</a:t>
            </a:fld>
            <a:endParaRPr lang="en-GB"/>
          </a:p>
        </p:txBody>
      </p:sp>
      <p:sp>
        <p:nvSpPr>
          <p:cNvPr id="16388" name="Text Box 8"/>
          <p:cNvSpPr txBox="1">
            <a:spLocks noChangeArrowheads="1"/>
          </p:cNvSpPr>
          <p:nvPr/>
        </p:nvSpPr>
        <p:spPr bwMode="auto">
          <a:xfrm>
            <a:off x="609600" y="1211263"/>
            <a:ext cx="7772400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Ngôn ngữ C do Dennish Ritchie đề xuất tại phòng thí nghiệm Bell) vào những năm 70.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Đến năm 1978 giáo trình “Ngôn ngữ lập trình C” cho chính tác giả viết được xuất bản và phổ biến rộng rãi.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Hiện nay ngôn ngữ C được hầu hết các trường đại học dùng để dạy cho các sinh viên chuyên ngành máy tính.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800">
                <a:solidFill>
                  <a:srgbClr val="0000CC"/>
                </a:solidFill>
                <a:latin typeface="Tahoma" pitchFamily="34" charset="0"/>
                <a:sym typeface="Wingdings" pitchFamily="2" charset="2"/>
              </a:rPr>
              <a:t>Nhiều ngôn ngữ hiện đại ngày nay đều bắt nguồn từ C như: MS VC++, Java, C#...</a:t>
            </a:r>
          </a:p>
          <a:p>
            <a:pPr algn="just" eaLnBrk="1" hangingPunct="1">
              <a:spcBef>
                <a:spcPct val="50000"/>
              </a:spcBef>
            </a:pPr>
            <a:endParaRPr lang="en-US" sz="280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16389" name="Rectangle 10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550150" cy="841375"/>
          </a:xfrm>
        </p:spPr>
        <p:txBody>
          <a:bodyPr/>
          <a:lstStyle/>
          <a:p>
            <a:r>
              <a:rPr lang="en-US" smtClean="0"/>
              <a:t>Ngôn ngữ lập trình C</a:t>
            </a:r>
          </a:p>
        </p:txBody>
      </p:sp>
    </p:spTree>
    <p:extLst>
      <p:ext uri="{BB962C8B-B14F-4D97-AF65-F5344CB8AC3E}">
        <p14:creationId xmlns:p14="http://schemas.microsoft.com/office/powerpoint/2010/main" val="3214072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CE6FB6-A3D7-4B27-8727-440F0CC7C90E}" type="slidenum">
              <a:rPr lang="en-US"/>
              <a:pPr>
                <a:defRPr/>
              </a:pPr>
              <a:t>4</a:t>
            </a:fld>
            <a:endParaRPr lang="en-GB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905000" y="152400"/>
            <a:ext cx="5791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TẬP KÝ TỰ - CHARACTER SET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09600" y="1524000"/>
            <a:ext cx="777240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Ngôn ngữ C được xây dựng trên bộ ký tự:</a:t>
            </a:r>
          </a:p>
          <a:p>
            <a:pPr lvl="1"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- 26 chữ cái hoa : A …Z</a:t>
            </a:r>
          </a:p>
          <a:p>
            <a:pPr lvl="1"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- 26 chữ cái thường : a … z</a:t>
            </a:r>
          </a:p>
          <a:p>
            <a:pPr lvl="1"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- 10 chữ số : 0…9</a:t>
            </a:r>
          </a:p>
          <a:p>
            <a:pPr lvl="1"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- Các ký hiệu toán học : +,-,*,/,=,()</a:t>
            </a:r>
          </a:p>
          <a:p>
            <a:pPr lvl="1"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- Ký tự gạch nối dưới (under score) : _ </a:t>
            </a:r>
          </a:p>
          <a:p>
            <a:pPr lvl="1"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- Các ký hiệu đặc biệt: .,;:[]{}?!&amp;%#$...</a:t>
            </a:r>
          </a:p>
          <a:p>
            <a:pPr lvl="1"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- Ký tự space (khoảng trắng) dùng để cách các từ</a:t>
            </a:r>
          </a:p>
        </p:txBody>
      </p:sp>
    </p:spTree>
    <p:extLst>
      <p:ext uri="{BB962C8B-B14F-4D97-AF65-F5344CB8AC3E}">
        <p14:creationId xmlns:p14="http://schemas.microsoft.com/office/powerpoint/2010/main" val="3430541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9D2B9-4938-4C69-A459-BC7E11269963}" type="slidenum">
              <a:rPr lang="en-US"/>
              <a:pPr>
                <a:defRPr/>
              </a:pPr>
              <a:t>5</a:t>
            </a:fld>
            <a:endParaRPr lang="en-GB"/>
          </a:p>
        </p:txBody>
      </p:sp>
      <p:sp>
        <p:nvSpPr>
          <p:cNvPr id="18436" name="Oval 5"/>
          <p:cNvSpPr>
            <a:spLocks noChangeArrowheads="1"/>
          </p:cNvSpPr>
          <p:nvPr/>
        </p:nvSpPr>
        <p:spPr bwMode="auto">
          <a:xfrm>
            <a:off x="1676400" y="228600"/>
            <a:ext cx="52578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TỪ KHÓA – KEYWORDS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533400" y="1600200"/>
            <a:ext cx="8077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defTabSz="-13873163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800" b="1">
                <a:solidFill>
                  <a:srgbClr val="0000CC"/>
                </a:solidFill>
              </a:rPr>
              <a:t>	</a:t>
            </a: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Từ kh</a:t>
            </a:r>
            <a:r>
              <a:rPr lang="en-US" sz="2800">
                <a:solidFill>
                  <a:srgbClr val="0000CC"/>
                </a:solidFill>
              </a:rPr>
              <a:t>ó</a:t>
            </a: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a l</a:t>
            </a:r>
            <a:r>
              <a:rPr lang="en-US" sz="2800">
                <a:solidFill>
                  <a:srgbClr val="0000CC"/>
                </a:solidFill>
              </a:rPr>
              <a:t>à</a:t>
            </a: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 những từ c</a:t>
            </a:r>
            <a:r>
              <a:rPr lang="en-US" sz="2800">
                <a:solidFill>
                  <a:srgbClr val="0000CC"/>
                </a:solidFill>
              </a:rPr>
              <a:t>ó</a:t>
            </a: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 một ý nghĩa x</a:t>
            </a:r>
            <a:r>
              <a:rPr lang="en-US" sz="2800">
                <a:solidFill>
                  <a:srgbClr val="0000CC"/>
                </a:solidFill>
              </a:rPr>
              <a:t>á</a:t>
            </a: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c định.</a:t>
            </a:r>
          </a:p>
          <a:p>
            <a:pPr algn="just" defTabSz="-13873163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N</a:t>
            </a:r>
            <a:r>
              <a:rPr lang="en-US" sz="2800">
                <a:solidFill>
                  <a:srgbClr val="0000CC"/>
                </a:solidFill>
              </a:rPr>
              <a:t>ó</a:t>
            </a: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 d</a:t>
            </a:r>
            <a:r>
              <a:rPr lang="en-US" sz="2800">
                <a:solidFill>
                  <a:srgbClr val="0000CC"/>
                </a:solidFill>
              </a:rPr>
              <a:t>ù</a:t>
            </a: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ng để diễn đạt c</a:t>
            </a:r>
            <a:r>
              <a:rPr lang="en-US" sz="2800">
                <a:solidFill>
                  <a:srgbClr val="0000CC"/>
                </a:solidFill>
              </a:rPr>
              <a:t>á</a:t>
            </a: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c ph</a:t>
            </a:r>
            <a:r>
              <a:rPr lang="en-US" sz="2800">
                <a:solidFill>
                  <a:srgbClr val="0000CC"/>
                </a:solidFill>
              </a:rPr>
              <a:t>á</a:t>
            </a: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t biểu như khai b</a:t>
            </a:r>
            <a:r>
              <a:rPr lang="en-US" sz="2800">
                <a:solidFill>
                  <a:srgbClr val="0000CC"/>
                </a:solidFill>
              </a:rPr>
              <a:t>á</a:t>
            </a: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o c</a:t>
            </a:r>
            <a:r>
              <a:rPr lang="en-US" sz="2800">
                <a:solidFill>
                  <a:srgbClr val="0000CC"/>
                </a:solidFill>
              </a:rPr>
              <a:t>á</a:t>
            </a: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c kiểu  dữ liệu, viết c</a:t>
            </a:r>
            <a:r>
              <a:rPr lang="en-US" sz="2800">
                <a:solidFill>
                  <a:srgbClr val="0000CC"/>
                </a:solidFill>
              </a:rPr>
              <a:t>á</a:t>
            </a: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c to</a:t>
            </a:r>
            <a:r>
              <a:rPr lang="en-US" sz="2800">
                <a:solidFill>
                  <a:srgbClr val="0000CC"/>
                </a:solidFill>
              </a:rPr>
              <a:t>á</a:t>
            </a: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n tử v</a:t>
            </a:r>
            <a:r>
              <a:rPr lang="en-US" sz="2800">
                <a:solidFill>
                  <a:srgbClr val="0000CC"/>
                </a:solidFill>
              </a:rPr>
              <a:t>à</a:t>
            </a: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 c</a:t>
            </a:r>
            <a:r>
              <a:rPr lang="en-US" sz="2800">
                <a:solidFill>
                  <a:srgbClr val="0000CC"/>
                </a:solidFill>
              </a:rPr>
              <a:t>á</a:t>
            </a: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c câu lệnh.</a:t>
            </a:r>
          </a:p>
        </p:txBody>
      </p:sp>
    </p:spTree>
    <p:extLst>
      <p:ext uri="{BB962C8B-B14F-4D97-AF65-F5344CB8AC3E}">
        <p14:creationId xmlns:p14="http://schemas.microsoft.com/office/powerpoint/2010/main" val="34342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48E795-68E8-4A67-960C-C1679615E03D}" type="slidenum">
              <a:rPr lang="en-US"/>
              <a:pPr>
                <a:defRPr/>
              </a:pPr>
              <a:t>6</a:t>
            </a:fld>
            <a:endParaRPr lang="en-GB"/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533400" y="1295400"/>
            <a:ext cx="8077200" cy="445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1" u="sng">
                <a:solidFill>
                  <a:srgbClr val="0000CC"/>
                </a:solidFill>
                <a:latin typeface="Tahoma" pitchFamily="34" charset="0"/>
              </a:rPr>
              <a:t>Nhóm từ khai báo kiểu dữ liệu</a:t>
            </a: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:</a:t>
            </a:r>
            <a:endParaRPr lang="en-US" sz="2200" b="1">
              <a:solidFill>
                <a:srgbClr val="0000CC"/>
              </a:solidFill>
              <a:latin typeface="Tahoma" pitchFamily="34" charset="0"/>
            </a:endParaRPr>
          </a:p>
          <a:p>
            <a:pPr lvl="1" algn="l">
              <a:spcBef>
                <a:spcPct val="5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Kiểu số nguyên : </a:t>
            </a:r>
            <a:r>
              <a:rPr lang="en-US" sz="2200" b="1">
                <a:solidFill>
                  <a:srgbClr val="0000CC"/>
                </a:solidFill>
                <a:latin typeface="Tahoma" pitchFamily="34" charset="0"/>
              </a:rPr>
              <a:t>char , int , short , unsigned , long </a:t>
            </a:r>
          </a:p>
          <a:p>
            <a:pPr lvl="1" algn="l">
              <a:spcBef>
                <a:spcPct val="5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Kiểu số thực: </a:t>
            </a:r>
            <a:r>
              <a:rPr lang="en-US" sz="2200" b="1">
                <a:solidFill>
                  <a:srgbClr val="0000CC"/>
                </a:solidFill>
                <a:latin typeface="Tahoma" pitchFamily="34" charset="0"/>
              </a:rPr>
              <a:t>float , double</a:t>
            </a: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 </a:t>
            </a:r>
          </a:p>
          <a:p>
            <a:pPr lvl="1" algn="l">
              <a:spcBef>
                <a:spcPct val="5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Kiểu rời rạc : </a:t>
            </a:r>
            <a:r>
              <a:rPr lang="en-US" sz="2200" b="1">
                <a:solidFill>
                  <a:srgbClr val="0000CC"/>
                </a:solidFill>
                <a:latin typeface="Tahoma" pitchFamily="34" charset="0"/>
              </a:rPr>
              <a:t>enum</a:t>
            </a: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 </a:t>
            </a:r>
          </a:p>
          <a:p>
            <a:pPr lvl="1" algn="l">
              <a:spcBef>
                <a:spcPct val="5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Kiều cấu trúc : </a:t>
            </a:r>
            <a:r>
              <a:rPr lang="en-US" sz="2200" b="1">
                <a:solidFill>
                  <a:srgbClr val="0000CC"/>
                </a:solidFill>
                <a:latin typeface="Tahoma" pitchFamily="34" charset="0"/>
              </a:rPr>
              <a:t>struct , union</a:t>
            </a: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 </a:t>
            </a:r>
          </a:p>
          <a:p>
            <a:pPr lvl="1" algn="l">
              <a:spcBef>
                <a:spcPct val="5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Kiểu rỗng: </a:t>
            </a:r>
            <a:r>
              <a:rPr lang="en-US" sz="2200" b="1">
                <a:solidFill>
                  <a:srgbClr val="0000CC"/>
                </a:solidFill>
                <a:latin typeface="Tahoma" pitchFamily="34" charset="0"/>
              </a:rPr>
              <a:t>void</a:t>
            </a: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 </a:t>
            </a:r>
          </a:p>
          <a:p>
            <a:pPr lvl="1" algn="l">
              <a:spcBef>
                <a:spcPct val="5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Tự định kiểu: </a:t>
            </a:r>
            <a:r>
              <a:rPr lang="en-US" sz="2200" b="1">
                <a:solidFill>
                  <a:srgbClr val="0000CC"/>
                </a:solidFill>
                <a:latin typeface="Tahoma" pitchFamily="34" charset="0"/>
              </a:rPr>
              <a:t>typedef</a:t>
            </a: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  </a:t>
            </a:r>
          </a:p>
          <a:p>
            <a:pPr lvl="1" algn="l">
              <a:spcBef>
                <a:spcPct val="5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Khai báo hằng:  </a:t>
            </a:r>
            <a:r>
              <a:rPr lang="en-US" sz="2200" b="1">
                <a:solidFill>
                  <a:srgbClr val="0000CC"/>
                </a:solidFill>
                <a:latin typeface="Tahoma" pitchFamily="34" charset="0"/>
              </a:rPr>
              <a:t>const , </a:t>
            </a: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  </a:t>
            </a:r>
          </a:p>
          <a:p>
            <a:pPr lvl="1" algn="l">
              <a:spcBef>
                <a:spcPct val="5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Khai báo biến: </a:t>
            </a:r>
            <a:r>
              <a:rPr lang="en-US" sz="2200" b="1">
                <a:solidFill>
                  <a:srgbClr val="0000CC"/>
                </a:solidFill>
                <a:latin typeface="Tahoma" pitchFamily="34" charset="0"/>
              </a:rPr>
              <a:t>static , extern , auto, register, volatile </a:t>
            </a:r>
          </a:p>
        </p:txBody>
      </p:sp>
      <p:sp>
        <p:nvSpPr>
          <p:cNvPr id="19461" name="Oval 8"/>
          <p:cNvSpPr>
            <a:spLocks noChangeArrowheads="1"/>
          </p:cNvSpPr>
          <p:nvPr/>
        </p:nvSpPr>
        <p:spPr bwMode="auto">
          <a:xfrm>
            <a:off x="1676400" y="228600"/>
            <a:ext cx="52578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TỪ KHÓA – KEYWORDS</a:t>
            </a:r>
          </a:p>
        </p:txBody>
      </p:sp>
    </p:spTree>
    <p:extLst>
      <p:ext uri="{BB962C8B-B14F-4D97-AF65-F5344CB8AC3E}">
        <p14:creationId xmlns:p14="http://schemas.microsoft.com/office/powerpoint/2010/main" val="415980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41AFB-2895-4D17-BC27-1A017F63D588}" type="slidenum">
              <a:rPr lang="en-US"/>
              <a:pPr>
                <a:defRPr/>
              </a:pPr>
              <a:t>7</a:t>
            </a:fld>
            <a:endParaRPr lang="en-GB"/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609600" y="1600200"/>
            <a:ext cx="8077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u="sng">
                <a:solidFill>
                  <a:srgbClr val="0000CC"/>
                </a:solidFill>
                <a:latin typeface="Tahoma" pitchFamily="34" charset="0"/>
              </a:rPr>
              <a:t>Nhóm từ dành cho các phát biểu</a:t>
            </a: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:</a:t>
            </a:r>
            <a:endParaRPr lang="en-US" sz="2400" b="1">
              <a:solidFill>
                <a:srgbClr val="0000CC"/>
              </a:solidFill>
              <a:latin typeface="Tahoma" pitchFamily="34" charset="0"/>
            </a:endParaRPr>
          </a:p>
          <a:p>
            <a:pPr lvl="1" algn="l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Phát biểu chọn :</a:t>
            </a:r>
            <a:r>
              <a:rPr lang="en-US" sz="2400" b="1">
                <a:solidFill>
                  <a:srgbClr val="0000CC"/>
                </a:solidFill>
                <a:latin typeface="Tahoma" pitchFamily="34" charset="0"/>
              </a:rPr>
              <a:t> if , else , switch , case , default </a:t>
            </a:r>
          </a:p>
          <a:p>
            <a:pPr lvl="1" algn="l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Phát biểu lặp:  </a:t>
            </a:r>
            <a:r>
              <a:rPr lang="en-US" sz="2400" b="1">
                <a:solidFill>
                  <a:srgbClr val="0000CC"/>
                </a:solidFill>
                <a:latin typeface="Tahoma" pitchFamily="34" charset="0"/>
              </a:rPr>
              <a:t>for , while , do </a:t>
            </a:r>
          </a:p>
          <a:p>
            <a:pPr lvl="1" algn="l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Từ khóa điều khiển:</a:t>
            </a:r>
            <a:r>
              <a:rPr lang="en-US" sz="2400" b="1">
                <a:solidFill>
                  <a:srgbClr val="0000CC"/>
                </a:solidFill>
                <a:latin typeface="Tahoma" pitchFamily="34" charset="0"/>
              </a:rPr>
              <a:t> break , continue , return , goto</a:t>
            </a:r>
          </a:p>
        </p:txBody>
      </p:sp>
      <p:sp>
        <p:nvSpPr>
          <p:cNvPr id="20485" name="Oval 7"/>
          <p:cNvSpPr>
            <a:spLocks noChangeArrowheads="1"/>
          </p:cNvSpPr>
          <p:nvPr/>
        </p:nvSpPr>
        <p:spPr bwMode="auto">
          <a:xfrm>
            <a:off x="1676400" y="228600"/>
            <a:ext cx="52578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TỪ KHÓA – KEYWORDS</a:t>
            </a:r>
          </a:p>
        </p:txBody>
      </p:sp>
    </p:spTree>
    <p:extLst>
      <p:ext uri="{BB962C8B-B14F-4D97-AF65-F5344CB8AC3E}">
        <p14:creationId xmlns:p14="http://schemas.microsoft.com/office/powerpoint/2010/main" val="53755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6C031-4749-45A9-8CD0-BB70FFC0CB92}" type="slidenum">
              <a:rPr lang="en-US"/>
              <a:pPr>
                <a:defRPr/>
              </a:pPr>
              <a:t>8</a:t>
            </a:fld>
            <a:endParaRPr lang="en-GB"/>
          </a:p>
        </p:txBody>
      </p:sp>
      <p:sp>
        <p:nvSpPr>
          <p:cNvPr id="21508" name="Oval 5"/>
          <p:cNvSpPr>
            <a:spLocks noChangeArrowheads="1"/>
          </p:cNvSpPr>
          <p:nvPr/>
        </p:nvSpPr>
        <p:spPr bwMode="auto">
          <a:xfrm>
            <a:off x="1676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TÊN (ĐỊNH DANH) - IDENTIFIER</a:t>
            </a: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304800" y="1600200"/>
            <a:ext cx="8458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defTabSz="-13873163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600">
                <a:solidFill>
                  <a:srgbClr val="0000CC"/>
                </a:solidFill>
                <a:latin typeface="Tahoma" pitchFamily="34" charset="0"/>
              </a:rPr>
              <a:t>Tên l</a:t>
            </a:r>
            <a:r>
              <a:rPr lang="en-US" sz="2600">
                <a:solidFill>
                  <a:srgbClr val="0000CC"/>
                </a:solidFill>
              </a:rPr>
              <a:t>à</a:t>
            </a:r>
            <a:r>
              <a:rPr lang="en-US" sz="2600">
                <a:solidFill>
                  <a:srgbClr val="0000CC"/>
                </a:solidFill>
                <a:latin typeface="Tahoma" pitchFamily="34" charset="0"/>
              </a:rPr>
              <a:t> 1 từ : d</a:t>
            </a:r>
            <a:r>
              <a:rPr lang="en-US" sz="2600">
                <a:solidFill>
                  <a:srgbClr val="0000CC"/>
                </a:solidFill>
              </a:rPr>
              <a:t>ù</a:t>
            </a:r>
            <a:r>
              <a:rPr lang="en-US" sz="2600">
                <a:solidFill>
                  <a:srgbClr val="0000CC"/>
                </a:solidFill>
                <a:latin typeface="Tahoma" pitchFamily="34" charset="0"/>
              </a:rPr>
              <a:t>ng để x</a:t>
            </a:r>
            <a:r>
              <a:rPr lang="en-US" sz="2600">
                <a:solidFill>
                  <a:srgbClr val="0000CC"/>
                </a:solidFill>
              </a:rPr>
              <a:t>á</a:t>
            </a:r>
            <a:r>
              <a:rPr lang="en-US" sz="2600">
                <a:solidFill>
                  <a:srgbClr val="0000CC"/>
                </a:solidFill>
                <a:latin typeface="Tahoma" pitchFamily="34" charset="0"/>
              </a:rPr>
              <a:t>c định c</a:t>
            </a:r>
            <a:r>
              <a:rPr lang="en-US" sz="2600">
                <a:solidFill>
                  <a:srgbClr val="0000CC"/>
                </a:solidFill>
              </a:rPr>
              <a:t>á</a:t>
            </a:r>
            <a:r>
              <a:rPr lang="en-US" sz="2600">
                <a:solidFill>
                  <a:srgbClr val="0000CC"/>
                </a:solidFill>
                <a:latin typeface="Tahoma" pitchFamily="34" charset="0"/>
              </a:rPr>
              <a:t>c đối tượng kh</a:t>
            </a:r>
            <a:r>
              <a:rPr lang="en-US" sz="2600">
                <a:solidFill>
                  <a:srgbClr val="0000CC"/>
                </a:solidFill>
              </a:rPr>
              <a:t>á</a:t>
            </a:r>
            <a:r>
              <a:rPr lang="en-US" sz="2600">
                <a:solidFill>
                  <a:srgbClr val="0000CC"/>
                </a:solidFill>
                <a:latin typeface="Tahoma" pitchFamily="34" charset="0"/>
              </a:rPr>
              <a:t>c nhau trong chương tr</a:t>
            </a:r>
            <a:r>
              <a:rPr lang="en-US" sz="2600">
                <a:solidFill>
                  <a:srgbClr val="0000CC"/>
                </a:solidFill>
              </a:rPr>
              <a:t>ì</a:t>
            </a:r>
            <a:r>
              <a:rPr lang="en-US" sz="2600">
                <a:solidFill>
                  <a:srgbClr val="0000CC"/>
                </a:solidFill>
                <a:latin typeface="Tahoma" pitchFamily="34" charset="0"/>
              </a:rPr>
              <a:t>nh như: tên hằng, tên biến, tên mảng, tên h</a:t>
            </a:r>
            <a:r>
              <a:rPr lang="en-US" sz="2600">
                <a:solidFill>
                  <a:srgbClr val="0000CC"/>
                </a:solidFill>
              </a:rPr>
              <a:t>à</a:t>
            </a:r>
            <a:r>
              <a:rPr lang="en-US" sz="2600">
                <a:solidFill>
                  <a:srgbClr val="0000CC"/>
                </a:solidFill>
                <a:latin typeface="Tahoma" pitchFamily="34" charset="0"/>
              </a:rPr>
              <a:t>m</a:t>
            </a:r>
            <a:r>
              <a:rPr lang="en-US" sz="2600">
                <a:solidFill>
                  <a:srgbClr val="0000CC"/>
                </a:solidFill>
              </a:rPr>
              <a:t>…</a:t>
            </a:r>
            <a:endParaRPr lang="en-US" sz="2600">
              <a:solidFill>
                <a:srgbClr val="0000CC"/>
              </a:solidFill>
              <a:latin typeface="Tahoma" pitchFamily="34" charset="0"/>
            </a:endParaRPr>
          </a:p>
          <a:p>
            <a:pPr marL="342900" indent="-342900" algn="just" defTabSz="-13873163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600">
                <a:solidFill>
                  <a:srgbClr val="0000CC"/>
                </a:solidFill>
                <a:latin typeface="Tahoma" pitchFamily="34" charset="0"/>
              </a:rPr>
              <a:t>C</a:t>
            </a:r>
            <a:r>
              <a:rPr lang="en-US" sz="2600">
                <a:solidFill>
                  <a:srgbClr val="0000CC"/>
                </a:solidFill>
              </a:rPr>
              <a:t>á</a:t>
            </a:r>
            <a:r>
              <a:rPr lang="en-US" sz="2600">
                <a:solidFill>
                  <a:srgbClr val="0000CC"/>
                </a:solidFill>
                <a:latin typeface="Tahoma" pitchFamily="34" charset="0"/>
              </a:rPr>
              <a:t>c từ trong C phân biệt chữ hoa chữ thường (case-sensitive)</a:t>
            </a:r>
          </a:p>
          <a:p>
            <a:pPr marL="342900" indent="-342900" algn="just" defTabSz="-13873163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600">
                <a:solidFill>
                  <a:srgbClr val="0000CC"/>
                </a:solidFill>
                <a:latin typeface="Tahoma" pitchFamily="34" charset="0"/>
              </a:rPr>
              <a:t>Bắt đầu của tên phải l</a:t>
            </a:r>
            <a:r>
              <a:rPr lang="en-US" sz="2600">
                <a:solidFill>
                  <a:srgbClr val="0000CC"/>
                </a:solidFill>
              </a:rPr>
              <a:t>à</a:t>
            </a:r>
            <a:r>
              <a:rPr lang="en-US" sz="2600">
                <a:solidFill>
                  <a:srgbClr val="0000CC"/>
                </a:solidFill>
                <a:latin typeface="Tahoma" pitchFamily="34" charset="0"/>
              </a:rPr>
              <a:t> ký tự chữ hoặc ký tự gạch nối, c</a:t>
            </a:r>
            <a:r>
              <a:rPr lang="en-US" sz="2600">
                <a:solidFill>
                  <a:srgbClr val="0000CC"/>
                </a:solidFill>
              </a:rPr>
              <a:t>ác ký tự sau là ký tự chữ, số, gạch nối _</a:t>
            </a:r>
          </a:p>
        </p:txBody>
      </p:sp>
    </p:spTree>
    <p:extLst>
      <p:ext uri="{BB962C8B-B14F-4D97-AF65-F5344CB8AC3E}">
        <p14:creationId xmlns:p14="http://schemas.microsoft.com/office/powerpoint/2010/main" val="320325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B45A7-3618-4116-84F2-68F361148228}" type="slidenum">
              <a:rPr lang="en-US"/>
              <a:pPr>
                <a:defRPr/>
              </a:pPr>
              <a:t>9</a:t>
            </a:fld>
            <a:endParaRPr lang="en-GB"/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381000" y="1219200"/>
            <a:ext cx="8305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defTabSz="-13873163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600" u="sng">
                <a:solidFill>
                  <a:srgbClr val="0000CC"/>
                </a:solidFill>
                <a:latin typeface="Tahoma" pitchFamily="34" charset="0"/>
              </a:rPr>
              <a:t>V</a:t>
            </a:r>
            <a:r>
              <a:rPr lang="en-US" sz="2600" u="sng">
                <a:solidFill>
                  <a:srgbClr val="0000CC"/>
                </a:solidFill>
              </a:rPr>
              <a:t>í dụ</a:t>
            </a:r>
            <a:r>
              <a:rPr lang="en-US" sz="2600">
                <a:solidFill>
                  <a:srgbClr val="0000CC"/>
                </a:solidFill>
              </a:rPr>
              <a:t> :</a:t>
            </a:r>
          </a:p>
          <a:p>
            <a:pPr marL="342900" indent="-342900" algn="just" defTabSz="-13873163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600">
                <a:solidFill>
                  <a:srgbClr val="0000CC"/>
                </a:solidFill>
              </a:rPr>
              <a:t>- Tên đúng : ham_fx, DEQUI, _BT1</a:t>
            </a:r>
          </a:p>
          <a:p>
            <a:pPr marL="342900" indent="-342900" algn="just" defTabSz="-13873163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600">
                <a:solidFill>
                  <a:srgbClr val="0000CC"/>
                </a:solidFill>
              </a:rPr>
              <a:t>- Tên sai : </a:t>
            </a:r>
          </a:p>
          <a:p>
            <a:pPr marL="342900" indent="-342900" algn="just" defTabSz="-13873163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600">
                <a:solidFill>
                  <a:srgbClr val="0000CC"/>
                </a:solidFill>
              </a:rPr>
              <a:t>	4abc : ký tự đầu tiên là số</a:t>
            </a:r>
          </a:p>
          <a:p>
            <a:pPr marL="342900" indent="-342900" algn="just" defTabSz="-13873163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600">
                <a:solidFill>
                  <a:srgbClr val="0000CC"/>
                </a:solidFill>
              </a:rPr>
              <a:t>	k#7 : sử dụng ký tự #</a:t>
            </a:r>
          </a:p>
          <a:p>
            <a:pPr marL="342900" indent="-342900" algn="just" defTabSz="-13873163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600">
                <a:solidFill>
                  <a:srgbClr val="0000CC"/>
                </a:solidFill>
              </a:rPr>
              <a:t>	f(x) : sử dụng dấu ngoặc</a:t>
            </a:r>
          </a:p>
          <a:p>
            <a:pPr marL="342900" indent="-342900" algn="just" defTabSz="-13873163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600">
                <a:solidFill>
                  <a:srgbClr val="0000CC"/>
                </a:solidFill>
              </a:rPr>
              <a:t>	bai tap: có khoảng trắng</a:t>
            </a:r>
          </a:p>
          <a:p>
            <a:pPr marL="342900" indent="-342900" algn="just" defTabSz="-13873163" eaLnBrk="0" hangingPunct="0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600">
                <a:solidFill>
                  <a:srgbClr val="0000CC"/>
                </a:solidFill>
              </a:rPr>
              <a:t>	bai-tap: sử dụng dấu gạch ngang</a:t>
            </a:r>
          </a:p>
        </p:txBody>
      </p:sp>
      <p:sp>
        <p:nvSpPr>
          <p:cNvPr id="22533" name="Oval 7"/>
          <p:cNvSpPr>
            <a:spLocks noChangeArrowheads="1"/>
          </p:cNvSpPr>
          <p:nvPr/>
        </p:nvSpPr>
        <p:spPr bwMode="auto">
          <a:xfrm>
            <a:off x="1676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TÊN (ĐỊNH DANH) - IDENTIFIER</a:t>
            </a:r>
          </a:p>
        </p:txBody>
      </p:sp>
    </p:spTree>
    <p:extLst>
      <p:ext uri="{BB962C8B-B14F-4D97-AF65-F5344CB8AC3E}">
        <p14:creationId xmlns:p14="http://schemas.microsoft.com/office/powerpoint/2010/main" val="245504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U ppt template_Office2010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3534</TotalTime>
  <Words>1041</Words>
  <Application>Microsoft Office PowerPoint</Application>
  <PresentationFormat>On-screen Show (4:3)</PresentationFormat>
  <Paragraphs>232</Paragraphs>
  <Slides>25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HSU ppt template_Office2010</vt:lpstr>
      <vt:lpstr>NGÔN NGỮ LẬP TRÌNH C</vt:lpstr>
      <vt:lpstr>NỘI DUNG</vt:lpstr>
      <vt:lpstr>Ngôn ngữ lập trình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Khởi động môi trường Visual Studio</vt:lpstr>
      <vt:lpstr>Tạo một project Visual C++ (Console)</vt:lpstr>
      <vt:lpstr>Tạo một project Visual C++ (Console)</vt:lpstr>
      <vt:lpstr>Tạo một project Visual C++ (Console)</vt:lpstr>
      <vt:lpstr>Tạo một source file</vt:lpstr>
      <vt:lpstr>Chương trình “Hello Student”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Họp giao ban</dc:title>
  <dc:creator>Microsoft Office User</dc:creator>
  <cp:lastModifiedBy>admin</cp:lastModifiedBy>
  <cp:revision>209</cp:revision>
  <dcterms:created xsi:type="dcterms:W3CDTF">2011-12-26T01:44:46Z</dcterms:created>
  <dcterms:modified xsi:type="dcterms:W3CDTF">2015-08-18T10:08:05Z</dcterms:modified>
</cp:coreProperties>
</file>