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1" autoAdjust="0"/>
  </p:normalViewPr>
  <p:slideViewPr>
    <p:cSldViewPr snapToGrid="0" snapToObjects="1">
      <p:cViewPr>
        <p:scale>
          <a:sx n="60" d="100"/>
          <a:sy n="60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EFBAB-7A37-EE48-8088-91AC3A2C1DD8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0CEA5-87CA-7E4B-8849-4C1234A31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37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38815-8547-C845-9F8D-99C41D175B6C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C9BCA-D5E6-2B44-BFD6-282E38A33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21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1A48B6-D4A6-4A81-8579-811F0A4B8842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6069C4-A5AA-4335-A5C0-589C4B8C35BB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F3E4E7-90A1-4971-A984-F1F4810CC96F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A3D142-38D0-40C0-8515-4A9ADE5E8622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CDA0D9-B884-4AA8-8A4A-D34066128149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10CA9F-47D4-4D5B-BF34-882462686890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5EAC91-3F50-44BD-8C9F-7BE4EC00F39C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D54CE5-74CA-4B7C-8FAE-DCB8EC5FF175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A0E823-1793-440D-844F-6D83D48304D8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80D256-729E-4608-BB6F-ADA04FA2CBB0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77B910-9A4E-4742-BC77-1C5BD424E879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2E3D0D-400C-419F-9E9D-C8D270640548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4A86EFA-E6DA-45D2-A846-FFADF232E029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465544-8C5D-4D11-AC80-D2E37185C2EB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30737F-43F3-445A-BCF5-7B1E69CE1863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D3CB60-5F32-4661-A307-58B70FCFE348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18B828-BB71-4AEF-8613-5333363C7FA1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8538F9-82BE-40CD-BD4C-5CA2F1885255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D5B396-8332-4DB4-A278-B7A8724C6332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A09735-BD32-4ED2-B9E5-3442338C695E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447027-8E10-420A-8E29-ADB1B6097B61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ower point-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4165"/>
            <a:ext cx="7772400" cy="1470025"/>
          </a:xfrm>
          <a:ln>
            <a:noFill/>
          </a:ln>
        </p:spPr>
        <p:txBody>
          <a:bodyPr>
            <a:normAutofit/>
          </a:bodyPr>
          <a:lstStyle>
            <a:lvl1pPr>
              <a:defRPr sz="4400" b="1" i="0">
                <a:solidFill>
                  <a:srgbClr val="00449E"/>
                </a:solidFill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8000"/>
            <a:ext cx="6400800" cy="1752600"/>
          </a:xfrm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40000"/>
                    <a:lumOff val="60000"/>
                  </a:schemeClr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2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3B61A7-E2FC-4841-8D50-D99D90597A6B}" type="datetime1">
              <a:rPr lang="en-US" smtClean="0"/>
              <a:t>18/08/15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35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55231"/>
            <a:ext cx="2057400" cy="5170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5231"/>
            <a:ext cx="6019800" cy="5170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6FE0F7-F64C-4E48-A724-F85AC4A61B60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5804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168275"/>
            <a:ext cx="8323263" cy="609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www.hoasen.edu.vn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6099D-898D-455D-80CA-C20406921F3B}" type="slidenum">
              <a:rPr lang="en-US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76985"/>
      </p:ext>
    </p:extLst>
  </p:cSld>
  <p:clrMapOvr>
    <a:masterClrMapping/>
  </p:clrMapOvr>
  <p:transition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0" y="138223"/>
            <a:ext cx="6883400" cy="1221577"/>
          </a:xfrm>
        </p:spPr>
        <p:txBody>
          <a:bodyPr/>
          <a:lstStyle>
            <a:lvl1pPr>
              <a:defRPr b="1">
                <a:solidFill>
                  <a:srgbClr val="00449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7926"/>
            <a:ext cx="8229600" cy="4648237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8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1888ED-BA33-BE40-BF29-F50D5175FC1E}" type="datetime1">
              <a:rPr lang="en-US" smtClean="0"/>
              <a:t>18/08/15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20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F119C21-0AE2-BC4D-843C-BE82E03062E5}" type="datetime1">
              <a:rPr lang="en-US" smtClean="0"/>
              <a:t>18/08/15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8431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1989"/>
            <a:ext cx="4040188" cy="52288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1989"/>
            <a:ext cx="4041775" cy="52288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50FC7B-5044-DE40-9EF1-4B21023D85EE}" type="datetime1">
              <a:rPr lang="en-US" smtClean="0"/>
              <a:t>18/08/15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66545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5AC67D2-079C-6745-A936-43BC6E106AD5}" type="datetime1">
              <a:rPr lang="en-US" smtClean="0"/>
              <a:t>18/08/15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4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DD40BE-C346-4746-AF7E-3493C08330BD}" type="datetime1">
              <a:rPr lang="en-US" smtClean="0"/>
              <a:t>18/08/15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2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218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82185"/>
            <a:ext cx="5111750" cy="504397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44236"/>
            <a:ext cx="3008313" cy="38819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D83A1EC-0728-0C41-ABCE-875DE802A9AF}" type="datetime1">
              <a:rPr lang="en-US" smtClean="0"/>
              <a:t>18/08/15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66469"/>
            <a:ext cx="5486400" cy="37611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41E869-144A-2342-8662-45B9046CCDA7}" type="datetime1">
              <a:rPr lang="en-US" smtClean="0"/>
              <a:t>18/08/15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0542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wer point-04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6754" y="274638"/>
            <a:ext cx="6720046" cy="12312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1155700" cy="250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fld id="{F644F9BB-235D-0341-BBB7-B521C4CF5A02}" type="datetime1">
              <a:rPr lang="en-US" smtClean="0"/>
              <a:pPr/>
              <a:t>18/08/15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6910" y="6607175"/>
            <a:ext cx="464110" cy="2508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pPr algn="ctr"/>
            <a:fld id="{F0C94032-CD4C-4C25-B0C2-CEC720522D92}" type="slidenum">
              <a:rPr lang="en-US" smtClean="0"/>
              <a:pPr algn="ctr"/>
              <a:t>‹#›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4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NGÔN NGỮ LẬP TRÌNH </a:t>
            </a:r>
            <a:r>
              <a:rPr lang="en-US" dirty="0" smtClean="0"/>
              <a:t>C</a:t>
            </a:r>
            <a:br>
              <a:rPr lang="en-US" dirty="0" smtClean="0"/>
            </a:br>
            <a:r>
              <a:rPr lang="en-US" dirty="0" smtClean="0"/>
              <a:t>(TT)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TUẦN 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B7A48-74E3-4047-906B-0E2B88DA1A9D}" type="slidenum">
              <a:rPr lang="en-US"/>
              <a:pPr>
                <a:defRPr/>
              </a:pPr>
              <a:t>10</a:t>
            </a:fld>
            <a:endParaRPr lang="en-GB"/>
          </a:p>
        </p:txBody>
      </p:sp>
      <p:graphicFrame>
        <p:nvGraphicFramePr>
          <p:cNvPr id="220263" name="Group 103"/>
          <p:cNvGraphicFramePr>
            <a:graphicFrameLocks noGrp="1"/>
          </p:cNvGraphicFramePr>
          <p:nvPr>
            <p:ph/>
          </p:nvPr>
        </p:nvGraphicFramePr>
        <p:xfrm>
          <a:off x="381000" y="1158875"/>
          <a:ext cx="8323263" cy="5111748"/>
        </p:xfrm>
        <a:graphic>
          <a:graphicData uri="http://schemas.openxmlformats.org/drawingml/2006/table">
            <a:tbl>
              <a:tblPr/>
              <a:tblGrid>
                <a:gridCol w="2311400"/>
                <a:gridCol w="6011863"/>
              </a:tblGrid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Mã định dạng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%3d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nguyên (int) có độ dài 3 ký tự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%4ld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nguyên (long) có độ dài 4 ký tự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94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%.2f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thực (float) có 2 số lẻ (phần nguyên không qui định)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94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%5.3lf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thực (double) có 3 số lẻ, phần nguyên có độ dài là 5.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nguyên hệ 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%x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nguyên hệ 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ký tự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69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chuỗi ký tự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3">
                <a:tc>
                  <a:txBody>
                    <a:bodyPr/>
                    <a:lstStyle/>
                    <a:p>
                      <a:pPr marL="0" marR="0" lvl="0" indent="0" algn="ctr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%e hoặc %E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In số thực dạng mũ, VD : 1.134e+01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51" name="Oval 10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NHẬP/XUẤT DỮ LIỆU</a:t>
            </a:r>
          </a:p>
        </p:txBody>
      </p:sp>
    </p:spTree>
    <p:extLst>
      <p:ext uri="{BB962C8B-B14F-4D97-AF65-F5344CB8AC3E}">
        <p14:creationId xmlns:p14="http://schemas.microsoft.com/office/powerpoint/2010/main" val="2660145225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23257-3602-41FD-A79D-2C88C5B65E37}" type="slidenum">
              <a:rPr lang="en-US"/>
              <a:pPr>
                <a:defRPr/>
              </a:pPr>
              <a:t>11</a:t>
            </a:fld>
            <a:endParaRPr lang="en-GB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CHUỖI ESCAPE</a:t>
            </a:r>
            <a:endParaRPr lang="en-US" sz="2000" i="1" u="sng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i="1" u="sng" dirty="0" err="1" smtClean="0">
                <a:solidFill>
                  <a:srgbClr val="0000CC"/>
                </a:solidFill>
                <a:latin typeface="Tahoma" pitchFamily="34" charset="0"/>
              </a:rPr>
              <a:t>Tổ</a:t>
            </a:r>
            <a:r>
              <a:rPr lang="en-US" sz="2000" i="1" u="sng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i="1" u="sng" dirty="0" err="1" smtClean="0">
                <a:solidFill>
                  <a:srgbClr val="0000CC"/>
                </a:solidFill>
                <a:latin typeface="Tahoma" pitchFamily="34" charset="0"/>
              </a:rPr>
              <a:t>hợp</a:t>
            </a:r>
            <a:r>
              <a:rPr lang="en-US" sz="2000" i="1" dirty="0" smtClean="0">
                <a:solidFill>
                  <a:srgbClr val="0000CC"/>
                </a:solidFill>
                <a:latin typeface="Tahoma" pitchFamily="34" charset="0"/>
              </a:rPr>
              <a:t>   </a:t>
            </a:r>
            <a:r>
              <a:rPr lang="en-US" sz="2000" i="1" u="sng" dirty="0" err="1" smtClean="0">
                <a:solidFill>
                  <a:srgbClr val="0000CC"/>
                </a:solidFill>
                <a:latin typeface="Tahoma" pitchFamily="34" charset="0"/>
              </a:rPr>
              <a:t>Tên</a:t>
            </a:r>
            <a:r>
              <a:rPr lang="en-US" sz="2000" i="1" u="sng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i="1" u="sng" dirty="0" err="1" smtClean="0">
                <a:solidFill>
                  <a:srgbClr val="0000CC"/>
                </a:solidFill>
                <a:latin typeface="Tahoma" pitchFamily="34" charset="0"/>
              </a:rPr>
              <a:t>gọi</a:t>
            </a:r>
            <a:r>
              <a:rPr lang="en-US" sz="2000" i="1" u="sng" dirty="0" smtClean="0">
                <a:solidFill>
                  <a:srgbClr val="0000CC"/>
                </a:solidFill>
                <a:latin typeface="Tahoma" pitchFamily="34" charset="0"/>
              </a:rPr>
              <a:t>		</a:t>
            </a:r>
            <a:r>
              <a:rPr lang="en-US" sz="2000" i="1" u="sng" dirty="0" smtClean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i="1" u="sng" dirty="0" err="1" smtClean="0">
                <a:solidFill>
                  <a:srgbClr val="0000CC"/>
                </a:solidFill>
              </a:rPr>
              <a:t>Diễn</a:t>
            </a:r>
            <a:r>
              <a:rPr lang="en-US" sz="2000" i="1" u="sng" dirty="0" smtClean="0">
                <a:solidFill>
                  <a:srgbClr val="0000CC"/>
                </a:solidFill>
              </a:rPr>
              <a:t> </a:t>
            </a:r>
            <a:r>
              <a:rPr lang="en-US" sz="2000" i="1" u="sng" dirty="0" err="1" smtClean="0">
                <a:solidFill>
                  <a:srgbClr val="0000CC"/>
                </a:solidFill>
              </a:rPr>
              <a:t>giải</a:t>
            </a:r>
            <a:r>
              <a:rPr lang="en-US" sz="2000" i="1" u="sng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endParaRPr lang="en-US" sz="2000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\a	     	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Alert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	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Ph</a:t>
            </a:r>
            <a:r>
              <a:rPr lang="en-US" sz="2000" dirty="0" err="1" smtClean="0">
                <a:solidFill>
                  <a:srgbClr val="0000CC"/>
                </a:solidFill>
              </a:rPr>
              <a:t>á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âmthanh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ra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loa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\b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     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Backspace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	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L</a:t>
            </a:r>
            <a:r>
              <a:rPr lang="en-US" sz="2000" dirty="0" err="1" smtClean="0">
                <a:solidFill>
                  <a:srgbClr val="0000CC"/>
                </a:solidFill>
              </a:rPr>
              <a:t>ù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i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con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nh</a:t>
            </a:r>
            <a:r>
              <a:rPr lang="en-US" sz="2000" dirty="0" err="1" smtClean="0">
                <a:solidFill>
                  <a:srgbClr val="0000CC"/>
                </a:solidFill>
              </a:rPr>
              <a:t>á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y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1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vị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tr</a:t>
            </a:r>
            <a:r>
              <a:rPr lang="en-US" sz="2000" dirty="0" err="1" smtClean="0">
                <a:solidFill>
                  <a:srgbClr val="0000CC"/>
                </a:solidFill>
              </a:rPr>
              <a:t>í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\f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      Form feed		Sang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trang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kế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tiếp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</a:rPr>
              <a:t>\n	    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</a:rPr>
              <a:t>	New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</a:rPr>
              <a:t>line		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</a:rPr>
              <a:t>Sang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</a:rPr>
              <a:t>dòng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ahoma" pitchFamily="34" charset="0"/>
              </a:rPr>
              <a:t>mới</a:t>
            </a:r>
            <a:endParaRPr lang="en-US" sz="2000" b="1" dirty="0" smtClean="0">
              <a:solidFill>
                <a:srgbClr val="FF000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\r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     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Carriage 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return	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Đưa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con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trỏ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về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đầu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dòng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\t       </a:t>
            </a: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Horizontal 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tab	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Di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chuyển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con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trỏ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tới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vị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tr</a:t>
            </a:r>
            <a:r>
              <a:rPr lang="en-US" sz="2000" dirty="0" err="1" smtClean="0">
                <a:solidFill>
                  <a:srgbClr val="0000CC"/>
                </a:solidFill>
              </a:rPr>
              <a:t>í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tab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kế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tiếp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\\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     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Backslash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	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Ký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tự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 </a:t>
            </a:r>
            <a:r>
              <a:rPr lang="en-US" sz="2000" dirty="0" smtClean="0">
                <a:solidFill>
                  <a:srgbClr val="0000CC"/>
                </a:solidFill>
              </a:rPr>
              <a:t>‘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\</a:t>
            </a:r>
            <a:r>
              <a:rPr lang="en-US" sz="2000" dirty="0" smtClean="0">
                <a:solidFill>
                  <a:srgbClr val="0000CC"/>
                </a:solidFill>
              </a:rPr>
              <a:t>’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</a:t>
            </a:r>
            <a:r>
              <a:rPr lang="en-US" sz="2000" b="1" dirty="0" smtClean="0">
                <a:solidFill>
                  <a:srgbClr val="0000CC"/>
                </a:solidFill>
              </a:rPr>
              <a:t>’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      Single quote	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Ký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tự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dấu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nh</a:t>
            </a:r>
            <a:r>
              <a:rPr lang="en-US" sz="2000" dirty="0" err="1" smtClean="0">
                <a:solidFill>
                  <a:srgbClr val="0000CC"/>
                </a:solidFill>
              </a:rPr>
              <a:t>á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y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đơn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</a:t>
            </a:r>
            <a:r>
              <a:rPr lang="en-US" sz="2000" b="1" dirty="0" smtClean="0">
                <a:solidFill>
                  <a:srgbClr val="0000CC"/>
                </a:solidFill>
              </a:rPr>
              <a:t>”</a:t>
            </a: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	     </a:t>
            </a: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Double 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quote	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Ký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tự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dấu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nh</a:t>
            </a:r>
            <a:r>
              <a:rPr lang="en-US" sz="2000" dirty="0" err="1" smtClean="0">
                <a:solidFill>
                  <a:srgbClr val="0000CC"/>
                </a:solidFill>
              </a:rPr>
              <a:t>á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y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đôi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\?</a:t>
            </a: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	     </a:t>
            </a: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Question 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mark	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Ký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tự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dấu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hỏi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\&lt;octal digit&gt;	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	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Hằng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hệ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8</a:t>
            </a:r>
            <a:endParaRPr lang="en-US" sz="2000" b="1" dirty="0" smtClean="0">
              <a:solidFill>
                <a:srgbClr val="0000CC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\&lt;</a:t>
            </a:r>
            <a:r>
              <a:rPr lang="en-US" sz="2000" b="1" dirty="0" err="1" smtClean="0">
                <a:solidFill>
                  <a:srgbClr val="0000CC"/>
                </a:solidFill>
                <a:latin typeface="Tahoma" pitchFamily="34" charset="0"/>
              </a:rPr>
              <a:t>hexa</a:t>
            </a:r>
            <a:r>
              <a:rPr lang="en-US" sz="2000" b="1" dirty="0" smtClean="0">
                <a:solidFill>
                  <a:srgbClr val="0000CC"/>
                </a:solidFill>
                <a:latin typeface="Tahoma" pitchFamily="34" charset="0"/>
              </a:rPr>
              <a:t> digit&gt;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			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Hằng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  <a:latin typeface="Tahoma" pitchFamily="34" charset="0"/>
              </a:rPr>
              <a:t>hệ</a:t>
            </a:r>
            <a:r>
              <a:rPr lang="en-US" sz="2000" dirty="0" smtClean="0">
                <a:solidFill>
                  <a:srgbClr val="0000CC"/>
                </a:solidFill>
                <a:latin typeface="Tahoma" pitchFamily="34" charset="0"/>
              </a:rPr>
              <a:t> 16</a:t>
            </a:r>
          </a:p>
          <a:p>
            <a:pPr marL="1681163" lvl="4" indent="-339725">
              <a:lnSpc>
                <a:spcPct val="80000"/>
              </a:lnSpc>
            </a:pPr>
            <a:endParaRPr lang="en-US" sz="1800" dirty="0" smtClean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1295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NHẬP/XUẤT DỮ LIỆU</a:t>
            </a:r>
          </a:p>
        </p:txBody>
      </p:sp>
    </p:spTree>
    <p:extLst>
      <p:ext uri="{BB962C8B-B14F-4D97-AF65-F5344CB8AC3E}">
        <p14:creationId xmlns:p14="http://schemas.microsoft.com/office/powerpoint/2010/main" val="261802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70EE9-0DF4-4CF9-B678-8C21348A477A}" type="slidenum">
              <a:rPr lang="en-US"/>
              <a:pPr>
                <a:defRPr/>
              </a:pPr>
              <a:t>12</a:t>
            </a:fld>
            <a:endParaRPr lang="en-GB"/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685800" y="259080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b="1">
                <a:solidFill>
                  <a:srgbClr val="0000CC"/>
                </a:solidFill>
                <a:latin typeface="Tahoma" pitchFamily="34" charset="0"/>
              </a:rPr>
              <a:t>BIỂU THỨC &amp; PHÉP TOÁN</a:t>
            </a:r>
          </a:p>
        </p:txBody>
      </p:sp>
    </p:spTree>
    <p:extLst>
      <p:ext uri="{BB962C8B-B14F-4D97-AF65-F5344CB8AC3E}">
        <p14:creationId xmlns:p14="http://schemas.microsoft.com/office/powerpoint/2010/main" val="2094729854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60414-01AD-413C-A07B-D8B5EE86A6EA}" type="slidenum">
              <a:rPr lang="en-US"/>
              <a:pPr>
                <a:defRPr/>
              </a:pPr>
              <a:t>13</a:t>
            </a:fld>
            <a:endParaRPr lang="en-GB"/>
          </a:p>
        </p:txBody>
      </p:sp>
      <p:sp>
        <p:nvSpPr>
          <p:cNvPr id="16388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BIỂU THỨC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8305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CC"/>
                </a:solidFill>
                <a:latin typeface="Tahoma" pitchFamily="34" charset="0"/>
              </a:rPr>
              <a:t>	Biểu thức là sự kết hợp hợp lệ giữa các toán hạng và các toán tử và giá trị của nó sẽ được gán cho một biến bên trái.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990600" y="31242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Z  = (A + B) * 2.5;</a:t>
            </a:r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1143000" y="4724400"/>
            <a:ext cx="7010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A, B, 2.5 : là các toán hạng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+ , * : là các toán tử</a:t>
            </a: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1946057" y="3667454"/>
            <a:ext cx="2057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Freeform 9"/>
          <p:cNvSpPr>
            <a:spLocks/>
          </p:cNvSpPr>
          <p:nvPr/>
        </p:nvSpPr>
        <p:spPr bwMode="auto">
          <a:xfrm>
            <a:off x="1298357" y="3667454"/>
            <a:ext cx="1676400" cy="609600"/>
          </a:xfrm>
          <a:custGeom>
            <a:avLst/>
            <a:gdLst>
              <a:gd name="T0" fmla="*/ 2147483647 w 1056"/>
              <a:gd name="T1" fmla="*/ 0 h 384"/>
              <a:gd name="T2" fmla="*/ 967740000 w 1056"/>
              <a:gd name="T3" fmla="*/ 967740000 h 384"/>
              <a:gd name="T4" fmla="*/ 0 w 1056"/>
              <a:gd name="T5" fmla="*/ 0 h 384"/>
              <a:gd name="T6" fmla="*/ 0 60000 65536"/>
              <a:gd name="T7" fmla="*/ 0 60000 65536"/>
              <a:gd name="T8" fmla="*/ 0 60000 65536"/>
              <a:gd name="T9" fmla="*/ 0 w 1056"/>
              <a:gd name="T10" fmla="*/ 0 h 384"/>
              <a:gd name="T11" fmla="*/ 1056 w 105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384">
                <a:moveTo>
                  <a:pt x="1056" y="0"/>
                </a:moveTo>
                <a:cubicBezTo>
                  <a:pt x="808" y="192"/>
                  <a:pt x="560" y="384"/>
                  <a:pt x="384" y="384"/>
                </a:cubicBezTo>
                <a:cubicBezTo>
                  <a:pt x="208" y="384"/>
                  <a:pt x="104" y="192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92517-B998-46C7-AD17-36D316EAF6A5}" type="slidenum">
              <a:rPr lang="en-US"/>
              <a:pPr>
                <a:defRPr/>
              </a:pPr>
              <a:t>14</a:t>
            </a:fld>
            <a:endParaRPr lang="en-GB"/>
          </a:p>
        </p:txBody>
      </p:sp>
      <p:sp>
        <p:nvSpPr>
          <p:cNvPr id="17412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PHÉP TOÁN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Các phép toán số học</a:t>
            </a:r>
          </a:p>
        </p:txBody>
      </p:sp>
      <p:graphicFrame>
        <p:nvGraphicFramePr>
          <p:cNvPr id="465957" name="Group 37"/>
          <p:cNvGraphicFramePr>
            <a:graphicFrameLocks noGrp="1"/>
          </p:cNvGraphicFramePr>
          <p:nvPr>
            <p:ph/>
          </p:nvPr>
        </p:nvGraphicFramePr>
        <p:xfrm>
          <a:off x="920750" y="2009775"/>
          <a:ext cx="7167563" cy="2743200"/>
        </p:xfrm>
        <a:graphic>
          <a:graphicData uri="http://schemas.openxmlformats.org/drawingml/2006/table">
            <a:tbl>
              <a:tblPr/>
              <a:tblGrid>
                <a:gridCol w="2212975"/>
                <a:gridCol w="2746375"/>
                <a:gridCol w="220821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Phép toán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Ví dụ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Cộng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5+2=7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Trừ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5–2=3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Nhân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5*2=10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Chia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5/2=2.5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Lấy phần dư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5%2=1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40734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4B298-F1CE-4E56-BC7B-EE59AF687C7D}" type="slidenum">
              <a:rPr lang="en-US"/>
              <a:pPr>
                <a:defRPr/>
              </a:pPr>
              <a:t>15</a:t>
            </a:fld>
            <a:endParaRPr lang="en-GB"/>
          </a:p>
        </p:txBody>
      </p:sp>
      <p:sp>
        <p:nvSpPr>
          <p:cNvPr id="18436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28600" y="116205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Các phép toán quan hệ (so sánh)</a:t>
            </a:r>
          </a:p>
        </p:txBody>
      </p:sp>
      <p:graphicFrame>
        <p:nvGraphicFramePr>
          <p:cNvPr id="468010" name="Group 42"/>
          <p:cNvGraphicFramePr>
            <a:graphicFrameLocks noGrp="1"/>
          </p:cNvGraphicFramePr>
          <p:nvPr>
            <p:ph/>
          </p:nvPr>
        </p:nvGraphicFramePr>
        <p:xfrm>
          <a:off x="534988" y="1700213"/>
          <a:ext cx="7553325" cy="3200400"/>
        </p:xfrm>
        <a:graphic>
          <a:graphicData uri="http://schemas.openxmlformats.org/drawingml/2006/table">
            <a:tbl>
              <a:tblPr/>
              <a:tblGrid>
                <a:gridCol w="1860550"/>
                <a:gridCol w="3295650"/>
                <a:gridCol w="23971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Phép toán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Ví dụ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Lớn hơn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a &gt;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Lớn hơn hoặc bằng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a &gt;=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Nhỏ hơn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a &lt;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Nhỏ hơn hoặc bằng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a &lt;=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Bằng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a ==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Không bằng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a!=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228600" y="5181600"/>
            <a:ext cx="88392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 i="1">
                <a:solidFill>
                  <a:srgbClr val="0000CC"/>
                </a:solidFill>
                <a:latin typeface="Tahoma" pitchFamily="34" charset="0"/>
              </a:rPr>
              <a:t>Trong C nếu kết quả là đúng (nhận giá trị 1), nếu sai (nhận giá trị 0).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200" i="1">
                <a:solidFill>
                  <a:srgbClr val="0000CC"/>
                </a:solidFill>
                <a:latin typeface="Tahoma" pitchFamily="34" charset="0"/>
              </a:rPr>
              <a:t>V</a:t>
            </a:r>
            <a:r>
              <a:rPr lang="en-US" sz="2800" i="1">
                <a:solidFill>
                  <a:srgbClr val="0000CC"/>
                </a:solidFill>
                <a:latin typeface="Tahoma" pitchFamily="34" charset="0"/>
              </a:rPr>
              <a:t>í dụ : 3 &gt; 5 – 1  </a:t>
            </a:r>
            <a:r>
              <a:rPr lang="en-US" sz="2800" i="1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 0 (sai)</a:t>
            </a:r>
            <a:endParaRPr lang="en-US" sz="2800" i="1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8473" name="Oval 43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PHÉP TOÁN</a:t>
            </a:r>
          </a:p>
        </p:txBody>
      </p:sp>
    </p:spTree>
    <p:extLst>
      <p:ext uri="{BB962C8B-B14F-4D97-AF65-F5344CB8AC3E}">
        <p14:creationId xmlns:p14="http://schemas.microsoft.com/office/powerpoint/2010/main" val="2563987791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E0477-DCFB-4903-BBDF-0C14D7067015}" type="slidenum">
              <a:rPr lang="en-US"/>
              <a:pPr>
                <a:defRPr/>
              </a:pPr>
              <a:t>16</a:t>
            </a:fld>
            <a:endParaRPr lang="en-GB"/>
          </a:p>
        </p:txBody>
      </p:sp>
      <p:sp>
        <p:nvSpPr>
          <p:cNvPr id="19460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Các phép toán luận lý (Logic)</a:t>
            </a:r>
          </a:p>
        </p:txBody>
      </p:sp>
      <p:graphicFrame>
        <p:nvGraphicFramePr>
          <p:cNvPr id="470046" name="Group 30"/>
          <p:cNvGraphicFramePr>
            <a:graphicFrameLocks noGrp="1"/>
          </p:cNvGraphicFramePr>
          <p:nvPr>
            <p:ph/>
          </p:nvPr>
        </p:nvGraphicFramePr>
        <p:xfrm>
          <a:off x="534988" y="1931988"/>
          <a:ext cx="7553325" cy="2499120"/>
        </p:xfrm>
        <a:graphic>
          <a:graphicData uri="http://schemas.openxmlformats.org/drawingml/2006/table">
            <a:tbl>
              <a:tblPr/>
              <a:tblGrid>
                <a:gridCol w="1860550"/>
                <a:gridCol w="3295650"/>
                <a:gridCol w="2397125"/>
              </a:tblGrid>
              <a:tr h="944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Phép toán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Ý nghĩa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Ví dụ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18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!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Not (phủ định)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!a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And (phép giao)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a &amp;&amp; b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2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||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Or (phép hoặc)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</a:rPr>
                        <a:t>a || b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304800" y="4509938"/>
            <a:ext cx="8508124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Kết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quả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là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đúng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(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nhận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giá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trị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1),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nếu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sai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(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nhận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giá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trị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0).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Ví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</a:rPr>
              <a:t>dụ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</a:rPr>
              <a:t> : !(3 &gt; 5 – 1)  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 1 (</a:t>
            </a:r>
            <a:r>
              <a:rPr lang="en-US" sz="2200" i="1" dirty="0" err="1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đúng</a:t>
            </a:r>
            <a:r>
              <a:rPr lang="en-US" sz="2200" i="1" dirty="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)</a:t>
            </a:r>
          </a:p>
        </p:txBody>
      </p:sp>
      <p:sp>
        <p:nvSpPr>
          <p:cNvPr id="19485" name="Oval 29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PHÉP TOÁN</a:t>
            </a:r>
          </a:p>
        </p:txBody>
      </p:sp>
    </p:spTree>
    <p:extLst>
      <p:ext uri="{BB962C8B-B14F-4D97-AF65-F5344CB8AC3E}">
        <p14:creationId xmlns:p14="http://schemas.microsoft.com/office/powerpoint/2010/main" val="1610495814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DB1F8-8311-480E-9AA4-A74F93F79041}" type="slidenum">
              <a:rPr lang="en-US"/>
              <a:pPr>
                <a:defRPr/>
              </a:pPr>
              <a:t>17</a:t>
            </a:fld>
            <a:endParaRPr lang="en-GB"/>
          </a:p>
        </p:txBody>
      </p:sp>
      <p:sp>
        <p:nvSpPr>
          <p:cNvPr id="20484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Phép toán trên bit (bitwise)</a:t>
            </a:r>
          </a:p>
        </p:txBody>
      </p:sp>
      <p:graphicFrame>
        <p:nvGraphicFramePr>
          <p:cNvPr id="472097" name="Group 33"/>
          <p:cNvGraphicFramePr>
            <a:graphicFrameLocks noGrp="1"/>
          </p:cNvGraphicFramePr>
          <p:nvPr>
            <p:ph/>
          </p:nvPr>
        </p:nvGraphicFramePr>
        <p:xfrm>
          <a:off x="304800" y="2057400"/>
          <a:ext cx="8610600" cy="3565880"/>
        </p:xfrm>
        <a:graphic>
          <a:graphicData uri="http://schemas.openxmlformats.org/drawingml/2006/table">
            <a:tbl>
              <a:tblPr/>
              <a:tblGrid>
                <a:gridCol w="1828800"/>
                <a:gridCol w="6781800"/>
              </a:tblGrid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Phép toán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Ý nghĩa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~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Not bit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&amp;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And bit (giao từng cặp bit)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|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Or bit (hoặc từng cặp bit)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^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Xor bit (exclusive)-cặp bit khác nhau trả về 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&lt;&lt;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Dịch trái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&gt;&gt;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Dịch phải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2" name="Oval 34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PHÉP TOÁN</a:t>
            </a:r>
          </a:p>
        </p:txBody>
      </p:sp>
    </p:spTree>
    <p:extLst>
      <p:ext uri="{BB962C8B-B14F-4D97-AF65-F5344CB8AC3E}">
        <p14:creationId xmlns:p14="http://schemas.microsoft.com/office/powerpoint/2010/main" val="591228360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720A5-2B08-40F7-9C2F-1F42596DE627}" type="slidenum">
              <a:rPr lang="en-US"/>
              <a:pPr>
                <a:defRPr/>
              </a:pPr>
              <a:t>18</a:t>
            </a:fld>
            <a:endParaRPr lang="en-GB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BẢNG VÍ VỤ :</a:t>
            </a:r>
          </a:p>
        </p:txBody>
      </p:sp>
      <p:graphicFrame>
        <p:nvGraphicFramePr>
          <p:cNvPr id="474166" name="Group 54"/>
          <p:cNvGraphicFramePr>
            <a:graphicFrameLocks noGrp="1"/>
          </p:cNvGraphicFramePr>
          <p:nvPr>
            <p:ph/>
          </p:nvPr>
        </p:nvGraphicFramePr>
        <p:xfrm>
          <a:off x="381000" y="1778000"/>
          <a:ext cx="8323263" cy="2743200"/>
        </p:xfrm>
        <a:graphic>
          <a:graphicData uri="http://schemas.openxmlformats.org/drawingml/2006/table">
            <a:tbl>
              <a:tblPr/>
              <a:tblGrid>
                <a:gridCol w="1387475"/>
                <a:gridCol w="1387475"/>
                <a:gridCol w="1387475"/>
                <a:gridCol w="1385888"/>
                <a:gridCol w="1387475"/>
                <a:gridCol w="1387475"/>
              </a:tblGrid>
              <a:tr h="2286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/>
                          <a:latin typeface="Tahoma" pitchFamily="34" charset="0"/>
                        </a:rPr>
                        <a:t>Bit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/>
                          <a:latin typeface="Tahoma" pitchFamily="34" charset="0"/>
                        </a:rPr>
                        <a:t>Bit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/>
                          <a:latin typeface="Tahoma" pitchFamily="34" charset="0"/>
                        </a:rPr>
                        <a:t>Kết quả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5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/>
                          <a:latin typeface="Tahoma" pitchFamily="34" charset="0"/>
                        </a:rPr>
                        <a:t>~A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/>
                          <a:latin typeface="Tahoma" pitchFamily="34" charset="0"/>
                        </a:rPr>
                        <a:t>A &amp;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/>
                          <a:latin typeface="Tahoma" pitchFamily="34" charset="0"/>
                        </a:rPr>
                        <a:t>A |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FF99"/>
                          </a:solidFill>
                          <a:effectLst/>
                          <a:latin typeface="Tahoma" pitchFamily="34" charset="0"/>
                        </a:rPr>
                        <a:t>A ^ 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6" name="Text Box 51"/>
          <p:cNvSpPr txBox="1">
            <a:spLocks noChangeArrowheads="1"/>
          </p:cNvSpPr>
          <p:nvPr/>
        </p:nvSpPr>
        <p:spPr bwMode="auto">
          <a:xfrm>
            <a:off x="228600" y="4953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 i="1" u="sng">
                <a:solidFill>
                  <a:srgbClr val="990000"/>
                </a:solidFill>
                <a:latin typeface="Tahoma" pitchFamily="34" charset="0"/>
              </a:rPr>
              <a:t>Lưu ý</a:t>
            </a:r>
            <a:r>
              <a:rPr lang="en-US" sz="2800" i="1">
                <a:solidFill>
                  <a:srgbClr val="990000"/>
                </a:solidFill>
                <a:latin typeface="Tahoma" pitchFamily="34" charset="0"/>
              </a:rPr>
              <a:t> : Các phép toán này chỉ thực hiện trên các toán hạng có kiểu dữ liệu là số nguyên.</a:t>
            </a:r>
          </a:p>
        </p:txBody>
      </p:sp>
      <p:sp>
        <p:nvSpPr>
          <p:cNvPr id="21557" name="Oval 55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PHÉP TOÁN</a:t>
            </a:r>
          </a:p>
        </p:txBody>
      </p:sp>
    </p:spTree>
    <p:extLst>
      <p:ext uri="{BB962C8B-B14F-4D97-AF65-F5344CB8AC3E}">
        <p14:creationId xmlns:p14="http://schemas.microsoft.com/office/powerpoint/2010/main" val="4214473937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EC60D-D864-47E7-B16C-176435EBB396}" type="slidenum">
              <a:rPr lang="en-US"/>
              <a:pPr>
                <a:defRPr/>
              </a:pPr>
              <a:t>19</a:t>
            </a:fld>
            <a:endParaRPr lang="en-GB"/>
          </a:p>
        </p:txBody>
      </p:sp>
      <p:sp>
        <p:nvSpPr>
          <p:cNvPr id="22532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Phép toán tăng giảm</a:t>
            </a:r>
          </a:p>
        </p:txBody>
      </p:sp>
      <p:graphicFrame>
        <p:nvGraphicFramePr>
          <p:cNvPr id="476188" name="Group 28"/>
          <p:cNvGraphicFramePr>
            <a:graphicFrameLocks noGrp="1"/>
          </p:cNvGraphicFramePr>
          <p:nvPr>
            <p:ph/>
          </p:nvPr>
        </p:nvGraphicFramePr>
        <p:xfrm>
          <a:off x="996950" y="1931988"/>
          <a:ext cx="7399338" cy="2286000"/>
        </p:xfrm>
        <a:graphic>
          <a:graphicData uri="http://schemas.openxmlformats.org/drawingml/2006/table">
            <a:tbl>
              <a:tblPr/>
              <a:tblGrid>
                <a:gridCol w="1933575"/>
                <a:gridCol w="546576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Phép toán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Ý nghĩa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++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Tăng x lên 1 trước khi dùng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Tăng x lên 1 sau khi dùng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--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Giảm x xuống 1 trước khi dùng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Giảm x xuống 1 sau khi dùng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762000" y="4572000"/>
            <a:ext cx="7620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Ví dụ : n = 3;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A = ++n;	</a:t>
            </a:r>
            <a:r>
              <a:rPr lang="en-US" sz="24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 A sẽ được gán giá trị là 4</a:t>
            </a:r>
            <a:endParaRPr lang="en-US" sz="2400">
              <a:solidFill>
                <a:srgbClr val="0000CC"/>
              </a:solidFill>
              <a:latin typeface="Tahoma" pitchFamily="34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A = n++;	</a:t>
            </a:r>
            <a:r>
              <a:rPr lang="en-US" sz="24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 A sẽ được gán giá trị là 3</a:t>
            </a:r>
          </a:p>
        </p:txBody>
      </p:sp>
      <p:sp>
        <p:nvSpPr>
          <p:cNvPr id="22555" name="Oval 29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PHÉP TOÁN</a:t>
            </a:r>
          </a:p>
        </p:txBody>
      </p:sp>
    </p:spTree>
    <p:extLst>
      <p:ext uri="{BB962C8B-B14F-4D97-AF65-F5344CB8AC3E}">
        <p14:creationId xmlns:p14="http://schemas.microsoft.com/office/powerpoint/2010/main" val="29704142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0A087-E7E5-4961-943C-D8A313629E7C}" type="slidenum">
              <a:rPr lang="en-US"/>
              <a:pPr>
                <a:defRPr/>
              </a:pPr>
              <a:t>2</a:t>
            </a:fld>
            <a:endParaRPr lang="en-GB"/>
          </a:p>
        </p:txBody>
      </p:sp>
      <p:sp>
        <p:nvSpPr>
          <p:cNvPr id="5124" name="Text Box 255"/>
          <p:cNvSpPr txBox="1">
            <a:spLocks noChangeArrowheads="1"/>
          </p:cNvSpPr>
          <p:nvPr/>
        </p:nvSpPr>
        <p:spPr bwMode="auto">
          <a:xfrm>
            <a:off x="2900854" y="381000"/>
            <a:ext cx="494774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NỘI DUNG</a:t>
            </a:r>
          </a:p>
        </p:txBody>
      </p:sp>
      <p:sp>
        <p:nvSpPr>
          <p:cNvPr id="5125" name="Rectangle 256"/>
          <p:cNvSpPr>
            <a:spLocks noChangeArrowheads="1"/>
          </p:cNvSpPr>
          <p:nvPr/>
        </p:nvSpPr>
        <p:spPr bwMode="auto">
          <a:xfrm>
            <a:off x="457200" y="1271752"/>
            <a:ext cx="7373007" cy="459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Các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kiểu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dữ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liệu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cơ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bản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trong</a:t>
            </a:r>
            <a:r>
              <a:rPr lang="en-US" sz="3200" dirty="0">
                <a:solidFill>
                  <a:srgbClr val="0000CC"/>
                </a:solidFill>
              </a:rPr>
              <a:t> c</a:t>
            </a:r>
          </a:p>
          <a:p>
            <a:pPr marL="342900" indent="-3429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Hằng</a:t>
            </a:r>
            <a:endParaRPr lang="en-US" sz="3200" dirty="0">
              <a:solidFill>
                <a:srgbClr val="0000CC"/>
              </a:solidFill>
            </a:endParaRPr>
          </a:p>
          <a:p>
            <a:pPr marL="342900" indent="-3429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Biến</a:t>
            </a:r>
            <a:endParaRPr lang="en-US" sz="3200" dirty="0">
              <a:solidFill>
                <a:srgbClr val="0000CC"/>
              </a:solidFill>
            </a:endParaRPr>
          </a:p>
          <a:p>
            <a:pPr marL="342900" indent="-3429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Nhập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xuất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với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hàm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printf</a:t>
            </a:r>
            <a:r>
              <a:rPr lang="en-US" sz="3200" dirty="0">
                <a:solidFill>
                  <a:srgbClr val="0000CC"/>
                </a:solidFill>
              </a:rPr>
              <a:t>(…) </a:t>
            </a:r>
            <a:r>
              <a:rPr lang="en-US" sz="3200" dirty="0" err="1">
                <a:solidFill>
                  <a:srgbClr val="0000CC"/>
                </a:solidFill>
              </a:rPr>
              <a:t>và</a:t>
            </a:r>
            <a:r>
              <a:rPr lang="en-US" sz="3200" dirty="0">
                <a:solidFill>
                  <a:srgbClr val="0000CC"/>
                </a:solidFill>
              </a:rPr>
              <a:t> scan(…)</a:t>
            </a:r>
          </a:p>
          <a:p>
            <a:pPr marL="342900" indent="-3429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Biểu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thức</a:t>
            </a:r>
            <a:endParaRPr lang="en-US" sz="3200" dirty="0">
              <a:solidFill>
                <a:srgbClr val="0000CC"/>
              </a:solidFill>
            </a:endParaRPr>
          </a:p>
          <a:p>
            <a:pPr marL="342900" indent="-3429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Các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phép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toán</a:t>
            </a:r>
            <a:endParaRPr lang="en-US" sz="3200" dirty="0">
              <a:solidFill>
                <a:srgbClr val="0000CC"/>
              </a:solidFill>
            </a:endParaRPr>
          </a:p>
          <a:p>
            <a:pPr marL="342900" indent="-3429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Ví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dụ</a:t>
            </a:r>
            <a:r>
              <a:rPr lang="en-US" sz="3200" dirty="0">
                <a:solidFill>
                  <a:srgbClr val="0000CC"/>
                </a:solidFill>
              </a:rPr>
              <a:t> minh </a:t>
            </a:r>
            <a:r>
              <a:rPr lang="en-US" sz="3200" dirty="0" err="1">
                <a:solidFill>
                  <a:srgbClr val="0000CC"/>
                </a:solidFill>
              </a:rPr>
              <a:t>họa</a:t>
            </a:r>
            <a:endParaRPr lang="en-US" sz="3200" dirty="0">
              <a:solidFill>
                <a:srgbClr val="0000CC"/>
              </a:solidFill>
            </a:endParaRPr>
          </a:p>
          <a:p>
            <a:pPr marL="342900" indent="-342900" algn="l" defTabSz="-13873163" eaLnBrk="0" hangingPunct="0">
              <a:lnSpc>
                <a:spcPct val="95000"/>
              </a:lnSpc>
              <a:spcBef>
                <a:spcPct val="5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 err="1">
                <a:solidFill>
                  <a:srgbClr val="0000CC"/>
                </a:solidFill>
              </a:rPr>
              <a:t>Bài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 err="1">
                <a:solidFill>
                  <a:srgbClr val="0000CC"/>
                </a:solidFill>
              </a:rPr>
              <a:t>tập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91674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44CDF-7316-43FC-830E-65CE26AB969E}" type="slidenum">
              <a:rPr lang="en-US"/>
              <a:pPr>
                <a:defRPr/>
              </a:pPr>
              <a:t>20</a:t>
            </a:fld>
            <a:endParaRPr lang="en-GB"/>
          </a:p>
        </p:txBody>
      </p:sp>
      <p:sp>
        <p:nvSpPr>
          <p:cNvPr id="23556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Cho 2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số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int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a=2, b=4;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Hãy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đoán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trị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của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các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số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a, b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và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n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trong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các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phép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toán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tăng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giảm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ahoma" pitchFamily="34" charset="0"/>
              </a:rPr>
              <a:t>sau</a:t>
            </a:r>
            <a:r>
              <a:rPr lang="en-US" sz="2400" dirty="0">
                <a:solidFill>
                  <a:srgbClr val="0000CC"/>
                </a:solidFill>
                <a:latin typeface="Tahoma" pitchFamily="34" charset="0"/>
              </a:rPr>
              <a:t>:</a:t>
            </a:r>
          </a:p>
        </p:txBody>
      </p:sp>
      <p:graphicFrame>
        <p:nvGraphicFramePr>
          <p:cNvPr id="484421" name="Group 69"/>
          <p:cNvGraphicFramePr>
            <a:graphicFrameLocks noGrp="1"/>
          </p:cNvGraphicFramePr>
          <p:nvPr>
            <p:ph/>
          </p:nvPr>
        </p:nvGraphicFramePr>
        <p:xfrm>
          <a:off x="381000" y="2163763"/>
          <a:ext cx="8323263" cy="2743200"/>
        </p:xfrm>
        <a:graphic>
          <a:graphicData uri="http://schemas.openxmlformats.org/drawingml/2006/table">
            <a:tbl>
              <a:tblPr/>
              <a:tblGrid>
                <a:gridCol w="2081213"/>
                <a:gridCol w="2081212"/>
                <a:gridCol w="2079625"/>
                <a:gridCol w="2081213"/>
              </a:tblGrid>
              <a:tr h="123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Biểu thức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a=?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b=?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n=a+b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n=++a+b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n=a++ 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n=--a+b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</a:rPr>
                        <a:t>n=a-- 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vi-V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200400" y="2643188"/>
            <a:ext cx="4648200" cy="427037"/>
            <a:chOff x="2016" y="1728"/>
            <a:chExt cx="2928" cy="269"/>
          </a:xfrm>
        </p:grpSpPr>
        <p:sp>
          <p:nvSpPr>
            <p:cNvPr id="23613" name="Text Box 43"/>
            <p:cNvSpPr txBox="1">
              <a:spLocks noChangeArrowheads="1"/>
            </p:cNvSpPr>
            <p:nvPr/>
          </p:nvSpPr>
          <p:spPr bwMode="auto">
            <a:xfrm>
              <a:off x="2016" y="172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6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14" name="Text Box 44"/>
            <p:cNvSpPr txBox="1">
              <a:spLocks noChangeArrowheads="1"/>
            </p:cNvSpPr>
            <p:nvPr/>
          </p:nvSpPr>
          <p:spPr bwMode="auto">
            <a:xfrm>
              <a:off x="3312" y="172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2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15" name="Text Box 45"/>
            <p:cNvSpPr txBox="1">
              <a:spLocks noChangeArrowheads="1"/>
            </p:cNvSpPr>
            <p:nvPr/>
          </p:nvSpPr>
          <p:spPr bwMode="auto">
            <a:xfrm>
              <a:off x="4608" y="172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4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16" name="Text Box 46"/>
            <p:cNvSpPr txBox="1">
              <a:spLocks noChangeArrowheads="1"/>
            </p:cNvSpPr>
            <p:nvPr/>
          </p:nvSpPr>
          <p:spPr bwMode="auto">
            <a:xfrm>
              <a:off x="2016" y="172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6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17" name="Text Box 47"/>
            <p:cNvSpPr txBox="1">
              <a:spLocks noChangeArrowheads="1"/>
            </p:cNvSpPr>
            <p:nvPr/>
          </p:nvSpPr>
          <p:spPr bwMode="auto">
            <a:xfrm>
              <a:off x="3312" y="172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2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18" name="Text Box 48"/>
            <p:cNvSpPr txBox="1">
              <a:spLocks noChangeArrowheads="1"/>
            </p:cNvSpPr>
            <p:nvPr/>
          </p:nvSpPr>
          <p:spPr bwMode="auto">
            <a:xfrm>
              <a:off x="4608" y="172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4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19" name="Text Box 49"/>
            <p:cNvSpPr txBox="1">
              <a:spLocks noChangeArrowheads="1"/>
            </p:cNvSpPr>
            <p:nvPr/>
          </p:nvSpPr>
          <p:spPr bwMode="auto">
            <a:xfrm>
              <a:off x="2016" y="172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6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20" name="Text Box 50"/>
            <p:cNvSpPr txBox="1">
              <a:spLocks noChangeArrowheads="1"/>
            </p:cNvSpPr>
            <p:nvPr/>
          </p:nvSpPr>
          <p:spPr bwMode="auto">
            <a:xfrm>
              <a:off x="3312" y="172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2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200400" y="3100388"/>
            <a:ext cx="4648200" cy="427037"/>
            <a:chOff x="2016" y="2016"/>
            <a:chExt cx="2928" cy="269"/>
          </a:xfrm>
        </p:grpSpPr>
        <p:sp>
          <p:nvSpPr>
            <p:cNvPr id="23610" name="Text Box 52"/>
            <p:cNvSpPr txBox="1">
              <a:spLocks noChangeArrowheads="1"/>
            </p:cNvSpPr>
            <p:nvPr/>
          </p:nvSpPr>
          <p:spPr bwMode="auto">
            <a:xfrm>
              <a:off x="4608" y="201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4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11" name="Text Box 53"/>
            <p:cNvSpPr txBox="1">
              <a:spLocks noChangeArrowheads="1"/>
            </p:cNvSpPr>
            <p:nvPr/>
          </p:nvSpPr>
          <p:spPr bwMode="auto">
            <a:xfrm>
              <a:off x="2016" y="201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7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12" name="Text Box 54"/>
            <p:cNvSpPr txBox="1">
              <a:spLocks noChangeArrowheads="1"/>
            </p:cNvSpPr>
            <p:nvPr/>
          </p:nvSpPr>
          <p:spPr bwMode="auto">
            <a:xfrm>
              <a:off x="3312" y="201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3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200400" y="3557588"/>
            <a:ext cx="4648200" cy="427037"/>
            <a:chOff x="2016" y="2304"/>
            <a:chExt cx="2928" cy="269"/>
          </a:xfrm>
        </p:grpSpPr>
        <p:sp>
          <p:nvSpPr>
            <p:cNvPr id="23607" name="Text Box 56"/>
            <p:cNvSpPr txBox="1">
              <a:spLocks noChangeArrowheads="1"/>
            </p:cNvSpPr>
            <p:nvPr/>
          </p:nvSpPr>
          <p:spPr bwMode="auto">
            <a:xfrm>
              <a:off x="2016" y="2304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6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08" name="Text Box 57"/>
            <p:cNvSpPr txBox="1">
              <a:spLocks noChangeArrowheads="1"/>
            </p:cNvSpPr>
            <p:nvPr/>
          </p:nvSpPr>
          <p:spPr bwMode="auto">
            <a:xfrm>
              <a:off x="3312" y="2304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3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09" name="Text Box 58"/>
            <p:cNvSpPr txBox="1">
              <a:spLocks noChangeArrowheads="1"/>
            </p:cNvSpPr>
            <p:nvPr/>
          </p:nvSpPr>
          <p:spPr bwMode="auto">
            <a:xfrm>
              <a:off x="4608" y="2304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4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3200400" y="4014788"/>
            <a:ext cx="4648200" cy="427037"/>
            <a:chOff x="2016" y="2592"/>
            <a:chExt cx="2928" cy="269"/>
          </a:xfrm>
        </p:grpSpPr>
        <p:sp>
          <p:nvSpPr>
            <p:cNvPr id="23604" name="Text Box 60"/>
            <p:cNvSpPr txBox="1">
              <a:spLocks noChangeArrowheads="1"/>
            </p:cNvSpPr>
            <p:nvPr/>
          </p:nvSpPr>
          <p:spPr bwMode="auto">
            <a:xfrm>
              <a:off x="2016" y="2592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5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05" name="Text Box 61"/>
            <p:cNvSpPr txBox="1">
              <a:spLocks noChangeArrowheads="1"/>
            </p:cNvSpPr>
            <p:nvPr/>
          </p:nvSpPr>
          <p:spPr bwMode="auto">
            <a:xfrm>
              <a:off x="3312" y="2592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1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06" name="Text Box 62"/>
            <p:cNvSpPr txBox="1">
              <a:spLocks noChangeArrowheads="1"/>
            </p:cNvSpPr>
            <p:nvPr/>
          </p:nvSpPr>
          <p:spPr bwMode="auto">
            <a:xfrm>
              <a:off x="4608" y="2592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4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3200400" y="4471988"/>
            <a:ext cx="4648200" cy="427037"/>
            <a:chOff x="2016" y="2880"/>
            <a:chExt cx="2928" cy="269"/>
          </a:xfrm>
        </p:grpSpPr>
        <p:sp>
          <p:nvSpPr>
            <p:cNvPr id="23601" name="Text Box 64"/>
            <p:cNvSpPr txBox="1">
              <a:spLocks noChangeArrowheads="1"/>
            </p:cNvSpPr>
            <p:nvPr/>
          </p:nvSpPr>
          <p:spPr bwMode="auto">
            <a:xfrm>
              <a:off x="2016" y="2880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6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02" name="Text Box 65"/>
            <p:cNvSpPr txBox="1">
              <a:spLocks noChangeArrowheads="1"/>
            </p:cNvSpPr>
            <p:nvPr/>
          </p:nvSpPr>
          <p:spPr bwMode="auto">
            <a:xfrm>
              <a:off x="3312" y="2880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1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3603" name="Text Box 66"/>
            <p:cNvSpPr txBox="1">
              <a:spLocks noChangeArrowheads="1"/>
            </p:cNvSpPr>
            <p:nvPr/>
          </p:nvSpPr>
          <p:spPr bwMode="auto">
            <a:xfrm>
              <a:off x="4608" y="2880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200">
                  <a:solidFill>
                    <a:srgbClr val="FF0000"/>
                  </a:solidFill>
                  <a:latin typeface="Tahoma" pitchFamily="34" charset="0"/>
                </a:rPr>
                <a:t>4</a:t>
              </a:r>
              <a:endParaRPr lang="vi-VN" sz="220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sp>
        <p:nvSpPr>
          <p:cNvPr id="23600" name="Text Box 70"/>
          <p:cNvSpPr txBox="1">
            <a:spLocks noChangeArrowheads="1"/>
          </p:cNvSpPr>
          <p:nvPr/>
        </p:nvSpPr>
        <p:spPr bwMode="auto">
          <a:xfrm>
            <a:off x="2095500" y="3048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về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phép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toán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tăng</a:t>
            </a:r>
            <a:r>
              <a:rPr lang="en-US" sz="2800" b="1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0000CC"/>
                </a:solidFill>
                <a:latin typeface="Tahoma" pitchFamily="34" charset="0"/>
              </a:rPr>
              <a:t>giảm</a:t>
            </a:r>
            <a:endParaRPr lang="en-US" sz="2800" b="1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12574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83061-AB6B-4867-B369-8C681A38C001}" type="slidenum">
              <a:rPr lang="en-US"/>
              <a:pPr>
                <a:defRPr/>
              </a:pPr>
              <a:t>21</a:t>
            </a:fld>
            <a:endParaRPr lang="en-GB"/>
          </a:p>
        </p:txBody>
      </p:sp>
      <p:sp>
        <p:nvSpPr>
          <p:cNvPr id="24580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Phép toán điều kiện (biểu thức điều kiện)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04800" y="19812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990000"/>
                </a:solidFill>
                <a:latin typeface="Tahoma" pitchFamily="34" charset="0"/>
              </a:rPr>
              <a:t>&lt;Điều Kiện&gt;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 ? &lt;biểu thức 1&gt; : &lt;biểu thức 2&gt;;</a:t>
            </a:r>
          </a:p>
        </p:txBody>
      </p:sp>
      <p:sp>
        <p:nvSpPr>
          <p:cNvPr id="24583" name="Freeform 6"/>
          <p:cNvSpPr>
            <a:spLocks/>
          </p:cNvSpPr>
          <p:nvPr/>
        </p:nvSpPr>
        <p:spPr bwMode="auto">
          <a:xfrm>
            <a:off x="1828800" y="2438400"/>
            <a:ext cx="2209800" cy="1371600"/>
          </a:xfrm>
          <a:custGeom>
            <a:avLst/>
            <a:gdLst>
              <a:gd name="T0" fmla="*/ 0 w 1392"/>
              <a:gd name="T1" fmla="*/ 0 h 864"/>
              <a:gd name="T2" fmla="*/ 0 w 1392"/>
              <a:gd name="T3" fmla="*/ 2147483647 h 864"/>
              <a:gd name="T4" fmla="*/ 2147483647 w 1392"/>
              <a:gd name="T5" fmla="*/ 2147483647 h 864"/>
              <a:gd name="T6" fmla="*/ 2147483647 w 1392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864"/>
              <a:gd name="T14" fmla="*/ 1392 w 1392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864">
                <a:moveTo>
                  <a:pt x="0" y="0"/>
                </a:moveTo>
                <a:lnTo>
                  <a:pt x="0" y="864"/>
                </a:lnTo>
                <a:lnTo>
                  <a:pt x="1392" y="864"/>
                </a:lnTo>
                <a:lnTo>
                  <a:pt x="1392" y="0"/>
                </a:lnTo>
              </a:path>
            </a:pathLst>
          </a:custGeom>
          <a:noFill/>
          <a:ln w="12700" cmpd="sng">
            <a:solidFill>
              <a:srgbClr val="99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Freeform 7"/>
          <p:cNvSpPr>
            <a:spLocks/>
          </p:cNvSpPr>
          <p:nvPr/>
        </p:nvSpPr>
        <p:spPr bwMode="auto">
          <a:xfrm>
            <a:off x="1752600" y="2438400"/>
            <a:ext cx="4800600" cy="1905000"/>
          </a:xfrm>
          <a:custGeom>
            <a:avLst/>
            <a:gdLst>
              <a:gd name="T0" fmla="*/ 0 w 3024"/>
              <a:gd name="T1" fmla="*/ 0 h 1200"/>
              <a:gd name="T2" fmla="*/ 0 w 3024"/>
              <a:gd name="T3" fmla="*/ 2147483647 h 1200"/>
              <a:gd name="T4" fmla="*/ 2147483647 w 3024"/>
              <a:gd name="T5" fmla="*/ 2147483647 h 1200"/>
              <a:gd name="T6" fmla="*/ 2147483647 w 3024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3024"/>
              <a:gd name="T13" fmla="*/ 0 h 1200"/>
              <a:gd name="T14" fmla="*/ 3024 w 3024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24" h="1200">
                <a:moveTo>
                  <a:pt x="0" y="0"/>
                </a:moveTo>
                <a:lnTo>
                  <a:pt x="0" y="1200"/>
                </a:lnTo>
                <a:lnTo>
                  <a:pt x="3024" y="1200"/>
                </a:lnTo>
                <a:lnTo>
                  <a:pt x="3024" y="0"/>
                </a:lnTo>
              </a:path>
            </a:pathLst>
          </a:custGeom>
          <a:noFill/>
          <a:ln w="12700" cmpd="sng">
            <a:solidFill>
              <a:srgbClr val="99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133600" y="3200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ĐK đúng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4191000" y="3810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ĐK sai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533400" y="47244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  <a:latin typeface="Tahoma" pitchFamily="34" charset="0"/>
              </a:rPr>
              <a:t>Ví dụ :  kq = (5&gt;3+1) ?  10 : 20;  	</a:t>
            </a:r>
            <a:r>
              <a:rPr lang="en-US" sz="280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 kq =10</a:t>
            </a:r>
            <a:endParaRPr lang="en-US" sz="280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1447800" y="228600"/>
            <a:ext cx="6172200" cy="762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PHÉP TOÁN</a:t>
            </a:r>
          </a:p>
        </p:txBody>
      </p:sp>
    </p:spTree>
    <p:extLst>
      <p:ext uri="{BB962C8B-B14F-4D97-AF65-F5344CB8AC3E}">
        <p14:creationId xmlns:p14="http://schemas.microsoft.com/office/powerpoint/2010/main" val="275538045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10745-C6BF-43D5-96B6-07F494FBE369}" type="slidenum">
              <a:rPr lang="en-US"/>
              <a:pPr>
                <a:defRPr/>
              </a:pPr>
              <a:t>22</a:t>
            </a:fld>
            <a:endParaRPr lang="en-GB"/>
          </a:p>
        </p:txBody>
      </p:sp>
      <p:sp>
        <p:nvSpPr>
          <p:cNvPr id="25604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CC"/>
                </a:solidFill>
                <a:latin typeface="Tahoma" pitchFamily="34" charset="0"/>
              </a:rPr>
              <a:t>1/ Nhập vào 2 số nguyên, in ra số lớn hơn.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685800" y="1905000"/>
            <a:ext cx="7391400" cy="4267200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#include &lt;stdio.h&gt;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#include &lt;conio.h&gt;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{ 	int a, b, max;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   	printf(“Nhap so thu nhat: ”);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scanf(“%d”,&amp;a);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printf(“Nhap so thu hai: ”);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scanf(“%d”,&amp;b);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max = (a&gt;b)?a:b;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	printf(“so lon hon la %d”,max);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   	getch();</a:t>
            </a:r>
          </a:p>
          <a:p>
            <a:pPr algn="l"/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}	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165131" y="304799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VÍ DỤ</a:t>
            </a:r>
          </a:p>
        </p:txBody>
      </p:sp>
    </p:spTree>
    <p:extLst>
      <p:ext uri="{BB962C8B-B14F-4D97-AF65-F5344CB8AC3E}">
        <p14:creationId xmlns:p14="http://schemas.microsoft.com/office/powerpoint/2010/main" val="949804328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31684-AD26-4D44-BEF8-7F2EE05DF016}" type="slidenum">
              <a:rPr lang="en-US"/>
              <a:pPr>
                <a:defRPr/>
              </a:pPr>
              <a:t>23</a:t>
            </a:fld>
            <a:endParaRPr lang="en-GB"/>
          </a:p>
        </p:txBody>
      </p:sp>
      <p:sp>
        <p:nvSpPr>
          <p:cNvPr id="26628" name="Line 2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201613" y="987425"/>
            <a:ext cx="861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  <a:latin typeface="Tahoma" pitchFamily="34" charset="0"/>
              </a:rPr>
              <a:t>2/ Nhập vào 2 số nguyên, in ra tổng, hiệu, tích và thương của chúng..</a:t>
            </a:r>
          </a:p>
        </p:txBody>
      </p:sp>
      <p:sp>
        <p:nvSpPr>
          <p:cNvPr id="26630" name="AutoShape 5"/>
          <p:cNvSpPr>
            <a:spLocks noChangeArrowheads="1"/>
          </p:cNvSpPr>
          <p:nvPr/>
        </p:nvSpPr>
        <p:spPr bwMode="auto">
          <a:xfrm>
            <a:off x="114300" y="1474788"/>
            <a:ext cx="9029700" cy="5078412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en-US" sz="2000" dirty="0">
              <a:solidFill>
                <a:srgbClr val="0000CC"/>
              </a:solidFill>
              <a:latin typeface="Tahoma" pitchFamily="34" charset="0"/>
            </a:endParaRP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#include &lt;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stdio.h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&gt;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#include &lt;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conio.h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&gt;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void main()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{ 	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a, b, tong,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hieu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,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tich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float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thuong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  	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printf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(“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Nhap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so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thu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nhat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: ”);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scanf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(“%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d”,&amp;a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printf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(“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Nhap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so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thu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hai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: ”);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scanf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(“%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d”,&amp;b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tong =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a+b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hieu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= a-b;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tich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= a*b;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thuong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= (float) a / b;  //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ép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kiểu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thành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float 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	</a:t>
            </a:r>
            <a:r>
              <a:rPr lang="en-US" dirty="0" err="1">
                <a:solidFill>
                  <a:srgbClr val="0000CC"/>
                </a:solidFill>
                <a:latin typeface="Tahoma" pitchFamily="34" charset="0"/>
              </a:rPr>
              <a:t>printf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(“Tong=%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d,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Hieu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=%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d,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Tich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=%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d, </a:t>
            </a:r>
            <a:r>
              <a:rPr lang="en-US" dirty="0" err="1" smtClean="0">
                <a:solidFill>
                  <a:srgbClr val="0000CC"/>
                </a:solidFill>
                <a:latin typeface="Tahoma" pitchFamily="34" charset="0"/>
              </a:rPr>
              <a:t>Thuong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=%.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2f</a:t>
            </a:r>
            <a:r>
              <a:rPr lang="en-US" dirty="0" smtClean="0">
                <a:solidFill>
                  <a:srgbClr val="0000CC"/>
                </a:solidFill>
                <a:latin typeface="Tahoma" pitchFamily="34" charset="0"/>
              </a:rPr>
              <a:t>”,tong,hieu,tich,thuong</a:t>
            </a:r>
            <a:r>
              <a:rPr lang="en-US" dirty="0">
                <a:solidFill>
                  <a:srgbClr val="0000CC"/>
                </a:solidFill>
                <a:latin typeface="Tahoma" pitchFamily="34" charset="0"/>
              </a:rPr>
              <a:t>);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   	</a:t>
            </a:r>
            <a:r>
              <a:rPr lang="en-US" sz="2000" dirty="0" err="1">
                <a:solidFill>
                  <a:srgbClr val="0000CC"/>
                </a:solidFill>
                <a:latin typeface="Tahoma" pitchFamily="34" charset="0"/>
              </a:rPr>
              <a:t>getch</a:t>
            </a:r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();</a:t>
            </a:r>
          </a:p>
          <a:p>
            <a:pPr algn="l"/>
            <a:r>
              <a:rPr lang="en-US" sz="2000" dirty="0">
                <a:solidFill>
                  <a:srgbClr val="0000CC"/>
                </a:solidFill>
                <a:latin typeface="Tahoma" pitchFamily="34" charset="0"/>
              </a:rPr>
              <a:t>}	 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286000" y="325821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VÍ DỤ</a:t>
            </a:r>
          </a:p>
        </p:txBody>
      </p:sp>
    </p:spTree>
    <p:extLst>
      <p:ext uri="{BB962C8B-B14F-4D97-AF65-F5344CB8AC3E}">
        <p14:creationId xmlns:p14="http://schemas.microsoft.com/office/powerpoint/2010/main" val="2623816967"/>
      </p:ext>
    </p:extLst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4A71F-D745-4EC1-9F38-BD63B8BA559C}" type="slidenum">
              <a:rPr lang="en-US"/>
              <a:pPr>
                <a:defRPr/>
              </a:pPr>
              <a:t>24</a:t>
            </a:fld>
            <a:endParaRPr lang="en-GB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228600"/>
            <a:ext cx="80010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 b="1" dirty="0">
                <a:solidFill>
                  <a:srgbClr val="0000CC"/>
                </a:solidFill>
                <a:latin typeface="Tahoma" pitchFamily="34" charset="0"/>
              </a:rPr>
              <a:t>BÀI </a:t>
            </a:r>
            <a:r>
              <a:rPr lang="en-US" sz="2400" b="1" dirty="0" smtClean="0">
                <a:solidFill>
                  <a:srgbClr val="0000CC"/>
                </a:solidFill>
                <a:latin typeface="Tahoma" pitchFamily="34" charset="0"/>
              </a:rPr>
              <a:t>TẬP</a:t>
            </a:r>
            <a:endParaRPr lang="en-US" sz="24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28677" name="Text Box 10"/>
          <p:cNvSpPr txBox="1">
            <a:spLocks noChangeArrowheads="1"/>
          </p:cNvSpPr>
          <p:nvPr/>
        </p:nvSpPr>
        <p:spPr bwMode="auto">
          <a:xfrm>
            <a:off x="304800" y="1023938"/>
            <a:ext cx="85344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722313" indent="-3635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/>
              <a:t>1/ Viết chương trình nhập số nguyên n và số thực x tính các biểu thức: </a:t>
            </a:r>
            <a:endParaRPr lang="en-US" sz="1400"/>
          </a:p>
          <a:p>
            <a:pPr algn="l"/>
            <a:r>
              <a:rPr lang="en-US"/>
              <a:t> </a:t>
            </a:r>
          </a:p>
          <a:p>
            <a:pPr algn="l"/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/>
              <a:t>2/ Viết chương trình nhập số lượng, đơn giá của một mặt hàng. Hãy tính và in ra kết quả ra màn hình có 2 số lẻ:</a:t>
            </a:r>
            <a:endParaRPr lang="en-US" sz="1400"/>
          </a:p>
          <a:p>
            <a:pPr algn="l"/>
            <a:r>
              <a:rPr lang="en-US"/>
              <a:t>	-  Giảm giá = Số lượng * đơn giá * 12%</a:t>
            </a:r>
            <a:endParaRPr lang="en-US" sz="1400"/>
          </a:p>
          <a:p>
            <a:pPr algn="l"/>
            <a:r>
              <a:rPr lang="en-US"/>
              <a:t>	-  Cước vận chuyển = Số lượng * đơn giá * 5%</a:t>
            </a:r>
            <a:endParaRPr lang="en-US" sz="1400"/>
          </a:p>
          <a:p>
            <a:pPr algn="l"/>
            <a:r>
              <a:rPr lang="en-US"/>
              <a:t>	-  Số tiền phải trả = Số lượng * đơn giá – giảm giá + cước vận chuyển </a:t>
            </a:r>
            <a:endParaRPr lang="en-US" sz="1400"/>
          </a:p>
          <a:p>
            <a:pPr algn="l"/>
            <a:endParaRPr lang="en-US"/>
          </a:p>
          <a:p>
            <a:pPr algn="l"/>
            <a:r>
              <a:rPr lang="en-US"/>
              <a:t>3/ Viết chương trình nhập bốn số nguyên a, b, c, d. Tìm số nhỏ nhất.</a:t>
            </a:r>
            <a:endParaRPr lang="en-US" sz="1400"/>
          </a:p>
          <a:p>
            <a:pPr algn="l"/>
            <a:endParaRPr lang="en-US"/>
          </a:p>
          <a:p>
            <a:pPr algn="l"/>
            <a:r>
              <a:rPr lang="en-US"/>
              <a:t>4/ Viết chương trình nhập một số nguyên dương có 2 chữ số. Hãy tính tổng 2 chữ số của số vừa nhập.  Ví dụ nhập 51, in ra tổng bằng 6.</a:t>
            </a:r>
            <a:endParaRPr lang="en-US" sz="1400"/>
          </a:p>
          <a:p>
            <a:pPr algn="l"/>
            <a:endParaRPr lang="en-US"/>
          </a:p>
          <a:p>
            <a:pPr algn="l"/>
            <a:r>
              <a:rPr lang="en-US"/>
              <a:t>5/ Viết chương trình nhập số nguyên n, số thực x. Hãy tính căn bậc n của x.</a:t>
            </a:r>
          </a:p>
          <a:p>
            <a:pPr algn="l"/>
            <a:endParaRPr lang="en-US"/>
          </a:p>
          <a:p>
            <a:pPr algn="l"/>
            <a:r>
              <a:rPr lang="en-US"/>
              <a:t>6/ Viết chương trình in bảng cửu chương N (N được nhập từ bàn phím) ra màn hình</a:t>
            </a:r>
          </a:p>
          <a:p>
            <a:pPr lvl="2" algn="l" eaLnBrk="1" hangingPunct="1"/>
            <a:endParaRPr lang="vi-VN" sz="2000">
              <a:solidFill>
                <a:srgbClr val="0000CC"/>
              </a:solidFill>
              <a:latin typeface="Tahoma" pitchFamily="34" charset="0"/>
            </a:endParaRPr>
          </a:p>
        </p:txBody>
      </p:sp>
      <p:graphicFrame>
        <p:nvGraphicFramePr>
          <p:cNvPr id="28678" name="Object 1"/>
          <p:cNvGraphicFramePr>
            <a:graphicFrameLocks noChangeAspect="1"/>
          </p:cNvGraphicFramePr>
          <p:nvPr/>
        </p:nvGraphicFramePr>
        <p:xfrm>
          <a:off x="5480050" y="1447800"/>
          <a:ext cx="2908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2120900" imgH="431800" progId="Equation.3">
                  <p:embed/>
                </p:oleObj>
              </mc:Choice>
              <mc:Fallback>
                <p:oleObj name="Equation" r:id="rId4" imgW="2120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447800"/>
                        <a:ext cx="2908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2"/>
          <p:cNvGraphicFramePr>
            <a:graphicFrameLocks noChangeAspect="1"/>
          </p:cNvGraphicFramePr>
          <p:nvPr/>
        </p:nvGraphicFramePr>
        <p:xfrm>
          <a:off x="3282950" y="1447800"/>
          <a:ext cx="19669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1358310" imgH="431613" progId="Equation.3">
                  <p:embed/>
                </p:oleObj>
              </mc:Choice>
              <mc:Fallback>
                <p:oleObj name="Equation" r:id="rId6" imgW="135831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447800"/>
                        <a:ext cx="19669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3"/>
          <p:cNvGraphicFramePr>
            <a:graphicFrameLocks noChangeAspect="1"/>
          </p:cNvGraphicFramePr>
          <p:nvPr/>
        </p:nvGraphicFramePr>
        <p:xfrm>
          <a:off x="1470025" y="14478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8" imgW="1066800" imgH="457200" progId="Equation.3">
                  <p:embed/>
                </p:oleObj>
              </mc:Choice>
              <mc:Fallback>
                <p:oleObj name="Equation" r:id="rId8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4478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25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25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59400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8FEC44C-3F9D-1544-8214-25D7968B2E5A}" type="datetime1">
              <a:rPr lang="en-US" smtClean="0"/>
              <a:t>18/08/15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dirty="0" smtClean="0"/>
              <a:t>BÀI TẬP </a:t>
            </a:r>
          </a:p>
          <a:p>
            <a:pPr marL="0" indent="0" algn="ctr">
              <a:buNone/>
            </a:pPr>
            <a:r>
              <a:rPr lang="en-US" sz="8800" dirty="0" smtClean="0"/>
              <a:t>XEM TRONG SÁCH</a:t>
            </a: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7076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E9907-E956-4AB2-9948-4A7F10C6AF15}" type="slidenum">
              <a:rPr lang="en-US"/>
              <a:pPr>
                <a:defRPr/>
              </a:pPr>
              <a:t>3</a:t>
            </a:fld>
            <a:endParaRPr lang="en-GB"/>
          </a:p>
        </p:txBody>
      </p:sp>
      <p:sp>
        <p:nvSpPr>
          <p:cNvPr id="6148" name="Oval 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KIỂU DỮ LIỆU CƠ BẢN </a:t>
            </a:r>
          </a:p>
        </p:txBody>
      </p:sp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457200" y="1371600"/>
            <a:ext cx="8153400" cy="45307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000CC"/>
                </a:solidFill>
              </a:rPr>
              <a:t>Kiểu cho số nguyên: 	</a:t>
            </a:r>
            <a:r>
              <a:rPr lang="en-US" sz="2800" b="1">
                <a:solidFill>
                  <a:srgbClr val="0000CC"/>
                </a:solidFill>
              </a:rPr>
              <a:t>char , int , long 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000CC"/>
                </a:solidFill>
              </a:rPr>
              <a:t>Kiểu cho ký tự: </a:t>
            </a:r>
            <a:r>
              <a:rPr lang="en-US" sz="2800" b="1">
                <a:solidFill>
                  <a:srgbClr val="0000CC"/>
                </a:solidFill>
              </a:rPr>
              <a:t>char </a:t>
            </a:r>
            <a:r>
              <a:rPr lang="en-US" sz="2800">
                <a:solidFill>
                  <a:srgbClr val="0000CC"/>
                </a:solidFill>
              </a:rPr>
              <a:t>(lưu trữ dạng mã ASCII của ký tự).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000CC"/>
                </a:solidFill>
              </a:rPr>
              <a:t>Kiểu rời rạc : </a:t>
            </a:r>
            <a:r>
              <a:rPr lang="en-US" sz="2800" b="1">
                <a:solidFill>
                  <a:srgbClr val="0000CC"/>
                </a:solidFill>
              </a:rPr>
              <a:t>enum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>
                <a:solidFill>
                  <a:srgbClr val="0000CC"/>
                </a:solidFill>
              </a:rPr>
              <a:t>Kiểu cho số thực: </a:t>
            </a:r>
            <a:r>
              <a:rPr lang="en-US" sz="2800" b="1">
                <a:solidFill>
                  <a:srgbClr val="0000CC"/>
                </a:solidFill>
              </a:rPr>
              <a:t>float , double , long double</a:t>
            </a:r>
          </a:p>
          <a:p>
            <a:pPr algn="l">
              <a:buFont typeface="Wingdings" pitchFamily="2" charset="2"/>
              <a:buNone/>
            </a:pPr>
            <a:endParaRPr lang="en-US" sz="28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9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D16C7-4520-4D51-9730-7DA4205B7A10}" type="slidenum">
              <a:rPr lang="en-US"/>
              <a:pPr>
                <a:defRPr/>
              </a:pPr>
              <a:t>4</a:t>
            </a:fld>
            <a:endParaRPr lang="en-GB"/>
          </a:p>
        </p:txBody>
      </p:sp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457200" y="1295400"/>
            <a:ext cx="8382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			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Kích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thước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và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tầm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trị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của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kiểu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dữ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liệu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phụ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thuộc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vào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trình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biên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dịch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(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xem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file </a:t>
            </a:r>
            <a:r>
              <a:rPr lang="en-US" sz="2800" i="1" dirty="0" err="1">
                <a:solidFill>
                  <a:srgbClr val="0000CC"/>
                </a:solidFill>
                <a:latin typeface="Tahoma" pitchFamily="34" charset="0"/>
              </a:rPr>
              <a:t>limit.h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 </a:t>
            </a:r>
            <a:r>
              <a:rPr lang="en-US" sz="2800" dirty="0" err="1">
                <a:solidFill>
                  <a:srgbClr val="0000CC"/>
                </a:solidFill>
                <a:latin typeface="Tahoma" pitchFamily="34" charset="0"/>
              </a:rPr>
              <a:t>và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  </a:t>
            </a:r>
            <a:r>
              <a:rPr lang="en-US" sz="2800" i="1" dirty="0" err="1">
                <a:solidFill>
                  <a:srgbClr val="0000CC"/>
                </a:solidFill>
                <a:latin typeface="Tahoma" pitchFamily="34" charset="0"/>
              </a:rPr>
              <a:t>float.h</a:t>
            </a:r>
            <a:r>
              <a:rPr lang="en-US" sz="2800" dirty="0">
                <a:solidFill>
                  <a:srgbClr val="0000CC"/>
                </a:solidFill>
                <a:latin typeface="Tahoma" pitchFamily="34" charset="0"/>
              </a:rPr>
              <a:t>)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2800" u="sng" dirty="0">
              <a:solidFill>
                <a:srgbClr val="0000CC"/>
              </a:solidFill>
              <a:latin typeface="Tahoma" pitchFamily="34" charset="0"/>
            </a:endParaRP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b="1" u="sng" dirty="0"/>
              <a:t>   </a:t>
            </a:r>
            <a:r>
              <a:rPr lang="en-US" sz="2000" b="1" u="sng" dirty="0" err="1"/>
              <a:t>Kiểu</a:t>
            </a:r>
            <a:r>
              <a:rPr lang="en-US" sz="2000" b="1" u="sng" dirty="0"/>
              <a:t>          	  				</a:t>
            </a:r>
            <a:r>
              <a:rPr lang="en-US" sz="2000" b="1" u="sng" dirty="0" err="1"/>
              <a:t>Số</a:t>
            </a:r>
            <a:r>
              <a:rPr lang="en-US" sz="2000" b="1" u="sng" dirty="0"/>
              <a:t> bit  				</a:t>
            </a:r>
            <a:r>
              <a:rPr lang="en-US" sz="2000" b="1" u="sng" dirty="0" err="1"/>
              <a:t>Tầmtrị</a:t>
            </a:r>
            <a:r>
              <a:rPr lang="en-US" sz="2000" b="1" u="sng" dirty="0"/>
              <a:t>			</a:t>
            </a:r>
            <a:endParaRPr lang="en-US" sz="2000" dirty="0"/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b="1" dirty="0">
                <a:solidFill>
                  <a:srgbClr val="0000CC"/>
                </a:solidFill>
              </a:rPr>
              <a:t>unsigned char  		8 bits      	</a:t>
            </a:r>
            <a:r>
              <a:rPr lang="en-US" sz="2000" b="1" dirty="0" smtClean="0">
                <a:solidFill>
                  <a:srgbClr val="0000CC"/>
                </a:solidFill>
              </a:rPr>
              <a:t>	0 </a:t>
            </a:r>
            <a:r>
              <a:rPr lang="en-US" sz="2000" b="1" dirty="0">
                <a:solidFill>
                  <a:srgbClr val="0000CC"/>
                </a:solidFill>
              </a:rPr>
              <a:t>.. 255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b="1" dirty="0"/>
              <a:t>char          	    		 	8 bits     		</a:t>
            </a:r>
            <a:r>
              <a:rPr lang="en-US" sz="2000" b="1" dirty="0" smtClean="0"/>
              <a:t>	-</a:t>
            </a:r>
            <a:r>
              <a:rPr lang="en-US" sz="2000" b="1" dirty="0"/>
              <a:t>128 .. 127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b="1" dirty="0"/>
              <a:t>   </a:t>
            </a:r>
            <a:r>
              <a:rPr lang="en-US" sz="2000" b="1" dirty="0" err="1">
                <a:solidFill>
                  <a:srgbClr val="0000CC"/>
                </a:solidFill>
              </a:rPr>
              <a:t>enum</a:t>
            </a:r>
            <a:r>
              <a:rPr lang="en-US" sz="2000" b="1" dirty="0">
                <a:solidFill>
                  <a:srgbClr val="0000CC"/>
                </a:solidFill>
              </a:rPr>
              <a:t>          	  		  	16 bits 		</a:t>
            </a:r>
            <a:r>
              <a:rPr lang="en-US" sz="2000" b="1" dirty="0" smtClean="0">
                <a:solidFill>
                  <a:srgbClr val="0000CC"/>
                </a:solidFill>
              </a:rPr>
              <a:t>	-</a:t>
            </a:r>
            <a:r>
              <a:rPr lang="en-US" sz="2000" b="1" dirty="0">
                <a:solidFill>
                  <a:srgbClr val="0000CC"/>
                </a:solidFill>
              </a:rPr>
              <a:t>32,768 .. 32,767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b="1" dirty="0"/>
              <a:t>unsigned </a:t>
            </a:r>
            <a:r>
              <a:rPr lang="en-US" sz="2000" b="1" dirty="0" err="1"/>
              <a:t>int</a:t>
            </a:r>
            <a:r>
              <a:rPr lang="en-US" sz="2000" b="1" dirty="0"/>
              <a:t>     	</a:t>
            </a:r>
            <a:r>
              <a:rPr lang="en-US" sz="2000" b="1" dirty="0" smtClean="0"/>
              <a:t>   16 </a:t>
            </a:r>
            <a:r>
              <a:rPr lang="en-US" sz="2000" b="1" dirty="0"/>
              <a:t>bits 		</a:t>
            </a:r>
            <a:r>
              <a:rPr lang="en-US" sz="2000" b="1" dirty="0" smtClean="0"/>
              <a:t>	0 </a:t>
            </a:r>
            <a:r>
              <a:rPr lang="en-US" sz="2000" b="1" dirty="0"/>
              <a:t>.. 65,535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b="1" dirty="0"/>
              <a:t>   </a:t>
            </a:r>
            <a:r>
              <a:rPr lang="en-US" sz="2000" b="1" dirty="0">
                <a:solidFill>
                  <a:srgbClr val="0000CC"/>
                </a:solidFill>
              </a:rPr>
              <a:t>short </a:t>
            </a:r>
            <a:r>
              <a:rPr lang="en-US" sz="2000" b="1" dirty="0" err="1">
                <a:solidFill>
                  <a:srgbClr val="0000CC"/>
                </a:solidFill>
              </a:rPr>
              <a:t>int</a:t>
            </a:r>
            <a:r>
              <a:rPr lang="en-US" sz="2000" b="1" dirty="0">
                <a:solidFill>
                  <a:srgbClr val="0000CC"/>
                </a:solidFill>
              </a:rPr>
              <a:t>     	  		 	16 bits    	</a:t>
            </a:r>
            <a:r>
              <a:rPr lang="en-US" sz="2000" b="1" dirty="0" smtClean="0">
                <a:solidFill>
                  <a:srgbClr val="0000CC"/>
                </a:solidFill>
              </a:rPr>
              <a:t>	-</a:t>
            </a:r>
            <a:r>
              <a:rPr lang="en-US" sz="2000" b="1" dirty="0">
                <a:solidFill>
                  <a:srgbClr val="0000CC"/>
                </a:solidFill>
              </a:rPr>
              <a:t>32,768 .. 32,767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b="1" dirty="0" err="1"/>
              <a:t>int</a:t>
            </a:r>
            <a:r>
              <a:rPr lang="en-US" sz="2000" b="1" dirty="0"/>
              <a:t>           	  			 	16 bits   		</a:t>
            </a:r>
            <a:r>
              <a:rPr lang="en-US" sz="2000" b="1" dirty="0" smtClean="0"/>
              <a:t>	-</a:t>
            </a:r>
            <a:r>
              <a:rPr lang="en-US" sz="2000" b="1" dirty="0"/>
              <a:t>32,768 .. 32,767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b="1" dirty="0">
                <a:solidFill>
                  <a:srgbClr val="0000CC"/>
                </a:solidFill>
              </a:rPr>
              <a:t>unsigned long  	</a:t>
            </a:r>
            <a:r>
              <a:rPr lang="en-US" sz="2000" b="1" dirty="0" smtClean="0">
                <a:solidFill>
                  <a:srgbClr val="0000CC"/>
                </a:solidFill>
              </a:rPr>
              <a:t>  	32 </a:t>
            </a:r>
            <a:r>
              <a:rPr lang="en-US" sz="2000" b="1" dirty="0">
                <a:solidFill>
                  <a:srgbClr val="0000CC"/>
                </a:solidFill>
              </a:rPr>
              <a:t>bits    	</a:t>
            </a:r>
            <a:r>
              <a:rPr lang="en-US" sz="2000" b="1" dirty="0" smtClean="0">
                <a:solidFill>
                  <a:srgbClr val="0000CC"/>
                </a:solidFill>
              </a:rPr>
              <a:t>	0 </a:t>
            </a:r>
            <a:r>
              <a:rPr lang="en-US" sz="2000" b="1" dirty="0">
                <a:solidFill>
                  <a:srgbClr val="0000CC"/>
                </a:solidFill>
              </a:rPr>
              <a:t>.. 4,294,967,295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b="1" dirty="0"/>
              <a:t>long          	   		</a:t>
            </a:r>
            <a:r>
              <a:rPr lang="en-US" sz="2000" b="1" dirty="0" smtClean="0"/>
              <a:t>     	32 </a:t>
            </a:r>
            <a:r>
              <a:rPr lang="en-US" sz="2000" b="1" dirty="0"/>
              <a:t>bits    	</a:t>
            </a:r>
            <a:r>
              <a:rPr lang="en-US" sz="2000" b="1" dirty="0" smtClean="0"/>
              <a:t>	-</a:t>
            </a:r>
            <a:r>
              <a:rPr lang="en-US" sz="2000" b="1" dirty="0"/>
              <a:t>2,147,483,648 ..2,147,483,647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b="1" dirty="0">
                <a:solidFill>
                  <a:srgbClr val="0000CC"/>
                </a:solidFill>
              </a:rPr>
              <a:t>float         	   			</a:t>
            </a:r>
            <a:r>
              <a:rPr lang="en-US" sz="2000" b="1" dirty="0" smtClean="0">
                <a:solidFill>
                  <a:srgbClr val="0000CC"/>
                </a:solidFill>
              </a:rPr>
              <a:t>	32 </a:t>
            </a:r>
            <a:r>
              <a:rPr lang="en-US" sz="2000" b="1" dirty="0">
                <a:solidFill>
                  <a:srgbClr val="0000CC"/>
                </a:solidFill>
              </a:rPr>
              <a:t>bits 			</a:t>
            </a:r>
            <a:r>
              <a:rPr lang="en-US" sz="2000" b="1" dirty="0" smtClean="0">
                <a:solidFill>
                  <a:srgbClr val="0000CC"/>
                </a:solidFill>
              </a:rPr>
              <a:t>3.4 </a:t>
            </a:r>
            <a:r>
              <a:rPr lang="en-US" sz="2000" b="1" dirty="0">
                <a:solidFill>
                  <a:srgbClr val="0000CC"/>
                </a:solidFill>
              </a:rPr>
              <a:t>* (10</a:t>
            </a:r>
            <a:r>
              <a:rPr lang="en-US" sz="2000" b="1" baseline="30000" dirty="0">
                <a:solidFill>
                  <a:srgbClr val="0000CC"/>
                </a:solidFill>
              </a:rPr>
              <a:t>-38</a:t>
            </a:r>
            <a:r>
              <a:rPr lang="en-US" sz="2000" b="1" dirty="0">
                <a:solidFill>
                  <a:srgbClr val="0000CC"/>
                </a:solidFill>
              </a:rPr>
              <a:t>) ..3.4 * (10</a:t>
            </a:r>
            <a:r>
              <a:rPr lang="en-US" sz="2000" b="1" baseline="30000" dirty="0">
                <a:solidFill>
                  <a:srgbClr val="0000CC"/>
                </a:solidFill>
              </a:rPr>
              <a:t>+38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b="1" dirty="0"/>
              <a:t>double        	   		</a:t>
            </a:r>
            <a:r>
              <a:rPr lang="en-US" sz="2000" b="1" dirty="0" smtClean="0"/>
              <a:t>	64 </a:t>
            </a:r>
            <a:r>
              <a:rPr lang="en-US" sz="2000" b="1" dirty="0"/>
              <a:t>bits 			</a:t>
            </a:r>
            <a:r>
              <a:rPr lang="en-US" sz="2000" b="1" dirty="0" smtClean="0"/>
              <a:t>1.7 </a:t>
            </a:r>
            <a:r>
              <a:rPr lang="en-US" sz="2000" b="1" dirty="0"/>
              <a:t>* (10</a:t>
            </a:r>
            <a:r>
              <a:rPr lang="en-US" sz="2000" b="1" baseline="30000" dirty="0"/>
              <a:t>-308</a:t>
            </a:r>
            <a:r>
              <a:rPr lang="en-US" sz="2000" b="1" dirty="0"/>
              <a:t>) .. 1.7 * (10</a:t>
            </a:r>
            <a:r>
              <a:rPr lang="en-US" sz="2000" b="1" baseline="30000" dirty="0"/>
              <a:t>+308</a:t>
            </a:r>
            <a:r>
              <a:rPr lang="en-US" sz="2000" b="1" dirty="0"/>
              <a:t>)</a:t>
            </a:r>
          </a:p>
          <a:p>
            <a:pPr algn="l" defTabSz="179388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000" dirty="0"/>
              <a:t>   </a:t>
            </a:r>
            <a:r>
              <a:rPr lang="en-US" sz="2000" b="1" dirty="0">
                <a:solidFill>
                  <a:srgbClr val="0000CC"/>
                </a:solidFill>
              </a:rPr>
              <a:t>long double      	</a:t>
            </a:r>
            <a:r>
              <a:rPr lang="en-US" sz="2000" b="1" dirty="0" smtClean="0">
                <a:solidFill>
                  <a:srgbClr val="0000CC"/>
                </a:solidFill>
              </a:rPr>
              <a:t>	80 </a:t>
            </a:r>
            <a:r>
              <a:rPr lang="en-US" sz="2000" b="1" dirty="0">
                <a:solidFill>
                  <a:srgbClr val="0000CC"/>
                </a:solidFill>
              </a:rPr>
              <a:t>bits 			</a:t>
            </a:r>
            <a:r>
              <a:rPr lang="en-US" sz="2000" b="1" dirty="0" smtClean="0">
                <a:solidFill>
                  <a:srgbClr val="0000CC"/>
                </a:solidFill>
              </a:rPr>
              <a:t>3.4 </a:t>
            </a:r>
            <a:r>
              <a:rPr lang="en-US" sz="2000" b="1" dirty="0">
                <a:solidFill>
                  <a:srgbClr val="0000CC"/>
                </a:solidFill>
              </a:rPr>
              <a:t>* (10</a:t>
            </a:r>
            <a:r>
              <a:rPr lang="en-US" sz="2000" b="1" baseline="30000" dirty="0">
                <a:solidFill>
                  <a:srgbClr val="0000CC"/>
                </a:solidFill>
              </a:rPr>
              <a:t>-4932</a:t>
            </a:r>
            <a:r>
              <a:rPr lang="en-US" sz="2000" b="1" dirty="0">
                <a:solidFill>
                  <a:srgbClr val="0000CC"/>
                </a:solidFill>
              </a:rPr>
              <a:t>) .. 1.1 * (10</a:t>
            </a:r>
            <a:r>
              <a:rPr lang="en-US" sz="2000" b="1" baseline="30000" dirty="0">
                <a:solidFill>
                  <a:srgbClr val="0000CC"/>
                </a:solidFill>
              </a:rPr>
              <a:t>+4932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173" name="Oval 10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CÁC KIỂU DỮ LIỆU CƠ BẢN </a:t>
            </a:r>
          </a:p>
        </p:txBody>
      </p:sp>
    </p:spTree>
    <p:extLst>
      <p:ext uri="{BB962C8B-B14F-4D97-AF65-F5344CB8AC3E}">
        <p14:creationId xmlns:p14="http://schemas.microsoft.com/office/powerpoint/2010/main" val="418794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4D3E6-E61B-41F8-A003-6E0A79698A4D}" type="slidenum">
              <a:rPr lang="en-US"/>
              <a:pPr>
                <a:defRPr/>
              </a:pPr>
              <a:t>5</a:t>
            </a:fld>
            <a:endParaRPr lang="en-GB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HẰNG - CONSTANT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3820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400" b="1">
                <a:solidFill>
                  <a:srgbClr val="0000CC"/>
                </a:solidFill>
              </a:rPr>
              <a:t>			</a:t>
            </a:r>
            <a:r>
              <a:rPr lang="en-US" sz="2800" b="1">
                <a:solidFill>
                  <a:srgbClr val="0000CC"/>
                </a:solidFill>
              </a:rPr>
              <a:t>- </a:t>
            </a:r>
            <a:r>
              <a:rPr lang="en-US" sz="2400" b="1">
                <a:solidFill>
                  <a:srgbClr val="0000CC"/>
                </a:solidFill>
              </a:rPr>
              <a:t>H</a:t>
            </a:r>
            <a:r>
              <a:rPr lang="en-US" sz="2800" b="1">
                <a:solidFill>
                  <a:srgbClr val="0000CC"/>
                </a:solidFill>
              </a:rPr>
              <a:t>ằng là đại lượng mà giá trị của nó không thay đổi trong quá trình tính toán. 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2800" b="1">
                <a:solidFill>
                  <a:srgbClr val="0000CC"/>
                </a:solidFill>
              </a:rPr>
              <a:t>			- Khai báo hằng: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0000CC"/>
                </a:solidFill>
              </a:rPr>
              <a:t>Cách 1:Dùng macro. Thí dụ: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   #define  PI 3.141592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0000CC"/>
                </a:solidFill>
              </a:rPr>
              <a:t>Cách 2: Định nghĩa hằng không kiểu. Thí dụ: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   const  MaxnN=100;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0000CC"/>
                </a:solidFill>
              </a:rPr>
              <a:t>Cách 3: Định nghĩa hằng có kiểu. Thí dụ: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const  long MaxSalary=12000000;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>
                <a:solidFill>
                  <a:srgbClr val="0000CC"/>
                </a:solidFill>
              </a:rPr>
              <a:t>Cách 4: Viết thẳng trị hằng trong chương trình.</a:t>
            </a:r>
          </a:p>
          <a:p>
            <a:pPr algn="l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2400" b="1">
              <a:solidFill>
                <a:srgbClr val="0000CC"/>
              </a:solidFill>
            </a:endParaRPr>
          </a:p>
          <a:p>
            <a:pPr algn="l">
              <a:buFont typeface="Wingdings" pitchFamily="2" charset="2"/>
              <a:buNone/>
            </a:pPr>
            <a:endParaRPr lang="en-US" sz="24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5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5DB92-DF8D-4AC8-B7FC-75BE63BCF965}" type="slidenum">
              <a:rPr lang="en-US"/>
              <a:pPr>
                <a:defRPr/>
              </a:pPr>
              <a:t>6</a:t>
            </a:fld>
            <a:endParaRPr lang="en-GB"/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BIẾN - VARIABLE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7630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1313" indent="-287338"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143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114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- Biến là gì?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  	+ Biến là một giá trị có thể thay đổi khi chương trình thực thi. 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+ Khi biến được tạo sẽ xuất hiện một vùng nhớ để lưu trữ giá trị của biến. </a:t>
            </a:r>
          </a:p>
          <a:p>
            <a:pPr algn="l">
              <a:buFont typeface="Wingdings" pitchFamily="2" charset="2"/>
              <a:buNone/>
            </a:pPr>
            <a:endParaRPr lang="en-US" sz="2400">
              <a:solidFill>
                <a:srgbClr val="0000CC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- Mọi biến đều phải khai báo trước khi sử dụng.</a:t>
            </a:r>
            <a:r>
              <a:rPr lang="en-US" sz="2400">
                <a:solidFill>
                  <a:srgbClr val="0000CC"/>
                </a:solidFill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Ví dụ khai báo biến:	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int a;  		</a:t>
            </a:r>
            <a:r>
              <a:rPr lang="en-US" sz="2400" i="1">
                <a:solidFill>
                  <a:srgbClr val="0000CC"/>
                </a:solidFill>
              </a:rPr>
              <a:t>/* khai báo 1 biến kiểu số nguyên */</a:t>
            </a:r>
            <a:endParaRPr lang="en-US" sz="2400">
              <a:solidFill>
                <a:srgbClr val="0000CC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float b,c,d; 	</a:t>
            </a:r>
            <a:r>
              <a:rPr lang="en-US" sz="2400" i="1">
                <a:solidFill>
                  <a:srgbClr val="0000CC"/>
                </a:solidFill>
              </a:rPr>
              <a:t>/*khai báo 3 biến kiểu float */</a:t>
            </a:r>
            <a:endParaRPr lang="en-US" sz="2400">
              <a:solidFill>
                <a:srgbClr val="0000CC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int x=10,y=5;  	</a:t>
            </a:r>
            <a:r>
              <a:rPr lang="en-US" sz="2400" i="1">
                <a:solidFill>
                  <a:srgbClr val="0000CC"/>
                </a:solidFill>
              </a:rPr>
              <a:t>/*khai báo 2 biến kiểu int và khởi </a:t>
            </a:r>
          </a:p>
          <a:p>
            <a:pPr algn="l">
              <a:buFont typeface="Wingdings" pitchFamily="2" charset="2"/>
              <a:buNone/>
            </a:pPr>
            <a:r>
              <a:rPr lang="en-US" sz="2400" i="1">
                <a:solidFill>
                  <a:srgbClr val="0000CC"/>
                </a:solidFill>
              </a:rPr>
              <a:t>				                        tạo giá trị ban đầu cho nó */</a:t>
            </a:r>
            <a:endParaRPr lang="en-US" sz="2400">
              <a:solidFill>
                <a:srgbClr val="0000CC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-	Để lấy địa chỉ của biến ta dùng phép toán:&amp;tênbiến</a:t>
            </a:r>
          </a:p>
        </p:txBody>
      </p:sp>
    </p:spTree>
    <p:extLst>
      <p:ext uri="{BB962C8B-B14F-4D97-AF65-F5344CB8AC3E}">
        <p14:creationId xmlns:p14="http://schemas.microsoft.com/office/powerpoint/2010/main" val="257657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437BC-EADC-4DCF-B1E2-2A0222C48926}" type="slidenum">
              <a:rPr lang="en-US"/>
              <a:pPr>
                <a:defRPr/>
              </a:pPr>
              <a:t>7</a:t>
            </a:fld>
            <a:endParaRPr lang="en-GB"/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NHẬP/XUẤT DỮ LIỆU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228600" y="1219200"/>
            <a:ext cx="86106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 	Xuất dữ liệu ra màn hình với hàm </a:t>
            </a:r>
            <a:r>
              <a:rPr lang="en-US" sz="6600">
                <a:solidFill>
                  <a:srgbClr val="0000CC"/>
                </a:solidFill>
              </a:rPr>
              <a:t>printf</a:t>
            </a:r>
            <a:endParaRPr lang="en-US" sz="2800">
              <a:solidFill>
                <a:srgbClr val="0000CC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printf(“chuỗi định dạng”, bt1,bt2…);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Ví dụ: 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printf(“Gia tri cua x la : %6.2f”,x);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	</a:t>
            </a:r>
          </a:p>
          <a:p>
            <a:pPr algn="l">
              <a:buFont typeface="Wingdings" pitchFamily="2" charset="2"/>
              <a:buNone/>
            </a:pPr>
            <a:endParaRPr lang="en-US" sz="280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02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6733A-FE68-40C0-A13D-FE04A701BE32}" type="slidenum">
              <a:rPr lang="en-US"/>
              <a:pPr>
                <a:defRPr/>
              </a:pPr>
              <a:t>8</a:t>
            </a:fld>
            <a:endParaRPr lang="en-GB"/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28600" y="1219200"/>
            <a:ext cx="86106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Nhập dữ liệu với hàm </a:t>
            </a:r>
            <a:r>
              <a:rPr lang="en-US" sz="8800">
                <a:solidFill>
                  <a:srgbClr val="0000CC"/>
                </a:solidFill>
              </a:rPr>
              <a:t>scanf</a:t>
            </a:r>
            <a:r>
              <a:rPr lang="en-US" sz="2800">
                <a:solidFill>
                  <a:srgbClr val="0000CC"/>
                </a:solidFill>
              </a:rPr>
              <a:t>: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 	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scanf(“chuỗi định dạng”,&amp;biến1,&amp;biến2…); 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Ví dụ : </a:t>
            </a:r>
          </a:p>
          <a:p>
            <a:pPr algn="l">
              <a:buFont typeface="Wingdings" pitchFamily="2" charset="2"/>
              <a:buNone/>
            </a:pPr>
            <a:r>
              <a:rPr lang="en-US" sz="2800">
                <a:solidFill>
                  <a:srgbClr val="0000CC"/>
                </a:solidFill>
              </a:rPr>
              <a:t>	scanf(“%d%d”,&amp;x,&amp;y);</a:t>
            </a:r>
          </a:p>
        </p:txBody>
      </p:sp>
      <p:sp>
        <p:nvSpPr>
          <p:cNvPr id="11269" name="Oval 7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NHẬP/XUẤT DỮ LIỆU</a:t>
            </a:r>
          </a:p>
        </p:txBody>
      </p:sp>
    </p:spTree>
    <p:extLst>
      <p:ext uri="{BB962C8B-B14F-4D97-AF65-F5344CB8AC3E}">
        <p14:creationId xmlns:p14="http://schemas.microsoft.com/office/powerpoint/2010/main" val="370753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71813" y="6537325"/>
            <a:ext cx="2895600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www.hoasen.edu.vn</a:t>
            </a:r>
            <a:endParaRPr lang="en-GB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AF65F-0480-4D57-99CB-2E4EDC58E492}" type="slidenum">
              <a:rPr lang="en-US"/>
              <a:pPr>
                <a:defRPr/>
              </a:pPr>
              <a:t>9</a:t>
            </a:fld>
            <a:endParaRPr lang="en-GB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228600" y="1219200"/>
            <a:ext cx="8610600" cy="4876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7" tIns="45714" rIns="91427" bIns="45714"/>
          <a:lstStyle>
            <a:lvl1pPr marL="342900" indent="-3429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-138731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-13873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Chuỗi định dạng qui định: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+ Phải nằm trong dấu nháy kép “ ” 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+ Có bao nhiêu biến phải có bấy nhiêu định dạng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+ Thứ tự định dạng phải phù hợp với DS biến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+ Mã định dạng phải phù hợp với kiểu DL của biến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+ Mỗi mã định dạng bắt đầu bằng dấu %</a:t>
            </a:r>
          </a:p>
          <a:p>
            <a:pPr algn="l">
              <a:buFont typeface="Wingdings" pitchFamily="2" charset="2"/>
              <a:buNone/>
            </a:pPr>
            <a:endParaRPr lang="en-US" sz="2400">
              <a:solidFill>
                <a:srgbClr val="0000CC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Danh sách biến qui định: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+ Các biến phải phân cách bằng dấu phẩy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+ Giá trị của biến phải phù hợp với mã định dạng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+ Riêng với lệnh scanf thì trước các biến phải có ký hiệu &amp; (ampersant)</a:t>
            </a:r>
          </a:p>
          <a:p>
            <a:pPr algn="l"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</a:rPr>
              <a:t>	</a:t>
            </a:r>
          </a:p>
          <a:p>
            <a:pPr algn="l">
              <a:buFont typeface="Wingdings" pitchFamily="2" charset="2"/>
              <a:buNone/>
            </a:pPr>
            <a:endParaRPr lang="en-US" sz="2400">
              <a:solidFill>
                <a:srgbClr val="0000CC"/>
              </a:solidFill>
            </a:endParaRP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1676400" y="228600"/>
            <a:ext cx="6172200" cy="762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800" b="1">
                <a:solidFill>
                  <a:srgbClr val="0000CC"/>
                </a:solidFill>
                <a:latin typeface="Tahoma" pitchFamily="34" charset="0"/>
              </a:rPr>
              <a:t>NHẬP/XUẤT DỮ LIỆU</a:t>
            </a:r>
          </a:p>
        </p:txBody>
      </p:sp>
    </p:spTree>
    <p:extLst>
      <p:ext uri="{BB962C8B-B14F-4D97-AF65-F5344CB8AC3E}">
        <p14:creationId xmlns:p14="http://schemas.microsoft.com/office/powerpoint/2010/main" val="69093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U ppt template_Office2010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3543</TotalTime>
  <Words>906</Words>
  <Application>Microsoft Office PowerPoint</Application>
  <PresentationFormat>On-screen Show (4:3)</PresentationFormat>
  <Paragraphs>410</Paragraphs>
  <Slides>26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HSU ppt template_Office2010</vt:lpstr>
      <vt:lpstr>Microsoft Equation 3.0</vt:lpstr>
      <vt:lpstr>NGÔN NGỮ LẬP TRÌNH C (TT)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Họp giao ban</dc:title>
  <dc:creator>Microsoft Office User</dc:creator>
  <cp:lastModifiedBy>admin</cp:lastModifiedBy>
  <cp:revision>220</cp:revision>
  <dcterms:created xsi:type="dcterms:W3CDTF">2011-12-26T01:44:46Z</dcterms:created>
  <dcterms:modified xsi:type="dcterms:W3CDTF">2015-08-18T10:18:40Z</dcterms:modified>
</cp:coreProperties>
</file>