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9"/>
  </p:notesMasterIdLst>
  <p:handoutMasterIdLst>
    <p:handoutMasterId r:id="rId20"/>
  </p:handoutMasterIdLst>
  <p:sldIdLst>
    <p:sldId id="256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921" autoAdjust="0"/>
  </p:normalViewPr>
  <p:slideViewPr>
    <p:cSldViewPr snapToGrid="0" snapToObjects="1">
      <p:cViewPr>
        <p:scale>
          <a:sx n="60" d="100"/>
          <a:sy n="60" d="100"/>
        </p:scale>
        <p:origin x="-15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EFBAB-7A37-EE48-8088-91AC3A2C1DD8}" type="datetimeFigureOut">
              <a:rPr lang="en-US" smtClean="0"/>
              <a:t>18/08/15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0CEA5-87CA-7E4B-8849-4C1234A31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379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38815-8547-C845-9F8D-99C41D175B6C}" type="datetimeFigureOut">
              <a:rPr lang="en-US" smtClean="0"/>
              <a:t>18/08/15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C9BCA-D5E6-2B44-BFD6-282E38A33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212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15838C1-5AA5-4F1C-B659-E25BAA3BE7A4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AD1B63B-750B-44B0-B9FF-4D3F40300A95}" type="slidenum">
              <a:rPr lang="en-US" smtClean="0"/>
              <a:pPr eaLnBrk="1" hangingPunct="1"/>
              <a:t>11</a:t>
            </a:fld>
            <a:endParaRPr lang="en-US" smtClean="0"/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C3D1F4F-E13A-435D-ADB7-D5ABCD96ED0B}" type="slidenum">
              <a:rPr lang="en-US" smtClean="0"/>
              <a:pPr eaLnBrk="1" hangingPunct="1"/>
              <a:t>12</a:t>
            </a:fld>
            <a:endParaRPr lang="en-US" smtClean="0"/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95B5B2C-1121-4BD5-8A20-C031E288CFF2}" type="slidenum">
              <a:rPr lang="en-US" smtClean="0"/>
              <a:pPr eaLnBrk="1" hangingPunct="1"/>
              <a:t>13</a:t>
            </a:fld>
            <a:endParaRPr lang="en-US" smtClean="0"/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E580DDD-E64C-4A33-9475-8B9C15044693}" type="slidenum">
              <a:rPr lang="en-US" smtClean="0"/>
              <a:pPr eaLnBrk="1" hangingPunct="1"/>
              <a:t>14</a:t>
            </a:fld>
            <a:endParaRPr lang="en-US" smtClean="0"/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Lưu ý khi dùng các hàm của thư viện MATH.H trong môi trường Visual C++, phải thêm chữ l vào cuối hàm. Ví dụ hàm pow(2,3) thì phải là powl(2,3), sqrt(x) </a:t>
            </a:r>
            <a:r>
              <a:rPr lang="en-US" smtClean="0">
                <a:sym typeface="Wingdings" pitchFamily="2" charset="2"/>
              </a:rPr>
              <a:t> sqrtl(x),…</a:t>
            </a:r>
            <a:endParaRPr lang="vi-V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70E3FCE-D3E8-4110-BE70-6DFAFF427EAD}" type="slidenum">
              <a:rPr lang="en-US" smtClean="0"/>
              <a:pPr eaLnBrk="1" hangingPunct="1"/>
              <a:t>15</a:t>
            </a:fld>
            <a:endParaRPr lang="en-US" smtClean="0"/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Lưu ý khi dùng các hàm của thư viện MATH.H trong môi trường Visual C++, phải thêm chữ l vào cuối hàm. Ví dụ hàm pow(2,3) thì phải là powl(2,3), sqrt(x) </a:t>
            </a:r>
            <a:r>
              <a:rPr lang="en-US" smtClean="0">
                <a:sym typeface="Wingdings" pitchFamily="2" charset="2"/>
              </a:rPr>
              <a:t> sqrtl(x),…</a:t>
            </a:r>
            <a:endParaRPr lang="vi-V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9DD384-C34A-4C83-9679-0AC3FCE57E4B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0BE75E9-7075-40F9-BEB9-EA6B975D907A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826BFF3-453F-4440-99F4-61DB1AB0DBA5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620187F-ACFF-4678-892D-092B9DEC932F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DDB0CBB-DB0D-41CD-9183-6D60A31C969C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FE7B0A0-6527-4A9C-B3AB-1660E3ACF4A8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57B7B51-C291-4A35-8E01-568ABE65B77D}" type="slidenum">
              <a:rPr lang="en-US" smtClean="0"/>
              <a:pPr eaLnBrk="1" hangingPunct="1"/>
              <a:t>9</a:t>
            </a:fld>
            <a:endParaRPr lang="en-US" smtClean="0"/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BB03192-9B29-45E0-8DD5-4DB8BC09FBC5}" type="slidenum">
              <a:rPr lang="en-US" smtClean="0"/>
              <a:pPr eaLnBrk="1" hangingPunct="1"/>
              <a:t>10</a:t>
            </a:fld>
            <a:endParaRPr lang="en-US" smtClean="0"/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wer point-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4165"/>
            <a:ext cx="7772400" cy="1470025"/>
          </a:xfrm>
          <a:ln>
            <a:noFill/>
          </a:ln>
        </p:spPr>
        <p:txBody>
          <a:bodyPr>
            <a:normAutofit/>
          </a:bodyPr>
          <a:lstStyle>
            <a:lvl1pPr>
              <a:defRPr sz="4400" b="1" i="0">
                <a:solidFill>
                  <a:srgbClr val="00449E"/>
                </a:solidFill>
                <a:latin typeface="Myriad Pro"/>
                <a:cs typeface="Myriad Pro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8000"/>
            <a:ext cx="6400800" cy="1752600"/>
          </a:xfrm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40000"/>
                    <a:lumOff val="60000"/>
                  </a:schemeClr>
                </a:solidFill>
                <a:latin typeface="Myriad Pro"/>
                <a:cs typeface="Myriad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82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73B61A7-E2FC-4841-8D50-D99D90597A6B}" type="datetime1">
              <a:rPr lang="en-US" smtClean="0"/>
              <a:t>18/08/15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73520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55231"/>
            <a:ext cx="2057400" cy="5170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5231"/>
            <a:ext cx="6019800" cy="5170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16FE0F7-F64C-4E48-A724-F85AC4A61B60}" type="datetime1">
              <a:rPr lang="en-US" smtClean="0"/>
              <a:t>18/08/15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58041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1000" y="168275"/>
            <a:ext cx="8323263" cy="609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071813" y="6537325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www.hoasen.edu.vn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6099D-898D-455D-80CA-C20406921F3B}" type="slidenum">
              <a:rPr lang="en-US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176985"/>
      </p:ext>
    </p:extLst>
  </p:cSld>
  <p:clrMapOvr>
    <a:masterClrMapping/>
  </p:clrMapOvr>
  <p:transition>
    <p:push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400" y="138223"/>
            <a:ext cx="6883400" cy="1221577"/>
          </a:xfrm>
        </p:spPr>
        <p:txBody>
          <a:bodyPr/>
          <a:lstStyle>
            <a:lvl1pPr>
              <a:defRPr b="1">
                <a:solidFill>
                  <a:srgbClr val="00449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7926"/>
            <a:ext cx="8229600" cy="4648237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pPr eaLnBrk="1" latinLnBrk="0" hangingPunct="1"/>
            <a:fld id="{58FEC44C-3F9D-1544-8214-25D7968B2E5A}" type="datetime1">
              <a:rPr lang="en-US" smtClean="0"/>
              <a:t>18/08/15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180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E1888ED-BA33-BE40-BF29-F50D5175FC1E}" type="datetime1">
              <a:rPr lang="en-US" smtClean="0"/>
              <a:t>18/08/15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620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F119C21-0AE2-BC4D-843C-BE82E03062E5}" type="datetime1">
              <a:rPr lang="en-US" smtClean="0"/>
              <a:t>18/08/15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84312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1989"/>
            <a:ext cx="4040188" cy="52288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1989"/>
            <a:ext cx="4041775" cy="52288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150FC7B-5044-DE40-9EF1-4B21023D85EE}" type="datetime1">
              <a:rPr lang="en-US" smtClean="0"/>
              <a:t>18/08/15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66545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5AC67D2-079C-6745-A936-43BC6E106AD5}" type="datetime1">
              <a:rPr lang="en-US" smtClean="0"/>
              <a:t>18/08/15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84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9DD40BE-C346-4746-AF7E-3493C08330BD}" type="datetime1">
              <a:rPr lang="en-US" smtClean="0"/>
              <a:t>18/08/15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52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218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82185"/>
            <a:ext cx="5111750" cy="504397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44236"/>
            <a:ext cx="3008313" cy="38819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D83A1EC-0728-0C41-ABCE-875DE802A9AF}" type="datetime1">
              <a:rPr lang="en-US" smtClean="0"/>
              <a:t>18/08/15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67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66469"/>
            <a:ext cx="5486400" cy="37611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741E869-144A-2342-8662-45B9046CCDA7}" type="datetime1">
              <a:rPr lang="en-US" smtClean="0"/>
              <a:t>18/08/15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205422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wer point-04.png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6754" y="274638"/>
            <a:ext cx="6720046" cy="12312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04000"/>
            <a:ext cx="1155700" cy="2508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fld id="{F644F9BB-235D-0341-BBB7-B521C4CF5A02}" type="datetime1">
              <a:rPr lang="en-US" smtClean="0"/>
              <a:pPr/>
              <a:t>18/08/15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6910" y="6607175"/>
            <a:ext cx="464110" cy="2508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algn="ctr"/>
            <a:fld id="{F0C94032-CD4C-4C25-B0C2-CEC720522D92}" type="slidenum">
              <a:rPr lang="en-US" smtClean="0"/>
              <a:pPr algn="ctr"/>
              <a:t>‹#›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04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accent5">
              <a:lumMod val="75000"/>
            </a:schemeClr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CẤU TRÚC ĐIỀU KHIỂN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TUẦN </a:t>
            </a:r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5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2AFA8-36A7-45D5-93D3-A069B290AD97}" type="slidenum">
              <a:rPr lang="en-US"/>
              <a:pPr>
                <a:defRPr/>
              </a:pPr>
              <a:t>10</a:t>
            </a:fld>
            <a:endParaRPr lang="en-GB"/>
          </a:p>
        </p:txBody>
      </p:sp>
      <p:sp>
        <p:nvSpPr>
          <p:cNvPr id="13316" name="Line 2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533400" y="1371600"/>
            <a:ext cx="7772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Ví dụ: Nhập điểm TB của học sinh, xếp loại học sinh đó: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	- ĐTB &lt; 5.0	 		</a:t>
            </a:r>
            <a:r>
              <a:rPr lang="en-US" sz="2400">
                <a:solidFill>
                  <a:srgbClr val="0000CC"/>
                </a:solidFill>
                <a:latin typeface="Tahoma" pitchFamily="34" charset="0"/>
                <a:sym typeface="Wingdings" pitchFamily="2" charset="2"/>
              </a:rPr>
              <a:t> kém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rgbClr val="0000CC"/>
                </a:solidFill>
                <a:latin typeface="Tahoma" pitchFamily="34" charset="0"/>
                <a:sym typeface="Wingdings" pitchFamily="2" charset="2"/>
              </a:rPr>
              <a:t>	- ĐTB từ 5 đến cận 7.0 	 trung bình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rgbClr val="0000CC"/>
                </a:solidFill>
                <a:latin typeface="Tahoma" pitchFamily="34" charset="0"/>
                <a:sym typeface="Wingdings" pitchFamily="2" charset="2"/>
              </a:rPr>
              <a:t>	- ĐTB từ 7.0 đến cận 8.0 	 khá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rgbClr val="0000CC"/>
                </a:solidFill>
                <a:latin typeface="Tahoma" pitchFamily="34" charset="0"/>
                <a:sym typeface="Wingdings" pitchFamily="2" charset="2"/>
              </a:rPr>
              <a:t>	- ĐTB từ 8.0 đến cận 9.0	 giỏi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rgbClr val="0000CC"/>
                </a:solidFill>
                <a:latin typeface="Tahoma" pitchFamily="34" charset="0"/>
                <a:sym typeface="Wingdings" pitchFamily="2" charset="2"/>
              </a:rPr>
              <a:t>	- ĐTB </a:t>
            </a:r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 từ 9.0 đến 10 	</a:t>
            </a:r>
            <a:r>
              <a:rPr lang="en-US" sz="2400">
                <a:solidFill>
                  <a:srgbClr val="0000CC"/>
                </a:solidFill>
                <a:latin typeface="Tahoma" pitchFamily="34" charset="0"/>
                <a:sym typeface="Wingdings" pitchFamily="2" charset="2"/>
              </a:rPr>
              <a:t> xuất sắc</a:t>
            </a:r>
          </a:p>
          <a:p>
            <a:pPr algn="just" eaLnBrk="1" hangingPunct="1">
              <a:spcBef>
                <a:spcPct val="50000"/>
              </a:spcBef>
            </a:pPr>
            <a:endParaRPr lang="en-US" sz="240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2144110" y="304800"/>
            <a:ext cx="631409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800" b="1" dirty="0" err="1">
                <a:solidFill>
                  <a:srgbClr val="0000CC"/>
                </a:solidFill>
                <a:latin typeface="Tahoma" pitchFamily="34" charset="0"/>
              </a:rPr>
              <a:t>Cấu</a:t>
            </a:r>
            <a:r>
              <a:rPr lang="en-US" sz="2800" b="1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800" b="1" dirty="0" err="1">
                <a:solidFill>
                  <a:srgbClr val="0000CC"/>
                </a:solidFill>
                <a:latin typeface="Tahoma" pitchFamily="34" charset="0"/>
              </a:rPr>
              <a:t>trúc</a:t>
            </a:r>
            <a:r>
              <a:rPr lang="en-US" sz="2800" b="1" dirty="0">
                <a:solidFill>
                  <a:srgbClr val="0000CC"/>
                </a:solidFill>
                <a:latin typeface="Tahoma" pitchFamily="34" charset="0"/>
              </a:rPr>
              <a:t> if </a:t>
            </a:r>
            <a:r>
              <a:rPr lang="en-US" sz="2800" b="1" dirty="0" err="1">
                <a:solidFill>
                  <a:srgbClr val="0000CC"/>
                </a:solidFill>
                <a:latin typeface="Tahoma" pitchFamily="34" charset="0"/>
              </a:rPr>
              <a:t>lồng</a:t>
            </a:r>
            <a:r>
              <a:rPr lang="en-US" sz="2800" b="1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800" b="1" dirty="0" err="1">
                <a:solidFill>
                  <a:srgbClr val="0000CC"/>
                </a:solidFill>
                <a:latin typeface="Tahoma" pitchFamily="34" charset="0"/>
              </a:rPr>
              <a:t>nhau</a:t>
            </a:r>
            <a:endParaRPr lang="en-US" sz="2800" b="1" dirty="0">
              <a:solidFill>
                <a:srgbClr val="0000CC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011483"/>
      </p:ext>
    </p:extLst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B9C32E-CA32-4C61-BACC-6B96BA8ABDAC}" type="slidenum">
              <a:rPr lang="en-US"/>
              <a:pPr>
                <a:defRPr/>
              </a:pPr>
              <a:t>11</a:t>
            </a:fld>
            <a:endParaRPr lang="en-GB"/>
          </a:p>
        </p:txBody>
      </p:sp>
      <p:sp>
        <p:nvSpPr>
          <p:cNvPr id="14340" name="Line 2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853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200">
                <a:solidFill>
                  <a:srgbClr val="0000CC"/>
                </a:solidFill>
                <a:latin typeface="Tahoma" pitchFamily="34" charset="0"/>
              </a:rPr>
              <a:t>Dùng để thực hiện một quyết định rẻ nhánh khi thoả một điều kiện trong nhiều điều kiện.</a:t>
            </a:r>
          </a:p>
        </p:txBody>
      </p:sp>
      <p:sp>
        <p:nvSpPr>
          <p:cNvPr id="508933" name="Rectangle 5" descr="Pink tissue paper"/>
          <p:cNvSpPr>
            <a:spLocks noChangeArrowheads="1"/>
          </p:cNvSpPr>
          <p:nvPr/>
        </p:nvSpPr>
        <p:spPr bwMode="auto">
          <a:xfrm>
            <a:off x="1371600" y="1981200"/>
            <a:ext cx="5867400" cy="419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 algn="l">
              <a:spcBef>
                <a:spcPct val="40000"/>
              </a:spcBef>
            </a:pPr>
            <a:r>
              <a:rPr lang="en-US" sz="2200" b="1">
                <a:solidFill>
                  <a:srgbClr val="0000CC"/>
                </a:solidFill>
                <a:latin typeface="Tahoma" pitchFamily="34" charset="0"/>
              </a:rPr>
              <a:t>switch (bt)</a:t>
            </a:r>
          </a:p>
          <a:p>
            <a:pPr lvl="1" algn="l">
              <a:spcBef>
                <a:spcPct val="40000"/>
              </a:spcBef>
            </a:pPr>
            <a:r>
              <a:rPr lang="en-US" sz="2200">
                <a:solidFill>
                  <a:srgbClr val="0000CC"/>
                </a:solidFill>
                <a:latin typeface="Tahoma" pitchFamily="34" charset="0"/>
              </a:rPr>
              <a:t>{	   case n1 : lệnh 1; break;</a:t>
            </a:r>
          </a:p>
          <a:p>
            <a:pPr lvl="1" algn="l">
              <a:spcBef>
                <a:spcPct val="40000"/>
              </a:spcBef>
            </a:pPr>
            <a:r>
              <a:rPr lang="en-US" sz="2200">
                <a:solidFill>
                  <a:srgbClr val="0000CC"/>
                </a:solidFill>
                <a:latin typeface="Tahoma" pitchFamily="34" charset="0"/>
              </a:rPr>
              <a:t>	   case n2 : lệnh 2; break;</a:t>
            </a:r>
          </a:p>
          <a:p>
            <a:pPr lvl="1" algn="l">
              <a:spcBef>
                <a:spcPct val="40000"/>
              </a:spcBef>
            </a:pPr>
            <a:r>
              <a:rPr lang="en-US" sz="2200">
                <a:solidFill>
                  <a:srgbClr val="0000CC"/>
                </a:solidFill>
                <a:latin typeface="Tahoma" pitchFamily="34" charset="0"/>
              </a:rPr>
              <a:t>	   …</a:t>
            </a:r>
          </a:p>
          <a:p>
            <a:pPr lvl="1" algn="l">
              <a:spcBef>
                <a:spcPct val="40000"/>
              </a:spcBef>
            </a:pPr>
            <a:r>
              <a:rPr lang="en-US" sz="2200">
                <a:solidFill>
                  <a:srgbClr val="0000CC"/>
                </a:solidFill>
                <a:latin typeface="Tahoma" pitchFamily="34" charset="0"/>
              </a:rPr>
              <a:t>	   case nk: lệnh nk; break;</a:t>
            </a:r>
          </a:p>
          <a:p>
            <a:pPr lvl="1" algn="l">
              <a:spcBef>
                <a:spcPct val="40000"/>
              </a:spcBef>
            </a:pPr>
            <a:r>
              <a:rPr lang="en-US" sz="2200">
                <a:solidFill>
                  <a:srgbClr val="0000CC"/>
                </a:solidFill>
                <a:latin typeface="Tahoma" pitchFamily="34" charset="0"/>
              </a:rPr>
              <a:t>	   default : lệnh ; break;</a:t>
            </a:r>
          </a:p>
          <a:p>
            <a:pPr lvl="1" algn="l">
              <a:spcBef>
                <a:spcPct val="40000"/>
              </a:spcBef>
            </a:pPr>
            <a:r>
              <a:rPr lang="en-US" sz="2200">
                <a:solidFill>
                  <a:srgbClr val="0000CC"/>
                </a:solidFill>
                <a:latin typeface="Tahoma" pitchFamily="34" charset="0"/>
              </a:rPr>
              <a:t>}				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2002220" y="304800"/>
            <a:ext cx="6455979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800" b="1" dirty="0" err="1">
                <a:solidFill>
                  <a:srgbClr val="0000CC"/>
                </a:solidFill>
                <a:latin typeface="Tahoma" pitchFamily="34" charset="0"/>
              </a:rPr>
              <a:t>Cấu</a:t>
            </a:r>
            <a:r>
              <a:rPr lang="en-US" sz="2800" b="1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800" b="1" dirty="0" err="1">
                <a:solidFill>
                  <a:srgbClr val="0000CC"/>
                </a:solidFill>
                <a:latin typeface="Tahoma" pitchFamily="34" charset="0"/>
              </a:rPr>
              <a:t>trúc</a:t>
            </a:r>
            <a:r>
              <a:rPr lang="en-US" sz="2800" b="1" dirty="0">
                <a:solidFill>
                  <a:srgbClr val="0000CC"/>
                </a:solidFill>
                <a:latin typeface="Tahoma" pitchFamily="34" charset="0"/>
              </a:rPr>
              <a:t> switch … case</a:t>
            </a:r>
          </a:p>
        </p:txBody>
      </p:sp>
    </p:spTree>
    <p:extLst>
      <p:ext uri="{BB962C8B-B14F-4D97-AF65-F5344CB8AC3E}">
        <p14:creationId xmlns:p14="http://schemas.microsoft.com/office/powerpoint/2010/main" val="1366560110"/>
      </p:ext>
    </p:extLst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50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DD16C2-4BC0-4521-A9AF-F428424BE154}" type="slidenum">
              <a:rPr lang="en-US"/>
              <a:pPr>
                <a:defRPr/>
              </a:pPr>
              <a:t>12</a:t>
            </a:fld>
            <a:endParaRPr lang="en-GB"/>
          </a:p>
        </p:txBody>
      </p:sp>
      <p:sp>
        <p:nvSpPr>
          <p:cNvPr id="15364" name="Line 2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533400" y="1371600"/>
            <a:ext cx="77724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Char char="-"/>
            </a:pPr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 Bt (biểu thức) phải có kết quả là trị nguyên</a:t>
            </a:r>
          </a:p>
          <a:p>
            <a:pPr algn="just" eaLnBrk="1" hangingPunct="1">
              <a:spcBef>
                <a:spcPct val="50000"/>
              </a:spcBef>
              <a:buFontTx/>
              <a:buChar char="-"/>
            </a:pPr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 default là thành phần không bắt buộc. </a:t>
            </a:r>
          </a:p>
          <a:p>
            <a:pPr algn="just" eaLnBrk="1" hangingPunct="1">
              <a:spcBef>
                <a:spcPct val="50000"/>
              </a:spcBef>
              <a:buFontTx/>
              <a:buChar char="-"/>
            </a:pPr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 Khi Bt không thoả điều kiện nào thì sẽ nhảy tới câu lệnh có nhãn default, nếu không có default thì sẽ thoát ra khỏi switch.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- Khi gặp câu lệnh break thì sẽ thoát ra khỏi thân switch.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017986" y="304800"/>
            <a:ext cx="644021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800" b="1" dirty="0" err="1">
                <a:solidFill>
                  <a:srgbClr val="0000CC"/>
                </a:solidFill>
                <a:latin typeface="Tahoma" pitchFamily="34" charset="0"/>
              </a:rPr>
              <a:t>Cấu</a:t>
            </a:r>
            <a:r>
              <a:rPr lang="en-US" sz="2800" b="1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800" b="1" dirty="0" err="1">
                <a:solidFill>
                  <a:srgbClr val="0000CC"/>
                </a:solidFill>
                <a:latin typeface="Tahoma" pitchFamily="34" charset="0"/>
              </a:rPr>
              <a:t>trúc</a:t>
            </a:r>
            <a:r>
              <a:rPr lang="en-US" sz="2800" b="1" dirty="0">
                <a:solidFill>
                  <a:srgbClr val="0000CC"/>
                </a:solidFill>
                <a:latin typeface="Tahoma" pitchFamily="34" charset="0"/>
              </a:rPr>
              <a:t> switch … case</a:t>
            </a:r>
          </a:p>
        </p:txBody>
      </p:sp>
    </p:spTree>
    <p:extLst>
      <p:ext uri="{BB962C8B-B14F-4D97-AF65-F5344CB8AC3E}">
        <p14:creationId xmlns:p14="http://schemas.microsoft.com/office/powerpoint/2010/main" val="2338128744"/>
      </p:ext>
    </p:extLst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4AA389-9F9D-4D30-AA14-723662ED383D}" type="slidenum">
              <a:rPr lang="en-US"/>
              <a:pPr>
                <a:defRPr/>
              </a:pPr>
              <a:t>13</a:t>
            </a:fld>
            <a:endParaRPr lang="en-GB"/>
          </a:p>
        </p:txBody>
      </p:sp>
      <p:sp>
        <p:nvSpPr>
          <p:cNvPr id="16388" name="Line 2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52400" y="1062038"/>
            <a:ext cx="89916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100">
                <a:solidFill>
                  <a:srgbClr val="0000CC"/>
                </a:solidFill>
                <a:latin typeface="Tahoma" pitchFamily="34" charset="0"/>
              </a:rPr>
              <a:t>Ví dụ: nhập vào một số nguyên, kiểm tra xem đó là thứ mấy trong tuần.  </a:t>
            </a:r>
          </a:p>
        </p:txBody>
      </p:sp>
      <p:sp>
        <p:nvSpPr>
          <p:cNvPr id="513029" name="AutoShape 5"/>
          <p:cNvSpPr>
            <a:spLocks noChangeArrowheads="1"/>
          </p:cNvSpPr>
          <p:nvPr/>
        </p:nvSpPr>
        <p:spPr bwMode="auto">
          <a:xfrm>
            <a:off x="776288" y="1547813"/>
            <a:ext cx="7391400" cy="51054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1700">
                <a:solidFill>
                  <a:srgbClr val="0000CC"/>
                </a:solidFill>
                <a:latin typeface="Tahoma" pitchFamily="34" charset="0"/>
              </a:rPr>
              <a:t>#include &lt;stdio.h&gt;</a:t>
            </a:r>
          </a:p>
          <a:p>
            <a:pPr algn="l"/>
            <a:r>
              <a:rPr lang="en-US" sz="1700">
                <a:solidFill>
                  <a:srgbClr val="0000CC"/>
                </a:solidFill>
                <a:latin typeface="Tahoma" pitchFamily="34" charset="0"/>
              </a:rPr>
              <a:t>#include &lt;conio.h&gt;</a:t>
            </a:r>
          </a:p>
          <a:p>
            <a:pPr algn="l"/>
            <a:r>
              <a:rPr lang="en-US" sz="1700">
                <a:solidFill>
                  <a:srgbClr val="0000CC"/>
                </a:solidFill>
                <a:latin typeface="Tahoma" pitchFamily="34" charset="0"/>
              </a:rPr>
              <a:t>void main()</a:t>
            </a:r>
          </a:p>
          <a:p>
            <a:pPr algn="l"/>
            <a:r>
              <a:rPr lang="en-US" sz="1700">
                <a:solidFill>
                  <a:srgbClr val="0000CC"/>
                </a:solidFill>
                <a:latin typeface="Tahoma" pitchFamily="34" charset="0"/>
              </a:rPr>
              <a:t>{ 	int n;</a:t>
            </a:r>
          </a:p>
          <a:p>
            <a:pPr algn="l"/>
            <a:r>
              <a:rPr lang="en-US" sz="1700">
                <a:solidFill>
                  <a:srgbClr val="0000CC"/>
                </a:solidFill>
                <a:latin typeface="Tahoma" pitchFamily="34" charset="0"/>
              </a:rPr>
              <a:t>   	printf(“Nhap mot so nguyen: ”);</a:t>
            </a:r>
          </a:p>
          <a:p>
            <a:pPr algn="l"/>
            <a:r>
              <a:rPr lang="en-US" sz="1700">
                <a:solidFill>
                  <a:srgbClr val="0000CC"/>
                </a:solidFill>
                <a:latin typeface="Tahoma" pitchFamily="34" charset="0"/>
              </a:rPr>
              <a:t>	scanf(“%d”,&amp;n);</a:t>
            </a:r>
          </a:p>
          <a:p>
            <a:pPr algn="l"/>
            <a:r>
              <a:rPr lang="en-US" sz="1700">
                <a:solidFill>
                  <a:srgbClr val="0000CC"/>
                </a:solidFill>
                <a:latin typeface="Tahoma" pitchFamily="34" charset="0"/>
              </a:rPr>
              <a:t>	switch (n)</a:t>
            </a:r>
          </a:p>
          <a:p>
            <a:pPr algn="l"/>
            <a:r>
              <a:rPr lang="en-US" sz="1700">
                <a:solidFill>
                  <a:srgbClr val="0000CC"/>
                </a:solidFill>
                <a:latin typeface="Tahoma" pitchFamily="34" charset="0"/>
              </a:rPr>
              <a:t>	{	case 1: printf(“Chu Nhat”); break;</a:t>
            </a:r>
          </a:p>
          <a:p>
            <a:pPr algn="l"/>
            <a:r>
              <a:rPr lang="en-US" sz="1700">
                <a:solidFill>
                  <a:srgbClr val="0000CC"/>
                </a:solidFill>
                <a:latin typeface="Tahoma" pitchFamily="34" charset="0"/>
              </a:rPr>
              <a:t>	   	case 2: printf(“Thu hai”); break;</a:t>
            </a:r>
          </a:p>
          <a:p>
            <a:pPr algn="l"/>
            <a:r>
              <a:rPr lang="en-US" sz="1700">
                <a:solidFill>
                  <a:srgbClr val="0000CC"/>
                </a:solidFill>
                <a:latin typeface="Tahoma" pitchFamily="34" charset="0"/>
              </a:rPr>
              <a:t>	   	case 3: printf(“Thu ba”); break;</a:t>
            </a:r>
          </a:p>
          <a:p>
            <a:pPr algn="l"/>
            <a:r>
              <a:rPr lang="en-US" sz="1700">
                <a:solidFill>
                  <a:srgbClr val="0000CC"/>
                </a:solidFill>
                <a:latin typeface="Tahoma" pitchFamily="34" charset="0"/>
              </a:rPr>
              <a:t>	   	case 4: printf(“Thu tu”); break;</a:t>
            </a:r>
          </a:p>
          <a:p>
            <a:pPr algn="l"/>
            <a:r>
              <a:rPr lang="en-US" sz="1700">
                <a:solidFill>
                  <a:srgbClr val="0000CC"/>
                </a:solidFill>
                <a:latin typeface="Tahoma" pitchFamily="34" charset="0"/>
              </a:rPr>
              <a:t>	   	case 5: printf(“Thu nam”); break;</a:t>
            </a:r>
          </a:p>
          <a:p>
            <a:pPr algn="l"/>
            <a:r>
              <a:rPr lang="en-US" sz="1700">
                <a:solidFill>
                  <a:srgbClr val="0000CC"/>
                </a:solidFill>
                <a:latin typeface="Tahoma" pitchFamily="34" charset="0"/>
              </a:rPr>
              <a:t>	   	case 6: printf(“Thu sau”); break;</a:t>
            </a:r>
          </a:p>
          <a:p>
            <a:pPr algn="l"/>
            <a:r>
              <a:rPr lang="en-US" sz="1700">
                <a:solidFill>
                  <a:srgbClr val="0000CC"/>
                </a:solidFill>
                <a:latin typeface="Tahoma" pitchFamily="34" charset="0"/>
              </a:rPr>
              <a:t>	   	case 7: printf(“Thu bay”); break;</a:t>
            </a:r>
          </a:p>
          <a:p>
            <a:pPr algn="l"/>
            <a:r>
              <a:rPr lang="en-US" sz="1700">
                <a:solidFill>
                  <a:srgbClr val="0000CC"/>
                </a:solidFill>
                <a:latin typeface="Tahoma" pitchFamily="34" charset="0"/>
              </a:rPr>
              <a:t>		default : printf(“Khong phai ngay trong tuan”);	</a:t>
            </a:r>
          </a:p>
          <a:p>
            <a:pPr algn="l"/>
            <a:r>
              <a:rPr lang="en-US" sz="1700">
                <a:solidFill>
                  <a:srgbClr val="0000CC"/>
                </a:solidFill>
                <a:latin typeface="Tahoma" pitchFamily="34" charset="0"/>
              </a:rPr>
              <a:t>	}</a:t>
            </a:r>
          </a:p>
          <a:p>
            <a:pPr algn="l"/>
            <a:r>
              <a:rPr lang="en-US" sz="1700">
                <a:solidFill>
                  <a:srgbClr val="0000CC"/>
                </a:solidFill>
                <a:latin typeface="Tahoma" pitchFamily="34" charset="0"/>
              </a:rPr>
              <a:t>	getch();</a:t>
            </a:r>
          </a:p>
          <a:p>
            <a:pPr algn="l"/>
            <a:r>
              <a:rPr lang="en-US" sz="1700">
                <a:solidFill>
                  <a:srgbClr val="0000CC"/>
                </a:solidFill>
                <a:latin typeface="Tahoma" pitchFamily="34" charset="0"/>
              </a:rPr>
              <a:t>}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2112578" y="304800"/>
            <a:ext cx="6345621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800" b="1" dirty="0" err="1">
                <a:solidFill>
                  <a:srgbClr val="0000CC"/>
                </a:solidFill>
                <a:latin typeface="Tahoma" pitchFamily="34" charset="0"/>
              </a:rPr>
              <a:t>Cấu</a:t>
            </a:r>
            <a:r>
              <a:rPr lang="en-US" sz="2800" b="1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800" b="1" dirty="0" err="1">
                <a:solidFill>
                  <a:srgbClr val="0000CC"/>
                </a:solidFill>
                <a:latin typeface="Tahoma" pitchFamily="34" charset="0"/>
              </a:rPr>
              <a:t>trúc</a:t>
            </a:r>
            <a:r>
              <a:rPr lang="en-US" sz="2800" b="1" dirty="0">
                <a:solidFill>
                  <a:srgbClr val="0000CC"/>
                </a:solidFill>
                <a:latin typeface="Tahoma" pitchFamily="34" charset="0"/>
              </a:rPr>
              <a:t> switch … case</a:t>
            </a:r>
          </a:p>
        </p:txBody>
      </p:sp>
    </p:spTree>
    <p:extLst>
      <p:ext uri="{BB962C8B-B14F-4D97-AF65-F5344CB8AC3E}">
        <p14:creationId xmlns:p14="http://schemas.microsoft.com/office/powerpoint/2010/main" val="1007239505"/>
      </p:ext>
    </p:extLst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51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3A2C25-828B-4A3D-A25B-C858FDDCA5A6}" type="slidenum">
              <a:rPr lang="en-US"/>
              <a:pPr>
                <a:defRPr/>
              </a:pPr>
              <a:t>14</a:t>
            </a:fld>
            <a:endParaRPr lang="en-GB"/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382000" cy="646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0000CC"/>
                </a:solidFill>
                <a:latin typeface="Tahoma" pitchFamily="34" charset="0"/>
              </a:rPr>
              <a:t>1/ Viết chương trình nhập vào 2 số nguyên, tìm số lớn nhất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0000CC"/>
                </a:solidFill>
                <a:latin typeface="Tahoma" pitchFamily="34" charset="0"/>
              </a:rPr>
              <a:t>2/ Viết chương trình nhập vào 4 số nguyên, tìm số bé nhất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0000CC"/>
                </a:solidFill>
                <a:latin typeface="Tahoma" pitchFamily="34" charset="0"/>
              </a:rPr>
              <a:t>3/ Viết chương trình nhập 1 số nguyên, kiểm tra số đó là chẵn hay lẻ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0000CC"/>
                </a:solidFill>
                <a:latin typeface="Tahoma" pitchFamily="34" charset="0"/>
              </a:rPr>
              <a:t>4/ Viết chương trình nhập vào 1 số nguyên, kiểm tra số đó chia hết cho 3 và cho 5 không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0000CC"/>
                </a:solidFill>
                <a:latin typeface="Tahoma" pitchFamily="34" charset="0"/>
              </a:rPr>
              <a:t>5/ Viết chương trình giải phương trình bậc nhất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0000CC"/>
                </a:solidFill>
                <a:latin typeface="Tahoma" pitchFamily="34" charset="0"/>
              </a:rPr>
              <a:t>6/ Viết chương trình giải phương trình bậc hai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0000CC"/>
                </a:solidFill>
                <a:latin typeface="Tahoma" pitchFamily="34" charset="0"/>
              </a:rPr>
              <a:t>7/ Nhập điểm toán, lý, hóa tính điểm TB của học sinh, rồi xếp loại như sau: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0000CC"/>
                </a:solidFill>
                <a:latin typeface="Tahoma" pitchFamily="34" charset="0"/>
              </a:rPr>
              <a:t>	- ĐTB &lt; 5.0	 		</a:t>
            </a:r>
            <a:r>
              <a:rPr lang="en-US">
                <a:solidFill>
                  <a:srgbClr val="0000CC"/>
                </a:solidFill>
                <a:latin typeface="Tahoma" pitchFamily="34" charset="0"/>
                <a:sym typeface="Wingdings" pitchFamily="2" charset="2"/>
              </a:rPr>
              <a:t> kém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0000CC"/>
                </a:solidFill>
                <a:latin typeface="Tahoma" pitchFamily="34" charset="0"/>
                <a:sym typeface="Wingdings" pitchFamily="2" charset="2"/>
              </a:rPr>
              <a:t>	- ĐTB từ 5 đến cận 7.0 	 trung bình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0000CC"/>
                </a:solidFill>
                <a:latin typeface="Tahoma" pitchFamily="34" charset="0"/>
                <a:sym typeface="Wingdings" pitchFamily="2" charset="2"/>
              </a:rPr>
              <a:t>	- ĐTB từ 7.0 đến cận 8.0 	 khá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0000CC"/>
                </a:solidFill>
                <a:latin typeface="Tahoma" pitchFamily="34" charset="0"/>
                <a:sym typeface="Wingdings" pitchFamily="2" charset="2"/>
              </a:rPr>
              <a:t>	- ĐTB từ 8.0 đến cận 9.0	 giỏi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0000CC"/>
                </a:solidFill>
                <a:latin typeface="Tahoma" pitchFamily="34" charset="0"/>
                <a:sym typeface="Wingdings" pitchFamily="2" charset="2"/>
              </a:rPr>
              <a:t>	- ĐTB </a:t>
            </a:r>
            <a:r>
              <a:rPr lang="en-US">
                <a:solidFill>
                  <a:srgbClr val="0000CC"/>
                </a:solidFill>
                <a:latin typeface="Tahoma" pitchFamily="34" charset="0"/>
              </a:rPr>
              <a:t> từ 9.0 đến 10 		</a:t>
            </a:r>
            <a:r>
              <a:rPr lang="en-US">
                <a:solidFill>
                  <a:srgbClr val="0000CC"/>
                </a:solidFill>
                <a:latin typeface="Tahoma" pitchFamily="34" charset="0"/>
                <a:sym typeface="Wingdings" pitchFamily="2" charset="2"/>
              </a:rPr>
              <a:t> xuất sắc</a:t>
            </a:r>
          </a:p>
          <a:p>
            <a:pPr algn="l" eaLnBrk="1" hangingPunct="1">
              <a:spcBef>
                <a:spcPct val="50000"/>
              </a:spcBef>
            </a:pPr>
            <a:endParaRPr lang="en-US">
              <a:solidFill>
                <a:srgbClr val="0000CC"/>
              </a:solidFill>
              <a:latin typeface="Tahoma" pitchFamily="34" charset="0"/>
            </a:endParaRPr>
          </a:p>
          <a:p>
            <a:pPr algn="l" eaLnBrk="1" hangingPunct="1">
              <a:spcBef>
                <a:spcPct val="50000"/>
              </a:spcBef>
            </a:pPr>
            <a:endParaRPr lang="en-US">
              <a:solidFill>
                <a:srgbClr val="0000CC"/>
              </a:solidFill>
              <a:latin typeface="Tahoma" pitchFamily="34" charset="0"/>
            </a:endParaRPr>
          </a:p>
          <a:p>
            <a:pPr algn="l" eaLnBrk="1" hangingPunct="1">
              <a:spcBef>
                <a:spcPct val="50000"/>
              </a:spcBef>
            </a:pPr>
            <a:endParaRPr lang="en-US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2096814" y="304800"/>
            <a:ext cx="598038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solidFill>
                  <a:srgbClr val="0000CC"/>
                </a:solidFill>
                <a:latin typeface="Tahoma" pitchFamily="34" charset="0"/>
              </a:rPr>
              <a:t>BÀI TẬP THỰC HÀNH</a:t>
            </a:r>
          </a:p>
        </p:txBody>
      </p:sp>
    </p:spTree>
    <p:extLst>
      <p:ext uri="{BB962C8B-B14F-4D97-AF65-F5344CB8AC3E}">
        <p14:creationId xmlns:p14="http://schemas.microsoft.com/office/powerpoint/2010/main" val="1231480583"/>
      </p:ext>
    </p:extLst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895A4-7CF6-4940-8CB7-B77246773196}" type="slidenum">
              <a:rPr lang="en-US"/>
              <a:pPr>
                <a:defRPr/>
              </a:pPr>
              <a:t>15</a:t>
            </a:fld>
            <a:endParaRPr lang="en-GB"/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3820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0000CC"/>
                </a:solidFill>
                <a:latin typeface="Tahoma" pitchFamily="34" charset="0"/>
              </a:rPr>
              <a:t>8/ Viết chương trình nhập một số nguyên N là tháng trong năm, hãy in ra tiếng tháng bằng tiếng Anh.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0000CC"/>
                </a:solidFill>
                <a:latin typeface="Tahoma" pitchFamily="34" charset="0"/>
              </a:rPr>
              <a:t>	Vi dụ nhập N = 3 in ra màn hình là March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0000CC"/>
                </a:solidFill>
                <a:latin typeface="Tahoma" pitchFamily="34" charset="0"/>
              </a:rPr>
              <a:t>9/ Nhập một năm bất kỳ, in ra năm đó là tuổi con gì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0000CC"/>
                </a:solidFill>
                <a:latin typeface="Tahoma" pitchFamily="34" charset="0"/>
              </a:rPr>
              <a:t>10/ Nhập một tháng bất kỳ trong năm, hay cho biết tháng đó có bao nhiêu ngày.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0000CC"/>
                </a:solidFill>
                <a:latin typeface="Tahoma" pitchFamily="34" charset="0"/>
              </a:rPr>
              <a:t>11/ Nhập một số nguyên dương N (N&lt;10) hãy tính giai thừa của N. (không sử dụng vòng lặp)</a:t>
            </a:r>
          </a:p>
          <a:p>
            <a:pPr algn="l" eaLnBrk="1" hangingPunct="1">
              <a:spcBef>
                <a:spcPct val="50000"/>
              </a:spcBef>
            </a:pPr>
            <a:endParaRPr lang="en-US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1923392" y="304800"/>
            <a:ext cx="615380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solidFill>
                  <a:srgbClr val="0000CC"/>
                </a:solidFill>
                <a:latin typeface="Tahoma" pitchFamily="34" charset="0"/>
              </a:rPr>
              <a:t>BÀI TẬP THỰC HÀNH</a:t>
            </a:r>
          </a:p>
        </p:txBody>
      </p:sp>
    </p:spTree>
    <p:extLst>
      <p:ext uri="{BB962C8B-B14F-4D97-AF65-F5344CB8AC3E}">
        <p14:creationId xmlns:p14="http://schemas.microsoft.com/office/powerpoint/2010/main" val="2625020503"/>
      </p:ext>
    </p:extLst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8FEC44C-3F9D-1544-8214-25D7968B2E5A}" type="datetime1">
              <a:rPr lang="en-US" smtClean="0"/>
              <a:t>18/08/15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sz="59400" dirty="0" smtClean="0"/>
              <a:t>Q/A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0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8FEC44C-3F9D-1544-8214-25D7968B2E5A}" type="datetime1">
              <a:rPr lang="en-US" smtClean="0"/>
              <a:t>18/08/15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dirty="0" smtClean="0"/>
              <a:t>BÀI TẬP </a:t>
            </a:r>
          </a:p>
          <a:p>
            <a:pPr marL="0" indent="0" algn="ctr">
              <a:buNone/>
            </a:pPr>
            <a:r>
              <a:rPr lang="en-US" sz="8800" dirty="0" smtClean="0"/>
              <a:t>XEM TRONG SÁCH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170764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1A57D-6775-4B74-9B56-1D7C9CBDB8F0}" type="slidenum">
              <a:rPr lang="en-US"/>
              <a:pPr>
                <a:defRPr/>
              </a:pPr>
              <a:t>2</a:t>
            </a:fld>
            <a:endParaRPr lang="en-GB"/>
          </a:p>
        </p:txBody>
      </p:sp>
      <p:sp>
        <p:nvSpPr>
          <p:cNvPr id="5124" name="Text Box 255"/>
          <p:cNvSpPr txBox="1">
            <a:spLocks noChangeArrowheads="1"/>
          </p:cNvSpPr>
          <p:nvPr/>
        </p:nvSpPr>
        <p:spPr bwMode="auto">
          <a:xfrm>
            <a:off x="2743200" y="381000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solidFill>
                  <a:srgbClr val="0000CC"/>
                </a:solidFill>
                <a:latin typeface="Tahoma" pitchFamily="34" charset="0"/>
              </a:rPr>
              <a:t>NỘI DUNG</a:t>
            </a:r>
          </a:p>
        </p:txBody>
      </p:sp>
      <p:sp>
        <p:nvSpPr>
          <p:cNvPr id="5125" name="Rectangle 256"/>
          <p:cNvSpPr>
            <a:spLocks noChangeArrowheads="1"/>
          </p:cNvSpPr>
          <p:nvPr/>
        </p:nvSpPr>
        <p:spPr bwMode="auto">
          <a:xfrm>
            <a:off x="304800" y="1066800"/>
            <a:ext cx="8534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defTabSz="-13873163" eaLnBrk="0" hangingPunct="0">
              <a:lnSpc>
                <a:spcPct val="95000"/>
              </a:lnSpc>
              <a:spcBef>
                <a:spcPct val="5000"/>
              </a:spcBef>
              <a:buClr>
                <a:schemeClr val="tx2"/>
              </a:buClr>
            </a:pPr>
            <a:endParaRPr lang="en-US" sz="2800">
              <a:solidFill>
                <a:srgbClr val="0000CC"/>
              </a:solidFill>
            </a:endParaRPr>
          </a:p>
          <a:p>
            <a:pPr algn="l" defTabSz="-13873163" eaLnBrk="0" hangingPunct="0">
              <a:lnSpc>
                <a:spcPct val="95000"/>
              </a:lnSpc>
              <a:spcBef>
                <a:spcPct val="5000"/>
              </a:spcBef>
              <a:buClr>
                <a:schemeClr val="tx2"/>
              </a:buClr>
            </a:pPr>
            <a:endParaRPr lang="en-US" sz="2800">
              <a:solidFill>
                <a:srgbClr val="0000CC"/>
              </a:solidFill>
            </a:endParaRPr>
          </a:p>
          <a:p>
            <a:pPr algn="l" defTabSz="-13873163" eaLnBrk="0" hangingPunct="0">
              <a:lnSpc>
                <a:spcPct val="95000"/>
              </a:lnSpc>
              <a:spcBef>
                <a:spcPct val="5000"/>
              </a:spcBef>
              <a:buClr>
                <a:schemeClr val="tx2"/>
              </a:buClr>
            </a:pPr>
            <a:r>
              <a:rPr lang="en-US" sz="2800">
                <a:solidFill>
                  <a:srgbClr val="0000CC"/>
                </a:solidFill>
              </a:rPr>
              <a:t>1/ Các cấu trúc điều khiển:</a:t>
            </a:r>
          </a:p>
          <a:p>
            <a:pPr marL="914400" lvl="1" indent="-457200" algn="l" defTabSz="-13873163" eaLnBrk="0" hangingPunct="0">
              <a:lnSpc>
                <a:spcPct val="95000"/>
              </a:lnSpc>
              <a:spcBef>
                <a:spcPct val="50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800">
                <a:solidFill>
                  <a:srgbClr val="0000CC"/>
                </a:solidFill>
              </a:rPr>
              <a:t>if…</a:t>
            </a:r>
          </a:p>
          <a:p>
            <a:pPr marL="914400" lvl="1" indent="-457200" algn="l" defTabSz="-13873163" eaLnBrk="0" hangingPunct="0">
              <a:lnSpc>
                <a:spcPct val="95000"/>
              </a:lnSpc>
              <a:spcBef>
                <a:spcPct val="50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800">
                <a:solidFill>
                  <a:srgbClr val="0000CC"/>
                </a:solidFill>
              </a:rPr>
              <a:t>if… else…</a:t>
            </a:r>
          </a:p>
          <a:p>
            <a:pPr marL="914400" lvl="1" indent="-457200" algn="l" defTabSz="-13873163" eaLnBrk="0" hangingPunct="0">
              <a:lnSpc>
                <a:spcPct val="95000"/>
              </a:lnSpc>
              <a:spcBef>
                <a:spcPct val="50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sz="2800">
                <a:solidFill>
                  <a:srgbClr val="0000CC"/>
                </a:solidFill>
              </a:rPr>
              <a:t>switch… case…</a:t>
            </a:r>
          </a:p>
          <a:p>
            <a:pPr algn="l" defTabSz="-13873163" eaLnBrk="0" hangingPunct="0">
              <a:lnSpc>
                <a:spcPct val="95000"/>
              </a:lnSpc>
              <a:spcBef>
                <a:spcPct val="5000"/>
              </a:spcBef>
              <a:buClr>
                <a:schemeClr val="tx2"/>
              </a:buClr>
            </a:pPr>
            <a:endParaRPr lang="en-US" sz="2800">
              <a:solidFill>
                <a:srgbClr val="0000CC"/>
              </a:solidFill>
            </a:endParaRPr>
          </a:p>
          <a:p>
            <a:pPr algn="l" defTabSz="-13873163" eaLnBrk="0" hangingPunct="0">
              <a:lnSpc>
                <a:spcPct val="95000"/>
              </a:lnSpc>
              <a:spcBef>
                <a:spcPct val="5000"/>
              </a:spcBef>
              <a:buClr>
                <a:schemeClr val="tx2"/>
              </a:buClr>
            </a:pPr>
            <a:r>
              <a:rPr lang="en-US" sz="2800">
                <a:solidFill>
                  <a:srgbClr val="0000CC"/>
                </a:solidFill>
              </a:rPr>
              <a:t>2/ Làm quiz</a:t>
            </a:r>
          </a:p>
        </p:txBody>
      </p:sp>
    </p:spTree>
    <p:extLst>
      <p:ext uri="{BB962C8B-B14F-4D97-AF65-F5344CB8AC3E}">
        <p14:creationId xmlns:p14="http://schemas.microsoft.com/office/powerpoint/2010/main" val="202243005"/>
      </p:ext>
    </p:extLst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9F450-A081-4522-8567-D528C8C49285}" type="slidenum">
              <a:rPr lang="en-US"/>
              <a:pPr>
                <a:defRPr/>
              </a:pPr>
              <a:t>3</a:t>
            </a:fld>
            <a:endParaRPr lang="en-GB"/>
          </a:p>
        </p:txBody>
      </p:sp>
      <p:sp>
        <p:nvSpPr>
          <p:cNvPr id="6148" name="Text Box 255"/>
          <p:cNvSpPr txBox="1">
            <a:spLocks noChangeArrowheads="1"/>
          </p:cNvSpPr>
          <p:nvPr/>
        </p:nvSpPr>
        <p:spPr bwMode="auto">
          <a:xfrm>
            <a:off x="1954924" y="381000"/>
            <a:ext cx="589367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solidFill>
                  <a:srgbClr val="0000CC"/>
                </a:solidFill>
                <a:latin typeface="Tahoma" pitchFamily="34" charset="0"/>
              </a:rPr>
              <a:t>TÌNH HUỐNG</a:t>
            </a:r>
          </a:p>
        </p:txBody>
      </p:sp>
      <p:sp>
        <p:nvSpPr>
          <p:cNvPr id="6149" name="Rectangle 256"/>
          <p:cNvSpPr>
            <a:spLocks noChangeArrowheads="1"/>
          </p:cNvSpPr>
          <p:nvPr/>
        </p:nvSpPr>
        <p:spPr bwMode="auto">
          <a:xfrm>
            <a:off x="304800" y="1066800"/>
            <a:ext cx="8534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defTabSz="-13873163" eaLnBrk="0" hangingPunct="0">
              <a:lnSpc>
                <a:spcPct val="95000"/>
              </a:lnSpc>
              <a:spcBef>
                <a:spcPct val="5000"/>
              </a:spcBef>
              <a:buClr>
                <a:schemeClr val="tx2"/>
              </a:buClr>
            </a:pPr>
            <a:endParaRPr lang="en-US" sz="2800">
              <a:solidFill>
                <a:srgbClr val="0000CC"/>
              </a:solidFill>
            </a:endParaRPr>
          </a:p>
          <a:p>
            <a:pPr algn="l" defTabSz="-13873163" eaLnBrk="0" hangingPunct="0">
              <a:lnSpc>
                <a:spcPct val="95000"/>
              </a:lnSpc>
              <a:spcBef>
                <a:spcPct val="5000"/>
              </a:spcBef>
              <a:buClr>
                <a:schemeClr val="tx2"/>
              </a:buClr>
            </a:pPr>
            <a:r>
              <a:rPr lang="en-US" sz="2800">
                <a:solidFill>
                  <a:srgbClr val="0000CC"/>
                </a:solidFill>
              </a:rPr>
              <a:t>1/ Có hai người đàn ông, muốn biết ai cao hơn ai thì phải làm sao?</a:t>
            </a:r>
          </a:p>
          <a:p>
            <a:pPr algn="l" defTabSz="-13873163" eaLnBrk="0" hangingPunct="0">
              <a:lnSpc>
                <a:spcPct val="95000"/>
              </a:lnSpc>
              <a:spcBef>
                <a:spcPct val="5000"/>
              </a:spcBef>
              <a:buClr>
                <a:schemeClr val="tx2"/>
              </a:buClr>
            </a:pPr>
            <a:endParaRPr lang="en-US" sz="2800">
              <a:solidFill>
                <a:srgbClr val="0000CC"/>
              </a:solidFill>
            </a:endParaRPr>
          </a:p>
          <a:p>
            <a:pPr algn="l" defTabSz="-13873163" eaLnBrk="0" hangingPunct="0">
              <a:lnSpc>
                <a:spcPct val="95000"/>
              </a:lnSpc>
              <a:spcBef>
                <a:spcPct val="5000"/>
              </a:spcBef>
              <a:buClr>
                <a:schemeClr val="tx2"/>
              </a:buClr>
            </a:pPr>
            <a:r>
              <a:rPr lang="en-US" sz="2800">
                <a:solidFill>
                  <a:srgbClr val="0000CC"/>
                </a:solidFill>
              </a:rPr>
              <a:t>2/ Có 4 người con gái, muốn biết ai là người thấp nhất thì phải làm sao?</a:t>
            </a:r>
          </a:p>
        </p:txBody>
      </p:sp>
    </p:spTree>
    <p:extLst>
      <p:ext uri="{BB962C8B-B14F-4D97-AF65-F5344CB8AC3E}">
        <p14:creationId xmlns:p14="http://schemas.microsoft.com/office/powerpoint/2010/main" val="2453534443"/>
      </p:ext>
    </p:extLst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100104-FC72-4E52-AC82-18AE06678A82}" type="slidenum">
              <a:rPr lang="en-US"/>
              <a:pPr>
                <a:defRPr/>
              </a:pPr>
              <a:t>4</a:t>
            </a:fld>
            <a:endParaRPr lang="en-GB"/>
          </a:p>
        </p:txBody>
      </p:sp>
      <p:sp>
        <p:nvSpPr>
          <p:cNvPr id="7172" name="Line 2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2017986" y="304800"/>
            <a:ext cx="6821214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000" b="1" dirty="0" err="1">
                <a:solidFill>
                  <a:srgbClr val="0000CC"/>
                </a:solidFill>
                <a:latin typeface="Tahoma" pitchFamily="34" charset="0"/>
              </a:rPr>
              <a:t>Cấu</a:t>
            </a:r>
            <a:r>
              <a:rPr lang="en-US" sz="3000" b="1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3000" b="1" dirty="0" err="1">
                <a:solidFill>
                  <a:srgbClr val="0000CC"/>
                </a:solidFill>
                <a:latin typeface="Tahoma" pitchFamily="34" charset="0"/>
              </a:rPr>
              <a:t>trúc</a:t>
            </a:r>
            <a:r>
              <a:rPr lang="en-US" sz="3000" b="1" dirty="0">
                <a:solidFill>
                  <a:srgbClr val="0000CC"/>
                </a:solidFill>
                <a:latin typeface="Tahoma" pitchFamily="34" charset="0"/>
              </a:rPr>
              <a:t> if</a:t>
            </a: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304800" y="1295400"/>
            <a:ext cx="7772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200">
                <a:solidFill>
                  <a:srgbClr val="0000CC"/>
                </a:solidFill>
                <a:latin typeface="Tahoma" pitchFamily="34" charset="0"/>
              </a:rPr>
              <a:t>	+ Cú pháp lệnh :</a:t>
            </a:r>
          </a:p>
        </p:txBody>
      </p:sp>
      <p:sp>
        <p:nvSpPr>
          <p:cNvPr id="492550" name="Rectangle 6" descr="Pink tissue paper"/>
          <p:cNvSpPr>
            <a:spLocks noChangeArrowheads="1"/>
          </p:cNvSpPr>
          <p:nvPr/>
        </p:nvSpPr>
        <p:spPr bwMode="auto">
          <a:xfrm>
            <a:off x="1828800" y="2133600"/>
            <a:ext cx="2362200" cy="10668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2200">
                <a:solidFill>
                  <a:srgbClr val="0000CC"/>
                </a:solidFill>
                <a:latin typeface="Tahoma" pitchFamily="34" charset="0"/>
              </a:rPr>
              <a:t>if (đk)</a:t>
            </a:r>
          </a:p>
          <a:p>
            <a:pPr algn="l"/>
            <a:r>
              <a:rPr lang="en-US" sz="2200">
                <a:solidFill>
                  <a:srgbClr val="0000CC"/>
                </a:solidFill>
                <a:latin typeface="Tahoma" pitchFamily="34" charset="0"/>
              </a:rPr>
              <a:t>	lệnh 1;</a:t>
            </a:r>
            <a:endParaRPr lang="en-US" sz="2200">
              <a:latin typeface="Tahoma" pitchFamily="34" charset="0"/>
            </a:endParaRPr>
          </a:p>
        </p:txBody>
      </p:sp>
      <p:sp>
        <p:nvSpPr>
          <p:cNvPr id="492551" name="Text Box 7"/>
          <p:cNvSpPr txBox="1">
            <a:spLocks noChangeArrowheads="1"/>
          </p:cNvSpPr>
          <p:nvPr/>
        </p:nvSpPr>
        <p:spPr bwMode="auto">
          <a:xfrm>
            <a:off x="1371600" y="3733800"/>
            <a:ext cx="2819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200">
                <a:solidFill>
                  <a:srgbClr val="0000CC"/>
                </a:solidFill>
                <a:latin typeface="Tahoma" pitchFamily="34" charset="0"/>
              </a:rPr>
              <a:t>+ Lưu đồ: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895600" y="3581400"/>
            <a:ext cx="2590800" cy="2667000"/>
            <a:chOff x="1824" y="2256"/>
            <a:chExt cx="1632" cy="1680"/>
          </a:xfrm>
        </p:grpSpPr>
        <p:sp>
          <p:nvSpPr>
            <p:cNvPr id="7179" name="AutoShape 9"/>
            <p:cNvSpPr>
              <a:spLocks noChangeArrowheads="1"/>
            </p:cNvSpPr>
            <p:nvPr/>
          </p:nvSpPr>
          <p:spPr bwMode="auto">
            <a:xfrm>
              <a:off x="1872" y="2496"/>
              <a:ext cx="1008" cy="480"/>
            </a:xfrm>
            <a:prstGeom prst="diamond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2200">
                  <a:solidFill>
                    <a:srgbClr val="0000CC"/>
                  </a:solidFill>
                  <a:latin typeface="Tahoma" pitchFamily="34" charset="0"/>
                </a:rPr>
                <a:t>(đk)</a:t>
              </a:r>
            </a:p>
          </p:txBody>
        </p:sp>
        <p:sp>
          <p:nvSpPr>
            <p:cNvPr id="7180" name="Text Box 10"/>
            <p:cNvSpPr txBox="1">
              <a:spLocks noChangeArrowheads="1"/>
            </p:cNvSpPr>
            <p:nvPr/>
          </p:nvSpPr>
          <p:spPr bwMode="auto">
            <a:xfrm>
              <a:off x="1824" y="3312"/>
              <a:ext cx="1056" cy="275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200">
                  <a:solidFill>
                    <a:srgbClr val="0000CC"/>
                  </a:solidFill>
                  <a:latin typeface="Tahoma" pitchFamily="34" charset="0"/>
                </a:rPr>
                <a:t>Lệnh 1;</a:t>
              </a:r>
            </a:p>
          </p:txBody>
        </p:sp>
        <p:sp>
          <p:nvSpPr>
            <p:cNvPr id="7181" name="Line 11"/>
            <p:cNvSpPr>
              <a:spLocks noChangeShapeType="1"/>
            </p:cNvSpPr>
            <p:nvPr/>
          </p:nvSpPr>
          <p:spPr bwMode="auto">
            <a:xfrm>
              <a:off x="2361" y="2256"/>
              <a:ext cx="0" cy="24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Line 12"/>
            <p:cNvSpPr>
              <a:spLocks noChangeShapeType="1"/>
            </p:cNvSpPr>
            <p:nvPr/>
          </p:nvSpPr>
          <p:spPr bwMode="auto">
            <a:xfrm flipH="1">
              <a:off x="2352" y="2976"/>
              <a:ext cx="9" cy="336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3" name="Line 13"/>
            <p:cNvSpPr>
              <a:spLocks noChangeShapeType="1"/>
            </p:cNvSpPr>
            <p:nvPr/>
          </p:nvSpPr>
          <p:spPr bwMode="auto">
            <a:xfrm flipH="1">
              <a:off x="2352" y="3600"/>
              <a:ext cx="0" cy="336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4" name="Text Box 14"/>
            <p:cNvSpPr txBox="1">
              <a:spLocks noChangeArrowheads="1"/>
            </p:cNvSpPr>
            <p:nvPr/>
          </p:nvSpPr>
          <p:spPr bwMode="auto">
            <a:xfrm>
              <a:off x="3072" y="2496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2000">
                  <a:solidFill>
                    <a:srgbClr val="0000CC"/>
                  </a:solidFill>
                  <a:latin typeface="Tahoma" pitchFamily="34" charset="0"/>
                </a:rPr>
                <a:t>sai</a:t>
              </a:r>
            </a:p>
          </p:txBody>
        </p:sp>
        <p:sp>
          <p:nvSpPr>
            <p:cNvPr id="7185" name="Text Box 15"/>
            <p:cNvSpPr txBox="1">
              <a:spLocks noChangeArrowheads="1"/>
            </p:cNvSpPr>
            <p:nvPr/>
          </p:nvSpPr>
          <p:spPr bwMode="auto">
            <a:xfrm>
              <a:off x="2496" y="2928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2000">
                  <a:solidFill>
                    <a:srgbClr val="0000CC"/>
                  </a:solidFill>
                  <a:latin typeface="Tahoma" pitchFamily="34" charset="0"/>
                </a:rPr>
                <a:t>đúng</a:t>
              </a:r>
            </a:p>
          </p:txBody>
        </p:sp>
        <p:sp>
          <p:nvSpPr>
            <p:cNvPr id="7186" name="Freeform 16"/>
            <p:cNvSpPr>
              <a:spLocks/>
            </p:cNvSpPr>
            <p:nvPr/>
          </p:nvSpPr>
          <p:spPr bwMode="auto">
            <a:xfrm>
              <a:off x="2352" y="2736"/>
              <a:ext cx="1104" cy="1056"/>
            </a:xfrm>
            <a:custGeom>
              <a:avLst/>
              <a:gdLst>
                <a:gd name="T0" fmla="*/ 528 w 1104"/>
                <a:gd name="T1" fmla="*/ 0 h 1056"/>
                <a:gd name="T2" fmla="*/ 1104 w 1104"/>
                <a:gd name="T3" fmla="*/ 0 h 1056"/>
                <a:gd name="T4" fmla="*/ 1104 w 1104"/>
                <a:gd name="T5" fmla="*/ 1056 h 1056"/>
                <a:gd name="T6" fmla="*/ 0 w 1104"/>
                <a:gd name="T7" fmla="*/ 1056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4"/>
                <a:gd name="T13" fmla="*/ 0 h 1056"/>
                <a:gd name="T14" fmla="*/ 1104 w 1104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4" h="1056">
                  <a:moveTo>
                    <a:pt x="528" y="0"/>
                  </a:moveTo>
                  <a:lnTo>
                    <a:pt x="1104" y="0"/>
                  </a:lnTo>
                  <a:lnTo>
                    <a:pt x="1104" y="1056"/>
                  </a:lnTo>
                  <a:lnTo>
                    <a:pt x="0" y="105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2561" name="Rectangle 17" descr="Pink tissue paper"/>
          <p:cNvSpPr>
            <a:spLocks noChangeArrowheads="1"/>
          </p:cNvSpPr>
          <p:nvPr/>
        </p:nvSpPr>
        <p:spPr bwMode="auto">
          <a:xfrm>
            <a:off x="5029200" y="2133600"/>
            <a:ext cx="2895600" cy="10668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2200">
                <a:solidFill>
                  <a:srgbClr val="0000CC"/>
                </a:solidFill>
                <a:latin typeface="Tahoma" pitchFamily="34" charset="0"/>
              </a:rPr>
              <a:t>if (đk)</a:t>
            </a:r>
          </a:p>
          <a:p>
            <a:pPr algn="l"/>
            <a:r>
              <a:rPr lang="en-US" sz="2200">
                <a:solidFill>
                  <a:srgbClr val="0000CC"/>
                </a:solidFill>
                <a:latin typeface="Tahoma" pitchFamily="34" charset="0"/>
              </a:rPr>
              <a:t>	{khối lệnh;}</a:t>
            </a:r>
          </a:p>
        </p:txBody>
      </p:sp>
    </p:spTree>
    <p:extLst>
      <p:ext uri="{BB962C8B-B14F-4D97-AF65-F5344CB8AC3E}">
        <p14:creationId xmlns:p14="http://schemas.microsoft.com/office/powerpoint/2010/main" val="1274661085"/>
      </p:ext>
    </p:extLst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9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9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0" grpId="0" animBg="1"/>
      <p:bldP spid="492551" grpId="0"/>
      <p:bldP spid="4925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7386C-7C57-49EA-8537-975D2EEBB4F8}" type="slidenum">
              <a:rPr lang="en-US"/>
              <a:pPr>
                <a:defRPr/>
              </a:pPr>
              <a:t>5</a:t>
            </a:fld>
            <a:endParaRPr lang="en-GB"/>
          </a:p>
        </p:txBody>
      </p:sp>
      <p:sp>
        <p:nvSpPr>
          <p:cNvPr id="8196" name="Line 2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381000" y="1014413"/>
            <a:ext cx="777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V</a:t>
            </a:r>
            <a:r>
              <a:rPr lang="en-US" sz="2800">
                <a:solidFill>
                  <a:srgbClr val="0000CC"/>
                </a:solidFill>
                <a:latin typeface="Tahoma" pitchFamily="34" charset="0"/>
              </a:rPr>
              <a:t>í dụ: nhập 2 số nguyên a, b. Tìm số lớn nhất.  </a:t>
            </a:r>
          </a:p>
        </p:txBody>
      </p:sp>
      <p:sp>
        <p:nvSpPr>
          <p:cNvPr id="494597" name="AutoShape 5"/>
          <p:cNvSpPr>
            <a:spLocks noChangeArrowheads="1"/>
          </p:cNvSpPr>
          <p:nvPr/>
        </p:nvSpPr>
        <p:spPr bwMode="auto">
          <a:xfrm>
            <a:off x="685800" y="1600200"/>
            <a:ext cx="7391400" cy="4724400"/>
          </a:xfrm>
          <a:prstGeom prst="foldedCorner">
            <a:avLst>
              <a:gd name="adj" fmla="val 12500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2000">
                <a:solidFill>
                  <a:srgbClr val="0000CC"/>
                </a:solidFill>
                <a:latin typeface="Tahoma" pitchFamily="34" charset="0"/>
              </a:rPr>
              <a:t>#include &lt;stdio.h&gt;</a:t>
            </a:r>
          </a:p>
          <a:p>
            <a:pPr algn="l"/>
            <a:r>
              <a:rPr lang="en-US" sz="2000">
                <a:solidFill>
                  <a:srgbClr val="0000CC"/>
                </a:solidFill>
                <a:latin typeface="Tahoma" pitchFamily="34" charset="0"/>
              </a:rPr>
              <a:t>#include &lt;conio.h&gt;</a:t>
            </a:r>
          </a:p>
          <a:p>
            <a:pPr algn="l"/>
            <a:r>
              <a:rPr lang="en-US" sz="2000">
                <a:solidFill>
                  <a:srgbClr val="0000CC"/>
                </a:solidFill>
                <a:latin typeface="Tahoma" pitchFamily="34" charset="0"/>
              </a:rPr>
              <a:t>void main()</a:t>
            </a:r>
          </a:p>
          <a:p>
            <a:pPr algn="l"/>
            <a:r>
              <a:rPr lang="en-US" sz="2000">
                <a:solidFill>
                  <a:srgbClr val="0000CC"/>
                </a:solidFill>
                <a:latin typeface="Tahoma" pitchFamily="34" charset="0"/>
              </a:rPr>
              <a:t>{ 	int a, b, max;</a:t>
            </a:r>
          </a:p>
          <a:p>
            <a:pPr algn="l"/>
            <a:r>
              <a:rPr lang="en-US" sz="2000">
                <a:solidFill>
                  <a:srgbClr val="0000CC"/>
                </a:solidFill>
                <a:latin typeface="Tahoma" pitchFamily="34" charset="0"/>
              </a:rPr>
              <a:t>   	printf(“Nhap so thu nhat: ”);</a:t>
            </a:r>
          </a:p>
          <a:p>
            <a:pPr algn="l"/>
            <a:r>
              <a:rPr lang="en-US" sz="2000">
                <a:solidFill>
                  <a:srgbClr val="0000CC"/>
                </a:solidFill>
                <a:latin typeface="Tahoma" pitchFamily="34" charset="0"/>
              </a:rPr>
              <a:t>	scanf(“%d”,&amp;a);</a:t>
            </a:r>
          </a:p>
          <a:p>
            <a:pPr algn="l"/>
            <a:r>
              <a:rPr lang="en-US" sz="2000">
                <a:solidFill>
                  <a:srgbClr val="0000CC"/>
                </a:solidFill>
                <a:latin typeface="Tahoma" pitchFamily="34" charset="0"/>
              </a:rPr>
              <a:t>	printf(“Nhap so thu hai: ”);</a:t>
            </a:r>
          </a:p>
          <a:p>
            <a:pPr algn="l"/>
            <a:r>
              <a:rPr lang="en-US" sz="2000">
                <a:solidFill>
                  <a:srgbClr val="0000CC"/>
                </a:solidFill>
                <a:latin typeface="Tahoma" pitchFamily="34" charset="0"/>
              </a:rPr>
              <a:t>	scanf(“%d”,&amp;b);</a:t>
            </a:r>
          </a:p>
          <a:p>
            <a:pPr algn="l"/>
            <a:r>
              <a:rPr lang="en-US" sz="2000">
                <a:solidFill>
                  <a:srgbClr val="0000CC"/>
                </a:solidFill>
                <a:latin typeface="Tahoma" pitchFamily="34" charset="0"/>
              </a:rPr>
              <a:t>	max = a;</a:t>
            </a:r>
          </a:p>
          <a:p>
            <a:pPr algn="l"/>
            <a:r>
              <a:rPr lang="en-US" sz="2000">
                <a:solidFill>
                  <a:srgbClr val="0000CC"/>
                </a:solidFill>
                <a:latin typeface="Tahoma" pitchFamily="34" charset="0"/>
              </a:rPr>
              <a:t>	if (b&gt;a) </a:t>
            </a:r>
          </a:p>
          <a:p>
            <a:pPr algn="l"/>
            <a:r>
              <a:rPr lang="en-US" sz="2000">
                <a:solidFill>
                  <a:srgbClr val="0000CC"/>
                </a:solidFill>
                <a:latin typeface="Tahoma" pitchFamily="34" charset="0"/>
              </a:rPr>
              <a:t>		max = b;</a:t>
            </a:r>
          </a:p>
          <a:p>
            <a:pPr algn="l"/>
            <a:r>
              <a:rPr lang="en-US" sz="2000">
                <a:solidFill>
                  <a:srgbClr val="0000CC"/>
                </a:solidFill>
                <a:latin typeface="Tahoma" pitchFamily="34" charset="0"/>
              </a:rPr>
              <a:t>	printf(“so lon hon la %d”,max);</a:t>
            </a:r>
          </a:p>
          <a:p>
            <a:pPr algn="l"/>
            <a:r>
              <a:rPr lang="en-US" sz="2000">
                <a:solidFill>
                  <a:srgbClr val="0000CC"/>
                </a:solidFill>
                <a:latin typeface="Tahoma" pitchFamily="34" charset="0"/>
              </a:rPr>
              <a:t>   	getch();</a:t>
            </a:r>
          </a:p>
          <a:p>
            <a:pPr algn="l"/>
            <a:r>
              <a:rPr lang="en-US" sz="2000">
                <a:solidFill>
                  <a:srgbClr val="0000CC"/>
                </a:solidFill>
                <a:latin typeface="Tahoma" pitchFamily="34" charset="0"/>
              </a:rPr>
              <a:t>}	</a:t>
            </a:r>
            <a:r>
              <a:rPr lang="en-US" sz="2200">
                <a:solidFill>
                  <a:srgbClr val="0000CC"/>
                </a:solidFill>
                <a:latin typeface="Tahoma" pitchFamily="34" charset="0"/>
              </a:rPr>
              <a:t> 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2128344" y="304800"/>
            <a:ext cx="671085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000" b="1" dirty="0" err="1">
                <a:solidFill>
                  <a:srgbClr val="0000CC"/>
                </a:solidFill>
                <a:latin typeface="Tahoma" pitchFamily="34" charset="0"/>
              </a:rPr>
              <a:t>Cấu</a:t>
            </a:r>
            <a:r>
              <a:rPr lang="en-US" sz="3000" b="1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3000" b="1" dirty="0" err="1">
                <a:solidFill>
                  <a:srgbClr val="0000CC"/>
                </a:solidFill>
                <a:latin typeface="Tahoma" pitchFamily="34" charset="0"/>
              </a:rPr>
              <a:t>trúc</a:t>
            </a:r>
            <a:r>
              <a:rPr lang="en-US" sz="3000" b="1" dirty="0">
                <a:solidFill>
                  <a:srgbClr val="0000CC"/>
                </a:solidFill>
                <a:latin typeface="Tahoma" pitchFamily="34" charset="0"/>
              </a:rPr>
              <a:t> if</a:t>
            </a:r>
          </a:p>
        </p:txBody>
      </p:sp>
    </p:spTree>
    <p:extLst>
      <p:ext uri="{BB962C8B-B14F-4D97-AF65-F5344CB8AC3E}">
        <p14:creationId xmlns:p14="http://schemas.microsoft.com/office/powerpoint/2010/main" val="645411289"/>
      </p:ext>
    </p:extLst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9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7027B-FBF0-4D45-B768-747FBB5D4FAE}" type="slidenum">
              <a:rPr lang="en-US"/>
              <a:pPr>
                <a:defRPr/>
              </a:pPr>
              <a:t>6</a:t>
            </a:fld>
            <a:endParaRPr lang="en-GB"/>
          </a:p>
        </p:txBody>
      </p:sp>
      <p:sp>
        <p:nvSpPr>
          <p:cNvPr id="9220" name="Line 2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7772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200">
                <a:solidFill>
                  <a:srgbClr val="0000CC"/>
                </a:solidFill>
                <a:latin typeface="Tahoma" pitchFamily="34" charset="0"/>
              </a:rPr>
              <a:t>+ Cú pháp lệnh :</a:t>
            </a:r>
          </a:p>
        </p:txBody>
      </p:sp>
      <p:sp>
        <p:nvSpPr>
          <p:cNvPr id="496645" name="Rectangle 5" descr="Pink tissue paper"/>
          <p:cNvSpPr>
            <a:spLocks noChangeArrowheads="1"/>
          </p:cNvSpPr>
          <p:nvPr/>
        </p:nvSpPr>
        <p:spPr bwMode="auto">
          <a:xfrm>
            <a:off x="1143000" y="2057400"/>
            <a:ext cx="2514600" cy="25908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 algn="l"/>
            <a:r>
              <a:rPr lang="en-US" sz="2200">
                <a:solidFill>
                  <a:srgbClr val="0000CC"/>
                </a:solidFill>
                <a:latin typeface="Tahoma" pitchFamily="34" charset="0"/>
              </a:rPr>
              <a:t>if (đk)</a:t>
            </a:r>
          </a:p>
          <a:p>
            <a:pPr lvl="1" algn="l"/>
            <a:r>
              <a:rPr lang="en-US" sz="2200">
                <a:solidFill>
                  <a:srgbClr val="0000CC"/>
                </a:solidFill>
                <a:latin typeface="Tahoma" pitchFamily="34" charset="0"/>
              </a:rPr>
              <a:t>	   lệnh 1;</a:t>
            </a:r>
          </a:p>
          <a:p>
            <a:pPr lvl="1" algn="l"/>
            <a:r>
              <a:rPr lang="en-US" sz="2200">
                <a:solidFill>
                  <a:srgbClr val="0000CC"/>
                </a:solidFill>
                <a:latin typeface="Tahoma" pitchFamily="34" charset="0"/>
              </a:rPr>
              <a:t>else</a:t>
            </a:r>
          </a:p>
          <a:p>
            <a:pPr lvl="1" algn="l"/>
            <a:r>
              <a:rPr lang="en-US" sz="2200">
                <a:solidFill>
                  <a:srgbClr val="0000CC"/>
                </a:solidFill>
                <a:latin typeface="Tahoma" pitchFamily="34" charset="0"/>
              </a:rPr>
              <a:t>	   lệnh 2;</a:t>
            </a:r>
          </a:p>
          <a:p>
            <a:pPr lvl="1" algn="l"/>
            <a:r>
              <a:rPr lang="en-US" sz="2200">
                <a:solidFill>
                  <a:srgbClr val="0000CC"/>
                </a:solidFill>
                <a:latin typeface="Tahoma" pitchFamily="34" charset="0"/>
              </a:rPr>
              <a:t>…</a:t>
            </a:r>
          </a:p>
        </p:txBody>
      </p:sp>
      <p:sp>
        <p:nvSpPr>
          <p:cNvPr id="496646" name="Rectangle 6" descr="Pink tissue paper"/>
          <p:cNvSpPr>
            <a:spLocks noChangeArrowheads="1"/>
          </p:cNvSpPr>
          <p:nvPr/>
        </p:nvSpPr>
        <p:spPr bwMode="auto">
          <a:xfrm>
            <a:off x="4800600" y="2057400"/>
            <a:ext cx="3352800" cy="25908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 algn="l"/>
            <a:r>
              <a:rPr lang="en-US" sz="2200">
                <a:solidFill>
                  <a:srgbClr val="0000CC"/>
                </a:solidFill>
                <a:latin typeface="Tahoma" pitchFamily="34" charset="0"/>
              </a:rPr>
              <a:t>if (đk)</a:t>
            </a:r>
          </a:p>
          <a:p>
            <a:pPr lvl="1" algn="l"/>
            <a:r>
              <a:rPr lang="en-US" sz="2200">
                <a:solidFill>
                  <a:srgbClr val="0000CC"/>
                </a:solidFill>
                <a:latin typeface="Tahoma" pitchFamily="34" charset="0"/>
              </a:rPr>
              <a:t>	   {khối lệnh 1;}</a:t>
            </a:r>
          </a:p>
          <a:p>
            <a:pPr lvl="1" algn="l"/>
            <a:r>
              <a:rPr lang="en-US" sz="2200">
                <a:solidFill>
                  <a:srgbClr val="0000CC"/>
                </a:solidFill>
                <a:latin typeface="Tahoma" pitchFamily="34" charset="0"/>
              </a:rPr>
              <a:t>else</a:t>
            </a:r>
          </a:p>
          <a:p>
            <a:pPr lvl="1" algn="l"/>
            <a:r>
              <a:rPr lang="en-US" sz="2200">
                <a:solidFill>
                  <a:srgbClr val="0000CC"/>
                </a:solidFill>
                <a:latin typeface="Tahoma" pitchFamily="34" charset="0"/>
              </a:rPr>
              <a:t>	   {Khối lệnh 2;}</a:t>
            </a:r>
          </a:p>
          <a:p>
            <a:pPr lvl="1" algn="l"/>
            <a:r>
              <a:rPr lang="en-US" sz="2200">
                <a:solidFill>
                  <a:srgbClr val="0000CC"/>
                </a:solidFill>
                <a:latin typeface="Tahoma" pitchFamily="34" charset="0"/>
              </a:rPr>
              <a:t>…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2081048" y="304800"/>
            <a:ext cx="675815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000" b="1" dirty="0" err="1">
                <a:solidFill>
                  <a:srgbClr val="0000CC"/>
                </a:solidFill>
                <a:latin typeface="Tahoma" pitchFamily="34" charset="0"/>
              </a:rPr>
              <a:t>Cấu</a:t>
            </a:r>
            <a:r>
              <a:rPr lang="en-US" sz="3000" b="1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3000" b="1" dirty="0" err="1">
                <a:solidFill>
                  <a:srgbClr val="0000CC"/>
                </a:solidFill>
                <a:latin typeface="Tahoma" pitchFamily="34" charset="0"/>
              </a:rPr>
              <a:t>trúc</a:t>
            </a:r>
            <a:r>
              <a:rPr lang="en-US" sz="3000" b="1" dirty="0">
                <a:solidFill>
                  <a:srgbClr val="0000CC"/>
                </a:solidFill>
                <a:latin typeface="Tahoma" pitchFamily="34" charset="0"/>
              </a:rPr>
              <a:t> if… else…</a:t>
            </a:r>
          </a:p>
        </p:txBody>
      </p:sp>
    </p:spTree>
    <p:extLst>
      <p:ext uri="{BB962C8B-B14F-4D97-AF65-F5344CB8AC3E}">
        <p14:creationId xmlns:p14="http://schemas.microsoft.com/office/powerpoint/2010/main" val="3713658974"/>
      </p:ext>
    </p:extLst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9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5" grpId="0" animBg="1"/>
      <p:bldP spid="4966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460DE2-C4A9-47E3-BBB5-0283CA824416}" type="slidenum">
              <a:rPr lang="en-US"/>
              <a:pPr>
                <a:defRPr/>
              </a:pPr>
              <a:t>7</a:t>
            </a:fld>
            <a:endParaRPr lang="en-GB"/>
          </a:p>
        </p:txBody>
      </p:sp>
      <p:sp>
        <p:nvSpPr>
          <p:cNvPr id="10244" name="Line 2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381000" y="1219200"/>
            <a:ext cx="2819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200">
                <a:solidFill>
                  <a:srgbClr val="0000CC"/>
                </a:solidFill>
                <a:latin typeface="Tahoma" pitchFamily="34" charset="0"/>
              </a:rPr>
              <a:t>+ Lưu đồ: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447800" y="1828800"/>
            <a:ext cx="5410200" cy="3352800"/>
            <a:chOff x="912" y="1152"/>
            <a:chExt cx="3408" cy="2112"/>
          </a:xfrm>
        </p:grpSpPr>
        <p:sp>
          <p:nvSpPr>
            <p:cNvPr id="10248" name="AutoShape 6"/>
            <p:cNvSpPr>
              <a:spLocks noChangeArrowheads="1"/>
            </p:cNvSpPr>
            <p:nvPr/>
          </p:nvSpPr>
          <p:spPr bwMode="auto">
            <a:xfrm>
              <a:off x="2160" y="1392"/>
              <a:ext cx="1008" cy="480"/>
            </a:xfrm>
            <a:prstGeom prst="diamond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2200">
                  <a:solidFill>
                    <a:srgbClr val="0000CC"/>
                  </a:solidFill>
                  <a:latin typeface="Tahoma" pitchFamily="34" charset="0"/>
                </a:rPr>
                <a:t>đk</a:t>
              </a:r>
            </a:p>
          </p:txBody>
        </p:sp>
        <p:sp>
          <p:nvSpPr>
            <p:cNvPr id="10249" name="Text Box 7"/>
            <p:cNvSpPr txBox="1">
              <a:spLocks noChangeArrowheads="1"/>
            </p:cNvSpPr>
            <p:nvPr/>
          </p:nvSpPr>
          <p:spPr bwMode="auto">
            <a:xfrm>
              <a:off x="3264" y="2064"/>
              <a:ext cx="1056" cy="275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200">
                  <a:solidFill>
                    <a:srgbClr val="0000CC"/>
                  </a:solidFill>
                  <a:latin typeface="Tahoma" pitchFamily="34" charset="0"/>
                </a:rPr>
                <a:t>Lệnh 2;</a:t>
              </a:r>
            </a:p>
          </p:txBody>
        </p:sp>
        <p:sp>
          <p:nvSpPr>
            <p:cNvPr id="10250" name="Text Box 8"/>
            <p:cNvSpPr txBox="1">
              <a:spLocks noChangeArrowheads="1"/>
            </p:cNvSpPr>
            <p:nvPr/>
          </p:nvSpPr>
          <p:spPr bwMode="auto">
            <a:xfrm>
              <a:off x="912" y="2064"/>
              <a:ext cx="1056" cy="275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200">
                  <a:solidFill>
                    <a:srgbClr val="0000CC"/>
                  </a:solidFill>
                  <a:latin typeface="Tahoma" pitchFamily="34" charset="0"/>
                </a:rPr>
                <a:t>Lệnh 1;</a:t>
              </a:r>
            </a:p>
          </p:txBody>
        </p:sp>
        <p:sp>
          <p:nvSpPr>
            <p:cNvPr id="10251" name="Line 9"/>
            <p:cNvSpPr>
              <a:spLocks noChangeShapeType="1"/>
            </p:cNvSpPr>
            <p:nvPr/>
          </p:nvSpPr>
          <p:spPr bwMode="auto">
            <a:xfrm>
              <a:off x="2658" y="1152"/>
              <a:ext cx="0" cy="24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2" name="Text Box 10"/>
            <p:cNvSpPr txBox="1">
              <a:spLocks noChangeArrowheads="1"/>
            </p:cNvSpPr>
            <p:nvPr/>
          </p:nvSpPr>
          <p:spPr bwMode="auto">
            <a:xfrm>
              <a:off x="3504" y="139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2000">
                  <a:solidFill>
                    <a:srgbClr val="0000CC"/>
                  </a:solidFill>
                  <a:latin typeface="Tahoma" pitchFamily="34" charset="0"/>
                </a:rPr>
                <a:t>sai</a:t>
              </a:r>
            </a:p>
          </p:txBody>
        </p:sp>
        <p:sp>
          <p:nvSpPr>
            <p:cNvPr id="10253" name="Text Box 11"/>
            <p:cNvSpPr txBox="1">
              <a:spLocks noChangeArrowheads="1"/>
            </p:cNvSpPr>
            <p:nvPr/>
          </p:nvSpPr>
          <p:spPr bwMode="auto">
            <a:xfrm>
              <a:off x="1344" y="1392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2000">
                  <a:solidFill>
                    <a:srgbClr val="0000CC"/>
                  </a:solidFill>
                  <a:latin typeface="Tahoma" pitchFamily="34" charset="0"/>
                </a:rPr>
                <a:t>đúng</a:t>
              </a:r>
            </a:p>
          </p:txBody>
        </p:sp>
        <p:sp>
          <p:nvSpPr>
            <p:cNvPr id="10254" name="Freeform 12"/>
            <p:cNvSpPr>
              <a:spLocks/>
            </p:cNvSpPr>
            <p:nvPr/>
          </p:nvSpPr>
          <p:spPr bwMode="auto">
            <a:xfrm>
              <a:off x="1488" y="1632"/>
              <a:ext cx="672" cy="432"/>
            </a:xfrm>
            <a:custGeom>
              <a:avLst/>
              <a:gdLst>
                <a:gd name="T0" fmla="*/ 672 w 672"/>
                <a:gd name="T1" fmla="*/ 0 h 432"/>
                <a:gd name="T2" fmla="*/ 0 w 672"/>
                <a:gd name="T3" fmla="*/ 0 h 432"/>
                <a:gd name="T4" fmla="*/ 0 w 672"/>
                <a:gd name="T5" fmla="*/ 432 h 432"/>
                <a:gd name="T6" fmla="*/ 0 60000 65536"/>
                <a:gd name="T7" fmla="*/ 0 60000 65536"/>
                <a:gd name="T8" fmla="*/ 0 60000 65536"/>
                <a:gd name="T9" fmla="*/ 0 w 672"/>
                <a:gd name="T10" fmla="*/ 0 h 432"/>
                <a:gd name="T11" fmla="*/ 672 w 672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432">
                  <a:moveTo>
                    <a:pt x="672" y="0"/>
                  </a:moveTo>
                  <a:lnTo>
                    <a:pt x="0" y="0"/>
                  </a:lnTo>
                  <a:lnTo>
                    <a:pt x="0" y="432"/>
                  </a:lnTo>
                </a:path>
              </a:pathLst>
            </a:custGeom>
            <a:noFill/>
            <a:ln w="9525">
              <a:solidFill>
                <a:srgbClr val="0000CC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5" name="Freeform 13"/>
            <p:cNvSpPr>
              <a:spLocks/>
            </p:cNvSpPr>
            <p:nvPr/>
          </p:nvSpPr>
          <p:spPr bwMode="auto">
            <a:xfrm>
              <a:off x="3168" y="1632"/>
              <a:ext cx="624" cy="432"/>
            </a:xfrm>
            <a:custGeom>
              <a:avLst/>
              <a:gdLst>
                <a:gd name="T0" fmla="*/ 0 w 624"/>
                <a:gd name="T1" fmla="*/ 0 h 432"/>
                <a:gd name="T2" fmla="*/ 624 w 624"/>
                <a:gd name="T3" fmla="*/ 0 h 432"/>
                <a:gd name="T4" fmla="*/ 624 w 624"/>
                <a:gd name="T5" fmla="*/ 432 h 432"/>
                <a:gd name="T6" fmla="*/ 0 60000 65536"/>
                <a:gd name="T7" fmla="*/ 0 60000 65536"/>
                <a:gd name="T8" fmla="*/ 0 60000 65536"/>
                <a:gd name="T9" fmla="*/ 0 w 624"/>
                <a:gd name="T10" fmla="*/ 0 h 432"/>
                <a:gd name="T11" fmla="*/ 624 w 624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432">
                  <a:moveTo>
                    <a:pt x="0" y="0"/>
                  </a:moveTo>
                  <a:lnTo>
                    <a:pt x="624" y="0"/>
                  </a:lnTo>
                  <a:lnTo>
                    <a:pt x="624" y="432"/>
                  </a:lnTo>
                </a:path>
              </a:pathLst>
            </a:custGeom>
            <a:noFill/>
            <a:ln w="9525">
              <a:solidFill>
                <a:srgbClr val="0000CC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Freeform 14"/>
            <p:cNvSpPr>
              <a:spLocks/>
            </p:cNvSpPr>
            <p:nvPr/>
          </p:nvSpPr>
          <p:spPr bwMode="auto">
            <a:xfrm>
              <a:off x="1440" y="2352"/>
              <a:ext cx="1104" cy="576"/>
            </a:xfrm>
            <a:custGeom>
              <a:avLst/>
              <a:gdLst>
                <a:gd name="T0" fmla="*/ 0 w 672"/>
                <a:gd name="T1" fmla="*/ 0 h 576"/>
                <a:gd name="T2" fmla="*/ 0 w 672"/>
                <a:gd name="T3" fmla="*/ 576 h 576"/>
                <a:gd name="T4" fmla="*/ 8043 w 672"/>
                <a:gd name="T5" fmla="*/ 576 h 576"/>
                <a:gd name="T6" fmla="*/ 0 60000 65536"/>
                <a:gd name="T7" fmla="*/ 0 60000 65536"/>
                <a:gd name="T8" fmla="*/ 0 60000 65536"/>
                <a:gd name="T9" fmla="*/ 0 w 672"/>
                <a:gd name="T10" fmla="*/ 0 h 576"/>
                <a:gd name="T11" fmla="*/ 672 w 672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576">
                  <a:moveTo>
                    <a:pt x="0" y="0"/>
                  </a:moveTo>
                  <a:lnTo>
                    <a:pt x="0" y="576"/>
                  </a:lnTo>
                  <a:lnTo>
                    <a:pt x="672" y="576"/>
                  </a:lnTo>
                </a:path>
              </a:pathLst>
            </a:custGeom>
            <a:noFill/>
            <a:ln w="9525">
              <a:solidFill>
                <a:srgbClr val="0000CC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7" name="Freeform 15"/>
            <p:cNvSpPr>
              <a:spLocks/>
            </p:cNvSpPr>
            <p:nvPr/>
          </p:nvSpPr>
          <p:spPr bwMode="auto">
            <a:xfrm>
              <a:off x="2544" y="2352"/>
              <a:ext cx="1248" cy="576"/>
            </a:xfrm>
            <a:custGeom>
              <a:avLst/>
              <a:gdLst>
                <a:gd name="T0" fmla="*/ 19968 w 624"/>
                <a:gd name="T1" fmla="*/ 0 h 576"/>
                <a:gd name="T2" fmla="*/ 19968 w 624"/>
                <a:gd name="T3" fmla="*/ 576 h 576"/>
                <a:gd name="T4" fmla="*/ 0 w 624"/>
                <a:gd name="T5" fmla="*/ 576 h 576"/>
                <a:gd name="T6" fmla="*/ 0 60000 65536"/>
                <a:gd name="T7" fmla="*/ 0 60000 65536"/>
                <a:gd name="T8" fmla="*/ 0 60000 65536"/>
                <a:gd name="T9" fmla="*/ 0 w 624"/>
                <a:gd name="T10" fmla="*/ 0 h 576"/>
                <a:gd name="T11" fmla="*/ 624 w 624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576">
                  <a:moveTo>
                    <a:pt x="624" y="0"/>
                  </a:moveTo>
                  <a:lnTo>
                    <a:pt x="624" y="576"/>
                  </a:lnTo>
                  <a:lnTo>
                    <a:pt x="0" y="576"/>
                  </a:lnTo>
                </a:path>
              </a:pathLst>
            </a:custGeom>
            <a:noFill/>
            <a:ln w="9525">
              <a:solidFill>
                <a:srgbClr val="0000CC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8" name="Line 16"/>
            <p:cNvSpPr>
              <a:spLocks noChangeShapeType="1"/>
            </p:cNvSpPr>
            <p:nvPr/>
          </p:nvSpPr>
          <p:spPr bwMode="auto">
            <a:xfrm>
              <a:off x="2544" y="2928"/>
              <a:ext cx="0" cy="336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7" name="Text Box 18"/>
          <p:cNvSpPr txBox="1">
            <a:spLocks noChangeArrowheads="1"/>
          </p:cNvSpPr>
          <p:nvPr/>
        </p:nvSpPr>
        <p:spPr bwMode="auto">
          <a:xfrm>
            <a:off x="2133600" y="304800"/>
            <a:ext cx="67056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000" b="1" dirty="0" err="1">
                <a:solidFill>
                  <a:srgbClr val="0000CC"/>
                </a:solidFill>
                <a:latin typeface="Tahoma" pitchFamily="34" charset="0"/>
              </a:rPr>
              <a:t>Cấu</a:t>
            </a:r>
            <a:r>
              <a:rPr lang="en-US" sz="3000" b="1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3000" b="1" dirty="0" err="1">
                <a:solidFill>
                  <a:srgbClr val="0000CC"/>
                </a:solidFill>
                <a:latin typeface="Tahoma" pitchFamily="34" charset="0"/>
              </a:rPr>
              <a:t>trúc</a:t>
            </a:r>
            <a:r>
              <a:rPr lang="en-US" sz="3000" b="1" dirty="0">
                <a:solidFill>
                  <a:srgbClr val="0000CC"/>
                </a:solidFill>
                <a:latin typeface="Tahoma" pitchFamily="34" charset="0"/>
              </a:rPr>
              <a:t> if…else…</a:t>
            </a:r>
          </a:p>
        </p:txBody>
      </p:sp>
    </p:spTree>
    <p:extLst>
      <p:ext uri="{BB962C8B-B14F-4D97-AF65-F5344CB8AC3E}">
        <p14:creationId xmlns:p14="http://schemas.microsoft.com/office/powerpoint/2010/main" val="530958779"/>
      </p:ext>
    </p:extLst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61E83-937F-453C-B50D-7EF97E19A35D}" type="slidenum">
              <a:rPr lang="en-US"/>
              <a:pPr>
                <a:defRPr/>
              </a:pPr>
              <a:t>8</a:t>
            </a:fld>
            <a:endParaRPr lang="en-GB"/>
          </a:p>
        </p:txBody>
      </p:sp>
      <p:sp>
        <p:nvSpPr>
          <p:cNvPr id="11268" name="Line 2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V</a:t>
            </a:r>
            <a:r>
              <a:rPr lang="en-US" sz="2800">
                <a:solidFill>
                  <a:srgbClr val="0000CC"/>
                </a:solidFill>
                <a:latin typeface="Tahoma" pitchFamily="34" charset="0"/>
              </a:rPr>
              <a:t>í dụ: nhập 2 số nguyên a, b. Tìm số lớn nhất.  </a:t>
            </a:r>
          </a:p>
        </p:txBody>
      </p:sp>
      <p:sp>
        <p:nvSpPr>
          <p:cNvPr id="500741" name="AutoShape 5"/>
          <p:cNvSpPr>
            <a:spLocks noChangeArrowheads="1"/>
          </p:cNvSpPr>
          <p:nvPr/>
        </p:nvSpPr>
        <p:spPr bwMode="auto">
          <a:xfrm>
            <a:off x="914400" y="1752600"/>
            <a:ext cx="7010400" cy="4495800"/>
          </a:xfrm>
          <a:prstGeom prst="foldedCorner">
            <a:avLst>
              <a:gd name="adj" fmla="val 12500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n-US">
                <a:solidFill>
                  <a:srgbClr val="0000CC"/>
                </a:solidFill>
                <a:latin typeface="Tahoma" pitchFamily="34" charset="0"/>
              </a:rPr>
              <a:t>#include &lt;stdio.h&gt;</a:t>
            </a:r>
          </a:p>
          <a:p>
            <a:pPr algn="l"/>
            <a:r>
              <a:rPr lang="en-US">
                <a:solidFill>
                  <a:srgbClr val="0000CC"/>
                </a:solidFill>
                <a:latin typeface="Tahoma" pitchFamily="34" charset="0"/>
              </a:rPr>
              <a:t>#include &lt;conio.h&gt;</a:t>
            </a:r>
          </a:p>
          <a:p>
            <a:pPr algn="l"/>
            <a:r>
              <a:rPr lang="en-US">
                <a:solidFill>
                  <a:srgbClr val="0000CC"/>
                </a:solidFill>
                <a:latin typeface="Tahoma" pitchFamily="34" charset="0"/>
              </a:rPr>
              <a:t>void main()</a:t>
            </a:r>
          </a:p>
          <a:p>
            <a:pPr algn="l"/>
            <a:r>
              <a:rPr lang="en-US">
                <a:solidFill>
                  <a:srgbClr val="0000CC"/>
                </a:solidFill>
                <a:latin typeface="Tahoma" pitchFamily="34" charset="0"/>
              </a:rPr>
              <a:t>{ 	int a, b, max;</a:t>
            </a:r>
          </a:p>
          <a:p>
            <a:pPr algn="l"/>
            <a:r>
              <a:rPr lang="en-US">
                <a:solidFill>
                  <a:srgbClr val="0000CC"/>
                </a:solidFill>
                <a:latin typeface="Tahoma" pitchFamily="34" charset="0"/>
              </a:rPr>
              <a:t>   	printf(“Nhap so thu nhat: ”);</a:t>
            </a:r>
          </a:p>
          <a:p>
            <a:pPr algn="l"/>
            <a:r>
              <a:rPr lang="en-US">
                <a:solidFill>
                  <a:srgbClr val="0000CC"/>
                </a:solidFill>
                <a:latin typeface="Tahoma" pitchFamily="34" charset="0"/>
              </a:rPr>
              <a:t>	scanf(“%d”,&amp;a);</a:t>
            </a:r>
          </a:p>
          <a:p>
            <a:pPr algn="l"/>
            <a:r>
              <a:rPr lang="en-US">
                <a:solidFill>
                  <a:srgbClr val="0000CC"/>
                </a:solidFill>
                <a:latin typeface="Tahoma" pitchFamily="34" charset="0"/>
              </a:rPr>
              <a:t>	printf(“Nhap so thu hai: ”);</a:t>
            </a:r>
          </a:p>
          <a:p>
            <a:pPr algn="l"/>
            <a:r>
              <a:rPr lang="en-US">
                <a:solidFill>
                  <a:srgbClr val="0000CC"/>
                </a:solidFill>
                <a:latin typeface="Tahoma" pitchFamily="34" charset="0"/>
              </a:rPr>
              <a:t>	scanf(“%d”,&amp;b);</a:t>
            </a:r>
          </a:p>
          <a:p>
            <a:pPr algn="l"/>
            <a:r>
              <a:rPr lang="en-US">
                <a:solidFill>
                  <a:srgbClr val="0000CC"/>
                </a:solidFill>
                <a:latin typeface="Tahoma" pitchFamily="34" charset="0"/>
              </a:rPr>
              <a:t>	if (a&gt;b) </a:t>
            </a:r>
          </a:p>
          <a:p>
            <a:pPr algn="l"/>
            <a:r>
              <a:rPr lang="en-US">
                <a:solidFill>
                  <a:srgbClr val="0000CC"/>
                </a:solidFill>
                <a:latin typeface="Tahoma" pitchFamily="34" charset="0"/>
              </a:rPr>
              <a:t>		max = a;</a:t>
            </a:r>
          </a:p>
          <a:p>
            <a:pPr algn="l"/>
            <a:r>
              <a:rPr lang="en-US">
                <a:solidFill>
                  <a:srgbClr val="0000CC"/>
                </a:solidFill>
                <a:latin typeface="Tahoma" pitchFamily="34" charset="0"/>
              </a:rPr>
              <a:t>	else</a:t>
            </a:r>
          </a:p>
          <a:p>
            <a:pPr algn="l"/>
            <a:r>
              <a:rPr lang="en-US">
                <a:solidFill>
                  <a:srgbClr val="0000CC"/>
                </a:solidFill>
                <a:latin typeface="Tahoma" pitchFamily="34" charset="0"/>
              </a:rPr>
              <a:t>		max = b;</a:t>
            </a:r>
          </a:p>
          <a:p>
            <a:pPr algn="l"/>
            <a:r>
              <a:rPr lang="en-US">
                <a:solidFill>
                  <a:srgbClr val="0000CC"/>
                </a:solidFill>
                <a:latin typeface="Tahoma" pitchFamily="34" charset="0"/>
              </a:rPr>
              <a:t>	printf(“so lon hon la %d”,max);</a:t>
            </a:r>
          </a:p>
          <a:p>
            <a:pPr algn="l"/>
            <a:r>
              <a:rPr lang="en-US">
                <a:solidFill>
                  <a:srgbClr val="0000CC"/>
                </a:solidFill>
                <a:latin typeface="Tahoma" pitchFamily="34" charset="0"/>
              </a:rPr>
              <a:t>   	getch();</a:t>
            </a:r>
          </a:p>
          <a:p>
            <a:pPr algn="l"/>
            <a:r>
              <a:rPr lang="en-US">
                <a:solidFill>
                  <a:srgbClr val="0000CC"/>
                </a:solidFill>
                <a:latin typeface="Tahoma" pitchFamily="34" charset="0"/>
              </a:rPr>
              <a:t>}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2270234" y="304800"/>
            <a:ext cx="6568966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000" b="1" dirty="0" err="1">
                <a:solidFill>
                  <a:srgbClr val="0000CC"/>
                </a:solidFill>
                <a:latin typeface="Tahoma" pitchFamily="34" charset="0"/>
              </a:rPr>
              <a:t>Cấu</a:t>
            </a:r>
            <a:r>
              <a:rPr lang="en-US" sz="3000" b="1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3000" b="1" dirty="0" err="1">
                <a:solidFill>
                  <a:srgbClr val="0000CC"/>
                </a:solidFill>
                <a:latin typeface="Tahoma" pitchFamily="34" charset="0"/>
              </a:rPr>
              <a:t>trúc</a:t>
            </a:r>
            <a:r>
              <a:rPr lang="en-US" sz="3000" b="1" dirty="0">
                <a:solidFill>
                  <a:srgbClr val="0000CC"/>
                </a:solidFill>
                <a:latin typeface="Tahoma" pitchFamily="34" charset="0"/>
              </a:rPr>
              <a:t> if…else…</a:t>
            </a:r>
          </a:p>
        </p:txBody>
      </p:sp>
    </p:spTree>
    <p:extLst>
      <p:ext uri="{BB962C8B-B14F-4D97-AF65-F5344CB8AC3E}">
        <p14:creationId xmlns:p14="http://schemas.microsoft.com/office/powerpoint/2010/main" val="3539490421"/>
      </p:ext>
    </p:extLst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50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D010F7-8DC3-48AA-BE6B-3ED99B384339}" type="slidenum">
              <a:rPr lang="en-US"/>
              <a:pPr>
                <a:defRPr/>
              </a:pPr>
              <a:t>9</a:t>
            </a:fld>
            <a:endParaRPr lang="en-GB"/>
          </a:p>
        </p:txBody>
      </p:sp>
      <p:sp>
        <p:nvSpPr>
          <p:cNvPr id="12292" name="Line 2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304800" y="1143000"/>
            <a:ext cx="8534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200">
                <a:solidFill>
                  <a:srgbClr val="0000CC"/>
                </a:solidFill>
                <a:latin typeface="Tahoma" pitchFamily="34" charset="0"/>
              </a:rPr>
              <a:t> Một cấu trúc if này chứa một cấu trúc if khác gọi là if lồng.</a:t>
            </a:r>
          </a:p>
        </p:txBody>
      </p:sp>
      <p:sp>
        <p:nvSpPr>
          <p:cNvPr id="502789" name="Rectangle 5" descr="Pink tissue paper"/>
          <p:cNvSpPr>
            <a:spLocks noChangeArrowheads="1"/>
          </p:cNvSpPr>
          <p:nvPr/>
        </p:nvSpPr>
        <p:spPr bwMode="auto">
          <a:xfrm>
            <a:off x="2209800" y="1981200"/>
            <a:ext cx="4038600" cy="4191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 algn="l">
              <a:spcBef>
                <a:spcPct val="40000"/>
              </a:spcBef>
            </a:pPr>
            <a:r>
              <a:rPr lang="en-US" sz="2200">
                <a:solidFill>
                  <a:srgbClr val="0000CC"/>
                </a:solidFill>
                <a:latin typeface="Tahoma" pitchFamily="34" charset="0"/>
              </a:rPr>
              <a:t>if (đk)</a:t>
            </a:r>
          </a:p>
          <a:p>
            <a:pPr lvl="1" algn="l">
              <a:spcBef>
                <a:spcPct val="40000"/>
              </a:spcBef>
            </a:pPr>
            <a:r>
              <a:rPr lang="en-US" sz="2200">
                <a:solidFill>
                  <a:srgbClr val="0000CC"/>
                </a:solidFill>
                <a:latin typeface="Tahoma" pitchFamily="34" charset="0"/>
              </a:rPr>
              <a:t>	   lệnh 1;</a:t>
            </a:r>
          </a:p>
          <a:p>
            <a:pPr lvl="1" algn="l">
              <a:spcBef>
                <a:spcPct val="40000"/>
              </a:spcBef>
            </a:pPr>
            <a:r>
              <a:rPr lang="en-US" sz="2200">
                <a:solidFill>
                  <a:srgbClr val="0000CC"/>
                </a:solidFill>
                <a:latin typeface="Tahoma" pitchFamily="34" charset="0"/>
              </a:rPr>
              <a:t>else  if (đk)</a:t>
            </a:r>
          </a:p>
          <a:p>
            <a:pPr lvl="1" algn="l">
              <a:spcBef>
                <a:spcPct val="40000"/>
              </a:spcBef>
            </a:pPr>
            <a:r>
              <a:rPr lang="en-US" sz="2200">
                <a:solidFill>
                  <a:srgbClr val="0000CC"/>
                </a:solidFill>
                <a:latin typeface="Tahoma" pitchFamily="34" charset="0"/>
              </a:rPr>
              <a:t>	      	lệnh 2;</a:t>
            </a:r>
          </a:p>
          <a:p>
            <a:pPr lvl="1" algn="l">
              <a:spcBef>
                <a:spcPct val="40000"/>
              </a:spcBef>
            </a:pPr>
            <a:r>
              <a:rPr lang="en-US" sz="2200">
                <a:solidFill>
                  <a:srgbClr val="0000CC"/>
                </a:solidFill>
                <a:latin typeface="Tahoma" pitchFamily="34" charset="0"/>
              </a:rPr>
              <a:t>	  else   if(đk)</a:t>
            </a:r>
          </a:p>
          <a:p>
            <a:pPr lvl="1" algn="l">
              <a:spcBef>
                <a:spcPct val="40000"/>
              </a:spcBef>
            </a:pPr>
            <a:r>
              <a:rPr lang="en-US" sz="2200">
                <a:solidFill>
                  <a:srgbClr val="0000CC"/>
                </a:solidFill>
                <a:latin typeface="Tahoma" pitchFamily="34" charset="0"/>
              </a:rPr>
              <a:t>		      lệnh 3;</a:t>
            </a:r>
          </a:p>
          <a:p>
            <a:pPr lvl="1" algn="l">
              <a:spcBef>
                <a:spcPct val="40000"/>
              </a:spcBef>
            </a:pPr>
            <a:r>
              <a:rPr lang="en-US" sz="2200">
                <a:solidFill>
                  <a:srgbClr val="0000CC"/>
                </a:solidFill>
                <a:latin typeface="Tahoma" pitchFamily="34" charset="0"/>
              </a:rPr>
              <a:t>	          	…</a:t>
            </a:r>
          </a:p>
          <a:p>
            <a:pPr lvl="1" algn="l"/>
            <a:r>
              <a:rPr lang="en-US" sz="2200">
                <a:solidFill>
                  <a:srgbClr val="0000CC"/>
                </a:solidFill>
                <a:latin typeface="Tahoma" pitchFamily="34" charset="0"/>
              </a:rPr>
              <a:t>	          	…</a:t>
            </a:r>
          </a:p>
          <a:p>
            <a:pPr lvl="1" algn="l"/>
            <a:r>
              <a:rPr lang="en-US" sz="2200">
                <a:solidFill>
                  <a:srgbClr val="0000CC"/>
                </a:solidFill>
                <a:latin typeface="Tahoma" pitchFamily="34" charset="0"/>
              </a:rPr>
              <a:t>		…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2033752" y="278524"/>
            <a:ext cx="680544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000" b="1" dirty="0" err="1">
                <a:solidFill>
                  <a:srgbClr val="0000CC"/>
                </a:solidFill>
                <a:latin typeface="Tahoma" pitchFamily="34" charset="0"/>
              </a:rPr>
              <a:t>Cấu</a:t>
            </a:r>
            <a:r>
              <a:rPr lang="en-US" sz="3000" b="1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3000" b="1" dirty="0" err="1">
                <a:solidFill>
                  <a:srgbClr val="0000CC"/>
                </a:solidFill>
                <a:latin typeface="Tahoma" pitchFamily="34" charset="0"/>
              </a:rPr>
              <a:t>trúc</a:t>
            </a:r>
            <a:r>
              <a:rPr lang="en-US" sz="3000" b="1" dirty="0">
                <a:solidFill>
                  <a:srgbClr val="0000CC"/>
                </a:solidFill>
                <a:latin typeface="Tahoma" pitchFamily="34" charset="0"/>
              </a:rPr>
              <a:t> if </a:t>
            </a:r>
            <a:r>
              <a:rPr lang="en-US" sz="3000" b="1" dirty="0" err="1">
                <a:solidFill>
                  <a:srgbClr val="0000CC"/>
                </a:solidFill>
                <a:latin typeface="Tahoma" pitchFamily="34" charset="0"/>
              </a:rPr>
              <a:t>lồng</a:t>
            </a:r>
            <a:r>
              <a:rPr lang="en-US" sz="3000" b="1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3000" b="1" dirty="0" err="1">
                <a:solidFill>
                  <a:srgbClr val="0000CC"/>
                </a:solidFill>
                <a:latin typeface="Tahoma" pitchFamily="34" charset="0"/>
              </a:rPr>
              <a:t>nhau</a:t>
            </a:r>
            <a:endParaRPr lang="en-US" sz="3000" b="1" dirty="0">
              <a:solidFill>
                <a:srgbClr val="0000CC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674027"/>
      </p:ext>
    </p:extLst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50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89" grpId="0" animBg="1"/>
    </p:bldLst>
  </p:timing>
</p:sld>
</file>

<file path=ppt/theme/theme1.xml><?xml version="1.0" encoding="utf-8"?>
<a:theme xmlns:a="http://schemas.openxmlformats.org/drawingml/2006/main" name="HSU ppt template_Office2010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3548</TotalTime>
  <Words>656</Words>
  <Application>Microsoft Office PowerPoint</Application>
  <PresentationFormat>On-screen Show (4:3)</PresentationFormat>
  <Paragraphs>202</Paragraphs>
  <Slides>17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HSU ppt template_Office2010</vt:lpstr>
      <vt:lpstr>CẤU TRÚC ĐIỀU KHIỂN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Họp giao ban</dc:title>
  <dc:creator>Microsoft Office User</dc:creator>
  <cp:lastModifiedBy>admin</cp:lastModifiedBy>
  <cp:revision>226</cp:revision>
  <dcterms:created xsi:type="dcterms:W3CDTF">2011-12-26T01:44:46Z</dcterms:created>
  <dcterms:modified xsi:type="dcterms:W3CDTF">2015-08-18T10:24:05Z</dcterms:modified>
</cp:coreProperties>
</file>