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58" r:id="rId4"/>
    <p:sldId id="261"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8" r:id="rId23"/>
    <p:sldId id="319" r:id="rId24"/>
    <p:sldId id="321" r:id="rId25"/>
    <p:sldId id="322" r:id="rId26"/>
    <p:sldId id="323" r:id="rId27"/>
    <p:sldId id="324" r:id="rId28"/>
    <p:sldId id="32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8" d="100"/>
          <a:sy n="118" d="100"/>
        </p:scale>
        <p:origin x="15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CFA314-5435-46A1-80E3-0DA1F2720EEF}"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699374DF-1912-4E5F-9DF0-4CA19E83237A}">
      <dgm:prSet/>
      <dgm:spPr/>
      <dgm:t>
        <a:bodyPr/>
        <a:lstStyle/>
        <a:p>
          <a:pPr rtl="0"/>
          <a:r>
            <a:rPr lang="fr-FR"/>
            <a:t>Chạy được các chương trình cài đặt sẵn </a:t>
          </a:r>
          <a:endParaRPr lang="vi-VN"/>
        </a:p>
      </dgm:t>
    </dgm:pt>
    <dgm:pt modelId="{E558B4B3-85F7-4CDB-B593-2B0403AD791F}" type="parTrans" cxnId="{E5B33871-457E-4C65-A798-3A7B3F09AAF3}">
      <dgm:prSet/>
      <dgm:spPr/>
      <dgm:t>
        <a:bodyPr/>
        <a:lstStyle/>
        <a:p>
          <a:endParaRPr lang="en-US"/>
        </a:p>
      </dgm:t>
    </dgm:pt>
    <dgm:pt modelId="{201D621E-A9B9-46BE-AAEB-301185F8DCE7}" type="sibTrans" cxnId="{E5B33871-457E-4C65-A798-3A7B3F09AAF3}">
      <dgm:prSet/>
      <dgm:spPr/>
      <dgm:t>
        <a:bodyPr/>
        <a:lstStyle/>
        <a:p>
          <a:endParaRPr lang="en-US"/>
        </a:p>
      </dgm:t>
    </dgm:pt>
    <dgm:pt modelId="{4805B434-2F1E-4596-BDC0-F8763D9CD06C}">
      <dgm:prSet/>
      <dgm:spPr/>
      <dgm:t>
        <a:bodyPr/>
        <a:lstStyle/>
        <a:p>
          <a:pPr rtl="0"/>
          <a:r>
            <a:rPr lang="en-US"/>
            <a:t>Lưu trữ dữ liệu</a:t>
          </a:r>
          <a:endParaRPr lang="vi-VN"/>
        </a:p>
      </dgm:t>
    </dgm:pt>
    <dgm:pt modelId="{20090C1F-6BC1-44E6-89B5-DB09BB75A922}" type="parTrans" cxnId="{A7A3F30C-81CE-4BB7-B32F-0F556EC36A99}">
      <dgm:prSet/>
      <dgm:spPr/>
      <dgm:t>
        <a:bodyPr/>
        <a:lstStyle/>
        <a:p>
          <a:endParaRPr lang="en-US"/>
        </a:p>
      </dgm:t>
    </dgm:pt>
    <dgm:pt modelId="{BD782090-7623-459F-9370-F27D02BBE0FC}" type="sibTrans" cxnId="{A7A3F30C-81CE-4BB7-B32F-0F556EC36A99}">
      <dgm:prSet/>
      <dgm:spPr/>
      <dgm:t>
        <a:bodyPr/>
        <a:lstStyle/>
        <a:p>
          <a:endParaRPr lang="en-US"/>
        </a:p>
      </dgm:t>
    </dgm:pt>
    <dgm:pt modelId="{75760AF2-CE0A-46D8-A311-891E08623DB2}">
      <dgm:prSet/>
      <dgm:spPr/>
      <dgm:t>
        <a:bodyPr/>
        <a:lstStyle/>
        <a:p>
          <a:pPr rtl="0"/>
          <a:r>
            <a:rPr lang="en-US"/>
            <a:t>Xử lý dữ liệu thành thông tin hữu ích</a:t>
          </a:r>
          <a:endParaRPr lang="vi-VN"/>
        </a:p>
      </dgm:t>
    </dgm:pt>
    <dgm:pt modelId="{CBE239BD-4E55-4B61-B1FB-BF0EDB7B3235}" type="parTrans" cxnId="{9823901B-00E0-4213-A99C-F1D64FE18C5C}">
      <dgm:prSet/>
      <dgm:spPr/>
      <dgm:t>
        <a:bodyPr/>
        <a:lstStyle/>
        <a:p>
          <a:endParaRPr lang="en-US"/>
        </a:p>
      </dgm:t>
    </dgm:pt>
    <dgm:pt modelId="{44686741-4A96-4FCC-9D91-CA7E4A3BD5C9}" type="sibTrans" cxnId="{9823901B-00E0-4213-A99C-F1D64FE18C5C}">
      <dgm:prSet/>
      <dgm:spPr/>
      <dgm:t>
        <a:bodyPr/>
        <a:lstStyle/>
        <a:p>
          <a:endParaRPr lang="en-US"/>
        </a:p>
      </dgm:t>
    </dgm:pt>
    <dgm:pt modelId="{3D633BD8-9B04-4D06-A218-ABAF27DD5934}">
      <dgm:prSet/>
      <dgm:spPr/>
      <dgm:t>
        <a:bodyPr/>
        <a:lstStyle/>
        <a:p>
          <a:pPr rtl="0"/>
          <a:r>
            <a:rPr lang="en-US"/>
            <a:t>Có khả năng lập trình</a:t>
          </a:r>
          <a:endParaRPr lang="vi-VN"/>
        </a:p>
      </dgm:t>
    </dgm:pt>
    <dgm:pt modelId="{6A816959-6E2E-41F5-8A27-32C481618EEF}" type="parTrans" cxnId="{7FC0CAF1-DCCA-4FB0-B0DD-82EF2FF553C2}">
      <dgm:prSet/>
      <dgm:spPr/>
      <dgm:t>
        <a:bodyPr/>
        <a:lstStyle/>
        <a:p>
          <a:endParaRPr lang="en-US"/>
        </a:p>
      </dgm:t>
    </dgm:pt>
    <dgm:pt modelId="{CC7BED17-8A86-40B7-B8CE-32176F05B529}" type="sibTrans" cxnId="{7FC0CAF1-DCCA-4FB0-B0DD-82EF2FF553C2}">
      <dgm:prSet/>
      <dgm:spPr/>
      <dgm:t>
        <a:bodyPr/>
        <a:lstStyle/>
        <a:p>
          <a:endParaRPr lang="en-US"/>
        </a:p>
      </dgm:t>
    </dgm:pt>
    <dgm:pt modelId="{CFB3AE7D-2F5F-41DA-BDE5-28CFADDE5F1D}" type="pres">
      <dgm:prSet presAssocID="{CACFA314-5435-46A1-80E3-0DA1F2720EEF}" presName="linear" presStyleCnt="0">
        <dgm:presLayoutVars>
          <dgm:animLvl val="lvl"/>
          <dgm:resizeHandles val="exact"/>
        </dgm:presLayoutVars>
      </dgm:prSet>
      <dgm:spPr/>
    </dgm:pt>
    <dgm:pt modelId="{9E77320B-CCD1-48F8-AE28-EE5B6AE277DC}" type="pres">
      <dgm:prSet presAssocID="{699374DF-1912-4E5F-9DF0-4CA19E83237A}" presName="parentText" presStyleLbl="node1" presStyleIdx="0" presStyleCnt="4">
        <dgm:presLayoutVars>
          <dgm:chMax val="0"/>
          <dgm:bulletEnabled val="1"/>
        </dgm:presLayoutVars>
      </dgm:prSet>
      <dgm:spPr/>
    </dgm:pt>
    <dgm:pt modelId="{55FBC2C4-6826-4697-903E-19C786CADFBC}" type="pres">
      <dgm:prSet presAssocID="{201D621E-A9B9-46BE-AAEB-301185F8DCE7}" presName="spacer" presStyleCnt="0"/>
      <dgm:spPr/>
    </dgm:pt>
    <dgm:pt modelId="{B6779DEB-4E3C-4011-8ED1-FE186BD597A8}" type="pres">
      <dgm:prSet presAssocID="{4805B434-2F1E-4596-BDC0-F8763D9CD06C}" presName="parentText" presStyleLbl="node1" presStyleIdx="1" presStyleCnt="4">
        <dgm:presLayoutVars>
          <dgm:chMax val="0"/>
          <dgm:bulletEnabled val="1"/>
        </dgm:presLayoutVars>
      </dgm:prSet>
      <dgm:spPr/>
    </dgm:pt>
    <dgm:pt modelId="{AA315C02-7D0F-4A7B-BC9A-00B1230E8028}" type="pres">
      <dgm:prSet presAssocID="{BD782090-7623-459F-9370-F27D02BBE0FC}" presName="spacer" presStyleCnt="0"/>
      <dgm:spPr/>
    </dgm:pt>
    <dgm:pt modelId="{1AABFE40-7EEF-40C6-B406-BA7F3EE0B5E7}" type="pres">
      <dgm:prSet presAssocID="{75760AF2-CE0A-46D8-A311-891E08623DB2}" presName="parentText" presStyleLbl="node1" presStyleIdx="2" presStyleCnt="4">
        <dgm:presLayoutVars>
          <dgm:chMax val="0"/>
          <dgm:bulletEnabled val="1"/>
        </dgm:presLayoutVars>
      </dgm:prSet>
      <dgm:spPr/>
    </dgm:pt>
    <dgm:pt modelId="{ED248A8B-C15A-4B11-B75F-3F2482E9B95A}" type="pres">
      <dgm:prSet presAssocID="{44686741-4A96-4FCC-9D91-CA7E4A3BD5C9}" presName="spacer" presStyleCnt="0"/>
      <dgm:spPr/>
    </dgm:pt>
    <dgm:pt modelId="{B606D6E7-78F8-4FF3-8D25-E9D810A5D1E1}" type="pres">
      <dgm:prSet presAssocID="{3D633BD8-9B04-4D06-A218-ABAF27DD5934}" presName="parentText" presStyleLbl="node1" presStyleIdx="3" presStyleCnt="4">
        <dgm:presLayoutVars>
          <dgm:chMax val="0"/>
          <dgm:bulletEnabled val="1"/>
        </dgm:presLayoutVars>
      </dgm:prSet>
      <dgm:spPr/>
    </dgm:pt>
  </dgm:ptLst>
  <dgm:cxnLst>
    <dgm:cxn modelId="{A7A3F30C-81CE-4BB7-B32F-0F556EC36A99}" srcId="{CACFA314-5435-46A1-80E3-0DA1F2720EEF}" destId="{4805B434-2F1E-4596-BDC0-F8763D9CD06C}" srcOrd="1" destOrd="0" parTransId="{20090C1F-6BC1-44E6-89B5-DB09BB75A922}" sibTransId="{BD782090-7623-459F-9370-F27D02BBE0FC}"/>
    <dgm:cxn modelId="{9823901B-00E0-4213-A99C-F1D64FE18C5C}" srcId="{CACFA314-5435-46A1-80E3-0DA1F2720EEF}" destId="{75760AF2-CE0A-46D8-A311-891E08623DB2}" srcOrd="2" destOrd="0" parTransId="{CBE239BD-4E55-4B61-B1FB-BF0EDB7B3235}" sibTransId="{44686741-4A96-4FCC-9D91-CA7E4A3BD5C9}"/>
    <dgm:cxn modelId="{F5416D28-E6CC-4454-A766-AFADB401C448}" type="presOf" srcId="{699374DF-1912-4E5F-9DF0-4CA19E83237A}" destId="{9E77320B-CCD1-48F8-AE28-EE5B6AE277DC}" srcOrd="0" destOrd="0" presId="urn:microsoft.com/office/officeart/2005/8/layout/vList2"/>
    <dgm:cxn modelId="{88E9106C-5F3B-4F4C-8FAF-DBE7A0509CCD}" type="presOf" srcId="{4805B434-2F1E-4596-BDC0-F8763D9CD06C}" destId="{B6779DEB-4E3C-4011-8ED1-FE186BD597A8}" srcOrd="0" destOrd="0" presId="urn:microsoft.com/office/officeart/2005/8/layout/vList2"/>
    <dgm:cxn modelId="{E5B33871-457E-4C65-A798-3A7B3F09AAF3}" srcId="{CACFA314-5435-46A1-80E3-0DA1F2720EEF}" destId="{699374DF-1912-4E5F-9DF0-4CA19E83237A}" srcOrd="0" destOrd="0" parTransId="{E558B4B3-85F7-4CDB-B593-2B0403AD791F}" sibTransId="{201D621E-A9B9-46BE-AAEB-301185F8DCE7}"/>
    <dgm:cxn modelId="{4C366E83-8A2B-434F-9D8F-33304D6CA990}" type="presOf" srcId="{3D633BD8-9B04-4D06-A218-ABAF27DD5934}" destId="{B606D6E7-78F8-4FF3-8D25-E9D810A5D1E1}" srcOrd="0" destOrd="0" presId="urn:microsoft.com/office/officeart/2005/8/layout/vList2"/>
    <dgm:cxn modelId="{7FC0CAF1-DCCA-4FB0-B0DD-82EF2FF553C2}" srcId="{CACFA314-5435-46A1-80E3-0DA1F2720EEF}" destId="{3D633BD8-9B04-4D06-A218-ABAF27DD5934}" srcOrd="3" destOrd="0" parTransId="{6A816959-6E2E-41F5-8A27-32C481618EEF}" sibTransId="{CC7BED17-8A86-40B7-B8CE-32176F05B529}"/>
    <dgm:cxn modelId="{93C822F4-394E-4D61-A122-A01C0E7F7B1C}" type="presOf" srcId="{CACFA314-5435-46A1-80E3-0DA1F2720EEF}" destId="{CFB3AE7D-2F5F-41DA-BDE5-28CFADDE5F1D}" srcOrd="0" destOrd="0" presId="urn:microsoft.com/office/officeart/2005/8/layout/vList2"/>
    <dgm:cxn modelId="{986B4CFF-9677-438D-AAE6-70F3350E6AFB}" type="presOf" srcId="{75760AF2-CE0A-46D8-A311-891E08623DB2}" destId="{1AABFE40-7EEF-40C6-B406-BA7F3EE0B5E7}" srcOrd="0" destOrd="0" presId="urn:microsoft.com/office/officeart/2005/8/layout/vList2"/>
    <dgm:cxn modelId="{CD626870-304F-4800-9394-2235894E4111}" type="presParOf" srcId="{CFB3AE7D-2F5F-41DA-BDE5-28CFADDE5F1D}" destId="{9E77320B-CCD1-48F8-AE28-EE5B6AE277DC}" srcOrd="0" destOrd="0" presId="urn:microsoft.com/office/officeart/2005/8/layout/vList2"/>
    <dgm:cxn modelId="{ABD00A99-2A19-482B-B938-DB3C6B7F5D11}" type="presParOf" srcId="{CFB3AE7D-2F5F-41DA-BDE5-28CFADDE5F1D}" destId="{55FBC2C4-6826-4697-903E-19C786CADFBC}" srcOrd="1" destOrd="0" presId="urn:microsoft.com/office/officeart/2005/8/layout/vList2"/>
    <dgm:cxn modelId="{2369EBFA-38E8-4631-BEFA-0D5623972B2E}" type="presParOf" srcId="{CFB3AE7D-2F5F-41DA-BDE5-28CFADDE5F1D}" destId="{B6779DEB-4E3C-4011-8ED1-FE186BD597A8}" srcOrd="2" destOrd="0" presId="urn:microsoft.com/office/officeart/2005/8/layout/vList2"/>
    <dgm:cxn modelId="{C5E7EBD1-59A6-4934-9541-3F10487061F1}" type="presParOf" srcId="{CFB3AE7D-2F5F-41DA-BDE5-28CFADDE5F1D}" destId="{AA315C02-7D0F-4A7B-BC9A-00B1230E8028}" srcOrd="3" destOrd="0" presId="urn:microsoft.com/office/officeart/2005/8/layout/vList2"/>
    <dgm:cxn modelId="{6F9BF772-DC45-4B28-BE26-73849DAE0233}" type="presParOf" srcId="{CFB3AE7D-2F5F-41DA-BDE5-28CFADDE5F1D}" destId="{1AABFE40-7EEF-40C6-B406-BA7F3EE0B5E7}" srcOrd="4" destOrd="0" presId="urn:microsoft.com/office/officeart/2005/8/layout/vList2"/>
    <dgm:cxn modelId="{0334E02B-0E9F-45D8-BC1A-A37A0BB6DF35}" type="presParOf" srcId="{CFB3AE7D-2F5F-41DA-BDE5-28CFADDE5F1D}" destId="{ED248A8B-C15A-4B11-B75F-3F2482E9B95A}" srcOrd="5" destOrd="0" presId="urn:microsoft.com/office/officeart/2005/8/layout/vList2"/>
    <dgm:cxn modelId="{EB60E779-013D-45EE-B2C0-9E9AF45EF559}" type="presParOf" srcId="{CFB3AE7D-2F5F-41DA-BDE5-28CFADDE5F1D}" destId="{B606D6E7-78F8-4FF3-8D25-E9D810A5D1E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320B-CCD1-48F8-AE28-EE5B6AE277DC}">
      <dsp:nvSpPr>
        <dsp:cNvPr id="0" name=""/>
        <dsp:cNvSpPr/>
      </dsp:nvSpPr>
      <dsp:spPr>
        <a:xfrm>
          <a:off x="0" y="46921"/>
          <a:ext cx="5225143" cy="5036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fr-FR" sz="2100" kern="1200"/>
            <a:t>Chạy được các chương trình cài đặt sẵn </a:t>
          </a:r>
          <a:endParaRPr lang="vi-VN" sz="2100" kern="1200"/>
        </a:p>
      </dsp:txBody>
      <dsp:txXfrm>
        <a:off x="24588" y="71509"/>
        <a:ext cx="5175967" cy="454509"/>
      </dsp:txXfrm>
    </dsp:sp>
    <dsp:sp modelId="{B6779DEB-4E3C-4011-8ED1-FE186BD597A8}">
      <dsp:nvSpPr>
        <dsp:cNvPr id="0" name=""/>
        <dsp:cNvSpPr/>
      </dsp:nvSpPr>
      <dsp:spPr>
        <a:xfrm>
          <a:off x="0" y="611086"/>
          <a:ext cx="5225143" cy="503685"/>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t>Lưu trữ dữ liệu</a:t>
          </a:r>
          <a:endParaRPr lang="vi-VN" sz="2100" kern="1200"/>
        </a:p>
      </dsp:txBody>
      <dsp:txXfrm>
        <a:off x="24588" y="635674"/>
        <a:ext cx="5175967" cy="454509"/>
      </dsp:txXfrm>
    </dsp:sp>
    <dsp:sp modelId="{1AABFE40-7EEF-40C6-B406-BA7F3EE0B5E7}">
      <dsp:nvSpPr>
        <dsp:cNvPr id="0" name=""/>
        <dsp:cNvSpPr/>
      </dsp:nvSpPr>
      <dsp:spPr>
        <a:xfrm>
          <a:off x="0" y="1175251"/>
          <a:ext cx="5225143" cy="503685"/>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t>Xử lý dữ liệu thành thông tin hữu ích</a:t>
          </a:r>
          <a:endParaRPr lang="vi-VN" sz="2100" kern="1200"/>
        </a:p>
      </dsp:txBody>
      <dsp:txXfrm>
        <a:off x="24588" y="1199839"/>
        <a:ext cx="5175967" cy="454509"/>
      </dsp:txXfrm>
    </dsp:sp>
    <dsp:sp modelId="{B606D6E7-78F8-4FF3-8D25-E9D810A5D1E1}">
      <dsp:nvSpPr>
        <dsp:cNvPr id="0" name=""/>
        <dsp:cNvSpPr/>
      </dsp:nvSpPr>
      <dsp:spPr>
        <a:xfrm>
          <a:off x="0" y="1739416"/>
          <a:ext cx="5225143" cy="50368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t>Có khả năng lập trình</a:t>
          </a:r>
          <a:endParaRPr lang="vi-VN" sz="2100" kern="1200"/>
        </a:p>
      </dsp:txBody>
      <dsp:txXfrm>
        <a:off x="24588" y="1764004"/>
        <a:ext cx="5175967"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4C450-71A6-4247-A59B-E04E8B0516FC}" type="datetimeFigureOut">
              <a:rPr lang="vi-VN" smtClean="0"/>
              <a:t>05/11/2020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C684F-6D70-43DC-AAAB-B6C950FDED51}" type="slidenum">
              <a:rPr lang="vi-VN" smtClean="0"/>
              <a:t>‹#›</a:t>
            </a:fld>
            <a:endParaRPr lang="vi-VN"/>
          </a:p>
        </p:txBody>
      </p:sp>
    </p:spTree>
    <p:extLst>
      <p:ext uri="{BB962C8B-B14F-4D97-AF65-F5344CB8AC3E}">
        <p14:creationId xmlns:p14="http://schemas.microsoft.com/office/powerpoint/2010/main" val="416530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6C82B662-734D-448F-AEC1-DCF44E7706FF}"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8</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vi-VN">
                <a:latin typeface="Arial" panose="020B0604020202020204" pitchFamily="34" charset="0"/>
              </a:rPr>
              <a:t>Giảng viên iới thiệu thêm về các hệ đếm, mã ascii, file exe,…</a:t>
            </a:r>
          </a:p>
        </p:txBody>
      </p:sp>
    </p:spTree>
    <p:extLst>
      <p:ext uri="{BB962C8B-B14F-4D97-AF65-F5344CB8AC3E}">
        <p14:creationId xmlns:p14="http://schemas.microsoft.com/office/powerpoint/2010/main" val="360614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01C95E5D-9CDC-4F6E-BD3A-730102207E74}"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18</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094964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2A580B86-776D-474B-B201-FBA5F251AF99}"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19</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47676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F07B5671-1A5F-41AF-96BE-D352254B345A}"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20</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40905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B496B7E5-4A70-478F-AFAB-1C9EE0F19A65}"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21</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82616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9B98E978-3B43-462D-8C49-2137E0F10201}"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22</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033590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50C9B041-E130-4A71-BC34-8523619A572A}"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23</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493091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06BE4B56-7A7D-4553-8125-A158081CB54F}"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24</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935763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CF7B2BC7-7E5A-4CFE-A087-72DDACBCFC1A}"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25</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76784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795F3E4B-87CF-461C-BAB8-E012C592A34D}"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26</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8756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8BB4CC15-279C-4BF5-B982-53A48D72161E}"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9</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altLang="vi-VN">
                <a:latin typeface="Arial" panose="020B0604020202020204" pitchFamily="34" charset="0"/>
              </a:rPr>
              <a:t>Thông dịch vs biên dịch có thể lấy ví dụ cách thông dịch viên làm việc vs cách một dịch giả dịch một cuốn sách!</a:t>
            </a:r>
          </a:p>
        </p:txBody>
      </p:sp>
    </p:spTree>
    <p:extLst>
      <p:ext uri="{BB962C8B-B14F-4D97-AF65-F5344CB8AC3E}">
        <p14:creationId xmlns:p14="http://schemas.microsoft.com/office/powerpoint/2010/main" val="145412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9C2379B0-1B94-474C-B90F-DBDA790C628A}"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10</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altLang="vi-VN">
                <a:latin typeface="Arial" panose="020B0604020202020204" pitchFamily="34" charset="0"/>
              </a:rPr>
              <a:t>Thông dịch vs biên dịch có thể lấy ví dụ cách thông dịch viên làm việc vs cách một dịch giả dịch một cuốn sách!</a:t>
            </a:r>
          </a:p>
        </p:txBody>
      </p:sp>
    </p:spTree>
    <p:extLst>
      <p:ext uri="{BB962C8B-B14F-4D97-AF65-F5344CB8AC3E}">
        <p14:creationId xmlns:p14="http://schemas.microsoft.com/office/powerpoint/2010/main" val="43894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3B5A0E0B-29AD-4805-92A6-C662E1716AFB}"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11</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altLang="vi-VN">
                <a:latin typeface="Arial" panose="020B0604020202020204" pitchFamily="34" charset="0"/>
              </a:rPr>
              <a:t>GV nên giới thiệu cho SV biết một số ngôn ngữ lập trình</a:t>
            </a:r>
          </a:p>
        </p:txBody>
      </p:sp>
    </p:spTree>
    <p:extLst>
      <p:ext uri="{BB962C8B-B14F-4D97-AF65-F5344CB8AC3E}">
        <p14:creationId xmlns:p14="http://schemas.microsoft.com/office/powerpoint/2010/main" val="80896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325CFE73-DC22-49B4-88A3-321AD101F555}"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13</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52390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FF64D212-E3AF-46DA-9F1D-ABD055339033}"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14</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vi-VN">
                <a:latin typeface="Arial" panose="020B0604020202020204" pitchFamily="34" charset="0"/>
              </a:rPr>
              <a:t>i</a:t>
            </a:r>
          </a:p>
        </p:txBody>
      </p:sp>
    </p:spTree>
    <p:extLst>
      <p:ext uri="{BB962C8B-B14F-4D97-AF65-F5344CB8AC3E}">
        <p14:creationId xmlns:p14="http://schemas.microsoft.com/office/powerpoint/2010/main" val="30402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0CC6B341-B1C7-4366-86B9-60A10EE8FE0B}"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15</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81923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ED8ADF0B-FC85-4D76-82D7-4C6C28A45866}"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16</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419963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29D993E2-7635-426D-B6DA-B7D07DD34636}" type="slidenum">
              <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17</a:t>
            </a:fld>
            <a:endParaRPr kumimoji="0" lang="en-US" altLang="vi-VN"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94712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A4034B-4B31-483C-B33E-16E724396FEE}" type="datetimeFigureOut">
              <a:rPr lang="en-US" smtClean="0"/>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96670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4034B-4B31-483C-B33E-16E724396FEE}" type="datetimeFigureOut">
              <a:rPr lang="en-US" smtClean="0"/>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416260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4034B-4B31-483C-B33E-16E724396FEE}" type="datetimeFigureOut">
              <a:rPr lang="en-US" smtClean="0"/>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77898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840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401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8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991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215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293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218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69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4034B-4B31-483C-B33E-16E724396FEE}" type="datetimeFigureOut">
              <a:rPr lang="en-US" smtClean="0"/>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321037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140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57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747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68275"/>
            <a:ext cx="8323263" cy="609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www.hoasen.edu.vn</a:t>
            </a: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C274143-6148-4648-88CC-5EF4DCCDF9A9}" type="slidenum">
              <a:rPr kumimoji="0" lang="en-US" altLang="vi-V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altLang="vi-V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355141"/>
      </p:ext>
    </p:extLst>
  </p:cSld>
  <p:clrMapOvr>
    <a:masterClrMapping/>
  </p:clrMapOvr>
  <p:transition>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4034B-4B31-483C-B33E-16E724396FEE}" type="datetimeFigureOut">
              <a:rPr lang="en-US" smtClean="0"/>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144474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A4034B-4B31-483C-B33E-16E724396FEE}" type="datetimeFigureOut">
              <a:rPr lang="en-US" smtClean="0"/>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201340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A4034B-4B31-483C-B33E-16E724396FEE}" type="datetimeFigureOut">
              <a:rPr lang="en-US" smtClean="0"/>
              <a:t>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173112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4034B-4B31-483C-B33E-16E724396FEE}" type="datetimeFigureOut">
              <a:rPr lang="en-US" smtClean="0"/>
              <a:t>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118843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4034B-4B31-483C-B33E-16E724396FEE}" type="datetimeFigureOut">
              <a:rPr lang="en-US" smtClean="0"/>
              <a:t>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403079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4034B-4B31-483C-B33E-16E724396FEE}" type="datetimeFigureOut">
              <a:rPr lang="en-US" smtClean="0"/>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77969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4034B-4B31-483C-B33E-16E724396FEE}" type="datetimeFigureOut">
              <a:rPr lang="en-US" smtClean="0"/>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D39CD-9FF8-49B8-B0DF-CC3B27D0E337}" type="slidenum">
              <a:rPr lang="en-US" smtClean="0"/>
              <a:t>‹#›</a:t>
            </a:fld>
            <a:endParaRPr lang="en-US"/>
          </a:p>
        </p:txBody>
      </p:sp>
    </p:spTree>
    <p:extLst>
      <p:ext uri="{BB962C8B-B14F-4D97-AF65-F5344CB8AC3E}">
        <p14:creationId xmlns:p14="http://schemas.microsoft.com/office/powerpoint/2010/main" val="163519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4034B-4B31-483C-B33E-16E724396FEE}" type="datetimeFigureOut">
              <a:rPr lang="en-US" smtClean="0"/>
              <a:t>11/5/20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D39CD-9FF8-49B8-B0DF-CC3B27D0E337}" type="slidenum">
              <a:rPr lang="en-US" smtClean="0"/>
              <a:t>‹#›</a:t>
            </a:fld>
            <a:endParaRPr lang="en-US"/>
          </a:p>
        </p:txBody>
      </p:sp>
    </p:spTree>
    <p:extLst>
      <p:ext uri="{BB962C8B-B14F-4D97-AF65-F5344CB8AC3E}">
        <p14:creationId xmlns:p14="http://schemas.microsoft.com/office/powerpoint/2010/main" val="240416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6A4034B-4B31-483C-B33E-16E724396FEE}"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6D39CD-9FF8-49B8-B0DF-CC3B27D0E3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79566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1333" y="4726547"/>
            <a:ext cx="7772400" cy="689490"/>
          </a:xfrm>
        </p:spPr>
        <p:txBody>
          <a:bodyPr>
            <a:noAutofit/>
          </a:bodyPr>
          <a:lstStyle/>
          <a:p>
            <a:r>
              <a:rPr lang="en-US" sz="3200" dirty="0">
                <a:solidFill>
                  <a:schemeClr val="bg1"/>
                </a:solidFill>
                <a:latin typeface="Myriad Pro" panose="020B0503030403020204" pitchFamily="34" charset="0"/>
              </a:rPr>
              <a:t>BÀI GIẢNG TUẦN 1</a:t>
            </a:r>
          </a:p>
        </p:txBody>
      </p:sp>
    </p:spTree>
    <p:extLst>
      <p:ext uri="{BB962C8B-B14F-4D97-AF65-F5344CB8AC3E}">
        <p14:creationId xmlns:p14="http://schemas.microsoft.com/office/powerpoint/2010/main" val="79344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43381CA-B057-4101-B2E3-71B176484F95}"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2293" name="Rectangle 3"/>
          <p:cNvSpPr>
            <a:spLocks noChangeArrowheads="1"/>
          </p:cNvSpPr>
          <p:nvPr/>
        </p:nvSpPr>
        <p:spPr bwMode="auto">
          <a:xfrm>
            <a:off x="228600" y="12954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None/>
              <a:tabLst/>
              <a:defRPr/>
            </a:pPr>
            <a:r>
              <a:rPr kumimoji="0" lang="en-US" altLang="vi-VN" sz="2800" b="0"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en-US" altLang="vi-VN" sz="2800" b="0"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rPr>
              <a:t>Sự khác nhau giữa </a:t>
            </a:r>
            <a:r>
              <a:rPr kumimoji="0" lang="en-US" altLang="vi-VN"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biên dịch</a:t>
            </a:r>
            <a:r>
              <a:rPr kumimoji="0" lang="en-US" altLang="vi-VN" sz="2800" b="0"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rPr>
              <a:t> và </a:t>
            </a:r>
            <a:r>
              <a:rPr kumimoji="0" lang="en-US" altLang="vi-VN" sz="2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thông dịch</a:t>
            </a:r>
            <a:r>
              <a:rPr kumimoji="0" lang="en-US" altLang="vi-VN" sz="2800" b="0"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rPr>
              <a:t>:</a:t>
            </a: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None/>
              <a:tabLst/>
              <a:defRPr/>
            </a:pPr>
            <a:endParaRPr kumimoji="0" lang="en-US" altLang="vi-VN" sz="2800" b="0"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endParaRPr kumimoji="0" lang="en-US" altLang="vi-VN" sz="2800" b="0"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endParaRPr>
          </a:p>
        </p:txBody>
      </p:sp>
      <p:grpSp>
        <p:nvGrpSpPr>
          <p:cNvPr id="12294" name="Group 4"/>
          <p:cNvGrpSpPr>
            <a:grpSpLocks/>
          </p:cNvGrpSpPr>
          <p:nvPr/>
        </p:nvGrpSpPr>
        <p:grpSpPr bwMode="auto">
          <a:xfrm>
            <a:off x="870857" y="2050624"/>
            <a:ext cx="7249886" cy="3215553"/>
            <a:chOff x="528" y="2016"/>
            <a:chExt cx="4896" cy="2304"/>
          </a:xfrm>
        </p:grpSpPr>
        <p:sp>
          <p:nvSpPr>
            <p:cNvPr id="12295" name="Rectangle 5"/>
            <p:cNvSpPr>
              <a:spLocks noChangeArrowheads="1"/>
            </p:cNvSpPr>
            <p:nvPr/>
          </p:nvSpPr>
          <p:spPr bwMode="auto">
            <a:xfrm>
              <a:off x="528" y="2064"/>
              <a:ext cx="1344" cy="8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Chương trình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theo ngôn ngữ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lập trình</a:t>
              </a:r>
            </a:p>
          </p:txBody>
        </p:sp>
        <p:sp>
          <p:nvSpPr>
            <p:cNvPr id="12296" name="Oval 6"/>
            <p:cNvSpPr>
              <a:spLocks noChangeArrowheads="1"/>
            </p:cNvSpPr>
            <p:nvPr/>
          </p:nvSpPr>
          <p:spPr bwMode="auto">
            <a:xfrm>
              <a:off x="2208" y="2016"/>
              <a:ext cx="1632" cy="96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Biên dịch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(dịch toàn bộ)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297" name="Rectangle 7"/>
            <p:cNvSpPr>
              <a:spLocks noChangeArrowheads="1"/>
            </p:cNvSpPr>
            <p:nvPr/>
          </p:nvSpPr>
          <p:spPr bwMode="auto">
            <a:xfrm>
              <a:off x="4176" y="2064"/>
              <a:ext cx="1056" cy="8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Chương trình</a:t>
              </a:r>
            </a:p>
          </p:txBody>
        </p:sp>
        <p:sp>
          <p:nvSpPr>
            <p:cNvPr id="12298" name="Rectangle 8"/>
            <p:cNvSpPr>
              <a:spLocks noChangeArrowheads="1"/>
            </p:cNvSpPr>
            <p:nvPr/>
          </p:nvSpPr>
          <p:spPr bwMode="auto">
            <a:xfrm>
              <a:off x="528" y="3408"/>
              <a:ext cx="1344" cy="86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Chương trình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theo ngôn ngữ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lập trình</a:t>
              </a:r>
            </a:p>
          </p:txBody>
        </p:sp>
        <p:sp>
          <p:nvSpPr>
            <p:cNvPr id="12299" name="Oval 9"/>
            <p:cNvSpPr>
              <a:spLocks noChangeArrowheads="1"/>
            </p:cNvSpPr>
            <p:nvPr/>
          </p:nvSpPr>
          <p:spPr bwMode="auto">
            <a:xfrm>
              <a:off x="2112" y="3456"/>
              <a:ext cx="1392" cy="86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Thông dịch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Interpreting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(dịch từng câu)</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p:txBody>
        </p:sp>
        <p:sp>
          <p:nvSpPr>
            <p:cNvPr id="12300" name="Rectangle 10"/>
            <p:cNvSpPr>
              <a:spLocks noChangeArrowheads="1"/>
            </p:cNvSpPr>
            <p:nvPr/>
          </p:nvSpPr>
          <p:spPr bwMode="auto">
            <a:xfrm>
              <a:off x="3744" y="3696"/>
              <a:ext cx="672" cy="38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1 lệnh</a:t>
              </a:r>
            </a:p>
          </p:txBody>
        </p:sp>
        <p:sp>
          <p:nvSpPr>
            <p:cNvPr id="12301" name="Oval 11"/>
            <p:cNvSpPr>
              <a:spLocks noChangeArrowheads="1"/>
            </p:cNvSpPr>
            <p:nvPr/>
          </p:nvSpPr>
          <p:spPr bwMode="auto">
            <a:xfrm>
              <a:off x="4704" y="3600"/>
              <a:ext cx="720" cy="52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CPU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400" b="1"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thực thi</a:t>
              </a:r>
            </a:p>
          </p:txBody>
        </p:sp>
        <p:sp>
          <p:nvSpPr>
            <p:cNvPr id="12302" name="Line 12"/>
            <p:cNvSpPr>
              <a:spLocks noChangeShapeType="1"/>
            </p:cNvSpPr>
            <p:nvPr/>
          </p:nvSpPr>
          <p:spPr bwMode="auto">
            <a:xfrm>
              <a:off x="1872" y="2496"/>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2303" name="Line 13"/>
            <p:cNvSpPr>
              <a:spLocks noChangeShapeType="1"/>
            </p:cNvSpPr>
            <p:nvPr/>
          </p:nvSpPr>
          <p:spPr bwMode="auto">
            <a:xfrm>
              <a:off x="3888" y="2496"/>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2304" name="Line 14"/>
            <p:cNvSpPr>
              <a:spLocks noChangeShapeType="1"/>
            </p:cNvSpPr>
            <p:nvPr/>
          </p:nvSpPr>
          <p:spPr bwMode="auto">
            <a:xfrm>
              <a:off x="1872" y="3888"/>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2305" name="Line 15"/>
            <p:cNvSpPr>
              <a:spLocks noChangeShapeType="1"/>
            </p:cNvSpPr>
            <p:nvPr/>
          </p:nvSpPr>
          <p:spPr bwMode="auto">
            <a:xfrm>
              <a:off x="3504" y="3888"/>
              <a:ext cx="2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2306" name="Line 16"/>
            <p:cNvSpPr>
              <a:spLocks noChangeShapeType="1"/>
            </p:cNvSpPr>
            <p:nvPr/>
          </p:nvSpPr>
          <p:spPr bwMode="auto">
            <a:xfrm>
              <a:off x="4416" y="388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2307" name="Line 17"/>
            <p:cNvSpPr>
              <a:spLocks noChangeShapeType="1"/>
            </p:cNvSpPr>
            <p:nvPr/>
          </p:nvSpPr>
          <p:spPr bwMode="auto">
            <a:xfrm>
              <a:off x="5010" y="2928"/>
              <a:ext cx="0" cy="67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21"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BIÊN DỊCH vs THÔNG DỊCH</a:t>
            </a:r>
          </a:p>
        </p:txBody>
      </p:sp>
    </p:spTree>
    <p:extLst>
      <p:ext uri="{BB962C8B-B14F-4D97-AF65-F5344CB8AC3E}">
        <p14:creationId xmlns:p14="http://schemas.microsoft.com/office/powerpoint/2010/main" val="71963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84508A3-17B6-4F6D-909B-80F22A699713}"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3317" name="Rectangle 3"/>
          <p:cNvSpPr>
            <a:spLocks noChangeArrowheads="1"/>
          </p:cNvSpPr>
          <p:nvPr/>
        </p:nvSpPr>
        <p:spPr bwMode="auto">
          <a:xfrm>
            <a:off x="587828" y="1524000"/>
            <a:ext cx="7968343"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13873163" rtl="0" eaLnBrk="0" fontAlgn="auto" latinLnBrk="0" hangingPunct="0">
              <a:lnSpc>
                <a:spcPct val="100000"/>
              </a:lnSpc>
              <a:spcBef>
                <a:spcPct val="20000"/>
              </a:spcBef>
              <a:spcAft>
                <a:spcPts val="0"/>
              </a:spcAft>
              <a:buClr>
                <a:srgbClr val="44546A"/>
              </a:buClr>
              <a:buSzTx/>
              <a:tabLst/>
              <a:defRPr/>
            </a:pP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biên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(compiler):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một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chương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các</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đoạn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mã</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từ</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mã</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nguồn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Ngôn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ngữ</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lập</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bậc</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cao</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sang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ngôn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ngữ</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mà</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máy</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hiểu</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endPar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p:txBody>
      </p:sp>
      <p:sp>
        <p:nvSpPr>
          <p:cNvPr id="7"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TRÌNH BIÊN DỊCH</a:t>
            </a:r>
          </a:p>
        </p:txBody>
      </p:sp>
    </p:spTree>
    <p:extLst>
      <p:ext uri="{BB962C8B-B14F-4D97-AF65-F5344CB8AC3E}">
        <p14:creationId xmlns:p14="http://schemas.microsoft.com/office/powerpoint/2010/main" val="60863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99B7775-F513-427F-A403-05A81326AEE2}"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4341" name="Rectangle 3"/>
          <p:cNvSpPr>
            <a:spLocks noChangeArrowheads="1"/>
          </p:cNvSpPr>
          <p:nvPr/>
        </p:nvSpPr>
        <p:spPr bwMode="auto">
          <a:xfrm>
            <a:off x="152400" y="1371600"/>
            <a:ext cx="83820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spcBef>
                <a:spcPct val="20000"/>
              </a:spcBef>
              <a:buClr>
                <a:srgbClr val="44546A"/>
              </a:buClr>
              <a:buFont typeface="Wingdings" panose="05000000000000000000" pitchFamily="2" charset="2"/>
              <a:buChar char="§"/>
              <a:defRPr/>
            </a:pPr>
            <a:r>
              <a:rPr lang="vi-VN" altLang="vi-VN" sz="2800" dirty="0">
                <a:solidFill>
                  <a:srgbClr val="0000CC"/>
                </a:solidFill>
              </a:rPr>
              <a:t>Ngôn ngữ lập trình (programming language): là dạng ngôn ngữ được chuẩn hóa theo một hệ thống các quy tắc riêng, sao cho qua đó người lập trình có thể mô tả các chương trình làm việc dành cho máy tính mà cả con người và máy tính đều hiểu được.</a:t>
            </a:r>
            <a:endPar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IDE</a:t>
            </a:r>
            <a:r>
              <a:rPr kumimoji="0" lang="en-US" altLang="vi-VN" sz="2800" b="0" i="0" u="none" strike="noStrike" kern="1200" cap="none" spc="0" normalizeH="0" noProof="0" dirty="0">
                <a:ln>
                  <a:noFill/>
                </a:ln>
                <a:solidFill>
                  <a:srgbClr val="0000CC"/>
                </a:solidFill>
                <a:effectLst/>
                <a:uLnTx/>
                <a:uFillTx/>
                <a:latin typeface="Arial" panose="020B0604020202020204" pitchFamily="34" charset="0"/>
                <a:ea typeface="+mn-ea"/>
                <a:cs typeface="Arial" panose="020B0604020202020204" pitchFamily="34" charset="0"/>
              </a:rPr>
              <a:t> – Integrated development Environment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lang="en-US" altLang="vi-VN" sz="2800" dirty="0">
                <a:solidFill>
                  <a:srgbClr val="0000CC"/>
                </a:solidFill>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môi</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trường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phát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triển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tích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hợp</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cho</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phép</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soạn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thảo</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code,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biên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kiểm</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lỗi</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cú</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pháp</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thực</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thi</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chương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lang="en-US" altLang="vi-VN" sz="2800" dirty="0">
                <a:solidFill>
                  <a:srgbClr val="0000CC"/>
                </a:solidFill>
              </a:rPr>
              <a:t>, …</a:t>
            </a:r>
            <a:endPar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endPar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None/>
              <a:tabLst/>
              <a:defRPr/>
            </a:pP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p>
        </p:txBody>
      </p:sp>
      <p:sp>
        <p:nvSpPr>
          <p:cNvPr id="7"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NGÔN NGỮ LẬP TRÌNH, IDE</a:t>
            </a:r>
          </a:p>
        </p:txBody>
      </p:sp>
    </p:spTree>
    <p:extLst>
      <p:ext uri="{BB962C8B-B14F-4D97-AF65-F5344CB8AC3E}">
        <p14:creationId xmlns:p14="http://schemas.microsoft.com/office/powerpoint/2010/main" val="14267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169A764-D424-44D1-8E43-44CF5A4A0523}"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 name="Pentagon 1"/>
          <p:cNvSpPr/>
          <p:nvPr/>
        </p:nvSpPr>
        <p:spPr>
          <a:xfrm>
            <a:off x="1600200" y="2503714"/>
            <a:ext cx="6172200" cy="153488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spcBef>
                <a:spcPct val="50000"/>
              </a:spcBef>
              <a:defRPr/>
            </a:pPr>
            <a:r>
              <a:rPr lang="en-US" altLang="vi-VN" sz="3200" b="1">
                <a:ln w="6600">
                  <a:solidFill>
                    <a:schemeClr val="accent2"/>
                  </a:solidFill>
                  <a:prstDash val="solid"/>
                </a:ln>
                <a:solidFill>
                  <a:srgbClr val="FFFFFF"/>
                </a:solidFill>
                <a:effectLst>
                  <a:outerShdw dist="38100" dir="2700000" algn="tl" rotWithShape="0">
                    <a:schemeClr val="accent2"/>
                  </a:outerShdw>
                </a:effectLst>
                <a:latin typeface="Tahoma" panose="020B0604030504040204" pitchFamily="34" charset="0"/>
                <a:cs typeface="Arial" panose="020B0604020202020204" pitchFamily="34" charset="0"/>
              </a:rPr>
              <a:t>NGÔN NGỮ LẬP TRÌNH C</a:t>
            </a:r>
            <a:endParaRPr lang="en-US" altLang="vi-VN" sz="3200" b="1" dirty="0">
              <a:ln w="6600">
                <a:solidFill>
                  <a:schemeClr val="accent2"/>
                </a:solidFill>
                <a:prstDash val="solid"/>
              </a:ln>
              <a:solidFill>
                <a:srgbClr val="FFFFFF"/>
              </a:solidFill>
              <a:effectLst>
                <a:outerShdw dist="38100" dir="2700000" algn="tl" rotWithShape="0">
                  <a:schemeClr val="accent2"/>
                </a:outerShdw>
              </a:effectLst>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775337348"/>
      </p:ext>
    </p:extLst>
  </p:cSld>
  <p:clrMapOvr>
    <a:masterClrMapping/>
  </p:clrMapOvr>
  <p:transition>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5D87BC9-04D1-4F0E-AB09-A3513BFC5764}"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6388" name="Text Box 8"/>
          <p:cNvSpPr txBox="1">
            <a:spLocks noChangeArrowheads="1"/>
          </p:cNvSpPr>
          <p:nvPr/>
        </p:nvSpPr>
        <p:spPr bwMode="auto">
          <a:xfrm>
            <a:off x="609600" y="1211263"/>
            <a:ext cx="7772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457200" algn="just"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Ngôn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C do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Dennish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Ritchie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đề</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xuất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tại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phòng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thí</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nghiệm</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Bell)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vào</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những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năm</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70. </a:t>
            </a:r>
          </a:p>
          <a:p>
            <a:pPr marL="0" marR="0" lvl="0" indent="457200" algn="just"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Đến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năm</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1978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giáo</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trình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Ngôn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lập</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trình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C”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cho</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chính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tác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giả</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viết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được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xuất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bản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và</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phổ</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biến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rộng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rãi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457200" algn="just"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Hiện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nay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ngôn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C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được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hầu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hết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trường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đại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học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dùng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để</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dạy</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cho</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sinh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viên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chuyên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ngành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máy</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tính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457200" algn="just"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Nhiều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ngôn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ngữ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hiện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đại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ngày</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nay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đều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bắt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nguồn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từ</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C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như</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sym typeface="Wingdings" panose="05000000000000000000" pitchFamily="2" charset="2"/>
              </a:rPr>
              <a:t>: C++, Java, C#...</a:t>
            </a:r>
          </a:p>
          <a:p>
            <a:pPr marL="0" marR="0" lvl="0" indent="457200" algn="just" defTabSz="914400" rtl="0" eaLnBrk="1" fontAlgn="auto" latinLnBrk="0" hangingPunct="1">
              <a:lnSpc>
                <a:spcPct val="100000"/>
              </a:lnSpc>
              <a:spcBef>
                <a:spcPct val="50000"/>
              </a:spcBef>
              <a:spcAft>
                <a:spcPts val="0"/>
              </a:spcAft>
              <a:buClrTx/>
              <a:buSzTx/>
              <a:buFontTx/>
              <a:buNone/>
              <a:tabLst/>
              <a:defRPr/>
            </a:pPr>
            <a:endPar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p:txBody>
      </p:sp>
      <p:sp>
        <p:nvSpPr>
          <p:cNvPr id="7"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NGÔN NGỮ LẬP TRÌNH C</a:t>
            </a:r>
          </a:p>
        </p:txBody>
      </p:sp>
    </p:spTree>
    <p:extLst>
      <p:ext uri="{BB962C8B-B14F-4D97-AF65-F5344CB8AC3E}">
        <p14:creationId xmlns:p14="http://schemas.microsoft.com/office/powerpoint/2010/main" val="140252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960DC94-06A8-408B-AADB-194CF6D7D1C5}"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7413" name="Text Box 5"/>
          <p:cNvSpPr txBox="1">
            <a:spLocks noChangeArrowheads="1"/>
          </p:cNvSpPr>
          <p:nvPr/>
        </p:nvSpPr>
        <p:spPr bwMode="auto">
          <a:xfrm>
            <a:off x="489857" y="1607557"/>
            <a:ext cx="77724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Ngôn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C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được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xây</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dựng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trên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bộ</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tự</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- 26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hoa</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 A …Z</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- 26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thường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 a … z</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- 10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chữ</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số</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 0…9</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hiệu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toán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học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tự</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gạch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nối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dưới</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(under score) : _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hiệu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đặc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biệt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.,;:[]{}?!&amp;%#$...</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tự</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space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khoảng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trắng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dùng</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để</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endPar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p:txBody>
      </p:sp>
      <p:sp>
        <p:nvSpPr>
          <p:cNvPr id="6"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TẬP KÝ TỰ - CHARACTER SET</a:t>
            </a:r>
          </a:p>
        </p:txBody>
      </p:sp>
    </p:spTree>
    <p:extLst>
      <p:ext uri="{BB962C8B-B14F-4D97-AF65-F5344CB8AC3E}">
        <p14:creationId xmlns:p14="http://schemas.microsoft.com/office/powerpoint/2010/main" val="32038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CCF3440-FDD5-477D-8C33-51C039070203}"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8437" name="Rectangle 7"/>
          <p:cNvSpPr>
            <a:spLocks noChangeArrowheads="1"/>
          </p:cNvSpPr>
          <p:nvPr/>
        </p:nvSpPr>
        <p:spPr bwMode="auto">
          <a:xfrm>
            <a:off x="533400" y="1600200"/>
            <a:ext cx="8077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800" b="1"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kh</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ó</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a</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à</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những</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ó</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một</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ý</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nghĩa</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x</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định</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ó</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ù</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để</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diễn</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đạt</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biểu</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như</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khai</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o</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kiểu</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dữ</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liệu</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viết</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to</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tử</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à</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câu</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lệnh</a:t>
            </a:r>
            <a:r>
              <a:rPr kumimoji="0" lang="en-US" altLang="vi-VN" sz="28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p:txBody>
      </p:sp>
      <p:sp>
        <p:nvSpPr>
          <p:cNvPr id="6"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TỪ KHÓA - KEYWORDS</a:t>
            </a:r>
          </a:p>
        </p:txBody>
      </p:sp>
    </p:spTree>
    <p:extLst>
      <p:ext uri="{BB962C8B-B14F-4D97-AF65-F5344CB8AC3E}">
        <p14:creationId xmlns:p14="http://schemas.microsoft.com/office/powerpoint/2010/main" val="18489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BE3F37-0D05-47EA-A872-34CF1CA6CE56}"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9460" name="Rectangle 7"/>
          <p:cNvSpPr>
            <a:spLocks noChangeArrowheads="1"/>
          </p:cNvSpPr>
          <p:nvPr/>
        </p:nvSpPr>
        <p:spPr bwMode="auto">
          <a:xfrm>
            <a:off x="533400" y="1295400"/>
            <a:ext cx="80772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1" i="0" u="sng"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Nhóm từ khai báo kiểu dữ liệu</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a:t>
            </a:r>
            <a:endPar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Kiểu số nguyên :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char , int , short , unsigned , long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Kiểu số thực: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float , double</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Kiểu rời rạc :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enum</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Kiều cấu trúc :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struct , union</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Kiểu rỗng: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void</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Tự định kiểu: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typedef</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Khai báo hằng: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const , </a:t>
            </a: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2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Khai báo biến: </a:t>
            </a:r>
            <a:r>
              <a:rPr kumimoji="0" lang="en-US" altLang="vi-VN" sz="2200" b="1"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static , extern , auto, register, volatile </a:t>
            </a:r>
          </a:p>
        </p:txBody>
      </p:sp>
      <p:sp>
        <p:nvSpPr>
          <p:cNvPr id="6"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TỪ KHÓA - KEYWORDS</a:t>
            </a:r>
          </a:p>
        </p:txBody>
      </p:sp>
    </p:spTree>
    <p:extLst>
      <p:ext uri="{BB962C8B-B14F-4D97-AF65-F5344CB8AC3E}">
        <p14:creationId xmlns:p14="http://schemas.microsoft.com/office/powerpoint/2010/main" val="221963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4146034-ECC9-4D39-9EA8-87BD7A67D12F}"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0484" name="Rectangle 6"/>
          <p:cNvSpPr>
            <a:spLocks noChangeArrowheads="1"/>
          </p:cNvSpPr>
          <p:nvPr/>
        </p:nvSpPr>
        <p:spPr bwMode="auto">
          <a:xfrm>
            <a:off x="609600" y="1600200"/>
            <a:ext cx="8077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Nhóm</a:t>
            </a:r>
            <a:r>
              <a:rPr kumimoji="0" lang="en-US" altLang="vi-VN" sz="2400" b="1" i="0" u="sng"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r>
              <a:rPr kumimoji="0" lang="en-US" altLang="vi-VN" sz="2400" b="1" i="0" u="sng"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dành</a:t>
            </a:r>
            <a:r>
              <a:rPr kumimoji="0" lang="en-US" altLang="vi-VN" sz="2400" b="1" i="0" u="sng"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cho</a:t>
            </a:r>
            <a:r>
              <a:rPr kumimoji="0" lang="en-US" altLang="vi-VN" sz="2400" b="1" i="0" u="sng"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các</a:t>
            </a:r>
            <a:r>
              <a:rPr kumimoji="0" lang="en-US" altLang="vi-VN" sz="2400" b="1" i="0" u="sng"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phát</a:t>
            </a:r>
            <a:r>
              <a:rPr kumimoji="0" lang="en-US" altLang="vi-VN" sz="2400" b="1" i="0" u="sng"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biểu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endParaRPr kumimoji="0" lang="en-US" altLang="vi-VN" sz="2400" b="1"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Phát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biểu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chọn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if , else , switch , case , default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Phát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biểu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lặp</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1"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for , while , do </a:t>
            </a:r>
          </a:p>
          <a:p>
            <a:pPr marL="457200" marR="0" lvl="1"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khóa</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điều</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khiển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1"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break , continue , return, </a:t>
            </a:r>
            <a:r>
              <a:rPr kumimoji="0" lang="en-US" altLang="vi-VN" sz="2400" b="1"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goto</a:t>
            </a:r>
            <a:endParaRPr kumimoji="0" lang="en-US" altLang="vi-VN" sz="2400" b="1"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p:txBody>
      </p:sp>
      <p:sp>
        <p:nvSpPr>
          <p:cNvPr id="6"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TỪ KHÓA - KEYWORDS</a:t>
            </a:r>
          </a:p>
        </p:txBody>
      </p:sp>
    </p:spTree>
    <p:extLst>
      <p:ext uri="{BB962C8B-B14F-4D97-AF65-F5344CB8AC3E}">
        <p14:creationId xmlns:p14="http://schemas.microsoft.com/office/powerpoint/2010/main" val="233570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DB5CDC8-5CA6-4FC3-9C1C-6EC3CB5C928A}"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1509" name="Rectangle 7"/>
          <p:cNvSpPr>
            <a:spLocks noChangeArrowheads="1"/>
          </p:cNvSpPr>
          <p:nvPr/>
        </p:nvSpPr>
        <p:spPr bwMode="auto">
          <a:xfrm>
            <a:off x="304800" y="1600200"/>
            <a:ext cx="82105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Char char="§"/>
              <a:tabLst/>
              <a:defRPr/>
            </a:pP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à</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1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ù</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để</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x</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định</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đối</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tượng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kh</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nhau</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trong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chương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ì</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như</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hằng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biến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mảng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à</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m</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a:t>
            </a:r>
            <a:endPar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Char char="§"/>
              <a:tabLst/>
              <a:defRPr/>
            </a:pP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từ</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trong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C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phân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biệt</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chữ</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hoa</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chữ</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thường</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(case-sensitive)</a:t>
            </a: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Char char="§"/>
              <a:tabLst/>
              <a:defRPr/>
            </a:pP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Bắt</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đầu</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của</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phải</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l</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à</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tự</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chữ</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hoặc</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ký</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tự</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gạch</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nối</a:t>
            </a:r>
            <a:r>
              <a:rPr kumimoji="0" lang="en-US" altLang="vi-VN" sz="26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(_), </a:t>
            </a:r>
            <a:r>
              <a:rPr kumimoji="0" lang="en-US" altLang="vi-VN" sz="26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ác</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ký</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tự</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sau</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ký</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tự</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chữ</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số</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gạch</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nối</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_</a:t>
            </a:r>
          </a:p>
        </p:txBody>
      </p:sp>
      <p:sp>
        <p:nvSpPr>
          <p:cNvPr id="6"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TÊN (ĐỊNH DANH)-IDENTIFIER</a:t>
            </a:r>
          </a:p>
        </p:txBody>
      </p:sp>
    </p:spTree>
    <p:extLst>
      <p:ext uri="{BB962C8B-B14F-4D97-AF65-F5344CB8AC3E}">
        <p14:creationId xmlns:p14="http://schemas.microsoft.com/office/powerpoint/2010/main" val="418055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loud Callout 6"/>
          <p:cNvSpPr/>
          <p:nvPr/>
        </p:nvSpPr>
        <p:spPr>
          <a:xfrm>
            <a:off x="1273630" y="1524000"/>
            <a:ext cx="6955971" cy="3287486"/>
          </a:xfrm>
          <a:prstGeom prst="cloudCallout">
            <a:avLst>
              <a:gd name="adj1" fmla="val -42899"/>
              <a:gd name="adj2" fmla="val 621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b="1" dirty="0" err="1"/>
              <a:t>Các</a:t>
            </a:r>
            <a:r>
              <a:rPr lang="en-US" sz="3600" b="1" dirty="0"/>
              <a:t> </a:t>
            </a:r>
            <a:r>
              <a:rPr lang="en-US" sz="3600" b="1" dirty="0" err="1"/>
              <a:t>khái</a:t>
            </a:r>
            <a:r>
              <a:rPr lang="en-US" sz="3600" b="1" dirty="0"/>
              <a:t> </a:t>
            </a:r>
            <a:r>
              <a:rPr lang="en-US" sz="3600" b="1" dirty="0" err="1"/>
              <a:t>niệm</a:t>
            </a:r>
            <a:r>
              <a:rPr lang="en-US" sz="3600" b="1" dirty="0"/>
              <a:t> </a:t>
            </a:r>
            <a:r>
              <a:rPr lang="en-US" sz="3600" b="1" dirty="0" err="1"/>
              <a:t>cơ</a:t>
            </a:r>
            <a:r>
              <a:rPr lang="en-US" sz="3600" b="1" dirty="0"/>
              <a:t> </a:t>
            </a:r>
            <a:r>
              <a:rPr lang="en-US" sz="3600" b="1" dirty="0" err="1"/>
              <a:t>bản</a:t>
            </a:r>
            <a:r>
              <a:rPr lang="en-US" sz="3600" b="1" dirty="0"/>
              <a:t> </a:t>
            </a:r>
            <a:r>
              <a:rPr lang="en-US" sz="3600" b="1" dirty="0" err="1"/>
              <a:t>về</a:t>
            </a:r>
            <a:r>
              <a:rPr lang="en-US" sz="3600" b="1" dirty="0"/>
              <a:t> </a:t>
            </a:r>
            <a:r>
              <a:rPr lang="en-US" sz="3600" b="1" dirty="0" err="1"/>
              <a:t>máy</a:t>
            </a:r>
            <a:r>
              <a:rPr lang="en-US" sz="3600" b="1" dirty="0"/>
              <a:t> </a:t>
            </a:r>
            <a:r>
              <a:rPr lang="en-US" sz="3600" b="1" dirty="0" err="1"/>
              <a:t>tính</a:t>
            </a:r>
            <a:r>
              <a:rPr lang="en-US" sz="3600" b="1" dirty="0"/>
              <a:t>, </a:t>
            </a:r>
            <a:r>
              <a:rPr lang="en-US" sz="3600" b="1" dirty="0" err="1"/>
              <a:t>lập</a:t>
            </a:r>
            <a:r>
              <a:rPr lang="en-US" sz="3600" b="1" dirty="0"/>
              <a:t> </a:t>
            </a:r>
            <a:r>
              <a:rPr lang="en-US" sz="3600" b="1" dirty="0" err="1"/>
              <a:t>trình</a:t>
            </a:r>
            <a:r>
              <a:rPr lang="en-US" sz="3600" b="1" dirty="0"/>
              <a:t>, </a:t>
            </a:r>
            <a:r>
              <a:rPr lang="en-US" sz="3600" b="1" dirty="0" err="1"/>
              <a:t>ngôn</a:t>
            </a:r>
            <a:r>
              <a:rPr lang="en-US" sz="3600" b="1" dirty="0"/>
              <a:t> </a:t>
            </a:r>
            <a:r>
              <a:rPr lang="en-US" sz="3600" b="1" dirty="0" err="1"/>
              <a:t>ngữ</a:t>
            </a:r>
            <a:r>
              <a:rPr lang="en-US" sz="3600" b="1" dirty="0"/>
              <a:t> </a:t>
            </a:r>
            <a:r>
              <a:rPr lang="en-US" sz="3600" b="1" dirty="0" err="1"/>
              <a:t>lập</a:t>
            </a:r>
            <a:r>
              <a:rPr lang="en-US" sz="3600" b="1" dirty="0"/>
              <a:t> </a:t>
            </a:r>
            <a:r>
              <a:rPr lang="en-US" sz="3600" b="1" dirty="0" err="1"/>
              <a:t>trình</a:t>
            </a:r>
            <a:r>
              <a:rPr lang="en-US" sz="3600" b="1" dirty="0"/>
              <a:t> C</a:t>
            </a:r>
            <a:endParaRPr lang="vi-VN" sz="3600" dirty="0"/>
          </a:p>
        </p:txBody>
      </p:sp>
      <p:sp>
        <p:nvSpPr>
          <p:cNvPr id="2" name="TextBox 1"/>
          <p:cNvSpPr txBox="1"/>
          <p:nvPr/>
        </p:nvSpPr>
        <p:spPr>
          <a:xfrm>
            <a:off x="914400" y="5442858"/>
            <a:ext cx="1328057" cy="646331"/>
          </a:xfrm>
          <a:prstGeom prst="rect">
            <a:avLst/>
          </a:prstGeom>
          <a:noFill/>
        </p:spPr>
        <p:txBody>
          <a:bodyPr wrap="square" rtlCol="0">
            <a:spAutoFit/>
          </a:bodyPr>
          <a:lstStyle/>
          <a:p>
            <a:r>
              <a:rPr lang="en-US" sz="3600" b="1" dirty="0"/>
              <a:t>BÀI 1</a:t>
            </a:r>
            <a:endParaRPr lang="vi-VN" sz="3600" b="1" dirty="0"/>
          </a:p>
        </p:txBody>
      </p:sp>
    </p:spTree>
    <p:extLst>
      <p:ext uri="{BB962C8B-B14F-4D97-AF65-F5344CB8AC3E}">
        <p14:creationId xmlns:p14="http://schemas.microsoft.com/office/powerpoint/2010/main" val="361894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A515CE7-F132-43FD-BE42-C7E3B0604A60}"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2532" name="Rectangle 6"/>
          <p:cNvSpPr>
            <a:spLocks noChangeArrowheads="1"/>
          </p:cNvSpPr>
          <p:nvPr/>
        </p:nvSpPr>
        <p:spPr bwMode="auto">
          <a:xfrm>
            <a:off x="381000" y="1219200"/>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sng"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V</a:t>
            </a:r>
            <a:r>
              <a:rPr kumimoji="0" lang="en-US" altLang="vi-VN" sz="2600" b="0" i="0" u="sng"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í</a:t>
            </a:r>
            <a:r>
              <a:rPr kumimoji="0" lang="en-US" altLang="vi-VN" sz="2600" b="0" i="0" u="sng"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sng"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dụ</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đúng</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ham_fx</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DEQUI, _BT1</a:t>
            </a: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Tên</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sai</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 </a:t>
            </a: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4abc :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ký</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tự</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đầu</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tiên</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số</a:t>
            </a:r>
            <a:endPar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k#7 :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sử</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dụng</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ký</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tự</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f(x) :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sử</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dụng</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dấu</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ngoặc</a:t>
            </a:r>
            <a:endPar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bai</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tap: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có</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khoảng</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trắng</a:t>
            </a:r>
            <a:endPar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342900" marR="0" lvl="0" indent="-342900" algn="just" defTabSz="-13873163" rtl="0" eaLnBrk="0" fontAlgn="auto" latinLnBrk="0" hangingPunct="0">
              <a:lnSpc>
                <a:spcPct val="100000"/>
              </a:lnSpc>
              <a:spcBef>
                <a:spcPct val="50000"/>
              </a:spcBef>
              <a:spcAft>
                <a:spcPts val="0"/>
              </a:spcAft>
              <a:buClr>
                <a:srgbClr val="44546A"/>
              </a:buClr>
              <a:buSzTx/>
              <a:buFont typeface="Wingdings" panose="05000000000000000000" pitchFamily="2" charset="2"/>
              <a:buNone/>
              <a:tabLst/>
              <a:defRPr/>
            </a:pP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bai</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-tap: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sử</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dụng</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dấu</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gạch</a:t>
            </a:r>
            <a:r>
              <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6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ngang</a:t>
            </a:r>
            <a:endParaRPr kumimoji="0" lang="en-US" altLang="vi-VN" sz="26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p:txBody>
      </p:sp>
      <p:sp>
        <p:nvSpPr>
          <p:cNvPr id="6"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TÊN (ĐỊNH DANH)-IDENTIFIER</a:t>
            </a:r>
          </a:p>
        </p:txBody>
      </p:sp>
    </p:spTree>
    <p:extLst>
      <p:ext uri="{BB962C8B-B14F-4D97-AF65-F5344CB8AC3E}">
        <p14:creationId xmlns:p14="http://schemas.microsoft.com/office/powerpoint/2010/main" val="55307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EF2D574-7690-4F6E-B53F-C71768B7EFD3}"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30724" name="Text Box 2"/>
          <p:cNvSpPr txBox="1">
            <a:spLocks noChangeArrowheads="1"/>
          </p:cNvSpPr>
          <p:nvPr/>
        </p:nvSpPr>
        <p:spPr bwMode="auto">
          <a:xfrm>
            <a:off x="685800" y="25908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lang="en-US" altLang="vi-VN" sz="4000" b="1" dirty="0">
                <a:solidFill>
                  <a:srgbClr val="0000CC"/>
                </a:solidFill>
                <a:latin typeface="Tahoma" panose="020B0604030504040204" pitchFamily="34" charset="0"/>
              </a:rPr>
              <a:t>MỘT SỐ VÍ DỤ</a:t>
            </a:r>
            <a:endParaRPr kumimoji="0" lang="en-US" altLang="vi-VN" sz="4000" b="1"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2659603474"/>
      </p:ext>
    </p:extLst>
  </p:cSld>
  <p:clrMapOvr>
    <a:masterClrMapping/>
  </p:clrMapOvr>
  <p:transition>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929F365-9C0D-4ED3-B9F3-15C39059C072}"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31750" name="Text Box 4"/>
          <p:cNvSpPr txBox="1">
            <a:spLocks noChangeArrowheads="1"/>
          </p:cNvSpPr>
          <p:nvPr/>
        </p:nvSpPr>
        <p:spPr bwMode="auto">
          <a:xfrm>
            <a:off x="457200" y="1447800"/>
            <a:ext cx="8382000" cy="4572000"/>
          </a:xfrm>
          <a:prstGeom prst="rect">
            <a:avLst/>
          </a:prstGeom>
          <a:solidFill>
            <a:srgbClr val="FFFFFF"/>
          </a:solidFill>
          <a:ln w="9525">
            <a:solidFill>
              <a:srgbClr val="000000"/>
            </a:solidFill>
            <a:miter lim="800000"/>
            <a:headEnd/>
            <a:tailEnd/>
          </a:ln>
        </p:spPr>
        <p:txBody>
          <a:bodyPr lIns="91427" tIns="45714" rIns="91427" bIns="45714"/>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1"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Hello.c</a:t>
            </a:r>
            <a:endPar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Chuong</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trinh</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minh</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hoa</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don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gian</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1"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a:t>
            </a:r>
            <a:endPar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1"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Xuat</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chuoi</a:t>
            </a:r>
            <a:r>
              <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HELLO! ra man </a:t>
            </a:r>
            <a:r>
              <a:rPr kumimoji="0" lang="en-US" altLang="vi-VN" sz="22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hinh</a:t>
            </a:r>
            <a:endParaRPr kumimoji="0" lang="en-US" altLang="vi-VN" sz="22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#include</a:t>
            </a:r>
            <a:r>
              <a:rPr kumimoji="0" lang="en-US" altLang="vi-VN" sz="2200" b="0"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&lt;</a:t>
            </a:r>
            <a:r>
              <a:rPr kumimoji="0" lang="en-US" altLang="vi-VN" sz="2200" b="0"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stdio.h</a:t>
            </a:r>
            <a:r>
              <a:rPr kumimoji="0" lang="en-US" altLang="vi-VN" sz="2200" b="0"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vi-VN"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printf</a:t>
            </a:r>
            <a:r>
              <a:rPr kumimoji="0" lang="en-US" altLang="vi-VN"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("HELLO!");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480261" name="AutoShape 5"/>
          <p:cNvSpPr>
            <a:spLocks noChangeArrowheads="1"/>
          </p:cNvSpPr>
          <p:nvPr/>
        </p:nvSpPr>
        <p:spPr bwMode="auto">
          <a:xfrm>
            <a:off x="5715000" y="1828800"/>
            <a:ext cx="2914650" cy="657225"/>
          </a:xfrm>
          <a:prstGeom prst="wedgeRectCallout">
            <a:avLst>
              <a:gd name="adj1" fmla="val -68463"/>
              <a:gd name="adj2" fmla="val -22463"/>
            </a:avLst>
          </a:prstGeom>
          <a:solidFill>
            <a:srgbClr val="FFFFFF"/>
          </a:solidFill>
          <a:ln w="9525">
            <a:solidFill>
              <a:srgbClr val="000000"/>
            </a:solidFill>
            <a:miter lim="800000"/>
            <a:headEnd/>
            <a:tailEnd/>
          </a:ln>
        </p:spPr>
        <p:txBody>
          <a:bodyPr lIns="91427" tIns="45714" rIns="91427" bIns="45714"/>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600" b="1"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rPr>
              <a:t>/*…*/  Khối chú thích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600" b="1" i="0" u="none" strike="noStrike" kern="1200" cap="none" spc="0" normalizeH="0" baseline="0" noProof="0">
                <a:ln>
                  <a:noFill/>
                </a:ln>
                <a:solidFill>
                  <a:srgbClr val="0000CC"/>
                </a:solidFill>
                <a:effectLst/>
                <a:uLnTx/>
                <a:uFillTx/>
                <a:latin typeface="Arial" panose="020B0604020202020204" pitchFamily="34" charset="0"/>
                <a:ea typeface="+mn-ea"/>
                <a:cs typeface="Arial" panose="020B0604020202020204" pitchFamily="34" charset="0"/>
              </a:rPr>
              <a:t>//  Chú thích một dòng</a:t>
            </a:r>
          </a:p>
        </p:txBody>
      </p:sp>
      <p:sp>
        <p:nvSpPr>
          <p:cNvPr id="480262" name="AutoShape 6"/>
          <p:cNvSpPr>
            <a:spLocks noChangeArrowheads="1"/>
          </p:cNvSpPr>
          <p:nvPr/>
        </p:nvSpPr>
        <p:spPr bwMode="auto">
          <a:xfrm>
            <a:off x="5562600" y="2645228"/>
            <a:ext cx="3067050" cy="679450"/>
          </a:xfrm>
          <a:prstGeom prst="wedgeRectCallout">
            <a:avLst>
              <a:gd name="adj1" fmla="val -121431"/>
              <a:gd name="adj2" fmla="val -40889"/>
            </a:avLst>
          </a:prstGeom>
          <a:solidFill>
            <a:srgbClr val="FFFFFF"/>
          </a:solidFill>
          <a:ln w="9525">
            <a:solidFill>
              <a:srgbClr val="000000"/>
            </a:solidFill>
            <a:miter lim="800000"/>
            <a:headEnd/>
            <a:tailEnd/>
          </a:ln>
        </p:spPr>
        <p:txBody>
          <a:bodyPr lIns="91427" tIns="45714" rIns="91427" bIns="45714"/>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Khai</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báo</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sử</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dụng</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thư</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viện</a:t>
            </a:r>
            <a:endPar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#include: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chỉ</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thị</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tiền</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xử</a:t>
            </a:r>
            <a:r>
              <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A50021"/>
                </a:solidFill>
                <a:effectLst/>
                <a:uLnTx/>
                <a:uFillTx/>
                <a:latin typeface="Arial" panose="020B0604020202020204" pitchFamily="34" charset="0"/>
                <a:ea typeface="+mn-ea"/>
                <a:cs typeface="Arial" panose="020B0604020202020204" pitchFamily="34" charset="0"/>
              </a:rPr>
              <a:t>lý</a:t>
            </a:r>
            <a:endParaRPr kumimoji="0" lang="en-US" altLang="vi-VN" sz="1600" b="1" i="0" u="none" strike="noStrike" kern="1200" cap="none" spc="0" normalizeH="0" baseline="0" noProof="0" dirty="0">
              <a:ln>
                <a:noFill/>
              </a:ln>
              <a:solidFill>
                <a:srgbClr val="A50021"/>
              </a:solidFill>
              <a:effectLst/>
              <a:uLnTx/>
              <a:uFillTx/>
              <a:latin typeface="Arial" panose="020B0604020202020204" pitchFamily="34" charset="0"/>
              <a:ea typeface="+mn-ea"/>
              <a:cs typeface="Arial" panose="020B0604020202020204" pitchFamily="34" charset="0"/>
            </a:endParaRPr>
          </a:p>
        </p:txBody>
      </p:sp>
      <p:sp>
        <p:nvSpPr>
          <p:cNvPr id="480263" name="AutoShape 7"/>
          <p:cNvSpPr>
            <a:spLocks noChangeArrowheads="1"/>
          </p:cNvSpPr>
          <p:nvPr/>
        </p:nvSpPr>
        <p:spPr bwMode="auto">
          <a:xfrm>
            <a:off x="5638800" y="4648200"/>
            <a:ext cx="2971800" cy="1090613"/>
          </a:xfrm>
          <a:prstGeom prst="wedgeRectCallout">
            <a:avLst>
              <a:gd name="adj1" fmla="val -125269"/>
              <a:gd name="adj2" fmla="val -88139"/>
            </a:avLst>
          </a:prstGeom>
          <a:solidFill>
            <a:srgbClr val="FFFFFF"/>
          </a:solidFill>
          <a:ln w="9525">
            <a:solidFill>
              <a:srgbClr val="000000"/>
            </a:solidFill>
            <a:miter lim="800000"/>
            <a:headEnd/>
            <a:tailEnd/>
          </a:ln>
        </p:spPr>
        <p:txBody>
          <a:bodyPr lIns="91427" tIns="45714" rIns="91427" bIns="45714"/>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Chương</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trình</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chính</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bắt</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buộc</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là</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hàm</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Dấu</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phẩy</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kết</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thúc</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1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phát</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biểu</a:t>
            </a:r>
            <a:r>
              <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rPr>
              <a:t> </a:t>
            </a:r>
            <a:r>
              <a:rPr kumimoji="0" lang="en-US" altLang="vi-VN" sz="1600" b="1" i="0" u="none" strike="noStrike" kern="1200" cap="none" spc="0" normalizeH="0" baseline="0" noProof="0" dirty="0" err="1">
                <a:ln>
                  <a:noFill/>
                </a:ln>
                <a:solidFill>
                  <a:srgbClr val="102E50"/>
                </a:solidFill>
                <a:effectLst/>
                <a:uLnTx/>
                <a:uFillTx/>
                <a:latin typeface="Arial" panose="020B0604020202020204" pitchFamily="34" charset="0"/>
                <a:ea typeface="+mn-ea"/>
                <a:cs typeface="Arial" panose="020B0604020202020204" pitchFamily="34" charset="0"/>
              </a:rPr>
              <a:t>đơn</a:t>
            </a:r>
            <a:endParaRPr kumimoji="0" lang="en-US" altLang="vi-VN" sz="1600" b="1" i="0" u="none" strike="noStrike" kern="1200" cap="none" spc="0" normalizeH="0" baseline="0" noProof="0" dirty="0">
              <a:ln>
                <a:noFill/>
              </a:ln>
              <a:solidFill>
                <a:srgbClr val="102E50"/>
              </a:solidFill>
              <a:effectLst/>
              <a:uLnTx/>
              <a:uFillTx/>
              <a:latin typeface="Arial" panose="020B0604020202020204" pitchFamily="34" charset="0"/>
              <a:ea typeface="+mn-ea"/>
              <a:cs typeface="Arial" panose="020B0604020202020204" pitchFamily="34" charset="0"/>
            </a:endParaRPr>
          </a:p>
        </p:txBody>
      </p:sp>
      <p:sp>
        <p:nvSpPr>
          <p:cNvPr id="10" name="Title 1"/>
          <p:cNvSpPr>
            <a:spLocks noGrp="1"/>
          </p:cNvSpPr>
          <p:nvPr>
            <p:ph type="title"/>
          </p:nvPr>
        </p:nvSpPr>
        <p:spPr>
          <a:xfrm>
            <a:off x="1877900" y="695459"/>
            <a:ext cx="7135471" cy="454317"/>
          </a:xfrm>
        </p:spPr>
        <p:txBody>
          <a:bodyPr>
            <a:noAutofit/>
          </a:bodyPr>
          <a:lstStyle/>
          <a:p>
            <a:r>
              <a:rPr lang="en-US" sz="3600" dirty="0">
                <a:latin typeface="Myriad Pro" panose="020B0503030403020204" pitchFamily="34" charset="0"/>
              </a:rPr>
              <a:t>MỘT CHƯƠNG TRÌNH C ĐƠN GIẢN</a:t>
            </a:r>
          </a:p>
        </p:txBody>
      </p:sp>
    </p:spTree>
    <p:extLst>
      <p:ext uri="{BB962C8B-B14F-4D97-AF65-F5344CB8AC3E}">
        <p14:creationId xmlns:p14="http://schemas.microsoft.com/office/powerpoint/2010/main" val="1680110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0261"/>
                                        </p:tgtEl>
                                        <p:attrNameLst>
                                          <p:attrName>style.visibility</p:attrName>
                                        </p:attrNameLst>
                                      </p:cBhvr>
                                      <p:to>
                                        <p:strVal val="visible"/>
                                      </p:to>
                                    </p:set>
                                    <p:anim calcmode="lin" valueType="num">
                                      <p:cBhvr additive="base">
                                        <p:cTn id="7" dur="500" fill="hold"/>
                                        <p:tgtEl>
                                          <p:spTgt spid="480261"/>
                                        </p:tgtEl>
                                        <p:attrNameLst>
                                          <p:attrName>ppt_x</p:attrName>
                                        </p:attrNameLst>
                                      </p:cBhvr>
                                      <p:tavLst>
                                        <p:tav tm="0">
                                          <p:val>
                                            <p:strVal val="#ppt_x"/>
                                          </p:val>
                                        </p:tav>
                                        <p:tav tm="100000">
                                          <p:val>
                                            <p:strVal val="#ppt_x"/>
                                          </p:val>
                                        </p:tav>
                                      </p:tavLst>
                                    </p:anim>
                                    <p:anim calcmode="lin" valueType="num">
                                      <p:cBhvr additive="base">
                                        <p:cTn id="8" dur="500" fill="hold"/>
                                        <p:tgtEl>
                                          <p:spTgt spid="4802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0262"/>
                                        </p:tgtEl>
                                        <p:attrNameLst>
                                          <p:attrName>style.visibility</p:attrName>
                                        </p:attrNameLst>
                                      </p:cBhvr>
                                      <p:to>
                                        <p:strVal val="visible"/>
                                      </p:to>
                                    </p:set>
                                    <p:anim calcmode="lin" valueType="num">
                                      <p:cBhvr additive="base">
                                        <p:cTn id="13" dur="500" fill="hold"/>
                                        <p:tgtEl>
                                          <p:spTgt spid="480262"/>
                                        </p:tgtEl>
                                        <p:attrNameLst>
                                          <p:attrName>ppt_x</p:attrName>
                                        </p:attrNameLst>
                                      </p:cBhvr>
                                      <p:tavLst>
                                        <p:tav tm="0">
                                          <p:val>
                                            <p:strVal val="#ppt_x"/>
                                          </p:val>
                                        </p:tav>
                                        <p:tav tm="100000">
                                          <p:val>
                                            <p:strVal val="#ppt_x"/>
                                          </p:val>
                                        </p:tav>
                                      </p:tavLst>
                                    </p:anim>
                                    <p:anim calcmode="lin" valueType="num">
                                      <p:cBhvr additive="base">
                                        <p:cTn id="14" dur="500" fill="hold"/>
                                        <p:tgtEl>
                                          <p:spTgt spid="4802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0263"/>
                                        </p:tgtEl>
                                        <p:attrNameLst>
                                          <p:attrName>style.visibility</p:attrName>
                                        </p:attrNameLst>
                                      </p:cBhvr>
                                      <p:to>
                                        <p:strVal val="visible"/>
                                      </p:to>
                                    </p:set>
                                    <p:anim calcmode="lin" valueType="num">
                                      <p:cBhvr additive="base">
                                        <p:cTn id="19" dur="500" fill="hold"/>
                                        <p:tgtEl>
                                          <p:spTgt spid="480263"/>
                                        </p:tgtEl>
                                        <p:attrNameLst>
                                          <p:attrName>ppt_x</p:attrName>
                                        </p:attrNameLst>
                                      </p:cBhvr>
                                      <p:tavLst>
                                        <p:tav tm="0">
                                          <p:val>
                                            <p:strVal val="#ppt_x"/>
                                          </p:val>
                                        </p:tav>
                                        <p:tav tm="100000">
                                          <p:val>
                                            <p:strVal val="#ppt_x"/>
                                          </p:val>
                                        </p:tav>
                                      </p:tavLst>
                                    </p:anim>
                                    <p:anim calcmode="lin" valueType="num">
                                      <p:cBhvr additive="base">
                                        <p:cTn id="20" dur="500" fill="hold"/>
                                        <p:tgtEl>
                                          <p:spTgt spid="480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P spid="4802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C9D39C4-2601-465C-80FC-760F9B4DA928}"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27332" name="AutoShape 4"/>
          <p:cNvSpPr>
            <a:spLocks noChangeArrowheads="1"/>
          </p:cNvSpPr>
          <p:nvPr/>
        </p:nvSpPr>
        <p:spPr bwMode="auto">
          <a:xfrm>
            <a:off x="838200" y="1785252"/>
            <a:ext cx="7391400" cy="3548743"/>
          </a:xfrm>
          <a:prstGeom prst="foldedCorner">
            <a:avLst>
              <a:gd name="adj" fmla="val 125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#include &lt;</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stdio.h</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int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lang="en-US" altLang="vi-VN" sz="2400" dirty="0">
                <a:solidFill>
                  <a:schemeClr val="bg1"/>
                </a:solidFill>
                <a:latin typeface="Tahoma" panose="020B0604030504040204" pitchFamily="34" charset="0"/>
              </a:rPr>
              <a:t>return 0</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p>
        </p:txBody>
      </p:sp>
      <p:sp>
        <p:nvSpPr>
          <p:cNvPr id="33797" name="Text Box 5"/>
          <p:cNvSpPr txBox="1">
            <a:spLocks noChangeArrowheads="1"/>
          </p:cNvSpPr>
          <p:nvPr/>
        </p:nvSpPr>
        <p:spPr bwMode="auto">
          <a:xfrm>
            <a:off x="3810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 Viết chương trình in tam giác hình dấu * ra màn hình</a:t>
            </a:r>
          </a:p>
        </p:txBody>
      </p:sp>
      <p:sp>
        <p:nvSpPr>
          <p:cNvPr id="7" name="Title 1"/>
          <p:cNvSpPr>
            <a:spLocks noGrp="1"/>
          </p:cNvSpPr>
          <p:nvPr>
            <p:ph type="title"/>
          </p:nvPr>
        </p:nvSpPr>
        <p:spPr>
          <a:xfrm>
            <a:off x="1877900" y="695459"/>
            <a:ext cx="7135471" cy="454317"/>
          </a:xfrm>
        </p:spPr>
        <p:txBody>
          <a:bodyPr>
            <a:noAutofit/>
          </a:bodyPr>
          <a:lstStyle/>
          <a:p>
            <a:r>
              <a:rPr lang="en-US" sz="3600" dirty="0">
                <a:latin typeface="Myriad Pro" panose="020B0503030403020204" pitchFamily="34" charset="0"/>
              </a:rPr>
              <a:t>VÍ DỤ 1</a:t>
            </a:r>
          </a:p>
        </p:txBody>
      </p:sp>
    </p:spTree>
    <p:extLst>
      <p:ext uri="{BB962C8B-B14F-4D97-AF65-F5344CB8AC3E}">
        <p14:creationId xmlns:p14="http://schemas.microsoft.com/office/powerpoint/2010/main" val="1849171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7371E8D-BCB5-43B4-811E-0E5077CF264F}"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22216" name="AutoShape 8"/>
          <p:cNvSpPr>
            <a:spLocks noChangeArrowheads="1"/>
          </p:cNvSpPr>
          <p:nvPr/>
        </p:nvSpPr>
        <p:spPr bwMode="auto">
          <a:xfrm>
            <a:off x="381000" y="1577975"/>
            <a:ext cx="6781800" cy="4724400"/>
          </a:xfrm>
          <a:prstGeom prst="foldedCorner">
            <a:avLst>
              <a:gd name="adj" fmla="val 12500"/>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#include &lt;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stdio.h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int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vi-VN" sz="2400" dirty="0">
                <a:solidFill>
                  <a:srgbClr val="0000CC"/>
                </a:solidFill>
                <a:latin typeface="Tahoma" panose="020B0604030504040204" pitchFamily="34" charset="0"/>
              </a:rPr>
              <a:t>   </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int a, b,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Nhap</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gia</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tri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scanf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d”,&amp;a</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Nhap</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gia</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tri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scanf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d”,&amp;b</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sum =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a+b</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(“Tong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cua</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2 so la : %3d”,sum);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lang="en-US" altLang="vi-VN" sz="2400" dirty="0">
                <a:solidFill>
                  <a:srgbClr val="0000CC"/>
                </a:solidFill>
                <a:latin typeface="Tahoma" panose="020B0604030504040204" pitchFamily="34" charset="0"/>
              </a:rPr>
              <a:t>return 0</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p>
        </p:txBody>
      </p:sp>
      <p:sp>
        <p:nvSpPr>
          <p:cNvPr id="34822" name="Text Box 9"/>
          <p:cNvSpPr txBox="1">
            <a:spLocks noChangeArrowheads="1"/>
          </p:cNvSpPr>
          <p:nvPr/>
        </p:nvSpPr>
        <p:spPr bwMode="auto">
          <a:xfrm>
            <a:off x="228600" y="10668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Viết chương trình nhập 2 số nguyên, tính tổng của 2 số đó.</a:t>
            </a:r>
          </a:p>
        </p:txBody>
      </p:sp>
      <p:sp>
        <p:nvSpPr>
          <p:cNvPr id="7" name="Explosion 1 6"/>
          <p:cNvSpPr/>
          <p:nvPr/>
        </p:nvSpPr>
        <p:spPr>
          <a:xfrm>
            <a:off x="4191000" y="1600199"/>
            <a:ext cx="4721679" cy="2209801"/>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i="1" dirty="0" err="1"/>
              <a:t>Một</a:t>
            </a:r>
            <a:r>
              <a:rPr lang="en-US" i="1" dirty="0"/>
              <a:t> </a:t>
            </a:r>
            <a:r>
              <a:rPr lang="en-US" i="1" dirty="0" err="1"/>
              <a:t>số</a:t>
            </a:r>
            <a:r>
              <a:rPr lang="en-US" i="1" dirty="0"/>
              <a:t> </a:t>
            </a:r>
            <a:r>
              <a:rPr lang="en-US" i="1" dirty="0" err="1"/>
              <a:t>câu</a:t>
            </a:r>
            <a:r>
              <a:rPr lang="en-US" i="1" dirty="0"/>
              <a:t> </a:t>
            </a:r>
            <a:r>
              <a:rPr lang="en-US" i="1" dirty="0" err="1"/>
              <a:t>lệnh</a:t>
            </a:r>
            <a:r>
              <a:rPr lang="en-US" i="1" dirty="0"/>
              <a:t> </a:t>
            </a:r>
            <a:r>
              <a:rPr lang="en-US" i="1" dirty="0" err="1"/>
              <a:t>sẽ</a:t>
            </a:r>
            <a:r>
              <a:rPr lang="en-US" i="1" dirty="0"/>
              <a:t> </a:t>
            </a:r>
            <a:r>
              <a:rPr lang="en-US" i="1" dirty="0" err="1"/>
              <a:t>được</a:t>
            </a:r>
            <a:r>
              <a:rPr lang="en-US" i="1" dirty="0"/>
              <a:t> </a:t>
            </a:r>
            <a:r>
              <a:rPr lang="en-US" i="1" dirty="0" err="1"/>
              <a:t>làm</a:t>
            </a:r>
            <a:r>
              <a:rPr lang="en-US" i="1" dirty="0"/>
              <a:t> </a:t>
            </a:r>
            <a:r>
              <a:rPr lang="en-US" i="1" dirty="0" err="1"/>
              <a:t>rõ</a:t>
            </a:r>
            <a:r>
              <a:rPr lang="en-US" i="1" dirty="0"/>
              <a:t> ở </a:t>
            </a:r>
            <a:r>
              <a:rPr lang="en-US" i="1" dirty="0" err="1"/>
              <a:t>bài</a:t>
            </a:r>
            <a:r>
              <a:rPr lang="en-US" i="1" dirty="0"/>
              <a:t> </a:t>
            </a:r>
            <a:r>
              <a:rPr lang="en-US" i="1" dirty="0" err="1"/>
              <a:t>sau</a:t>
            </a:r>
            <a:endParaRPr lang="vi-VN" i="1" dirty="0"/>
          </a:p>
        </p:txBody>
      </p:sp>
      <p:sp>
        <p:nvSpPr>
          <p:cNvPr id="8" name="Title 1"/>
          <p:cNvSpPr>
            <a:spLocks noGrp="1"/>
          </p:cNvSpPr>
          <p:nvPr>
            <p:ph type="title"/>
          </p:nvPr>
        </p:nvSpPr>
        <p:spPr>
          <a:xfrm>
            <a:off x="1877900" y="695459"/>
            <a:ext cx="7135471" cy="454317"/>
          </a:xfrm>
        </p:spPr>
        <p:txBody>
          <a:bodyPr>
            <a:noAutofit/>
          </a:bodyPr>
          <a:lstStyle/>
          <a:p>
            <a:r>
              <a:rPr lang="en-US" sz="3600" dirty="0">
                <a:latin typeface="Myriad Pro" panose="020B0503030403020204" pitchFamily="34" charset="0"/>
              </a:rPr>
              <a:t>VÍ DỤ 2</a:t>
            </a:r>
          </a:p>
        </p:txBody>
      </p:sp>
    </p:spTree>
    <p:extLst>
      <p:ext uri="{BB962C8B-B14F-4D97-AF65-F5344CB8AC3E}">
        <p14:creationId xmlns:p14="http://schemas.microsoft.com/office/powerpoint/2010/main" val="423994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2ACF08D-DC49-4935-8BA3-77653B2417EB}"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25285" name="AutoShape 5"/>
          <p:cNvSpPr>
            <a:spLocks noChangeArrowheads="1"/>
          </p:cNvSpPr>
          <p:nvPr/>
        </p:nvSpPr>
        <p:spPr bwMode="auto">
          <a:xfrm>
            <a:off x="838200" y="1905000"/>
            <a:ext cx="7391400" cy="4495800"/>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#include &lt;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stdio.h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#define PI 3.14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vi-VN" sz="2400" dirty="0">
                <a:solidFill>
                  <a:srgbClr val="0000CC"/>
                </a:solidFill>
                <a:latin typeface="Tahoma" panose="020B0604030504040204" pitchFamily="34" charset="0"/>
              </a:rPr>
              <a:t>int</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vi-VN" sz="2400" dirty="0">
                <a:solidFill>
                  <a:srgbClr val="0000CC"/>
                </a:solidFill>
                <a:latin typeface="Tahoma" panose="020B0604030504040204" pitchFamily="34" charset="0"/>
              </a:rPr>
              <a:t>   </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float r,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dientich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Nhap</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ban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kinh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scanf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f”,&amp;r</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dientich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 PI * 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Dien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tich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hinh</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rgbClr val="0000CC"/>
                </a:solidFill>
                <a:effectLst/>
                <a:uLnTx/>
                <a:uFillTx/>
                <a:latin typeface="Tahoma" panose="020B0604030504040204" pitchFamily="34" charset="0"/>
                <a:ea typeface="+mn-ea"/>
                <a:cs typeface="Arial" panose="020B0604020202020204" pitchFamily="34" charset="0"/>
              </a:rPr>
              <a:t>tron</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la : %6.2f”,dientich);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r>
              <a:rPr lang="en-US" altLang="vi-VN" sz="2400" dirty="0">
                <a:solidFill>
                  <a:srgbClr val="0000CC"/>
                </a:solidFill>
                <a:latin typeface="Tahoma" panose="020B0604030504040204" pitchFamily="34" charset="0"/>
              </a:rPr>
              <a:t>return 0</a:t>
            </a: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rgbClr val="0000CC"/>
                </a:solidFill>
                <a:effectLst/>
                <a:uLnTx/>
                <a:uFillTx/>
                <a:latin typeface="Tahoma" panose="020B0604030504040204" pitchFamily="34" charset="0"/>
                <a:ea typeface="+mn-ea"/>
                <a:cs typeface="Arial" panose="020B0604020202020204" pitchFamily="34" charset="0"/>
              </a:rPr>
              <a:t>}	</a:t>
            </a:r>
          </a:p>
        </p:txBody>
      </p:sp>
      <p:sp>
        <p:nvSpPr>
          <p:cNvPr id="35845" name="Text Box 6"/>
          <p:cNvSpPr txBox="1">
            <a:spLocks noChangeArrowheads="1"/>
          </p:cNvSpPr>
          <p:nvPr/>
        </p:nvSpPr>
        <p:spPr bwMode="auto">
          <a:xfrm>
            <a:off x="3810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Viết chương trình nhập bán kính r, tính dt của hình tròn.</a:t>
            </a:r>
          </a:p>
        </p:txBody>
      </p:sp>
      <p:sp>
        <p:nvSpPr>
          <p:cNvPr id="225287" name="AutoShape 7"/>
          <p:cNvSpPr>
            <a:spLocks noChangeArrowheads="1"/>
          </p:cNvSpPr>
          <p:nvPr/>
        </p:nvSpPr>
        <p:spPr bwMode="auto">
          <a:xfrm>
            <a:off x="6705600" y="2362200"/>
            <a:ext cx="1295400" cy="1676400"/>
          </a:xfrm>
          <a:prstGeom prst="wedgeRectCallout">
            <a:avLst>
              <a:gd name="adj1" fmla="val -109926"/>
              <a:gd name="adj2" fmla="val 8712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000" b="0" i="0" u="none" strike="noStrike" kern="1200" cap="none" spc="0" normalizeH="0" baseline="0" noProof="0">
                <a:ln>
                  <a:noFill/>
                </a:ln>
                <a:solidFill>
                  <a:srgbClr val="FF0000"/>
                </a:solidFill>
                <a:effectLst/>
                <a:uLnTx/>
                <a:uFillTx/>
                <a:latin typeface="Tahoma" panose="020B0604030504040204" pitchFamily="34" charset="0"/>
                <a:ea typeface="+mn-ea"/>
                <a:cs typeface="Arial" panose="020B0604020202020204" pitchFamily="34" charset="0"/>
              </a:rPr>
              <a:t>Xuất số thực có độ rộng là 6 và 2 số lẻ</a:t>
            </a:r>
            <a:endParaRPr kumimoji="0" lang="vi-VN" altLang="vi-VN" sz="2000" b="0" i="0" u="none" strike="noStrike" kern="1200" cap="none" spc="0" normalizeH="0" baseline="0" noProof="0">
              <a:ln>
                <a:noFill/>
              </a:ln>
              <a:solidFill>
                <a:srgbClr val="FF0000"/>
              </a:solidFill>
              <a:effectLst/>
              <a:uLnTx/>
              <a:uFillTx/>
              <a:latin typeface="Tahoma" panose="020B0604030504040204" pitchFamily="34" charset="0"/>
              <a:ea typeface="+mn-ea"/>
              <a:cs typeface="Arial" panose="020B0604020202020204" pitchFamily="34" charset="0"/>
            </a:endParaRPr>
          </a:p>
        </p:txBody>
      </p:sp>
      <p:sp>
        <p:nvSpPr>
          <p:cNvPr id="9" name="Explosion 1 8"/>
          <p:cNvSpPr/>
          <p:nvPr/>
        </p:nvSpPr>
        <p:spPr>
          <a:xfrm>
            <a:off x="3028950" y="5113338"/>
            <a:ext cx="4721679" cy="1447800"/>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i="1" dirty="0" err="1"/>
              <a:t>Một</a:t>
            </a:r>
            <a:r>
              <a:rPr lang="en-US" i="1" dirty="0"/>
              <a:t> </a:t>
            </a:r>
            <a:r>
              <a:rPr lang="en-US" i="1" dirty="0" err="1"/>
              <a:t>số</a:t>
            </a:r>
            <a:r>
              <a:rPr lang="en-US" i="1" dirty="0"/>
              <a:t> </a:t>
            </a:r>
            <a:r>
              <a:rPr lang="en-US" i="1" dirty="0" err="1"/>
              <a:t>câu</a:t>
            </a:r>
            <a:r>
              <a:rPr lang="en-US" i="1" dirty="0"/>
              <a:t> </a:t>
            </a:r>
            <a:r>
              <a:rPr lang="en-US" i="1" dirty="0" err="1"/>
              <a:t>lệnh</a:t>
            </a:r>
            <a:r>
              <a:rPr lang="en-US" i="1" dirty="0"/>
              <a:t> </a:t>
            </a:r>
            <a:r>
              <a:rPr lang="en-US" i="1" dirty="0" err="1"/>
              <a:t>sẽ</a:t>
            </a:r>
            <a:r>
              <a:rPr lang="en-US" i="1" dirty="0"/>
              <a:t> </a:t>
            </a:r>
            <a:r>
              <a:rPr lang="en-US" i="1" dirty="0" err="1"/>
              <a:t>được</a:t>
            </a:r>
            <a:r>
              <a:rPr lang="en-US" i="1" dirty="0"/>
              <a:t> </a:t>
            </a:r>
            <a:r>
              <a:rPr lang="en-US" i="1" dirty="0" err="1"/>
              <a:t>làm</a:t>
            </a:r>
            <a:r>
              <a:rPr lang="en-US" i="1" dirty="0"/>
              <a:t> </a:t>
            </a:r>
            <a:r>
              <a:rPr lang="en-US" i="1" dirty="0" err="1"/>
              <a:t>rõ</a:t>
            </a:r>
            <a:r>
              <a:rPr lang="en-US" i="1" dirty="0"/>
              <a:t> ở </a:t>
            </a:r>
            <a:r>
              <a:rPr lang="en-US" i="1" dirty="0" err="1"/>
              <a:t>bài</a:t>
            </a:r>
            <a:r>
              <a:rPr lang="en-US" i="1" dirty="0"/>
              <a:t> </a:t>
            </a:r>
            <a:r>
              <a:rPr lang="en-US" i="1" dirty="0" err="1"/>
              <a:t>sau</a:t>
            </a:r>
            <a:endParaRPr lang="vi-VN" i="1" dirty="0"/>
          </a:p>
        </p:txBody>
      </p:sp>
      <p:sp>
        <p:nvSpPr>
          <p:cNvPr id="10" name="Title 1"/>
          <p:cNvSpPr>
            <a:spLocks noGrp="1"/>
          </p:cNvSpPr>
          <p:nvPr>
            <p:ph type="title"/>
          </p:nvPr>
        </p:nvSpPr>
        <p:spPr>
          <a:xfrm>
            <a:off x="1877900" y="695459"/>
            <a:ext cx="7135471" cy="454317"/>
          </a:xfrm>
        </p:spPr>
        <p:txBody>
          <a:bodyPr>
            <a:noAutofit/>
          </a:bodyPr>
          <a:lstStyle/>
          <a:p>
            <a:r>
              <a:rPr lang="en-US" sz="3600" dirty="0">
                <a:latin typeface="Myriad Pro" panose="020B0503030403020204" pitchFamily="34" charset="0"/>
              </a:rPr>
              <a:t>VÍ DỤ 3</a:t>
            </a:r>
          </a:p>
        </p:txBody>
      </p:sp>
    </p:spTree>
    <p:extLst>
      <p:ext uri="{BB962C8B-B14F-4D97-AF65-F5344CB8AC3E}">
        <p14:creationId xmlns:p14="http://schemas.microsoft.com/office/powerpoint/2010/main" val="4201498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8788C02-5CAF-454C-82A4-EEFF8171CBBE}"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229380" name="AutoShape 4"/>
          <p:cNvSpPr>
            <a:spLocks noChangeArrowheads="1"/>
          </p:cNvSpPr>
          <p:nvPr/>
        </p:nvSpPr>
        <p:spPr bwMode="auto">
          <a:xfrm>
            <a:off x="990600" y="1981200"/>
            <a:ext cx="6324600" cy="3962400"/>
          </a:xfrm>
          <a:prstGeom prst="foldedCorner">
            <a:avLst>
              <a:gd name="adj" fmla="val 125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#include &lt;</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stdio.h</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int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vi-VN" sz="2400" dirty="0">
                <a:solidFill>
                  <a:schemeClr val="bg1"/>
                </a:solidFill>
                <a:latin typeface="Tahoma" panose="020B0604030504040204" pitchFamily="34" charset="0"/>
              </a:rPr>
              <a:t>	</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char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Nhap</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ky</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tu</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bat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ky</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scanf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c”,&amp;c</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printf</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(“Ma ASCII </a:t>
            </a:r>
            <a:r>
              <a:rPr kumimoji="0" lang="en-US" altLang="vi-VN" sz="2400" b="0" i="0" u="none" strike="noStrike" kern="1200" cap="none" spc="0" normalizeH="0" baseline="0" noProof="0" dirty="0" err="1">
                <a:ln>
                  <a:noFill/>
                </a:ln>
                <a:solidFill>
                  <a:schemeClr val="bg1"/>
                </a:solidFill>
                <a:effectLst/>
                <a:uLnTx/>
                <a:uFillTx/>
                <a:latin typeface="Tahoma" panose="020B0604030504040204" pitchFamily="34" charset="0"/>
                <a:ea typeface="+mn-ea"/>
                <a:cs typeface="Arial" panose="020B0604020202020204" pitchFamily="34" charset="0"/>
              </a:rPr>
              <a:t>cua</a:t>
            </a: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%c la %d”, c,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2400" b="0" i="0" u="none" strike="noStrike" kern="1200" cap="none" spc="0" normalizeH="0" baseline="0" noProof="0" dirty="0">
                <a:ln>
                  <a:noFill/>
                </a:ln>
                <a:solidFill>
                  <a:schemeClr val="bg1"/>
                </a:solidFill>
                <a:effectLst/>
                <a:uLnTx/>
                <a:uFillTx/>
                <a:latin typeface="Tahoma" panose="020B0604030504040204" pitchFamily="34" charset="0"/>
                <a:ea typeface="+mn-ea"/>
                <a:cs typeface="Arial" panose="020B0604020202020204" pitchFamily="34" charset="0"/>
              </a:rPr>
              <a:t>}	 </a:t>
            </a:r>
          </a:p>
        </p:txBody>
      </p:sp>
      <p:sp>
        <p:nvSpPr>
          <p:cNvPr id="36869" name="Text Box 5"/>
          <p:cNvSpPr txBox="1">
            <a:spLocks noChangeArrowheads="1"/>
          </p:cNvSpPr>
          <p:nvPr/>
        </p:nvSpPr>
        <p:spPr bwMode="auto">
          <a:xfrm>
            <a:off x="381000" y="11430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vi-VN" sz="2400" b="0" i="0" u="none" strike="noStrike" kern="1200" cap="none" spc="0" normalizeH="0" baseline="0" noProof="0">
                <a:ln>
                  <a:noFill/>
                </a:ln>
                <a:solidFill>
                  <a:srgbClr val="0000CC"/>
                </a:solidFill>
                <a:effectLst/>
                <a:uLnTx/>
                <a:uFillTx/>
                <a:latin typeface="Tahoma" panose="020B0604030504040204" pitchFamily="34" charset="0"/>
                <a:ea typeface="+mn-ea"/>
                <a:cs typeface="Arial" panose="020B0604020202020204" pitchFamily="34" charset="0"/>
              </a:rPr>
              <a:t>Viết chương trình nhập một ký tự từ bàn phím, in ra mã ASCII của nó.</a:t>
            </a:r>
          </a:p>
        </p:txBody>
      </p:sp>
      <p:pic>
        <p:nvPicPr>
          <p:cNvPr id="229383" name="Picture 7"/>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5257800" y="5105400"/>
            <a:ext cx="3886200" cy="1752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1877900" y="695459"/>
            <a:ext cx="7135471" cy="454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Myriad Pro" panose="020B0503030403020204" pitchFamily="34" charset="0"/>
              </a:rPr>
              <a:t>VÍ DỤ 4</a:t>
            </a:r>
          </a:p>
        </p:txBody>
      </p:sp>
    </p:spTree>
    <p:extLst>
      <p:ext uri="{BB962C8B-B14F-4D97-AF65-F5344CB8AC3E}">
        <p14:creationId xmlns:p14="http://schemas.microsoft.com/office/powerpoint/2010/main" val="2837278850"/>
      </p:ext>
    </p:extLst>
  </p:cSld>
  <p:clrMapOvr>
    <a:masterClrMapping/>
  </p:clrMapOvr>
  <p:transition>
    <p:push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HỎI ĐÁP</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74" y="1885713"/>
            <a:ext cx="5668166" cy="3391373"/>
          </a:xfrm>
          <a:prstGeom prst="rect">
            <a:avLst/>
          </a:prstGeom>
        </p:spPr>
      </p:pic>
    </p:spTree>
    <p:extLst>
      <p:ext uri="{BB962C8B-B14F-4D97-AF65-F5344CB8AC3E}">
        <p14:creationId xmlns:p14="http://schemas.microsoft.com/office/powerpoint/2010/main" val="3881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NỘI DUNG</a:t>
            </a:r>
          </a:p>
        </p:txBody>
      </p:sp>
      <p:sp>
        <p:nvSpPr>
          <p:cNvPr id="3" name="Content Placeholder 2"/>
          <p:cNvSpPr>
            <a:spLocks noGrp="1"/>
          </p:cNvSpPr>
          <p:nvPr>
            <p:ph idx="1"/>
          </p:nvPr>
        </p:nvSpPr>
        <p:spPr>
          <a:xfrm>
            <a:off x="486982" y="1374864"/>
            <a:ext cx="7886700" cy="4884421"/>
          </a:xfrm>
        </p:spPr>
        <p:txBody>
          <a:bodyPr>
            <a:noAutofit/>
          </a:bodyPr>
          <a:lstStyle/>
          <a:p>
            <a:pPr>
              <a:lnSpc>
                <a:spcPct val="95000"/>
              </a:lnSpc>
              <a:spcBef>
                <a:spcPct val="5000"/>
              </a:spcBef>
              <a:buClr>
                <a:schemeClr val="tx2"/>
              </a:buClr>
              <a:buFont typeface="Wingdings" panose="05000000000000000000" pitchFamily="2" charset="2"/>
              <a:buChar char="§"/>
            </a:pPr>
            <a:r>
              <a:rPr lang="en-US" altLang="vi-VN" sz="2400" dirty="0" err="1">
                <a:solidFill>
                  <a:srgbClr val="0000CC"/>
                </a:solidFill>
              </a:rPr>
              <a:t>Các</a:t>
            </a:r>
            <a:r>
              <a:rPr lang="en-US" altLang="vi-VN" sz="2400" dirty="0">
                <a:solidFill>
                  <a:srgbClr val="0000CC"/>
                </a:solidFill>
              </a:rPr>
              <a:t> </a:t>
            </a:r>
            <a:r>
              <a:rPr lang="en-US" altLang="vi-VN" sz="2400" dirty="0" err="1">
                <a:solidFill>
                  <a:srgbClr val="0000CC"/>
                </a:solidFill>
              </a:rPr>
              <a:t>khái</a:t>
            </a:r>
            <a:r>
              <a:rPr lang="en-US" altLang="vi-VN" sz="2400" dirty="0">
                <a:solidFill>
                  <a:srgbClr val="0000CC"/>
                </a:solidFill>
              </a:rPr>
              <a:t> </a:t>
            </a:r>
            <a:r>
              <a:rPr lang="en-US" altLang="vi-VN" sz="2400" dirty="0" err="1">
                <a:solidFill>
                  <a:srgbClr val="0000CC"/>
                </a:solidFill>
              </a:rPr>
              <a:t>niệm</a:t>
            </a:r>
            <a:r>
              <a:rPr lang="en-US" altLang="vi-VN" sz="2400" dirty="0">
                <a:solidFill>
                  <a:srgbClr val="0000CC"/>
                </a:solidFill>
              </a:rPr>
              <a:t> </a:t>
            </a:r>
            <a:r>
              <a:rPr lang="en-US" altLang="vi-VN" sz="2400" dirty="0" err="1">
                <a:solidFill>
                  <a:srgbClr val="0000CC"/>
                </a:solidFill>
              </a:rPr>
              <a:t>cơ</a:t>
            </a:r>
            <a:r>
              <a:rPr lang="en-US" altLang="vi-VN" sz="2400" dirty="0">
                <a:solidFill>
                  <a:srgbClr val="0000CC"/>
                </a:solidFill>
              </a:rPr>
              <a:t> </a:t>
            </a:r>
            <a:r>
              <a:rPr lang="en-US" altLang="vi-VN" sz="2400" dirty="0" err="1">
                <a:solidFill>
                  <a:srgbClr val="0000CC"/>
                </a:solidFill>
              </a:rPr>
              <a:t>bản</a:t>
            </a:r>
            <a:r>
              <a:rPr lang="en-US" altLang="vi-VN" sz="2400" dirty="0">
                <a:solidFill>
                  <a:srgbClr val="0000CC"/>
                </a:solidFill>
              </a:rPr>
              <a:t>:</a:t>
            </a: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Máy</a:t>
            </a:r>
            <a:r>
              <a:rPr lang="en-US" altLang="vi-VN" sz="2000" dirty="0">
                <a:solidFill>
                  <a:srgbClr val="0000CC"/>
                </a:solidFill>
              </a:rPr>
              <a:t> </a:t>
            </a:r>
            <a:r>
              <a:rPr lang="en-US" altLang="vi-VN" sz="2000" dirty="0" err="1">
                <a:solidFill>
                  <a:srgbClr val="0000CC"/>
                </a:solidFill>
              </a:rPr>
              <a:t>tính</a:t>
            </a:r>
            <a:r>
              <a:rPr lang="en-US" altLang="vi-VN" sz="2000" dirty="0">
                <a:solidFill>
                  <a:srgbClr val="0000CC"/>
                </a:solidFill>
              </a:rPr>
              <a:t> </a:t>
            </a:r>
            <a:r>
              <a:rPr lang="en-US" altLang="vi-VN" sz="2000" dirty="0" err="1">
                <a:solidFill>
                  <a:srgbClr val="0000CC"/>
                </a:solidFill>
              </a:rPr>
              <a:t>là</a:t>
            </a:r>
            <a:r>
              <a:rPr lang="en-US" altLang="vi-VN" sz="2000" dirty="0">
                <a:solidFill>
                  <a:srgbClr val="0000CC"/>
                </a:solidFill>
              </a:rPr>
              <a:t> </a:t>
            </a:r>
            <a:r>
              <a:rPr lang="en-US" altLang="vi-VN" sz="2000" dirty="0" err="1">
                <a:solidFill>
                  <a:srgbClr val="0000CC"/>
                </a:solidFill>
              </a:rPr>
              <a:t>gì</a:t>
            </a:r>
            <a:r>
              <a:rPr lang="en-US" altLang="vi-VN" sz="2000" dirty="0">
                <a:solidFill>
                  <a:srgbClr val="0000CC"/>
                </a:solidFill>
              </a:rPr>
              <a:t>?</a:t>
            </a: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Cấu</a:t>
            </a:r>
            <a:r>
              <a:rPr lang="en-US" altLang="vi-VN" sz="2000" dirty="0">
                <a:solidFill>
                  <a:srgbClr val="0000CC"/>
                </a:solidFill>
              </a:rPr>
              <a:t> </a:t>
            </a:r>
            <a:r>
              <a:rPr lang="en-US" altLang="vi-VN" sz="2000" dirty="0" err="1">
                <a:solidFill>
                  <a:srgbClr val="0000CC"/>
                </a:solidFill>
              </a:rPr>
              <a:t>tạo</a:t>
            </a:r>
            <a:r>
              <a:rPr lang="en-US" altLang="vi-VN" sz="2000" dirty="0">
                <a:solidFill>
                  <a:srgbClr val="0000CC"/>
                </a:solidFill>
              </a:rPr>
              <a:t> </a:t>
            </a:r>
            <a:r>
              <a:rPr lang="en-US" altLang="vi-VN" sz="2000" dirty="0" err="1">
                <a:solidFill>
                  <a:srgbClr val="0000CC"/>
                </a:solidFill>
              </a:rPr>
              <a:t>máy</a:t>
            </a:r>
            <a:r>
              <a:rPr lang="en-US" altLang="vi-VN" sz="2000" dirty="0">
                <a:solidFill>
                  <a:srgbClr val="0000CC"/>
                </a:solidFill>
              </a:rPr>
              <a:t> </a:t>
            </a:r>
            <a:r>
              <a:rPr lang="en-US" altLang="vi-VN" sz="2000" dirty="0" err="1">
                <a:solidFill>
                  <a:srgbClr val="0000CC"/>
                </a:solidFill>
              </a:rPr>
              <a:t>tính</a:t>
            </a:r>
            <a:endParaRPr lang="en-US" altLang="vi-VN" sz="2000" dirty="0">
              <a:solidFill>
                <a:srgbClr val="0000CC"/>
              </a:solidFill>
            </a:endParaRP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Lập</a:t>
            </a:r>
            <a:r>
              <a:rPr lang="en-US" altLang="vi-VN" sz="2000" dirty="0">
                <a:solidFill>
                  <a:srgbClr val="0000CC"/>
                </a:solidFill>
              </a:rPr>
              <a:t> </a:t>
            </a:r>
            <a:r>
              <a:rPr lang="en-US" altLang="vi-VN" sz="2000" dirty="0" err="1">
                <a:solidFill>
                  <a:srgbClr val="0000CC"/>
                </a:solidFill>
              </a:rPr>
              <a:t>trình</a:t>
            </a:r>
            <a:endParaRPr lang="en-US" altLang="vi-VN" sz="2000" dirty="0">
              <a:solidFill>
                <a:srgbClr val="0000CC"/>
              </a:solidFill>
            </a:endParaRP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Biên</a:t>
            </a:r>
            <a:r>
              <a:rPr lang="en-US" altLang="vi-VN" sz="2000" dirty="0">
                <a:solidFill>
                  <a:srgbClr val="0000CC"/>
                </a:solidFill>
              </a:rPr>
              <a:t> </a:t>
            </a:r>
            <a:r>
              <a:rPr lang="en-US" altLang="vi-VN" sz="2000" dirty="0" err="1">
                <a:solidFill>
                  <a:srgbClr val="0000CC"/>
                </a:solidFill>
              </a:rPr>
              <a:t>dịch</a:t>
            </a:r>
            <a:endParaRPr lang="en-US" altLang="vi-VN" sz="2000" dirty="0">
              <a:solidFill>
                <a:srgbClr val="0000CC"/>
              </a:solidFill>
            </a:endParaRP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Thông</a:t>
            </a:r>
            <a:r>
              <a:rPr lang="en-US" altLang="vi-VN" sz="2000" dirty="0">
                <a:solidFill>
                  <a:srgbClr val="0000CC"/>
                </a:solidFill>
              </a:rPr>
              <a:t> </a:t>
            </a:r>
            <a:r>
              <a:rPr lang="en-US" altLang="vi-VN" sz="2000" dirty="0" err="1">
                <a:solidFill>
                  <a:srgbClr val="0000CC"/>
                </a:solidFill>
              </a:rPr>
              <a:t>dịch</a:t>
            </a:r>
            <a:endParaRPr lang="en-US" altLang="vi-VN" sz="2000" dirty="0">
              <a:solidFill>
                <a:srgbClr val="0000CC"/>
              </a:solidFill>
            </a:endParaRP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Trình</a:t>
            </a:r>
            <a:r>
              <a:rPr lang="en-US" altLang="vi-VN" sz="2000" dirty="0">
                <a:solidFill>
                  <a:srgbClr val="0000CC"/>
                </a:solidFill>
              </a:rPr>
              <a:t> </a:t>
            </a:r>
            <a:r>
              <a:rPr lang="en-US" altLang="vi-VN" sz="2000" dirty="0" err="1">
                <a:solidFill>
                  <a:srgbClr val="0000CC"/>
                </a:solidFill>
              </a:rPr>
              <a:t>biên</a:t>
            </a:r>
            <a:r>
              <a:rPr lang="en-US" altLang="vi-VN" sz="2000" dirty="0">
                <a:solidFill>
                  <a:srgbClr val="0000CC"/>
                </a:solidFill>
              </a:rPr>
              <a:t> </a:t>
            </a:r>
            <a:r>
              <a:rPr lang="en-US" altLang="vi-VN" sz="2000" dirty="0" err="1">
                <a:solidFill>
                  <a:srgbClr val="0000CC"/>
                </a:solidFill>
              </a:rPr>
              <a:t>dịch</a:t>
            </a:r>
            <a:endParaRPr lang="en-US" altLang="vi-VN" sz="2000" dirty="0">
              <a:solidFill>
                <a:srgbClr val="0000CC"/>
              </a:solidFill>
            </a:endParaRP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Ngôn</a:t>
            </a:r>
            <a:r>
              <a:rPr lang="en-US" altLang="vi-VN" sz="2000" dirty="0">
                <a:solidFill>
                  <a:srgbClr val="0000CC"/>
                </a:solidFill>
              </a:rPr>
              <a:t> </a:t>
            </a:r>
            <a:r>
              <a:rPr lang="en-US" altLang="vi-VN" sz="2000" dirty="0" err="1">
                <a:solidFill>
                  <a:srgbClr val="0000CC"/>
                </a:solidFill>
              </a:rPr>
              <a:t>ngữ</a:t>
            </a:r>
            <a:r>
              <a:rPr lang="en-US" altLang="vi-VN" sz="2000" dirty="0">
                <a:solidFill>
                  <a:srgbClr val="0000CC"/>
                </a:solidFill>
              </a:rPr>
              <a:t> </a:t>
            </a:r>
            <a:r>
              <a:rPr lang="en-US" altLang="vi-VN" sz="2000" dirty="0" err="1">
                <a:solidFill>
                  <a:srgbClr val="0000CC"/>
                </a:solidFill>
              </a:rPr>
              <a:t>lập</a:t>
            </a:r>
            <a:r>
              <a:rPr lang="en-US" altLang="vi-VN" sz="2000" dirty="0">
                <a:solidFill>
                  <a:srgbClr val="0000CC"/>
                </a:solidFill>
              </a:rPr>
              <a:t> </a:t>
            </a:r>
            <a:r>
              <a:rPr lang="en-US" altLang="vi-VN" sz="2000" dirty="0" err="1">
                <a:solidFill>
                  <a:srgbClr val="0000CC"/>
                </a:solidFill>
              </a:rPr>
              <a:t>trình</a:t>
            </a:r>
            <a:r>
              <a:rPr lang="en-US" altLang="vi-VN" sz="2000" dirty="0">
                <a:solidFill>
                  <a:srgbClr val="0000CC"/>
                </a:solidFill>
              </a:rPr>
              <a:t>, IDE</a:t>
            </a:r>
          </a:p>
          <a:p>
            <a:pPr>
              <a:lnSpc>
                <a:spcPct val="95000"/>
              </a:lnSpc>
              <a:spcBef>
                <a:spcPct val="5000"/>
              </a:spcBef>
              <a:buClr>
                <a:schemeClr val="tx2"/>
              </a:buClr>
              <a:buFont typeface="Wingdings" panose="05000000000000000000" pitchFamily="2" charset="2"/>
              <a:buChar char="§"/>
            </a:pPr>
            <a:r>
              <a:rPr lang="en-US" altLang="vi-VN" sz="2400" dirty="0" err="1">
                <a:solidFill>
                  <a:srgbClr val="0000CC"/>
                </a:solidFill>
              </a:rPr>
              <a:t>Ngôn</a:t>
            </a:r>
            <a:r>
              <a:rPr lang="en-US" altLang="vi-VN" sz="2400" dirty="0">
                <a:solidFill>
                  <a:srgbClr val="0000CC"/>
                </a:solidFill>
              </a:rPr>
              <a:t> </a:t>
            </a:r>
            <a:r>
              <a:rPr lang="en-US" altLang="vi-VN" sz="2400" dirty="0" err="1">
                <a:solidFill>
                  <a:srgbClr val="0000CC"/>
                </a:solidFill>
              </a:rPr>
              <a:t>ngữ</a:t>
            </a:r>
            <a:r>
              <a:rPr lang="en-US" altLang="vi-VN" sz="2400" dirty="0">
                <a:solidFill>
                  <a:srgbClr val="0000CC"/>
                </a:solidFill>
              </a:rPr>
              <a:t> C</a:t>
            </a: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Giới</a:t>
            </a:r>
            <a:r>
              <a:rPr lang="en-US" altLang="vi-VN" sz="2000" dirty="0">
                <a:solidFill>
                  <a:srgbClr val="0000CC"/>
                </a:solidFill>
              </a:rPr>
              <a:t> </a:t>
            </a:r>
            <a:r>
              <a:rPr lang="en-US" altLang="vi-VN" sz="2000" dirty="0" err="1">
                <a:solidFill>
                  <a:srgbClr val="0000CC"/>
                </a:solidFill>
              </a:rPr>
              <a:t>thiệu</a:t>
            </a:r>
            <a:r>
              <a:rPr lang="en-US" altLang="vi-VN" sz="2000" dirty="0">
                <a:solidFill>
                  <a:srgbClr val="0000CC"/>
                </a:solidFill>
              </a:rPr>
              <a:t> </a:t>
            </a:r>
            <a:r>
              <a:rPr lang="en-US" altLang="vi-VN" sz="2000" dirty="0" err="1">
                <a:solidFill>
                  <a:srgbClr val="0000CC"/>
                </a:solidFill>
              </a:rPr>
              <a:t>ngôn</a:t>
            </a:r>
            <a:r>
              <a:rPr lang="en-US" altLang="vi-VN" sz="2000" dirty="0">
                <a:solidFill>
                  <a:srgbClr val="0000CC"/>
                </a:solidFill>
              </a:rPr>
              <a:t> </a:t>
            </a:r>
            <a:r>
              <a:rPr lang="en-US" altLang="vi-VN" sz="2000" dirty="0" err="1">
                <a:solidFill>
                  <a:srgbClr val="0000CC"/>
                </a:solidFill>
              </a:rPr>
              <a:t>ngữ</a:t>
            </a:r>
            <a:r>
              <a:rPr lang="en-US" altLang="vi-VN" sz="2000" dirty="0">
                <a:solidFill>
                  <a:srgbClr val="0000CC"/>
                </a:solidFill>
              </a:rPr>
              <a:t> C</a:t>
            </a:r>
          </a:p>
          <a:p>
            <a:pPr lvl="1">
              <a:lnSpc>
                <a:spcPct val="95000"/>
              </a:lnSpc>
              <a:spcBef>
                <a:spcPct val="5000"/>
              </a:spcBef>
              <a:buClr>
                <a:schemeClr val="accent1"/>
              </a:buClr>
              <a:buFont typeface="Wingdings" panose="05000000000000000000" pitchFamily="2" charset="2"/>
              <a:buChar char="§"/>
            </a:pPr>
            <a:r>
              <a:rPr lang="en-US" altLang="vi-VN" sz="2000" dirty="0" err="1">
                <a:solidFill>
                  <a:srgbClr val="0000CC"/>
                </a:solidFill>
              </a:rPr>
              <a:t>Các</a:t>
            </a:r>
            <a:r>
              <a:rPr lang="en-US" altLang="vi-VN" sz="2000" dirty="0">
                <a:solidFill>
                  <a:srgbClr val="0000CC"/>
                </a:solidFill>
              </a:rPr>
              <a:t> </a:t>
            </a:r>
            <a:r>
              <a:rPr lang="en-US" altLang="vi-VN" sz="2000" dirty="0" err="1">
                <a:solidFill>
                  <a:srgbClr val="0000CC"/>
                </a:solidFill>
              </a:rPr>
              <a:t>khái</a:t>
            </a:r>
            <a:r>
              <a:rPr lang="en-US" altLang="vi-VN" sz="2000" dirty="0">
                <a:solidFill>
                  <a:srgbClr val="0000CC"/>
                </a:solidFill>
              </a:rPr>
              <a:t> </a:t>
            </a:r>
            <a:r>
              <a:rPr lang="en-US" altLang="vi-VN" sz="2000" dirty="0" err="1">
                <a:solidFill>
                  <a:srgbClr val="0000CC"/>
                </a:solidFill>
              </a:rPr>
              <a:t>niệm</a:t>
            </a:r>
            <a:r>
              <a:rPr lang="en-US" altLang="vi-VN" sz="2000" dirty="0">
                <a:solidFill>
                  <a:srgbClr val="0000CC"/>
                </a:solidFill>
              </a:rPr>
              <a:t> </a:t>
            </a:r>
            <a:r>
              <a:rPr lang="en-US" altLang="vi-VN" sz="2000" dirty="0" err="1">
                <a:solidFill>
                  <a:srgbClr val="0000CC"/>
                </a:solidFill>
              </a:rPr>
              <a:t>cơ</a:t>
            </a:r>
            <a:r>
              <a:rPr lang="en-US" altLang="vi-VN" sz="2000" dirty="0">
                <a:solidFill>
                  <a:srgbClr val="0000CC"/>
                </a:solidFill>
              </a:rPr>
              <a:t> </a:t>
            </a:r>
            <a:r>
              <a:rPr lang="en-US" altLang="vi-VN" sz="2000" dirty="0" err="1">
                <a:solidFill>
                  <a:srgbClr val="0000CC"/>
                </a:solidFill>
              </a:rPr>
              <a:t>bản</a:t>
            </a:r>
            <a:r>
              <a:rPr lang="en-US" altLang="vi-VN" sz="2000" dirty="0">
                <a:solidFill>
                  <a:srgbClr val="0000CC"/>
                </a:solidFill>
              </a:rPr>
              <a:t>: </a:t>
            </a:r>
            <a:r>
              <a:rPr lang="en-US" altLang="vi-VN" sz="2000" dirty="0" err="1">
                <a:solidFill>
                  <a:srgbClr val="0000CC"/>
                </a:solidFill>
              </a:rPr>
              <a:t>Tập</a:t>
            </a:r>
            <a:r>
              <a:rPr lang="en-US" altLang="vi-VN" sz="2000" dirty="0">
                <a:solidFill>
                  <a:srgbClr val="0000CC"/>
                </a:solidFill>
              </a:rPr>
              <a:t> </a:t>
            </a:r>
            <a:r>
              <a:rPr lang="en-US" altLang="vi-VN" sz="2000" dirty="0" err="1">
                <a:solidFill>
                  <a:srgbClr val="0000CC"/>
                </a:solidFill>
              </a:rPr>
              <a:t>ký</a:t>
            </a:r>
            <a:r>
              <a:rPr lang="en-US" altLang="vi-VN" sz="2000" dirty="0">
                <a:solidFill>
                  <a:srgbClr val="0000CC"/>
                </a:solidFill>
              </a:rPr>
              <a:t> </a:t>
            </a:r>
            <a:r>
              <a:rPr lang="en-US" altLang="vi-VN" sz="2000" dirty="0" err="1">
                <a:solidFill>
                  <a:srgbClr val="0000CC"/>
                </a:solidFill>
              </a:rPr>
              <a:t>tự</a:t>
            </a:r>
            <a:r>
              <a:rPr lang="en-US" altLang="vi-VN" sz="2000" dirty="0">
                <a:solidFill>
                  <a:srgbClr val="0000CC"/>
                </a:solidFill>
              </a:rPr>
              <a:t>, </a:t>
            </a:r>
            <a:r>
              <a:rPr lang="en-US" altLang="vi-VN" sz="2000" dirty="0" err="1">
                <a:solidFill>
                  <a:srgbClr val="0000CC"/>
                </a:solidFill>
              </a:rPr>
              <a:t>từ</a:t>
            </a:r>
            <a:r>
              <a:rPr lang="en-US" altLang="vi-VN" sz="2000" dirty="0">
                <a:solidFill>
                  <a:srgbClr val="0000CC"/>
                </a:solidFill>
              </a:rPr>
              <a:t> </a:t>
            </a:r>
            <a:r>
              <a:rPr lang="en-US" altLang="vi-VN" sz="2000" dirty="0" err="1">
                <a:solidFill>
                  <a:srgbClr val="0000CC"/>
                </a:solidFill>
              </a:rPr>
              <a:t>khóa</a:t>
            </a:r>
            <a:r>
              <a:rPr lang="en-US" altLang="vi-VN" sz="2000" dirty="0">
                <a:solidFill>
                  <a:srgbClr val="0000CC"/>
                </a:solidFill>
              </a:rPr>
              <a:t>, </a:t>
            </a:r>
            <a:r>
              <a:rPr lang="en-US" altLang="vi-VN" sz="2000" dirty="0" err="1">
                <a:solidFill>
                  <a:srgbClr val="0000CC"/>
                </a:solidFill>
              </a:rPr>
              <a:t>định</a:t>
            </a:r>
            <a:r>
              <a:rPr lang="en-US" altLang="vi-VN" sz="2000" dirty="0">
                <a:solidFill>
                  <a:srgbClr val="0000CC"/>
                </a:solidFill>
              </a:rPr>
              <a:t> </a:t>
            </a:r>
            <a:r>
              <a:rPr lang="en-US" altLang="vi-VN" sz="2000" dirty="0" err="1">
                <a:solidFill>
                  <a:srgbClr val="0000CC"/>
                </a:solidFill>
              </a:rPr>
              <a:t>danh</a:t>
            </a:r>
            <a:r>
              <a:rPr lang="en-US" altLang="vi-VN" sz="2000" dirty="0">
                <a:solidFill>
                  <a:srgbClr val="0000CC"/>
                </a:solidFill>
              </a:rPr>
              <a:t>.</a:t>
            </a:r>
          </a:p>
          <a:p>
            <a:pPr>
              <a:lnSpc>
                <a:spcPct val="95000"/>
              </a:lnSpc>
              <a:spcBef>
                <a:spcPct val="5000"/>
              </a:spcBef>
              <a:buClr>
                <a:schemeClr val="tx2"/>
              </a:buClr>
              <a:buFont typeface="Wingdings" panose="05000000000000000000" pitchFamily="2" charset="2"/>
              <a:buChar char="§"/>
            </a:pPr>
            <a:r>
              <a:rPr lang="en-US" altLang="vi-VN" sz="2400" dirty="0" err="1">
                <a:solidFill>
                  <a:srgbClr val="0000CC"/>
                </a:solidFill>
              </a:rPr>
              <a:t>Cấu</a:t>
            </a:r>
            <a:r>
              <a:rPr lang="en-US" altLang="vi-VN" sz="2400" dirty="0">
                <a:solidFill>
                  <a:srgbClr val="0000CC"/>
                </a:solidFill>
              </a:rPr>
              <a:t> </a:t>
            </a:r>
            <a:r>
              <a:rPr lang="en-US" altLang="vi-VN" sz="2400" dirty="0" err="1">
                <a:solidFill>
                  <a:srgbClr val="0000CC"/>
                </a:solidFill>
              </a:rPr>
              <a:t>trúc</a:t>
            </a:r>
            <a:r>
              <a:rPr lang="en-US" altLang="vi-VN" sz="2400" dirty="0">
                <a:solidFill>
                  <a:srgbClr val="0000CC"/>
                </a:solidFill>
              </a:rPr>
              <a:t> </a:t>
            </a:r>
            <a:r>
              <a:rPr lang="en-US" altLang="vi-VN" sz="2400" dirty="0" err="1">
                <a:solidFill>
                  <a:srgbClr val="0000CC"/>
                </a:solidFill>
              </a:rPr>
              <a:t>một</a:t>
            </a:r>
            <a:r>
              <a:rPr lang="en-US" altLang="vi-VN" sz="2400" dirty="0">
                <a:solidFill>
                  <a:srgbClr val="0000CC"/>
                </a:solidFill>
              </a:rPr>
              <a:t> </a:t>
            </a:r>
            <a:r>
              <a:rPr lang="en-US" altLang="vi-VN" sz="2400" dirty="0" err="1">
                <a:solidFill>
                  <a:srgbClr val="0000CC"/>
                </a:solidFill>
              </a:rPr>
              <a:t>chương</a:t>
            </a:r>
            <a:r>
              <a:rPr lang="en-US" altLang="vi-VN" sz="2400" dirty="0">
                <a:solidFill>
                  <a:srgbClr val="0000CC"/>
                </a:solidFill>
              </a:rPr>
              <a:t> </a:t>
            </a:r>
            <a:r>
              <a:rPr lang="en-US" altLang="vi-VN" sz="2400" dirty="0" err="1">
                <a:solidFill>
                  <a:srgbClr val="0000CC"/>
                </a:solidFill>
              </a:rPr>
              <a:t>trình</a:t>
            </a:r>
            <a:r>
              <a:rPr lang="en-US" altLang="vi-VN" sz="2400" dirty="0">
                <a:solidFill>
                  <a:srgbClr val="0000CC"/>
                </a:solidFill>
              </a:rPr>
              <a:t> C </a:t>
            </a:r>
            <a:r>
              <a:rPr lang="en-US" altLang="vi-VN" sz="2400" dirty="0" err="1">
                <a:solidFill>
                  <a:srgbClr val="0000CC"/>
                </a:solidFill>
              </a:rPr>
              <a:t>đơn</a:t>
            </a:r>
            <a:r>
              <a:rPr lang="en-US" altLang="vi-VN" sz="2400" dirty="0">
                <a:solidFill>
                  <a:srgbClr val="0000CC"/>
                </a:solidFill>
              </a:rPr>
              <a:t> </a:t>
            </a:r>
            <a:r>
              <a:rPr lang="en-US" altLang="vi-VN" sz="2400" dirty="0" err="1">
                <a:solidFill>
                  <a:srgbClr val="0000CC"/>
                </a:solidFill>
              </a:rPr>
              <a:t>giản</a:t>
            </a:r>
            <a:endParaRPr lang="en-US" altLang="vi-VN" sz="2400" dirty="0">
              <a:solidFill>
                <a:srgbClr val="0000CC"/>
              </a:solidFill>
            </a:endParaRPr>
          </a:p>
          <a:p>
            <a:pPr>
              <a:lnSpc>
                <a:spcPct val="95000"/>
              </a:lnSpc>
              <a:spcBef>
                <a:spcPct val="5000"/>
              </a:spcBef>
              <a:buClr>
                <a:schemeClr val="tx2"/>
              </a:buClr>
              <a:buFont typeface="Wingdings" panose="05000000000000000000" pitchFamily="2" charset="2"/>
              <a:buChar char="§"/>
            </a:pPr>
            <a:r>
              <a:rPr lang="en-US" altLang="vi-VN" sz="2400" dirty="0" err="1">
                <a:solidFill>
                  <a:srgbClr val="0000CC"/>
                </a:solidFill>
              </a:rPr>
              <a:t>Một</a:t>
            </a:r>
            <a:r>
              <a:rPr lang="en-US" altLang="vi-VN" sz="2400" dirty="0">
                <a:solidFill>
                  <a:srgbClr val="0000CC"/>
                </a:solidFill>
              </a:rPr>
              <a:t> </a:t>
            </a:r>
            <a:r>
              <a:rPr lang="en-US" altLang="vi-VN" sz="2400" dirty="0" err="1">
                <a:solidFill>
                  <a:srgbClr val="0000CC"/>
                </a:solidFill>
              </a:rPr>
              <a:t>số</a:t>
            </a:r>
            <a:r>
              <a:rPr lang="en-US" altLang="vi-VN" sz="2400" dirty="0">
                <a:solidFill>
                  <a:srgbClr val="0000CC"/>
                </a:solidFill>
              </a:rPr>
              <a:t> </a:t>
            </a:r>
            <a:r>
              <a:rPr lang="en-US" altLang="vi-VN" sz="2400" dirty="0" err="1">
                <a:solidFill>
                  <a:srgbClr val="0000CC"/>
                </a:solidFill>
              </a:rPr>
              <a:t>ví</a:t>
            </a:r>
            <a:r>
              <a:rPr lang="en-US" altLang="vi-VN" sz="2400" dirty="0">
                <a:solidFill>
                  <a:srgbClr val="0000CC"/>
                </a:solidFill>
              </a:rPr>
              <a:t> </a:t>
            </a:r>
            <a:r>
              <a:rPr lang="en-US" altLang="vi-VN" sz="2400" dirty="0" err="1">
                <a:solidFill>
                  <a:srgbClr val="0000CC"/>
                </a:solidFill>
              </a:rPr>
              <a:t>dụ</a:t>
            </a:r>
            <a:r>
              <a:rPr lang="en-US" altLang="vi-VN" sz="2400" dirty="0">
                <a:solidFill>
                  <a:srgbClr val="0000CC"/>
                </a:solidFill>
              </a:rPr>
              <a:t> </a:t>
            </a:r>
            <a:r>
              <a:rPr lang="en-US" altLang="vi-VN" sz="2400" dirty="0" err="1">
                <a:solidFill>
                  <a:srgbClr val="0000CC"/>
                </a:solidFill>
              </a:rPr>
              <a:t>đơn</a:t>
            </a:r>
            <a:r>
              <a:rPr lang="en-US" altLang="vi-VN" sz="2400" dirty="0">
                <a:solidFill>
                  <a:srgbClr val="0000CC"/>
                </a:solidFill>
              </a:rPr>
              <a:t> </a:t>
            </a:r>
            <a:r>
              <a:rPr lang="en-US" altLang="vi-VN" sz="2400" dirty="0" err="1">
                <a:solidFill>
                  <a:srgbClr val="0000CC"/>
                </a:solidFill>
              </a:rPr>
              <a:t>giản</a:t>
            </a:r>
            <a:endParaRPr lang="en-US" altLang="vi-VN" sz="2400" dirty="0">
              <a:solidFill>
                <a:srgbClr val="0000CC"/>
              </a:solidFill>
            </a:endParaRPr>
          </a:p>
        </p:txBody>
      </p:sp>
    </p:spTree>
    <p:extLst>
      <p:ext uri="{BB962C8B-B14F-4D97-AF65-F5344CB8AC3E}">
        <p14:creationId xmlns:p14="http://schemas.microsoft.com/office/powerpoint/2010/main" val="275764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MÁY TÍNH LÀ GÌ?</a:t>
            </a:r>
          </a:p>
        </p:txBody>
      </p:sp>
      <p:sp>
        <p:nvSpPr>
          <p:cNvPr id="3" name="Content Placeholder 2"/>
          <p:cNvSpPr>
            <a:spLocks noGrp="1"/>
          </p:cNvSpPr>
          <p:nvPr>
            <p:ph idx="1"/>
          </p:nvPr>
        </p:nvSpPr>
        <p:spPr>
          <a:xfrm>
            <a:off x="486982" y="1374865"/>
            <a:ext cx="7886700" cy="1085306"/>
          </a:xfrm>
        </p:spPr>
        <p:txBody>
          <a:bodyPr/>
          <a:lstStyle/>
          <a:p>
            <a:pPr marL="0" indent="0">
              <a:buNone/>
            </a:pPr>
            <a:r>
              <a:rPr lang="fr-FR" dirty="0" err="1">
                <a:solidFill>
                  <a:srgbClr val="0000CC"/>
                </a:solidFill>
              </a:rPr>
              <a:t>Máy</a:t>
            </a:r>
            <a:r>
              <a:rPr lang="fr-FR" dirty="0">
                <a:solidFill>
                  <a:srgbClr val="0000CC"/>
                </a:solidFill>
              </a:rPr>
              <a:t> </a:t>
            </a:r>
            <a:r>
              <a:rPr lang="fr-FR" dirty="0" err="1">
                <a:solidFill>
                  <a:srgbClr val="0000CC"/>
                </a:solidFill>
              </a:rPr>
              <a:t>tính</a:t>
            </a:r>
            <a:r>
              <a:rPr lang="fr-FR" dirty="0">
                <a:solidFill>
                  <a:srgbClr val="0000CC"/>
                </a:solidFill>
              </a:rPr>
              <a:t> (computer) </a:t>
            </a:r>
            <a:r>
              <a:rPr lang="fr-FR" dirty="0" err="1">
                <a:solidFill>
                  <a:srgbClr val="0000CC"/>
                </a:solidFill>
              </a:rPr>
              <a:t>hay</a:t>
            </a:r>
            <a:r>
              <a:rPr lang="fr-FR" dirty="0">
                <a:solidFill>
                  <a:srgbClr val="0000CC"/>
                </a:solidFill>
              </a:rPr>
              <a:t> </a:t>
            </a:r>
            <a:r>
              <a:rPr lang="fr-FR" dirty="0" err="1">
                <a:solidFill>
                  <a:srgbClr val="0000CC"/>
                </a:solidFill>
              </a:rPr>
              <a:t>còn</a:t>
            </a:r>
            <a:r>
              <a:rPr lang="fr-FR" dirty="0">
                <a:solidFill>
                  <a:srgbClr val="0000CC"/>
                </a:solidFill>
              </a:rPr>
              <a:t> </a:t>
            </a:r>
            <a:r>
              <a:rPr lang="fr-FR" dirty="0" err="1">
                <a:solidFill>
                  <a:srgbClr val="0000CC"/>
                </a:solidFill>
              </a:rPr>
              <a:t>gọi</a:t>
            </a:r>
            <a:r>
              <a:rPr lang="fr-FR" dirty="0">
                <a:solidFill>
                  <a:srgbClr val="0000CC"/>
                </a:solidFill>
              </a:rPr>
              <a:t> </a:t>
            </a:r>
            <a:r>
              <a:rPr lang="fr-FR" dirty="0" err="1">
                <a:solidFill>
                  <a:srgbClr val="0000CC"/>
                </a:solidFill>
              </a:rPr>
              <a:t>máy</a:t>
            </a:r>
            <a:r>
              <a:rPr lang="fr-FR" dirty="0">
                <a:solidFill>
                  <a:srgbClr val="0000CC"/>
                </a:solidFill>
              </a:rPr>
              <a:t> vi </a:t>
            </a:r>
            <a:r>
              <a:rPr lang="fr-FR" dirty="0" err="1">
                <a:solidFill>
                  <a:srgbClr val="0000CC"/>
                </a:solidFill>
              </a:rPr>
              <a:t>tính</a:t>
            </a:r>
            <a:r>
              <a:rPr lang="fr-FR" dirty="0">
                <a:solidFill>
                  <a:srgbClr val="0000CC"/>
                </a:solidFill>
              </a:rPr>
              <a:t> là </a:t>
            </a:r>
            <a:r>
              <a:rPr lang="fr-FR" dirty="0" err="1">
                <a:solidFill>
                  <a:srgbClr val="0000CC"/>
                </a:solidFill>
              </a:rPr>
              <a:t>một</a:t>
            </a:r>
            <a:r>
              <a:rPr lang="fr-FR" dirty="0">
                <a:solidFill>
                  <a:srgbClr val="0000CC"/>
                </a:solidFill>
              </a:rPr>
              <a:t> </a:t>
            </a:r>
            <a:r>
              <a:rPr lang="fr-FR" dirty="0" err="1">
                <a:solidFill>
                  <a:srgbClr val="0000CC"/>
                </a:solidFill>
              </a:rPr>
              <a:t>dụng</a:t>
            </a:r>
            <a:r>
              <a:rPr lang="fr-FR" dirty="0">
                <a:solidFill>
                  <a:srgbClr val="0000CC"/>
                </a:solidFill>
              </a:rPr>
              <a:t> </a:t>
            </a:r>
            <a:r>
              <a:rPr lang="fr-FR" dirty="0" err="1">
                <a:solidFill>
                  <a:srgbClr val="0000CC"/>
                </a:solidFill>
              </a:rPr>
              <a:t>cụ</a:t>
            </a:r>
            <a:r>
              <a:rPr lang="fr-FR" dirty="0">
                <a:solidFill>
                  <a:srgbClr val="0000CC"/>
                </a:solidFill>
              </a:rPr>
              <a:t> </a:t>
            </a:r>
            <a:r>
              <a:rPr lang="fr-FR" dirty="0" err="1">
                <a:solidFill>
                  <a:srgbClr val="0000CC"/>
                </a:solidFill>
              </a:rPr>
              <a:t>điện</a:t>
            </a:r>
            <a:r>
              <a:rPr lang="fr-FR" dirty="0">
                <a:solidFill>
                  <a:srgbClr val="0000CC"/>
                </a:solidFill>
              </a:rPr>
              <a:t> </a:t>
            </a:r>
            <a:r>
              <a:rPr lang="fr-FR" dirty="0" err="1">
                <a:solidFill>
                  <a:srgbClr val="0000CC"/>
                </a:solidFill>
              </a:rPr>
              <a:t>tử</a:t>
            </a:r>
            <a:r>
              <a:rPr lang="fr-FR" dirty="0">
                <a:solidFill>
                  <a:srgbClr val="0000CC"/>
                </a:solidFill>
              </a:rPr>
              <a:t>, </a:t>
            </a:r>
            <a:r>
              <a:rPr lang="fr-FR" dirty="0" err="1">
                <a:solidFill>
                  <a:srgbClr val="0000CC"/>
                </a:solidFill>
              </a:rPr>
              <a:t>nó</a:t>
            </a:r>
            <a:r>
              <a:rPr lang="fr-FR" dirty="0">
                <a:solidFill>
                  <a:srgbClr val="0000CC"/>
                </a:solidFill>
              </a:rPr>
              <a:t> </a:t>
            </a:r>
            <a:r>
              <a:rPr lang="fr-FR" dirty="0" err="1">
                <a:solidFill>
                  <a:srgbClr val="0000CC"/>
                </a:solidFill>
              </a:rPr>
              <a:t>có</a:t>
            </a:r>
            <a:r>
              <a:rPr lang="fr-FR" dirty="0">
                <a:solidFill>
                  <a:srgbClr val="0000CC"/>
                </a:solidFill>
              </a:rPr>
              <a:t> </a:t>
            </a:r>
            <a:r>
              <a:rPr lang="fr-FR" dirty="0" err="1">
                <a:solidFill>
                  <a:srgbClr val="0000CC"/>
                </a:solidFill>
              </a:rPr>
              <a:t>thể</a:t>
            </a:r>
            <a:r>
              <a:rPr lang="fr-FR" dirty="0">
                <a:solidFill>
                  <a:srgbClr val="0000CC"/>
                </a:solidFill>
              </a:rPr>
              <a:t>:</a:t>
            </a:r>
            <a:endParaRPr lang="vi-VN" dirty="0">
              <a:solidFill>
                <a:srgbClr val="0000CC"/>
              </a:solidFill>
            </a:endParaRPr>
          </a:p>
        </p:txBody>
      </p:sp>
      <p:graphicFrame>
        <p:nvGraphicFramePr>
          <p:cNvPr id="5" name="Diagram 4"/>
          <p:cNvGraphicFramePr/>
          <p:nvPr>
            <p:extLst>
              <p:ext uri="{D42A27DB-BD31-4B8C-83A1-F6EECF244321}">
                <p14:modId xmlns:p14="http://schemas.microsoft.com/office/powerpoint/2010/main" val="3931411278"/>
              </p:ext>
            </p:extLst>
          </p:nvPr>
        </p:nvGraphicFramePr>
        <p:xfrm>
          <a:off x="3385303" y="2763891"/>
          <a:ext cx="5225143" cy="2290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https://encrypted-tbn3.gstatic.com/images?q=tbn:ANd9GcRYefECKssO2-kQ6zNI8Y_eyoRQApQ91M_KZQ3UPvpgOd6f3IlDeg"/>
          <p:cNvPicPr/>
          <p:nvPr/>
        </p:nvPicPr>
        <p:blipFill>
          <a:blip r:embed="rId8">
            <a:extLst>
              <a:ext uri="{28A0092B-C50C-407E-A947-70E740481C1C}">
                <a14:useLocalDpi xmlns:a14="http://schemas.microsoft.com/office/drawing/2010/main" val="0"/>
              </a:ext>
            </a:extLst>
          </a:blip>
          <a:srcRect/>
          <a:stretch>
            <a:fillRect/>
          </a:stretch>
        </p:blipFill>
        <p:spPr bwMode="auto">
          <a:xfrm>
            <a:off x="706075" y="3286406"/>
            <a:ext cx="2005965" cy="1600200"/>
          </a:xfrm>
          <a:prstGeom prst="rect">
            <a:avLst/>
          </a:prstGeom>
          <a:noFill/>
          <a:ln>
            <a:noFill/>
          </a:ln>
        </p:spPr>
      </p:pic>
    </p:spTree>
    <p:extLst>
      <p:ext uri="{BB962C8B-B14F-4D97-AF65-F5344CB8AC3E}">
        <p14:creationId xmlns:p14="http://schemas.microsoft.com/office/powerpoint/2010/main" val="181580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CẤU TẠO MÁY TÍNH?</a:t>
            </a:r>
          </a:p>
        </p:txBody>
      </p:sp>
      <p:sp>
        <p:nvSpPr>
          <p:cNvPr id="3" name="Content Placeholder 2"/>
          <p:cNvSpPr>
            <a:spLocks noGrp="1"/>
          </p:cNvSpPr>
          <p:nvPr>
            <p:ph idx="1"/>
          </p:nvPr>
        </p:nvSpPr>
        <p:spPr>
          <a:xfrm>
            <a:off x="486981" y="1374865"/>
            <a:ext cx="8080075" cy="1009106"/>
          </a:xfrm>
        </p:spPr>
        <p:txBody>
          <a:bodyPr>
            <a:noAutofit/>
          </a:bodyPr>
          <a:lstStyle/>
          <a:p>
            <a:pPr marL="0" indent="0">
              <a:buNone/>
            </a:pPr>
            <a:r>
              <a:rPr lang="en-US" dirty="0" err="1">
                <a:solidFill>
                  <a:srgbClr val="0000CC"/>
                </a:solidFill>
              </a:rPr>
              <a:t>Máy</a:t>
            </a:r>
            <a:r>
              <a:rPr lang="en-US" dirty="0">
                <a:solidFill>
                  <a:srgbClr val="0000CC"/>
                </a:solidFill>
              </a:rPr>
              <a:t> </a:t>
            </a:r>
            <a:r>
              <a:rPr lang="en-US" dirty="0" err="1">
                <a:solidFill>
                  <a:srgbClr val="0000CC"/>
                </a:solidFill>
              </a:rPr>
              <a:t>tính</a:t>
            </a:r>
            <a:r>
              <a:rPr lang="en-US" dirty="0">
                <a:solidFill>
                  <a:srgbClr val="0000CC"/>
                </a:solidFill>
              </a:rPr>
              <a:t> </a:t>
            </a:r>
            <a:r>
              <a:rPr lang="en-US" dirty="0" err="1">
                <a:solidFill>
                  <a:srgbClr val="0000CC"/>
                </a:solidFill>
              </a:rPr>
              <a:t>có</a:t>
            </a:r>
            <a:r>
              <a:rPr lang="en-US" dirty="0">
                <a:solidFill>
                  <a:srgbClr val="0000CC"/>
                </a:solidFill>
              </a:rPr>
              <a:t> 2 </a:t>
            </a:r>
            <a:r>
              <a:rPr lang="en-US" dirty="0" err="1">
                <a:solidFill>
                  <a:srgbClr val="0000CC"/>
                </a:solidFill>
              </a:rPr>
              <a:t>thành</a:t>
            </a:r>
            <a:r>
              <a:rPr lang="en-US" dirty="0">
                <a:solidFill>
                  <a:srgbClr val="0000CC"/>
                </a:solidFill>
              </a:rPr>
              <a:t> </a:t>
            </a:r>
            <a:r>
              <a:rPr lang="en-US" dirty="0" err="1">
                <a:solidFill>
                  <a:srgbClr val="0000CC"/>
                </a:solidFill>
              </a:rPr>
              <a:t>phần</a:t>
            </a:r>
            <a:r>
              <a:rPr lang="en-US" dirty="0">
                <a:solidFill>
                  <a:srgbClr val="0000CC"/>
                </a:solidFill>
              </a:rPr>
              <a:t> </a:t>
            </a:r>
            <a:r>
              <a:rPr lang="en-US" dirty="0" err="1">
                <a:solidFill>
                  <a:srgbClr val="0000CC"/>
                </a:solidFill>
              </a:rPr>
              <a:t>chính</a:t>
            </a:r>
            <a:r>
              <a:rPr lang="en-US" dirty="0">
                <a:solidFill>
                  <a:srgbClr val="0000CC"/>
                </a:solidFill>
              </a:rPr>
              <a:t>: </a:t>
            </a:r>
            <a:r>
              <a:rPr lang="en-US" dirty="0" err="1">
                <a:solidFill>
                  <a:srgbClr val="0000CC"/>
                </a:solidFill>
              </a:rPr>
              <a:t>phần</a:t>
            </a:r>
            <a:r>
              <a:rPr lang="en-US" dirty="0">
                <a:solidFill>
                  <a:srgbClr val="0000CC"/>
                </a:solidFill>
              </a:rPr>
              <a:t> </a:t>
            </a:r>
            <a:r>
              <a:rPr lang="en-US" dirty="0" err="1">
                <a:solidFill>
                  <a:srgbClr val="0000CC"/>
                </a:solidFill>
              </a:rPr>
              <a:t>cứng</a:t>
            </a:r>
            <a:r>
              <a:rPr lang="en-US" dirty="0">
                <a:solidFill>
                  <a:srgbClr val="0000CC"/>
                </a:solidFill>
              </a:rPr>
              <a:t> </a:t>
            </a:r>
            <a:r>
              <a:rPr lang="en-US" dirty="0" err="1">
                <a:solidFill>
                  <a:srgbClr val="0000CC"/>
                </a:solidFill>
              </a:rPr>
              <a:t>và</a:t>
            </a:r>
            <a:r>
              <a:rPr lang="en-US" dirty="0">
                <a:solidFill>
                  <a:srgbClr val="0000CC"/>
                </a:solidFill>
              </a:rPr>
              <a:t> </a:t>
            </a:r>
            <a:r>
              <a:rPr lang="en-US" dirty="0" err="1">
                <a:solidFill>
                  <a:srgbClr val="0000CC"/>
                </a:solidFill>
              </a:rPr>
              <a:t>phần</a:t>
            </a:r>
            <a:r>
              <a:rPr lang="en-US" dirty="0">
                <a:solidFill>
                  <a:srgbClr val="0000CC"/>
                </a:solidFill>
              </a:rPr>
              <a:t> </a:t>
            </a:r>
            <a:r>
              <a:rPr lang="en-US" dirty="0" err="1">
                <a:solidFill>
                  <a:srgbClr val="0000CC"/>
                </a:solidFill>
              </a:rPr>
              <a:t>mềm</a:t>
            </a:r>
            <a:endParaRPr lang="vi-VN" dirty="0">
              <a:solidFill>
                <a:srgbClr val="0000CC"/>
              </a:solidFill>
            </a:endParaRPr>
          </a:p>
        </p:txBody>
      </p:sp>
      <p:sp>
        <p:nvSpPr>
          <p:cNvPr id="7" name="Content Placeholder 2"/>
          <p:cNvSpPr txBox="1">
            <a:spLocks/>
          </p:cNvSpPr>
          <p:nvPr/>
        </p:nvSpPr>
        <p:spPr>
          <a:xfrm>
            <a:off x="486981" y="2416628"/>
            <a:ext cx="4495800" cy="28302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err="1">
                <a:solidFill>
                  <a:schemeClr val="bg1"/>
                </a:solidFill>
              </a:rPr>
              <a:t>Phần</a:t>
            </a:r>
            <a:r>
              <a:rPr lang="en-US" sz="2400" dirty="0">
                <a:solidFill>
                  <a:schemeClr val="bg1"/>
                </a:solidFill>
              </a:rPr>
              <a:t> </a:t>
            </a:r>
            <a:r>
              <a:rPr lang="en-US" sz="2400" dirty="0" err="1">
                <a:solidFill>
                  <a:schemeClr val="bg1"/>
                </a:solidFill>
              </a:rPr>
              <a:t>cứng</a:t>
            </a:r>
            <a:r>
              <a:rPr lang="en-US" sz="2400" dirty="0">
                <a:solidFill>
                  <a:schemeClr val="bg1"/>
                </a:solidFill>
              </a:rPr>
              <a:t> (hardware): </a:t>
            </a:r>
            <a:r>
              <a:rPr lang="en-US" sz="2400" dirty="0" err="1">
                <a:solidFill>
                  <a:schemeClr val="bg1"/>
                </a:solidFill>
              </a:rPr>
              <a:t>Bao</a:t>
            </a:r>
            <a:r>
              <a:rPr lang="en-US" sz="2400" dirty="0">
                <a:solidFill>
                  <a:schemeClr val="bg1"/>
                </a:solidFill>
              </a:rPr>
              <a:t> </a:t>
            </a:r>
            <a:r>
              <a:rPr lang="en-US" sz="2400" dirty="0" err="1">
                <a:solidFill>
                  <a:schemeClr val="bg1"/>
                </a:solidFill>
              </a:rPr>
              <a:t>gồm</a:t>
            </a:r>
            <a:r>
              <a:rPr lang="en-US" sz="2400" dirty="0">
                <a:solidFill>
                  <a:schemeClr val="bg1"/>
                </a:solidFill>
              </a:rPr>
              <a:t> </a:t>
            </a:r>
            <a:r>
              <a:rPr lang="en-US" sz="2400" dirty="0" err="1">
                <a:solidFill>
                  <a:schemeClr val="bg1"/>
                </a:solidFill>
              </a:rPr>
              <a:t>các</a:t>
            </a:r>
            <a:r>
              <a:rPr lang="en-US" sz="2400" dirty="0">
                <a:solidFill>
                  <a:schemeClr val="bg1"/>
                </a:solidFill>
              </a:rPr>
              <a:t> </a:t>
            </a:r>
            <a:r>
              <a:rPr lang="en-US" sz="2400" dirty="0" err="1">
                <a:solidFill>
                  <a:schemeClr val="bg1"/>
                </a:solidFill>
              </a:rPr>
              <a:t>linh</a:t>
            </a:r>
            <a:r>
              <a:rPr lang="en-US" sz="2400" dirty="0">
                <a:solidFill>
                  <a:schemeClr val="bg1"/>
                </a:solidFill>
              </a:rPr>
              <a:t> </a:t>
            </a:r>
            <a:r>
              <a:rPr lang="en-US" sz="2400" dirty="0" err="1">
                <a:solidFill>
                  <a:schemeClr val="bg1"/>
                </a:solidFill>
              </a:rPr>
              <a:t>kiện</a:t>
            </a:r>
            <a:r>
              <a:rPr lang="en-US" sz="2400" dirty="0">
                <a:solidFill>
                  <a:schemeClr val="bg1"/>
                </a:solidFill>
              </a:rPr>
              <a:t> </a:t>
            </a:r>
            <a:r>
              <a:rPr lang="en-US" sz="2400" dirty="0" err="1">
                <a:solidFill>
                  <a:schemeClr val="bg1"/>
                </a:solidFill>
              </a:rPr>
              <a:t>cấu</a:t>
            </a:r>
            <a:r>
              <a:rPr lang="en-US" sz="2400" dirty="0">
                <a:solidFill>
                  <a:schemeClr val="bg1"/>
                </a:solidFill>
              </a:rPr>
              <a:t> </a:t>
            </a:r>
            <a:r>
              <a:rPr lang="en-US" sz="2400" dirty="0" err="1">
                <a:solidFill>
                  <a:schemeClr val="bg1"/>
                </a:solidFill>
              </a:rPr>
              <a:t>thành</a:t>
            </a:r>
            <a:r>
              <a:rPr lang="en-US" sz="2400" dirty="0">
                <a:solidFill>
                  <a:schemeClr val="bg1"/>
                </a:solidFill>
              </a:rPr>
              <a:t> </a:t>
            </a:r>
            <a:r>
              <a:rPr lang="en-US" sz="2400" dirty="0" err="1">
                <a:solidFill>
                  <a:schemeClr val="bg1"/>
                </a:solidFill>
              </a:rPr>
              <a:t>máy</a:t>
            </a:r>
            <a:r>
              <a:rPr lang="en-US" sz="2400" dirty="0">
                <a:solidFill>
                  <a:schemeClr val="bg1"/>
                </a:solidFill>
              </a:rPr>
              <a:t> </a:t>
            </a:r>
            <a:r>
              <a:rPr lang="en-US" sz="2400" dirty="0" err="1">
                <a:solidFill>
                  <a:schemeClr val="bg1"/>
                </a:solidFill>
              </a:rPr>
              <a:t>tính</a:t>
            </a:r>
            <a:r>
              <a:rPr lang="en-US" sz="2400" dirty="0">
                <a:solidFill>
                  <a:schemeClr val="bg1"/>
                </a:solidFill>
              </a:rPr>
              <a:t> </a:t>
            </a:r>
            <a:r>
              <a:rPr lang="en-US" sz="2400" dirty="0" err="1">
                <a:solidFill>
                  <a:schemeClr val="bg1"/>
                </a:solidFill>
              </a:rPr>
              <a:t>như</a:t>
            </a:r>
            <a:r>
              <a:rPr lang="en-US" sz="2400" dirty="0">
                <a:solidFill>
                  <a:schemeClr val="bg1"/>
                </a:solidFill>
              </a:rPr>
              <a:t>: </a:t>
            </a:r>
            <a:r>
              <a:rPr lang="en-US" sz="2400" dirty="0" err="1">
                <a:solidFill>
                  <a:schemeClr val="bg1"/>
                </a:solidFill>
              </a:rPr>
              <a:t>bộ</a:t>
            </a:r>
            <a:r>
              <a:rPr lang="en-US" sz="2400" dirty="0">
                <a:solidFill>
                  <a:schemeClr val="bg1"/>
                </a:solidFill>
              </a:rPr>
              <a:t> vi </a:t>
            </a:r>
            <a:r>
              <a:rPr lang="en-US" sz="2400" dirty="0" err="1">
                <a:solidFill>
                  <a:schemeClr val="bg1"/>
                </a:solidFill>
              </a:rPr>
              <a:t>xử</a:t>
            </a:r>
            <a:r>
              <a:rPr lang="en-US" sz="2400" dirty="0">
                <a:solidFill>
                  <a:schemeClr val="bg1"/>
                </a:solidFill>
              </a:rPr>
              <a:t> </a:t>
            </a:r>
            <a:r>
              <a:rPr lang="en-US" sz="2400" dirty="0" err="1">
                <a:solidFill>
                  <a:schemeClr val="bg1"/>
                </a:solidFill>
              </a:rPr>
              <a:t>lý</a:t>
            </a:r>
            <a:r>
              <a:rPr lang="en-US" sz="2400" dirty="0">
                <a:solidFill>
                  <a:schemeClr val="bg1"/>
                </a:solidFill>
              </a:rPr>
              <a:t> (CPU), </a:t>
            </a:r>
            <a:r>
              <a:rPr lang="en-US" sz="2400" dirty="0" err="1">
                <a:solidFill>
                  <a:schemeClr val="bg1"/>
                </a:solidFill>
              </a:rPr>
              <a:t>bo</a:t>
            </a:r>
            <a:r>
              <a:rPr lang="en-US" sz="2400" dirty="0">
                <a:solidFill>
                  <a:schemeClr val="bg1"/>
                </a:solidFill>
              </a:rPr>
              <a:t> </a:t>
            </a:r>
            <a:r>
              <a:rPr lang="en-US" sz="2400" dirty="0" err="1">
                <a:solidFill>
                  <a:schemeClr val="bg1"/>
                </a:solidFill>
              </a:rPr>
              <a:t>mạch</a:t>
            </a:r>
            <a:r>
              <a:rPr lang="en-US" sz="2400" dirty="0">
                <a:solidFill>
                  <a:schemeClr val="bg1"/>
                </a:solidFill>
              </a:rPr>
              <a:t> </a:t>
            </a:r>
            <a:r>
              <a:rPr lang="en-US" sz="2400" dirty="0" err="1">
                <a:solidFill>
                  <a:schemeClr val="bg1"/>
                </a:solidFill>
              </a:rPr>
              <a:t>chủ</a:t>
            </a:r>
            <a:r>
              <a:rPr lang="en-US" sz="2400" dirty="0">
                <a:solidFill>
                  <a:schemeClr val="bg1"/>
                </a:solidFill>
              </a:rPr>
              <a:t> (mainboard), </a:t>
            </a:r>
            <a:r>
              <a:rPr lang="en-US" sz="2400" dirty="0" err="1">
                <a:solidFill>
                  <a:schemeClr val="bg1"/>
                </a:solidFill>
              </a:rPr>
              <a:t>bộ</a:t>
            </a:r>
            <a:r>
              <a:rPr lang="en-US" sz="2400" dirty="0">
                <a:solidFill>
                  <a:schemeClr val="bg1"/>
                </a:solidFill>
              </a:rPr>
              <a:t> </a:t>
            </a:r>
            <a:r>
              <a:rPr lang="en-US" sz="2400" dirty="0" err="1">
                <a:solidFill>
                  <a:schemeClr val="bg1"/>
                </a:solidFill>
              </a:rPr>
              <a:t>nhớ</a:t>
            </a:r>
            <a:r>
              <a:rPr lang="en-US" sz="2400" dirty="0">
                <a:solidFill>
                  <a:schemeClr val="bg1"/>
                </a:solidFill>
              </a:rPr>
              <a:t> </a:t>
            </a:r>
            <a:r>
              <a:rPr lang="en-US" sz="2400" dirty="0" err="1">
                <a:solidFill>
                  <a:schemeClr val="bg1"/>
                </a:solidFill>
              </a:rPr>
              <a:t>tạm</a:t>
            </a:r>
            <a:r>
              <a:rPr lang="en-US" sz="2400" dirty="0">
                <a:solidFill>
                  <a:schemeClr val="bg1"/>
                </a:solidFill>
              </a:rPr>
              <a:t> (ram), </a:t>
            </a:r>
            <a:r>
              <a:rPr lang="en-US" sz="2400" dirty="0" err="1">
                <a:solidFill>
                  <a:schemeClr val="bg1"/>
                </a:solidFill>
              </a:rPr>
              <a:t>màn</a:t>
            </a:r>
            <a:r>
              <a:rPr lang="en-US" sz="2400" dirty="0">
                <a:solidFill>
                  <a:schemeClr val="bg1"/>
                </a:solidFill>
              </a:rPr>
              <a:t> </a:t>
            </a:r>
            <a:r>
              <a:rPr lang="en-US" sz="2400" dirty="0" err="1">
                <a:solidFill>
                  <a:schemeClr val="bg1"/>
                </a:solidFill>
              </a:rPr>
              <a:t>hình</a:t>
            </a:r>
            <a:r>
              <a:rPr lang="en-US" sz="2400" dirty="0">
                <a:solidFill>
                  <a:schemeClr val="bg1"/>
                </a:solidFill>
              </a:rPr>
              <a:t> (monitor), </a:t>
            </a:r>
            <a:r>
              <a:rPr lang="en-US" sz="2400" dirty="0" err="1">
                <a:solidFill>
                  <a:schemeClr val="bg1"/>
                </a:solidFill>
              </a:rPr>
              <a:t>đĩa</a:t>
            </a:r>
            <a:r>
              <a:rPr lang="en-US" sz="2400" dirty="0">
                <a:solidFill>
                  <a:schemeClr val="bg1"/>
                </a:solidFill>
              </a:rPr>
              <a:t> </a:t>
            </a:r>
            <a:r>
              <a:rPr lang="en-US" sz="2400" dirty="0" err="1">
                <a:solidFill>
                  <a:schemeClr val="bg1"/>
                </a:solidFill>
              </a:rPr>
              <a:t>cứng</a:t>
            </a:r>
            <a:r>
              <a:rPr lang="en-US" sz="2400" dirty="0">
                <a:solidFill>
                  <a:schemeClr val="bg1"/>
                </a:solidFill>
              </a:rPr>
              <a:t> (</a:t>
            </a:r>
            <a:r>
              <a:rPr lang="en-US" sz="2400" dirty="0" err="1">
                <a:solidFill>
                  <a:schemeClr val="bg1"/>
                </a:solidFill>
              </a:rPr>
              <a:t>harddisk</a:t>
            </a:r>
            <a:r>
              <a:rPr lang="en-US" sz="2400" dirty="0">
                <a:solidFill>
                  <a:schemeClr val="bg1"/>
                </a:solidFill>
              </a:rPr>
              <a:t>), </a:t>
            </a:r>
            <a:r>
              <a:rPr lang="en-US" sz="2400" dirty="0" err="1">
                <a:solidFill>
                  <a:schemeClr val="bg1"/>
                </a:solidFill>
              </a:rPr>
              <a:t>bàn</a:t>
            </a:r>
            <a:r>
              <a:rPr lang="en-US" sz="2400" dirty="0">
                <a:solidFill>
                  <a:schemeClr val="bg1"/>
                </a:solidFill>
              </a:rPr>
              <a:t> </a:t>
            </a:r>
            <a:r>
              <a:rPr lang="en-US" sz="2400" dirty="0" err="1">
                <a:solidFill>
                  <a:schemeClr val="bg1"/>
                </a:solidFill>
              </a:rPr>
              <a:t>phím</a:t>
            </a:r>
            <a:r>
              <a:rPr lang="en-US" sz="2400" dirty="0">
                <a:solidFill>
                  <a:schemeClr val="bg1"/>
                </a:solidFill>
              </a:rPr>
              <a:t> (key board), con </a:t>
            </a:r>
            <a:r>
              <a:rPr lang="en-US" sz="2400" dirty="0" err="1">
                <a:solidFill>
                  <a:schemeClr val="bg1"/>
                </a:solidFill>
              </a:rPr>
              <a:t>chuột</a:t>
            </a:r>
            <a:r>
              <a:rPr lang="en-US" sz="2400" dirty="0">
                <a:solidFill>
                  <a:schemeClr val="bg1"/>
                </a:solidFill>
              </a:rPr>
              <a:t> (mouse), </a:t>
            </a:r>
            <a:r>
              <a:rPr lang="en-US" sz="2400" dirty="0" err="1">
                <a:solidFill>
                  <a:schemeClr val="bg1"/>
                </a:solidFill>
              </a:rPr>
              <a:t>thùng</a:t>
            </a:r>
            <a:r>
              <a:rPr lang="en-US" sz="2400" dirty="0">
                <a:solidFill>
                  <a:schemeClr val="bg1"/>
                </a:solidFill>
              </a:rPr>
              <a:t> </a:t>
            </a:r>
            <a:r>
              <a:rPr lang="en-US" sz="2400" dirty="0" err="1">
                <a:solidFill>
                  <a:schemeClr val="bg1"/>
                </a:solidFill>
              </a:rPr>
              <a:t>máy</a:t>
            </a:r>
            <a:r>
              <a:rPr lang="en-US" sz="2400" dirty="0">
                <a:solidFill>
                  <a:schemeClr val="bg1"/>
                </a:solidFill>
              </a:rPr>
              <a:t> (case),…</a:t>
            </a:r>
          </a:p>
          <a:p>
            <a:pPr marL="0" indent="0" algn="just">
              <a:buFont typeface="Arial" panose="020B0604020202020204" pitchFamily="34" charset="0"/>
              <a:buNone/>
            </a:pPr>
            <a:endParaRPr lang="vi-VN" sz="2400" dirty="0">
              <a:solidFill>
                <a:schemeClr val="bg1"/>
              </a:solidFill>
            </a:endParaRPr>
          </a:p>
        </p:txBody>
      </p:sp>
      <p:sp>
        <p:nvSpPr>
          <p:cNvPr id="4" name="Rectangle 3"/>
          <p:cNvSpPr/>
          <p:nvPr/>
        </p:nvSpPr>
        <p:spPr>
          <a:xfrm>
            <a:off x="5431971" y="2416628"/>
            <a:ext cx="3135085" cy="22159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lvl="0" algn="just">
              <a:lnSpc>
                <a:spcPct val="115000"/>
              </a:lnSpc>
              <a:spcBef>
                <a:spcPts val="600"/>
              </a:spcBef>
              <a:spcAft>
                <a:spcPts val="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latin typeface="Times New Roman" panose="02020603050405020304" pitchFamily="18" charset="0"/>
                <a:ea typeface="Calibri" panose="020F0502020204030204" pitchFamily="34" charset="0"/>
                <a:cs typeface="Times New Roman" panose="02020603050405020304" pitchFamily="18" charset="0"/>
              </a:rPr>
              <a:t> (software):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bao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hành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cài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đặt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máy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vi-V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48880" y="5490510"/>
            <a:ext cx="8156275" cy="1015663"/>
          </a:xfrm>
          <a:prstGeom prst="rect">
            <a:avLst/>
          </a:prstGeom>
        </p:spPr>
        <p:txBody>
          <a:bodyPr wrap="square">
            <a:spAutoFit/>
          </a:bodyPr>
          <a:lstStyle/>
          <a:p>
            <a:pPr algn="just"/>
            <a:r>
              <a:rPr lang="en-US" sz="2000" dirty="0" err="1">
                <a:solidFill>
                  <a:srgbClr val="0000CC"/>
                </a:solidFill>
                <a:latin typeface="Times New Roman" panose="02020603050405020304" pitchFamily="18" charset="0"/>
                <a:ea typeface="Times New Roman" panose="02020603050405020304" pitchFamily="18" charset="0"/>
              </a:rPr>
              <a:t>Ngoài</a:t>
            </a:r>
            <a:r>
              <a:rPr lang="en-US" sz="2000" dirty="0">
                <a:solidFill>
                  <a:srgbClr val="0000CC"/>
                </a:solidFill>
                <a:latin typeface="Times New Roman" panose="02020603050405020304" pitchFamily="18" charset="0"/>
                <a:ea typeface="Times New Roman" panose="02020603050405020304" pitchFamily="18" charset="0"/>
              </a:rPr>
              <a:t> 2 </a:t>
            </a:r>
            <a:r>
              <a:rPr lang="en-US" sz="2000" dirty="0" err="1">
                <a:solidFill>
                  <a:srgbClr val="0000CC"/>
                </a:solidFill>
                <a:latin typeface="Times New Roman" panose="02020603050405020304" pitchFamily="18" charset="0"/>
                <a:ea typeface="Times New Roman" panose="02020603050405020304" pitchFamily="18" charset="0"/>
              </a:rPr>
              <a:t>phần</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cơ</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bản</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trên</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thông</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thường</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máy</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tính</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còn</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kết</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nối</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với</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các</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thiết</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bị</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ngoại</a:t>
            </a:r>
            <a:r>
              <a:rPr lang="en-US" sz="2000" dirty="0">
                <a:solidFill>
                  <a:srgbClr val="0000CC"/>
                </a:solidFill>
                <a:latin typeface="Times New Roman" panose="02020603050405020304" pitchFamily="18" charset="0"/>
                <a:ea typeface="Times New Roman" panose="02020603050405020304" pitchFamily="18" charset="0"/>
              </a:rPr>
              <a:t> vi </a:t>
            </a:r>
            <a:r>
              <a:rPr lang="en-US" sz="2000" dirty="0" err="1">
                <a:solidFill>
                  <a:srgbClr val="0000CC"/>
                </a:solidFill>
                <a:latin typeface="Times New Roman" panose="02020603050405020304" pitchFamily="18" charset="0"/>
                <a:ea typeface="Times New Roman" panose="02020603050405020304" pitchFamily="18" charset="0"/>
              </a:rPr>
              <a:t>như</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máy</a:t>
            </a:r>
            <a:r>
              <a:rPr lang="en-US" sz="2000" dirty="0">
                <a:solidFill>
                  <a:srgbClr val="0000CC"/>
                </a:solidFill>
                <a:latin typeface="Times New Roman" panose="02020603050405020304" pitchFamily="18" charset="0"/>
                <a:ea typeface="Times New Roman" panose="02020603050405020304" pitchFamily="18" charset="0"/>
              </a:rPr>
              <a:t> in (printer), </a:t>
            </a:r>
            <a:r>
              <a:rPr lang="en-US" sz="2000" dirty="0" err="1">
                <a:solidFill>
                  <a:srgbClr val="0000CC"/>
                </a:solidFill>
                <a:latin typeface="Times New Roman" panose="02020603050405020304" pitchFamily="18" charset="0"/>
                <a:ea typeface="Times New Roman" panose="02020603050405020304" pitchFamily="18" charset="0"/>
              </a:rPr>
              <a:t>moderm</a:t>
            </a:r>
            <a:r>
              <a:rPr lang="en-US" sz="2000" dirty="0">
                <a:solidFill>
                  <a:srgbClr val="0000CC"/>
                </a:solidFill>
                <a:latin typeface="Times New Roman" panose="02020603050405020304" pitchFamily="18" charset="0"/>
                <a:ea typeface="Times New Roman" panose="02020603050405020304" pitchFamily="18" charset="0"/>
              </a:rPr>
              <a:t>, webcam, </a:t>
            </a:r>
            <a:r>
              <a:rPr lang="en-US" sz="2000" dirty="0" err="1">
                <a:solidFill>
                  <a:srgbClr val="0000CC"/>
                </a:solidFill>
                <a:latin typeface="Times New Roman" panose="02020603050405020304" pitchFamily="18" charset="0"/>
                <a:ea typeface="Times New Roman" panose="02020603050405020304" pitchFamily="18" charset="0"/>
              </a:rPr>
              <a:t>loa</a:t>
            </a:r>
            <a:r>
              <a:rPr lang="en-US" sz="2000" dirty="0">
                <a:solidFill>
                  <a:srgbClr val="0000CC"/>
                </a:solidFill>
                <a:latin typeface="Times New Roman" panose="02020603050405020304" pitchFamily="18" charset="0"/>
                <a:ea typeface="Times New Roman" panose="02020603050405020304" pitchFamily="18" charset="0"/>
              </a:rPr>
              <a:t> (speaker), </a:t>
            </a:r>
            <a:r>
              <a:rPr lang="en-US" sz="2000" dirty="0" err="1">
                <a:solidFill>
                  <a:srgbClr val="0000CC"/>
                </a:solidFill>
                <a:latin typeface="Times New Roman" panose="02020603050405020304" pitchFamily="18" charset="0"/>
                <a:ea typeface="Times New Roman" panose="02020603050405020304" pitchFamily="18" charset="0"/>
              </a:rPr>
              <a:t>máy</a:t>
            </a:r>
            <a:r>
              <a:rPr lang="en-US" sz="2000" dirty="0">
                <a:solidFill>
                  <a:srgbClr val="0000CC"/>
                </a:solidFill>
                <a:latin typeface="Times New Roman" panose="02020603050405020304" pitchFamily="18" charset="0"/>
                <a:ea typeface="Times New Roman" panose="02020603050405020304" pitchFamily="18" charset="0"/>
              </a:rPr>
              <a:t> </a:t>
            </a:r>
            <a:r>
              <a:rPr lang="en-US" sz="2000" dirty="0" err="1">
                <a:solidFill>
                  <a:srgbClr val="0000CC"/>
                </a:solidFill>
                <a:latin typeface="Times New Roman" panose="02020603050405020304" pitchFamily="18" charset="0"/>
                <a:ea typeface="Times New Roman" panose="02020603050405020304" pitchFamily="18" charset="0"/>
              </a:rPr>
              <a:t>quét</a:t>
            </a:r>
            <a:r>
              <a:rPr lang="en-US" sz="2000" dirty="0">
                <a:solidFill>
                  <a:srgbClr val="0000CC"/>
                </a:solidFill>
                <a:latin typeface="Times New Roman" panose="02020603050405020304" pitchFamily="18" charset="0"/>
                <a:ea typeface="Times New Roman" panose="02020603050405020304" pitchFamily="18" charset="0"/>
              </a:rPr>
              <a:t> (scanner),...</a:t>
            </a:r>
            <a:endParaRPr lang="vi-VN" sz="2000" dirty="0">
              <a:solidFill>
                <a:srgbClr val="0000CC"/>
              </a:solidFill>
            </a:endParaRPr>
          </a:p>
        </p:txBody>
      </p:sp>
    </p:spTree>
    <p:extLst>
      <p:ext uri="{BB962C8B-B14F-4D97-AF65-F5344CB8AC3E}">
        <p14:creationId xmlns:p14="http://schemas.microsoft.com/office/powerpoint/2010/main" val="185669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CẤU TẠO MÁY TÍNH?</a:t>
            </a:r>
          </a:p>
        </p:txBody>
      </p:sp>
      <p:pic>
        <p:nvPicPr>
          <p:cNvPr id="8" name="Picture 7" descr="http://tip4pc.com/wp-content/uploads/2008/11/computer.gif"/>
          <p:cNvPicPr/>
          <p:nvPr/>
        </p:nvPicPr>
        <p:blipFill>
          <a:blip r:embed="rId3">
            <a:extLst>
              <a:ext uri="{28A0092B-C50C-407E-A947-70E740481C1C}">
                <a14:useLocalDpi xmlns:a14="http://schemas.microsoft.com/office/drawing/2010/main" val="0"/>
              </a:ext>
            </a:extLst>
          </a:blip>
          <a:srcRect/>
          <a:stretch>
            <a:fillRect/>
          </a:stretch>
        </p:blipFill>
        <p:spPr bwMode="auto">
          <a:xfrm>
            <a:off x="3254369" y="1262018"/>
            <a:ext cx="5464628" cy="4235268"/>
          </a:xfrm>
          <a:prstGeom prst="rect">
            <a:avLst/>
          </a:prstGeom>
          <a:noFill/>
          <a:ln>
            <a:noFill/>
          </a:ln>
        </p:spPr>
      </p:pic>
      <p:sp>
        <p:nvSpPr>
          <p:cNvPr id="6" name="Rectangle 5"/>
          <p:cNvSpPr/>
          <p:nvPr/>
        </p:nvSpPr>
        <p:spPr>
          <a:xfrm>
            <a:off x="4602593" y="6144314"/>
            <a:ext cx="4326827" cy="410882"/>
          </a:xfrm>
          <a:prstGeom prst="rect">
            <a:avLst/>
          </a:prstGeom>
        </p:spPr>
        <p:txBody>
          <a:bodyPr wrap="none">
            <a:spAutoFit/>
          </a:bodyPr>
          <a:lstStyle/>
          <a:p>
            <a:pPr algn="ctr">
              <a:lnSpc>
                <a:spcPct val="115000"/>
              </a:lnSpc>
              <a:spcAft>
                <a:spcPts val="1000"/>
              </a:spcAft>
            </a:pPr>
            <a:r>
              <a:rPr lang="en-US" i="1" dirty="0" err="1">
                <a:latin typeface="Times New Roman" panose="02020603050405020304" pitchFamily="18" charset="0"/>
                <a:ea typeface="Times New Roman" panose="02020603050405020304" pitchFamily="18" charset="0"/>
                <a:cs typeface="Times New Roman" panose="02020603050405020304" pitchFamily="18" charset="0"/>
              </a:rPr>
              <a:t>Nguồn</a:t>
            </a:r>
            <a:r>
              <a:rPr lang="en-US" i="1" dirty="0">
                <a:latin typeface="Times New Roman" panose="02020603050405020304" pitchFamily="18" charset="0"/>
                <a:ea typeface="Times New Roman" panose="02020603050405020304" pitchFamily="18" charset="0"/>
                <a:cs typeface="Times New Roman" panose="02020603050405020304" pitchFamily="18" charset="0"/>
              </a:rPr>
              <a:t>: http://tip4pc.com/cau-tao-may-tinh/</a:t>
            </a:r>
            <a:endParaRPr lang="vi-VN"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Flowchart: Sequential Access Storage 9"/>
          <p:cNvSpPr/>
          <p:nvPr/>
        </p:nvSpPr>
        <p:spPr>
          <a:xfrm>
            <a:off x="97972" y="1654629"/>
            <a:ext cx="2830285" cy="3635829"/>
          </a:xfrm>
          <a:prstGeom prst="flowChartMagneticTap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Wingdings" panose="05000000000000000000" pitchFamily="2" charset="2"/>
              <a:buChar char="q"/>
            </a:pPr>
            <a:r>
              <a:rPr lang="en-US" sz="2000" dirty="0" err="1"/>
              <a:t>Thiết</a:t>
            </a:r>
            <a:r>
              <a:rPr lang="en-US" sz="2000" dirty="0"/>
              <a:t> </a:t>
            </a:r>
            <a:r>
              <a:rPr lang="en-US" sz="2000" dirty="0" err="1"/>
              <a:t>bị</a:t>
            </a:r>
            <a:r>
              <a:rPr lang="en-US" sz="2000" dirty="0"/>
              <a:t> </a:t>
            </a:r>
            <a:r>
              <a:rPr lang="en-US" sz="2000" dirty="0" err="1"/>
              <a:t>nhập</a:t>
            </a:r>
            <a:r>
              <a:rPr lang="en-US" sz="2000" dirty="0"/>
              <a:t>?</a:t>
            </a:r>
          </a:p>
          <a:p>
            <a:pPr marL="342900" indent="-342900">
              <a:buFont typeface="Wingdings" panose="05000000000000000000" pitchFamily="2" charset="2"/>
              <a:buChar char="q"/>
            </a:pPr>
            <a:r>
              <a:rPr lang="en-US" sz="2000" dirty="0" err="1"/>
              <a:t>Thiết</a:t>
            </a:r>
            <a:r>
              <a:rPr lang="en-US" sz="2000" dirty="0"/>
              <a:t> </a:t>
            </a:r>
            <a:r>
              <a:rPr lang="en-US" sz="2000" dirty="0" err="1"/>
              <a:t>bị</a:t>
            </a:r>
            <a:r>
              <a:rPr lang="en-US" sz="2000" dirty="0"/>
              <a:t> </a:t>
            </a:r>
            <a:r>
              <a:rPr lang="en-US" sz="2000" dirty="0" err="1"/>
              <a:t>xuất</a:t>
            </a:r>
            <a:r>
              <a:rPr lang="en-US" sz="2000" dirty="0"/>
              <a:t>?</a:t>
            </a:r>
          </a:p>
          <a:p>
            <a:pPr marL="342900" indent="-342900">
              <a:buFont typeface="Wingdings" panose="05000000000000000000" pitchFamily="2" charset="2"/>
              <a:buChar char="q"/>
            </a:pPr>
            <a:r>
              <a:rPr lang="en-US" sz="2000" dirty="0" err="1"/>
              <a:t>Bộ</a:t>
            </a:r>
            <a:r>
              <a:rPr lang="en-US" sz="2000" dirty="0"/>
              <a:t> </a:t>
            </a:r>
            <a:r>
              <a:rPr lang="en-US" sz="2000" dirty="0" err="1"/>
              <a:t>nhớ</a:t>
            </a:r>
            <a:r>
              <a:rPr lang="en-US" sz="2000" dirty="0"/>
              <a:t>?</a:t>
            </a:r>
          </a:p>
          <a:p>
            <a:pPr marL="342900" indent="-342900">
              <a:buFont typeface="Wingdings" panose="05000000000000000000" pitchFamily="2" charset="2"/>
              <a:buChar char="q"/>
            </a:pPr>
            <a:r>
              <a:rPr lang="en-US" sz="2000" dirty="0"/>
              <a:t>CPU?</a:t>
            </a:r>
            <a:endParaRPr lang="vi-VN" sz="2000" dirty="0"/>
          </a:p>
        </p:txBody>
      </p:sp>
    </p:spTree>
    <p:extLst>
      <p:ext uri="{BB962C8B-B14F-4D97-AF65-F5344CB8AC3E}">
        <p14:creationId xmlns:p14="http://schemas.microsoft.com/office/powerpoint/2010/main" val="127527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5295B21-6437-4CF8-92B6-05CD300DCC76}"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9221" name="Rectangle 4"/>
          <p:cNvSpPr>
            <a:spLocks noChangeArrowheads="1"/>
          </p:cNvSpPr>
          <p:nvPr/>
        </p:nvSpPr>
        <p:spPr bwMode="auto">
          <a:xfrm>
            <a:off x="381000" y="12954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Lập</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(programming):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tạo</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ra</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một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chương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bằng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một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ngôn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ngữ</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nào</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đó</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để</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máy</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tính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thực</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hiện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một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công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việc</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gì</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đó</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a:t>
            </a:r>
          </a:p>
        </p:txBody>
      </p:sp>
      <p:pic>
        <p:nvPicPr>
          <p:cNvPr id="9222" name="Picture 5" descr="BD19582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00400"/>
            <a:ext cx="18256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AutoShape 6"/>
          <p:cNvSpPr>
            <a:spLocks noChangeArrowheads="1"/>
          </p:cNvSpPr>
          <p:nvPr/>
        </p:nvSpPr>
        <p:spPr bwMode="auto">
          <a:xfrm>
            <a:off x="5638800" y="3276600"/>
            <a:ext cx="3124200" cy="1752600"/>
          </a:xfrm>
          <a:prstGeom prst="wedgeRoundRectCallout">
            <a:avLst>
              <a:gd name="adj1" fmla="val -79167"/>
              <a:gd name="adj2" fmla="val 14944"/>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void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printf(“Hello\n”);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printf(“Baby!!!”);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vi-VN"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vi-VN"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LẬP TRÌNH</a:t>
            </a:r>
          </a:p>
        </p:txBody>
      </p:sp>
    </p:spTree>
    <p:extLst>
      <p:ext uri="{BB962C8B-B14F-4D97-AF65-F5344CB8AC3E}">
        <p14:creationId xmlns:p14="http://schemas.microsoft.com/office/powerpoint/2010/main" val="56448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xfrm>
            <a:off x="152400" y="6119813"/>
            <a:ext cx="4068536"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i="1" dirty="0" err="1"/>
              <a:t>Nguồn</a:t>
            </a:r>
            <a:r>
              <a:rPr lang="en-US" i="1" dirty="0"/>
              <a:t>: http://computer.howstuffworks.com/c2.htm</a:t>
            </a:r>
            <a:endParaRPr lang="vi-VN"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0362EEC-E480-461A-B3B4-38316FACA3F8}"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0245" name="Rectangle 3"/>
          <p:cNvSpPr>
            <a:spLocks noChangeArrowheads="1"/>
          </p:cNvSpPr>
          <p:nvPr/>
        </p:nvSpPr>
        <p:spPr bwMode="auto">
          <a:xfrm>
            <a:off x="152400" y="1286274"/>
            <a:ext cx="37338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Biên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(compile):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một</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đoạn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mã</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từ</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mã</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nguồn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Ngôn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ngữ</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lập</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trình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bậc</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cao</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sang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ngôn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ngữ</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mà</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máy</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hiểu</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p>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endPar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endParaRPr>
          </a:p>
        </p:txBody>
      </p:sp>
      <p:pic>
        <p:nvPicPr>
          <p:cNvPr id="10246" name="Picture 9" descr="c-comp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71600"/>
            <a:ext cx="480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BIÊN DỊCH</a:t>
            </a:r>
          </a:p>
        </p:txBody>
      </p:sp>
    </p:spTree>
    <p:extLst>
      <p:ext uri="{BB962C8B-B14F-4D97-AF65-F5344CB8AC3E}">
        <p14:creationId xmlns:p14="http://schemas.microsoft.com/office/powerpoint/2010/main" val="409195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www.hoasen.edu.vn</a:t>
            </a:r>
            <a:endParaRPr kumimoji="0" lang="en-GB" altLang="vi-VN"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8AA8622-BA8D-4B4F-AE45-FACF4829412D}" type="slidenum">
              <a:rPr kumimoji="0" lang="en-US"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altLang="vi-VN" sz="12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11269" name="Rectangle 3"/>
          <p:cNvSpPr>
            <a:spLocks noChangeArrowheads="1"/>
          </p:cNvSpPr>
          <p:nvPr/>
        </p:nvSpPr>
        <p:spPr bwMode="auto">
          <a:xfrm>
            <a:off x="304800" y="1219200"/>
            <a:ext cx="8229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13873163" eaLnBrk="0" hangingPunct="0">
              <a:defRPr>
                <a:solidFill>
                  <a:schemeClr val="tx1"/>
                </a:solidFill>
                <a:latin typeface="Arial" panose="020B0604020202020204" pitchFamily="34" charset="0"/>
                <a:cs typeface="Arial" panose="020B0604020202020204" pitchFamily="34" charset="0"/>
              </a:defRPr>
            </a:lvl1pPr>
            <a:lvl2pPr marL="742950" indent="-285750" defTabSz="-13873163" eaLnBrk="0" hangingPunct="0">
              <a:defRPr>
                <a:solidFill>
                  <a:schemeClr val="tx1"/>
                </a:solidFill>
                <a:latin typeface="Arial" panose="020B0604020202020204" pitchFamily="34" charset="0"/>
                <a:cs typeface="Arial" panose="020B0604020202020204" pitchFamily="34" charset="0"/>
              </a:defRPr>
            </a:lvl2pPr>
            <a:lvl3pPr marL="1143000" indent="-228600" defTabSz="-13873163" eaLnBrk="0" hangingPunct="0">
              <a:defRPr>
                <a:solidFill>
                  <a:schemeClr val="tx1"/>
                </a:solidFill>
                <a:latin typeface="Arial" panose="020B0604020202020204" pitchFamily="34" charset="0"/>
                <a:cs typeface="Arial" panose="020B0604020202020204" pitchFamily="34" charset="0"/>
              </a:defRPr>
            </a:lvl3pPr>
            <a:lvl4pPr marL="1600200" indent="-228600" defTabSz="-13873163" eaLnBrk="0" hangingPunct="0">
              <a:defRPr>
                <a:solidFill>
                  <a:schemeClr val="tx1"/>
                </a:solidFill>
                <a:latin typeface="Arial" panose="020B0604020202020204" pitchFamily="34" charset="0"/>
                <a:cs typeface="Arial" panose="020B0604020202020204" pitchFamily="34" charset="0"/>
              </a:defRPr>
            </a:lvl4pPr>
            <a:lvl5pPr marL="2057400" indent="-228600" defTabSz="-13873163" eaLnBrk="0" hangingPunct="0">
              <a:defRPr>
                <a:solidFill>
                  <a:schemeClr val="tx1"/>
                </a:solidFill>
                <a:latin typeface="Arial" panose="020B0604020202020204" pitchFamily="34" charset="0"/>
                <a:cs typeface="Arial" panose="020B0604020202020204" pitchFamily="34" charset="0"/>
              </a:defRPr>
            </a:lvl5pPr>
            <a:lvl6pPr marL="25146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13873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3873163" rtl="0" eaLnBrk="0" fontAlgn="auto" latinLnBrk="0" hangingPunct="0">
              <a:lnSpc>
                <a:spcPct val="100000"/>
              </a:lnSpc>
              <a:spcBef>
                <a:spcPct val="20000"/>
              </a:spcBef>
              <a:spcAft>
                <a:spcPts val="0"/>
              </a:spcAft>
              <a:buClr>
                <a:srgbClr val="44546A"/>
              </a:buClr>
              <a:buSzTx/>
              <a:buFont typeface="Wingdings" panose="05000000000000000000" pitchFamily="2" charset="2"/>
              <a:buChar char="§"/>
              <a:tabLst/>
              <a:defRPr/>
            </a:pP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Thông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(Interpreting):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là</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dịch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từng</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lệnh</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của</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mã</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rPr>
              <a:t>nguồn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 sang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ngôn</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ngữ</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máy</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vi-VN" sz="2800" b="0" i="0" u="none" strike="noStrike" kern="1200" cap="none" spc="0" normalizeH="0" baseline="0" noProof="0" dirty="0" err="1">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hiểu</a:t>
            </a:r>
            <a:r>
              <a:rPr kumimoji="0" lang="en-US" altLang="vi-VN" sz="2800" b="0" i="0" u="none" strike="noStrike" kern="1200" cap="none" spc="0" normalizeH="0" baseline="0" noProof="0" dirty="0">
                <a:ln>
                  <a:noFill/>
                </a:ln>
                <a:solidFill>
                  <a:srgbClr val="0000CC"/>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p>
        </p:txBody>
      </p:sp>
      <p:sp>
        <p:nvSpPr>
          <p:cNvPr id="7" name="Title 1"/>
          <p:cNvSpPr>
            <a:spLocks noGrp="1"/>
          </p:cNvSpPr>
          <p:nvPr>
            <p:ph type="title"/>
          </p:nvPr>
        </p:nvSpPr>
        <p:spPr>
          <a:xfrm>
            <a:off x="1877900" y="695459"/>
            <a:ext cx="6841097" cy="454317"/>
          </a:xfrm>
        </p:spPr>
        <p:txBody>
          <a:bodyPr>
            <a:normAutofit fontScale="90000"/>
          </a:bodyPr>
          <a:lstStyle/>
          <a:p>
            <a:r>
              <a:rPr lang="en-US" dirty="0">
                <a:latin typeface="Myriad Pro" panose="020B0503030403020204" pitchFamily="34" charset="0"/>
              </a:rPr>
              <a:t>THÔNG DỊCH</a:t>
            </a:r>
          </a:p>
        </p:txBody>
      </p:sp>
    </p:spTree>
    <p:extLst>
      <p:ext uri="{BB962C8B-B14F-4D97-AF65-F5344CB8AC3E}">
        <p14:creationId xmlns:p14="http://schemas.microsoft.com/office/powerpoint/2010/main" val="342458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1790</Words>
  <Application>Microsoft Macintosh PowerPoint</Application>
  <PresentationFormat>On-screen Show (4:3)</PresentationFormat>
  <Paragraphs>249</Paragraphs>
  <Slides>27</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Myriad Pro</vt:lpstr>
      <vt:lpstr>Tahoma</vt:lpstr>
      <vt:lpstr>Times New Roman</vt:lpstr>
      <vt:lpstr>Wingdings</vt:lpstr>
      <vt:lpstr>Office Theme</vt:lpstr>
      <vt:lpstr>1_Office Theme</vt:lpstr>
      <vt:lpstr>BÀI GIẢNG TUẦN 1</vt:lpstr>
      <vt:lpstr>PowerPoint Presentation</vt:lpstr>
      <vt:lpstr>NỘI DUNG</vt:lpstr>
      <vt:lpstr>MÁY TÍNH LÀ GÌ?</vt:lpstr>
      <vt:lpstr>CẤU TẠO MÁY TÍNH?</vt:lpstr>
      <vt:lpstr>CẤU TẠO MÁY TÍNH?</vt:lpstr>
      <vt:lpstr>LẬP TRÌNH</vt:lpstr>
      <vt:lpstr>BIÊN DỊCH</vt:lpstr>
      <vt:lpstr>THÔNG DỊCH</vt:lpstr>
      <vt:lpstr>BIÊN DỊCH vs THÔNG DỊCH</vt:lpstr>
      <vt:lpstr>TRÌNH BIÊN DỊCH</vt:lpstr>
      <vt:lpstr>NGÔN NGỮ LẬP TRÌNH, IDE</vt:lpstr>
      <vt:lpstr>PowerPoint Presentation</vt:lpstr>
      <vt:lpstr>NGÔN NGỮ LẬP TRÌNH C</vt:lpstr>
      <vt:lpstr>TẬP KÝ TỰ - CHARACTER SET</vt:lpstr>
      <vt:lpstr>TỪ KHÓA - KEYWORDS</vt:lpstr>
      <vt:lpstr>TỪ KHÓA - KEYWORDS</vt:lpstr>
      <vt:lpstr>TỪ KHÓA - KEYWORDS</vt:lpstr>
      <vt:lpstr>TÊN (ĐỊNH DANH)-IDENTIFIER</vt:lpstr>
      <vt:lpstr>TÊN (ĐỊNH DANH)-IDENTIFIER</vt:lpstr>
      <vt:lpstr>PowerPoint Presentation</vt:lpstr>
      <vt:lpstr>MỘT CHƯƠNG TRÌNH C ĐƠN GIẢN</vt:lpstr>
      <vt:lpstr>VÍ DỤ 1</vt:lpstr>
      <vt:lpstr>VÍ DỤ 2</vt:lpstr>
      <vt:lpstr>VÍ DỤ 3</vt:lpstr>
      <vt:lpstr>PowerPoint Presentation</vt:lpstr>
      <vt:lpstr>HỎI ĐÁP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Thi Thanh Thanh</dc:creator>
  <cp:lastModifiedBy>Microsoft Office User</cp:lastModifiedBy>
  <cp:revision>82</cp:revision>
  <dcterms:created xsi:type="dcterms:W3CDTF">2017-02-14T04:20:55Z</dcterms:created>
  <dcterms:modified xsi:type="dcterms:W3CDTF">2020-11-05T03:56:54Z</dcterms:modified>
</cp:coreProperties>
</file>