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4C450-71A6-4247-A59B-E04E8B0516FC}" type="datetimeFigureOut">
              <a:rPr lang="vi-VN" smtClean="0"/>
              <a:t>18/10/2021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684F-6D70-43DC-AAAB-B6C950FDED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3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A9567-559C-4F48-B43B-B6EAC354186F}" type="slidenum">
              <a:rPr lang="en-US" altLang="vi-VN"/>
              <a:pPr eaLnBrk="1" hangingPunct="1"/>
              <a:t>3</a:t>
            </a:fld>
            <a:endParaRPr lang="en-US" altLang="vi-V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19DC64-4CA3-492C-BD69-96AEBC45CBB9}" type="slidenum">
              <a:rPr lang="en-US" altLang="vi-VN"/>
              <a:pPr eaLnBrk="1" hangingPunct="1"/>
              <a:t>4</a:t>
            </a:fld>
            <a:endParaRPr lang="en-US" altLang="vi-V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3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BF4DD8-7D9A-4A56-8192-D2341A45C96C}" type="slidenum">
              <a:rPr lang="en-US" altLang="vi-VN"/>
              <a:pPr eaLnBrk="1" hangingPunct="1"/>
              <a:t>5</a:t>
            </a:fld>
            <a:endParaRPr lang="en-US" altLang="vi-V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CD3D3E-CD05-4AF4-8DC7-B66C72648B72}" type="slidenum">
              <a:rPr lang="en-US" altLang="vi-VN"/>
              <a:pPr eaLnBrk="1" hangingPunct="1"/>
              <a:t>6</a:t>
            </a:fld>
            <a:endParaRPr lang="en-US" altLang="vi-V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6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C70254-1030-49E6-A84C-BEFC2F3F2412}" type="slidenum">
              <a:rPr lang="en-US" altLang="vi-VN"/>
              <a:pPr eaLnBrk="1" hangingPunct="1"/>
              <a:t>7</a:t>
            </a:fld>
            <a:endParaRPr lang="en-US" altLang="vi-V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9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DDE805-6C44-4F59-BD62-AC3CB34E2CCC}" type="slidenum">
              <a:rPr lang="en-US" altLang="vi-VN"/>
              <a:pPr eaLnBrk="1" hangingPunct="1"/>
              <a:t>8</a:t>
            </a:fld>
            <a:endParaRPr lang="en-US" altLang="vi-V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D7ED87-23AA-4E11-9C93-2EC26A6D281F}" type="slidenum">
              <a:rPr lang="en-US" altLang="vi-VN"/>
              <a:pPr eaLnBrk="1" hangingPunct="1"/>
              <a:t>9</a:t>
            </a:fld>
            <a:endParaRPr lang="en-US" altLang="vi-V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5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4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1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1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1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8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0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456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2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436A4-A3CA-4BEA-9B48-0B14768C7EE1}" type="slidenum">
              <a:rPr lang="en-US" altLang="vi-VN"/>
              <a:pPr/>
              <a:t>‹#›</a:t>
            </a:fld>
            <a:endParaRPr lang="en-GB" altLang="vi-VN"/>
          </a:p>
        </p:txBody>
      </p:sp>
    </p:spTree>
    <p:extLst>
      <p:ext uri="{BB962C8B-B14F-4D97-AF65-F5344CB8AC3E}">
        <p14:creationId xmlns:p14="http://schemas.microsoft.com/office/powerpoint/2010/main" val="3316329414"/>
      </p:ext>
    </p:extLst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34B-4B31-483C-B33E-16E724396FEE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39CD-9FF8-49B8-B0DF-CC3B27D0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4034B-4B31-483C-B33E-16E724396FE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D39CD-9FF8-49B8-B0DF-CC3B27D0E3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333" y="4726547"/>
            <a:ext cx="7772400" cy="6894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BÀI GIẢNG TUẦN 4</a:t>
            </a:r>
          </a:p>
        </p:txBody>
      </p:sp>
    </p:spTree>
    <p:extLst>
      <p:ext uri="{BB962C8B-B14F-4D97-AF65-F5344CB8AC3E}">
        <p14:creationId xmlns:p14="http://schemas.microsoft.com/office/powerpoint/2010/main" val="7934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99CA0-DB07-48E4-B7FF-A139859EC311}" type="slidenum">
              <a:rPr lang="en-US" altLang="vi-VN">
                <a:solidFill>
                  <a:srgbClr val="FFFF00"/>
                </a:solidFill>
              </a:rPr>
              <a:pPr eaLnBrk="1" hangingPunct="1"/>
              <a:t>10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3351" name="Oval 10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1388A-C58D-4F67-8FAD-E750E5BC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5" y="1495134"/>
            <a:ext cx="6747945" cy="46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802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99CA0-DB07-48E4-B7FF-A139859EC311}" type="slidenum">
              <a:rPr lang="en-US" altLang="vi-VN">
                <a:solidFill>
                  <a:srgbClr val="FFFF00"/>
                </a:solidFill>
              </a:rPr>
              <a:pPr eaLnBrk="1" hangingPunct="1"/>
              <a:t>11</a:t>
            </a:fld>
            <a:endParaRPr lang="en-GB" altLang="vi-VN">
              <a:solidFill>
                <a:srgbClr val="FFFF00"/>
              </a:solidFill>
            </a:endParaRPr>
          </a:p>
        </p:txBody>
      </p:sp>
      <p:graphicFrame>
        <p:nvGraphicFramePr>
          <p:cNvPr id="220263" name="Group 103"/>
          <p:cNvGraphicFramePr>
            <a:graphicFrameLocks noGrp="1"/>
          </p:cNvGraphicFramePr>
          <p:nvPr>
            <p:ph/>
          </p:nvPr>
        </p:nvGraphicFramePr>
        <p:xfrm>
          <a:off x="381000" y="1158875"/>
          <a:ext cx="8323263" cy="5111748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Mã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định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dạng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Ý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nghĩa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%3d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(int) có độ dài 3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%4ld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(long) có độ dài 4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94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%.2f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thực (float) có 2 số lẻ (phần nguyên không qui định)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94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%5.3lf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thực (double) có 3 số lẻ, phần nguyên có độ dài là 5.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hệ 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hệ 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chuỗi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%e hoặc %E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số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thực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dạng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mũ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, VD : 1.134e+01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51" name="Oval 10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1934816695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12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vi-VN" sz="2000" b="1" dirty="0">
                <a:solidFill>
                  <a:srgbClr val="0000CC"/>
                </a:solidFill>
              </a:rPr>
              <a:t>CHUỖI ESCAPE</a:t>
            </a:r>
            <a:endParaRPr lang="en-US" altLang="vi-VN" sz="2000" i="1" u="sng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i="1" u="sng" dirty="0" err="1">
                <a:solidFill>
                  <a:srgbClr val="0000CC"/>
                </a:solidFill>
                <a:latin typeface="Tahoma" panose="020B0604030504040204" pitchFamily="34" charset="0"/>
              </a:rPr>
              <a:t>Tổ</a:t>
            </a:r>
            <a:r>
              <a:rPr lang="en-US" altLang="vi-VN" sz="2000" i="1" u="sng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i="1" u="sng" dirty="0" err="1">
                <a:solidFill>
                  <a:srgbClr val="0000CC"/>
                </a:solidFill>
                <a:latin typeface="Tahoma" panose="020B0604030504040204" pitchFamily="34" charset="0"/>
              </a:rPr>
              <a:t>hợp</a:t>
            </a:r>
            <a:r>
              <a:rPr lang="en-US" altLang="vi-VN" sz="2000" i="1" dirty="0">
                <a:solidFill>
                  <a:srgbClr val="0000CC"/>
                </a:solidFill>
                <a:latin typeface="Tahoma" panose="020B0604030504040204" pitchFamily="34" charset="0"/>
              </a:rPr>
              <a:t>   </a:t>
            </a:r>
            <a:r>
              <a:rPr lang="en-US" altLang="vi-VN" sz="2000" i="1" u="sng" dirty="0" err="1">
                <a:solidFill>
                  <a:srgbClr val="0000CC"/>
                </a:solidFill>
                <a:latin typeface="Tahoma" panose="020B0604030504040204" pitchFamily="34" charset="0"/>
              </a:rPr>
              <a:t>Tên</a:t>
            </a:r>
            <a:r>
              <a:rPr lang="en-US" altLang="vi-VN" sz="2000" i="1" u="sng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i="1" u="sng" dirty="0" err="1">
                <a:solidFill>
                  <a:srgbClr val="0000CC"/>
                </a:solidFill>
                <a:latin typeface="Tahoma" panose="020B0604030504040204" pitchFamily="34" charset="0"/>
              </a:rPr>
              <a:t>gọi</a:t>
            </a:r>
            <a:r>
              <a:rPr lang="en-US" altLang="vi-VN" sz="2000" i="1" u="sng" dirty="0">
                <a:solidFill>
                  <a:srgbClr val="0000CC"/>
                </a:solidFill>
                <a:latin typeface="Tahoma" panose="020B0604030504040204" pitchFamily="34" charset="0"/>
              </a:rPr>
              <a:t>		</a:t>
            </a:r>
            <a:r>
              <a:rPr lang="en-US" altLang="vi-VN" sz="2000" i="1" u="sng" dirty="0" err="1">
                <a:solidFill>
                  <a:srgbClr val="0000CC"/>
                </a:solidFill>
              </a:rPr>
              <a:t>Diễn</a:t>
            </a:r>
            <a:r>
              <a:rPr lang="en-US" altLang="vi-VN" sz="2000" i="1" u="sng" dirty="0">
                <a:solidFill>
                  <a:srgbClr val="0000CC"/>
                </a:solidFill>
              </a:rPr>
              <a:t> </a:t>
            </a:r>
            <a:r>
              <a:rPr lang="en-US" altLang="vi-VN" sz="2000" i="1" u="sng" dirty="0" err="1">
                <a:solidFill>
                  <a:srgbClr val="0000CC"/>
                </a:solidFill>
              </a:rPr>
              <a:t>giải</a:t>
            </a:r>
            <a:r>
              <a:rPr lang="en-US" altLang="vi-VN" sz="2000" i="1" u="sng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endParaRPr lang="en-US" altLang="vi-VN" sz="20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\a	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Alert		</a:t>
            </a:r>
            <a:r>
              <a:rPr lang="en-US" altLang="vi-VN" sz="2000" err="1">
                <a:solidFill>
                  <a:srgbClr val="0000CC"/>
                </a:solidFill>
                <a:latin typeface="Tahoma" panose="020B0604030504040204" pitchFamily="34" charset="0"/>
              </a:rPr>
              <a:t>Ph</a:t>
            </a:r>
            <a:r>
              <a:rPr lang="en-US" altLang="vi-VN" sz="2000" err="1">
                <a:solidFill>
                  <a:srgbClr val="0000CC"/>
                </a:solidFill>
              </a:rPr>
              <a:t>á</a:t>
            </a:r>
            <a:r>
              <a:rPr lang="en-US" altLang="vi-VN" sz="2000" err="1">
                <a:solidFill>
                  <a:srgbClr val="0000CC"/>
                </a:solidFill>
                <a:latin typeface="Tahoma" panose="020B0604030504040204" pitchFamily="34" charset="0"/>
              </a:rPr>
              <a:t>t</a:t>
            </a:r>
            <a:r>
              <a:rPr lang="en-US" altLang="vi-VN" sz="2000">
                <a:solidFill>
                  <a:srgbClr val="0000CC"/>
                </a:solidFill>
                <a:latin typeface="Tahoma" panose="020B0604030504040204" pitchFamily="34" charset="0"/>
              </a:rPr>
              <a:t> âm thanh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ra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loa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\b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Backspace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L</a:t>
            </a:r>
            <a:r>
              <a:rPr lang="en-US" altLang="vi-VN" sz="2000" dirty="0" err="1">
                <a:solidFill>
                  <a:srgbClr val="0000CC"/>
                </a:solidFill>
              </a:rPr>
              <a:t>ù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i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con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nh</a:t>
            </a:r>
            <a:r>
              <a:rPr lang="en-US" altLang="vi-VN" sz="2000" dirty="0" err="1">
                <a:solidFill>
                  <a:srgbClr val="0000CC"/>
                </a:solidFill>
              </a:rPr>
              <a:t>á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y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1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vị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tr</a:t>
            </a:r>
            <a:r>
              <a:rPr lang="en-US" altLang="vi-VN" sz="2000" dirty="0" err="1">
                <a:solidFill>
                  <a:srgbClr val="0000CC"/>
                </a:solidFill>
              </a:rPr>
              <a:t>í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\f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Form feed	Sang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trang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kế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tiếp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\n	New line	Sang </a:t>
            </a:r>
            <a:r>
              <a:rPr lang="en-US" altLang="vi-VN" sz="20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dòng</a:t>
            </a:r>
            <a:r>
              <a:rPr lang="en-US" altLang="vi-V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mới</a:t>
            </a:r>
            <a:endParaRPr lang="en-US" altLang="vi-VN" sz="20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\r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Carriage return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Đưa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con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trỏ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về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đầu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dòng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\t      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Horizontal tab	Di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chuyển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con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trỏ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tới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vị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tr</a:t>
            </a:r>
            <a:r>
              <a:rPr lang="en-US" altLang="vi-VN" sz="2000" dirty="0" err="1">
                <a:solidFill>
                  <a:srgbClr val="0000CC"/>
                </a:solidFill>
              </a:rPr>
              <a:t>í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tab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kế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tiếp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\\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Backslash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Ký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tự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 </a:t>
            </a:r>
            <a:r>
              <a:rPr lang="en-US" altLang="vi-VN" sz="2000" dirty="0">
                <a:solidFill>
                  <a:srgbClr val="0000CC"/>
                </a:solidFill>
              </a:rPr>
              <a:t>‘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\</a:t>
            </a:r>
            <a:r>
              <a:rPr lang="en-US" altLang="vi-VN" sz="2000" dirty="0">
                <a:solidFill>
                  <a:srgbClr val="0000CC"/>
                </a:solidFill>
              </a:rPr>
              <a:t>’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</a:t>
            </a:r>
            <a:r>
              <a:rPr lang="en-US" altLang="vi-VN" sz="2000" b="1" dirty="0">
                <a:solidFill>
                  <a:srgbClr val="0000CC"/>
                </a:solidFill>
              </a:rPr>
              <a:t>’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Single quote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Ký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tự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dấu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nh</a:t>
            </a:r>
            <a:r>
              <a:rPr lang="en-US" altLang="vi-VN" sz="2000" dirty="0" err="1">
                <a:solidFill>
                  <a:srgbClr val="0000CC"/>
                </a:solidFill>
              </a:rPr>
              <a:t>á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y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đơn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</a:t>
            </a:r>
            <a:r>
              <a:rPr lang="en-US" altLang="vi-VN" sz="2000" b="1" dirty="0">
                <a:solidFill>
                  <a:srgbClr val="0000CC"/>
                </a:solidFill>
              </a:rPr>
              <a:t>”</a:t>
            </a: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Double quote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Ký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tự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dấu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nh</a:t>
            </a:r>
            <a:r>
              <a:rPr lang="en-US" altLang="vi-VN" sz="2000" dirty="0" err="1">
                <a:solidFill>
                  <a:srgbClr val="0000CC"/>
                </a:solidFill>
              </a:rPr>
              <a:t>á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y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đôi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\?	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Question mark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Ký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tự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dấu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hỏi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\&lt;octal digit&gt;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Hằng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hệ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8</a:t>
            </a:r>
            <a:endParaRPr lang="en-US" altLang="vi-V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\&lt;</a:t>
            </a:r>
            <a:r>
              <a:rPr lang="en-US" altLang="vi-VN" sz="20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hexa</a:t>
            </a:r>
            <a:r>
              <a:rPr lang="en-US" altLang="vi-V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 digit&gt;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Hằng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vi-VN" sz="2000" dirty="0" err="1">
                <a:solidFill>
                  <a:srgbClr val="0000CC"/>
                </a:solidFill>
                <a:latin typeface="Tahoma" panose="020B0604030504040204" pitchFamily="34" charset="0"/>
              </a:rPr>
              <a:t>hệ</a:t>
            </a:r>
            <a:r>
              <a:rPr lang="en-US" altLang="vi-VN" sz="2000" dirty="0">
                <a:solidFill>
                  <a:srgbClr val="0000CC"/>
                </a:solidFill>
                <a:latin typeface="Tahoma" panose="020B0604030504040204" pitchFamily="34" charset="0"/>
              </a:rPr>
              <a:t> 16</a:t>
            </a:r>
          </a:p>
          <a:p>
            <a:pPr marL="1681163" lvl="4" indent="-339725">
              <a:lnSpc>
                <a:spcPct val="80000"/>
              </a:lnSpc>
            </a:pPr>
            <a:endParaRPr lang="en-US" altLang="vi-VN" sz="18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275239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MỘT SỐ DEMO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10" y="1789839"/>
            <a:ext cx="6280776" cy="3402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87" y="1289096"/>
            <a:ext cx="2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kính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tròn</a:t>
            </a:r>
            <a:r>
              <a:rPr lang="en-US" sz="2400" dirty="0"/>
              <a:t>,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lẻ</a:t>
            </a:r>
            <a:endParaRPr lang="vi-VN" sz="2400" dirty="0"/>
          </a:p>
        </p:txBody>
      </p:sp>
      <p:sp>
        <p:nvSpPr>
          <p:cNvPr id="6" name="Cloud Callout 5"/>
          <p:cNvSpPr/>
          <p:nvPr/>
        </p:nvSpPr>
        <p:spPr>
          <a:xfrm>
            <a:off x="5344886" y="5192486"/>
            <a:ext cx="1469571" cy="1163865"/>
          </a:xfrm>
          <a:prstGeom prst="cloudCallout">
            <a:avLst>
              <a:gd name="adj1" fmla="val 66489"/>
              <a:gd name="adj2" fmla="val -1107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  <a:endParaRPr lang="vi-VN" dirty="0"/>
          </a:p>
        </p:txBody>
      </p:sp>
      <p:sp>
        <p:nvSpPr>
          <p:cNvPr id="11" name="Cloud Callout 10"/>
          <p:cNvSpPr/>
          <p:nvPr/>
        </p:nvSpPr>
        <p:spPr>
          <a:xfrm>
            <a:off x="5943600" y="734740"/>
            <a:ext cx="1981200" cy="1419725"/>
          </a:xfrm>
          <a:prstGeom prst="cloudCallout">
            <a:avLst>
              <a:gd name="adj1" fmla="val -108196"/>
              <a:gd name="adj2" fmla="val 532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787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MỘT SỐ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2" y="1495029"/>
            <a:ext cx="2111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Nhập</a:t>
            </a:r>
            <a:r>
              <a:rPr lang="en-US" sz="2400" b="1" i="1" dirty="0"/>
              <a:t> 2 </a:t>
            </a:r>
            <a:r>
              <a:rPr lang="en-US" sz="2400" b="1" i="1" dirty="0" err="1"/>
              <a:t>số</a:t>
            </a:r>
            <a:r>
              <a:rPr lang="en-US" sz="2400" b="1" i="1" dirty="0"/>
              <a:t> </a:t>
            </a:r>
            <a:r>
              <a:rPr lang="en-US" sz="2400" b="1" i="1" dirty="0" err="1"/>
              <a:t>nguyên</a:t>
            </a:r>
            <a:r>
              <a:rPr lang="en-US" sz="2400" b="1" i="1" dirty="0"/>
              <a:t>, </a:t>
            </a:r>
            <a:r>
              <a:rPr lang="en-US" sz="2400" b="1" i="1" dirty="0" err="1"/>
              <a:t>tính</a:t>
            </a:r>
            <a:r>
              <a:rPr lang="en-US" sz="2400" b="1" i="1" dirty="0"/>
              <a:t> </a:t>
            </a:r>
            <a:r>
              <a:rPr lang="en-US" sz="2400" b="1" i="1" dirty="0" err="1"/>
              <a:t>tổng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thương</a:t>
            </a:r>
            <a:r>
              <a:rPr lang="en-US" sz="2400" b="1" i="1" dirty="0"/>
              <a:t> </a:t>
            </a:r>
            <a:r>
              <a:rPr lang="en-US" sz="2400" b="1" i="1" dirty="0" err="1"/>
              <a:t>của</a:t>
            </a:r>
            <a:r>
              <a:rPr lang="en-US" sz="2400" b="1" i="1" dirty="0"/>
              <a:t> </a:t>
            </a:r>
            <a:r>
              <a:rPr lang="en-US" sz="2400" b="1" i="1" dirty="0" err="1"/>
              <a:t>chúng</a:t>
            </a:r>
            <a:r>
              <a:rPr lang="en-US" sz="2400" b="1" i="1" dirty="0"/>
              <a:t>.</a:t>
            </a:r>
            <a:endParaRPr lang="vi-VN" sz="2400" b="1" i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2396014"/>
            <a:ext cx="5965372" cy="362378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6625318" y="684904"/>
            <a:ext cx="1722664" cy="2749117"/>
          </a:xfrm>
          <a:prstGeom prst="cloudCallout">
            <a:avLst>
              <a:gd name="adj1" fmla="val -75341"/>
              <a:gd name="adj2" fmla="val 774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Ép</a:t>
            </a:r>
            <a:r>
              <a:rPr lang="en-US" sz="2000" b="1" dirty="0"/>
              <a:t> </a:t>
            </a:r>
            <a:r>
              <a:rPr lang="en-US" sz="2000" b="1" dirty="0" err="1"/>
              <a:t>kiểu</a:t>
            </a:r>
            <a:endParaRPr lang="en-US" sz="2000" b="1" dirty="0"/>
          </a:p>
          <a:p>
            <a:pPr algn="ctr"/>
            <a:r>
              <a:rPr lang="en-US" sz="2000" b="1" dirty="0"/>
              <a:t>?????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76540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MỘT SỐ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2" y="1495029"/>
            <a:ext cx="2111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</a:rPr>
              <a:t>Nhập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một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số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nguyên</a:t>
            </a:r>
            <a:r>
              <a:rPr lang="en-US" sz="2400" b="1" i="1" dirty="0">
                <a:solidFill>
                  <a:srgbClr val="7030A0"/>
                </a:solidFill>
              </a:rPr>
              <a:t> N, </a:t>
            </a:r>
            <a:r>
              <a:rPr lang="en-US" sz="2400" b="1" i="1" dirty="0" err="1">
                <a:solidFill>
                  <a:srgbClr val="7030A0"/>
                </a:solidFill>
              </a:rPr>
              <a:t>tính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và</a:t>
            </a:r>
            <a:r>
              <a:rPr lang="en-US" sz="2400" b="1" i="1" dirty="0">
                <a:solidFill>
                  <a:srgbClr val="7030A0"/>
                </a:solidFill>
              </a:rPr>
              <a:t> in </a:t>
            </a:r>
            <a:r>
              <a:rPr lang="en-US" sz="2400" b="1" i="1" dirty="0" err="1">
                <a:solidFill>
                  <a:srgbClr val="7030A0"/>
                </a:solidFill>
              </a:rPr>
              <a:t>ra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căn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bậc</a:t>
            </a:r>
            <a:r>
              <a:rPr lang="en-US" sz="2400" b="1" i="1" dirty="0">
                <a:solidFill>
                  <a:srgbClr val="7030A0"/>
                </a:solidFill>
              </a:rPr>
              <a:t> 2 </a:t>
            </a:r>
            <a:r>
              <a:rPr lang="en-US" sz="2400" b="1" i="1" dirty="0" err="1">
                <a:solidFill>
                  <a:srgbClr val="7030A0"/>
                </a:solidFill>
              </a:rPr>
              <a:t>của</a:t>
            </a:r>
            <a:r>
              <a:rPr lang="en-US" sz="2400" b="1" i="1" dirty="0">
                <a:solidFill>
                  <a:srgbClr val="7030A0"/>
                </a:solidFill>
              </a:rPr>
              <a:t> N</a:t>
            </a:r>
            <a:endParaRPr lang="vi-VN" sz="2400" b="1" i="1" dirty="0">
              <a:solidFill>
                <a:srgbClr val="7030A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64689"/>
            <a:ext cx="5932714" cy="3209767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6755946" y="2560260"/>
            <a:ext cx="1582511" cy="1572564"/>
          </a:xfrm>
          <a:prstGeom prst="cloudCallout">
            <a:avLst>
              <a:gd name="adj1" fmla="val -18469"/>
              <a:gd name="adj2" fmla="val 1130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?????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44949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16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MỘT SỐ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2" y="1495029"/>
            <a:ext cx="2111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</a:rPr>
              <a:t>Nhập</a:t>
            </a:r>
            <a:r>
              <a:rPr lang="en-US" sz="2400" b="1" i="1" dirty="0">
                <a:solidFill>
                  <a:srgbClr val="7030A0"/>
                </a:solidFill>
              </a:rPr>
              <a:t> 2 </a:t>
            </a:r>
            <a:r>
              <a:rPr lang="en-US" sz="2400" b="1" i="1" dirty="0" err="1">
                <a:solidFill>
                  <a:srgbClr val="7030A0"/>
                </a:solidFill>
              </a:rPr>
              <a:t>nguyên</a:t>
            </a:r>
            <a:r>
              <a:rPr lang="en-US" sz="2400" b="1" i="1" dirty="0">
                <a:solidFill>
                  <a:srgbClr val="7030A0"/>
                </a:solidFill>
              </a:rPr>
              <a:t> M </a:t>
            </a:r>
            <a:r>
              <a:rPr lang="en-US" sz="2400" b="1" i="1" dirty="0" err="1">
                <a:solidFill>
                  <a:srgbClr val="7030A0"/>
                </a:solidFill>
              </a:rPr>
              <a:t>và</a:t>
            </a:r>
            <a:r>
              <a:rPr lang="en-US" sz="2400" b="1" i="1" dirty="0">
                <a:solidFill>
                  <a:srgbClr val="7030A0"/>
                </a:solidFill>
              </a:rPr>
              <a:t> N. </a:t>
            </a:r>
            <a:r>
              <a:rPr lang="en-US" sz="2400" b="1" i="1" dirty="0" err="1">
                <a:solidFill>
                  <a:srgbClr val="7030A0"/>
                </a:solidFill>
              </a:rPr>
              <a:t>Tính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và</a:t>
            </a:r>
            <a:r>
              <a:rPr lang="en-US" sz="2400" b="1" i="1" dirty="0">
                <a:solidFill>
                  <a:srgbClr val="7030A0"/>
                </a:solidFill>
              </a:rPr>
              <a:t> in </a:t>
            </a:r>
            <a:r>
              <a:rPr lang="en-US" sz="2400" b="1" i="1" dirty="0" err="1">
                <a:solidFill>
                  <a:srgbClr val="7030A0"/>
                </a:solidFill>
              </a:rPr>
              <a:t>ra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căn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bậc</a:t>
            </a:r>
            <a:r>
              <a:rPr lang="en-US" sz="2400" b="1" i="1" dirty="0">
                <a:solidFill>
                  <a:srgbClr val="7030A0"/>
                </a:solidFill>
              </a:rPr>
              <a:t> N </a:t>
            </a:r>
            <a:r>
              <a:rPr lang="en-US" sz="2400" b="1" i="1" dirty="0" err="1">
                <a:solidFill>
                  <a:srgbClr val="7030A0"/>
                </a:solidFill>
              </a:rPr>
              <a:t>của</a:t>
            </a:r>
            <a:r>
              <a:rPr lang="en-US" sz="2400" b="1" i="1" dirty="0">
                <a:solidFill>
                  <a:srgbClr val="7030A0"/>
                </a:solidFill>
              </a:rPr>
              <a:t> M</a:t>
            </a:r>
            <a:endParaRPr lang="vi-VN" sz="2400" b="1" i="1" dirty="0">
              <a:solidFill>
                <a:srgbClr val="7030A0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95" y="1495029"/>
            <a:ext cx="5137734" cy="277950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4572000" y="4274533"/>
            <a:ext cx="2340429" cy="1600200"/>
          </a:xfrm>
          <a:prstGeom prst="cloudCallout">
            <a:avLst>
              <a:gd name="adj1" fmla="val 30330"/>
              <a:gd name="adj2" fmla="val -857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62625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900" y="695459"/>
            <a:ext cx="6841097" cy="454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yriad Pro" panose="020B0503030403020204" pitchFamily="34" charset="0"/>
              </a:rPr>
              <a:t>HỎI ĐÁP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4" y="1885713"/>
            <a:ext cx="566816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3950F7-405F-4378-B3E9-CD43C368A5E1}" type="slidenum">
              <a:rPr lang="en-US" altLang="vi-VN">
                <a:solidFill>
                  <a:srgbClr val="FFFF00"/>
                </a:solidFill>
              </a:rPr>
              <a:pPr eaLnBrk="1" hangingPunct="1"/>
              <a:t>18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BÀI TẬP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00" y="1023938"/>
            <a:ext cx="85344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22313" indent="-36353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1/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nguyên</a:t>
            </a:r>
            <a:r>
              <a:rPr lang="en-US" altLang="vi-VN" sz="1800" dirty="0"/>
              <a:t> n </a:t>
            </a:r>
            <a:r>
              <a:rPr lang="en-US" altLang="vi-VN" sz="1800" dirty="0" err="1"/>
              <a:t>và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thực</a:t>
            </a:r>
            <a:r>
              <a:rPr lang="en-US" altLang="vi-VN" sz="1800" dirty="0"/>
              <a:t> x </a:t>
            </a:r>
            <a:r>
              <a:rPr lang="en-US" altLang="vi-VN" sz="1800" dirty="0" err="1"/>
              <a:t>tính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các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biểu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thức</a:t>
            </a:r>
            <a:r>
              <a:rPr lang="en-US" altLang="vi-VN" sz="1800" dirty="0"/>
              <a:t>: 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2/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lượng</a:t>
            </a:r>
            <a:r>
              <a:rPr lang="en-US" altLang="vi-VN" sz="1800" dirty="0"/>
              <a:t>, </a:t>
            </a:r>
            <a:r>
              <a:rPr lang="en-US" altLang="vi-VN" sz="1800" dirty="0" err="1"/>
              <a:t>đơn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của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một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mặt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hàng</a:t>
            </a:r>
            <a:r>
              <a:rPr lang="en-US" altLang="vi-VN" sz="1800" dirty="0"/>
              <a:t>. </a:t>
            </a:r>
            <a:r>
              <a:rPr lang="en-US" altLang="vi-VN" sz="1800" dirty="0" err="1"/>
              <a:t>Hãy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tính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và</a:t>
            </a:r>
            <a:r>
              <a:rPr lang="en-US" altLang="vi-VN" sz="1800" dirty="0"/>
              <a:t> in </a:t>
            </a:r>
            <a:r>
              <a:rPr lang="en-US" altLang="vi-VN" sz="1800" dirty="0" err="1"/>
              <a:t>ra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kết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quả</a:t>
            </a:r>
            <a:r>
              <a:rPr lang="en-US" altLang="vi-VN" sz="1800" dirty="0"/>
              <a:t> </a:t>
            </a:r>
            <a:r>
              <a:rPr lang="en-US" altLang="vi-VN" sz="1800" dirty="0" err="1"/>
              <a:t>ra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màn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hình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có</a:t>
            </a:r>
            <a:r>
              <a:rPr lang="en-US" altLang="vi-VN" sz="1800" dirty="0"/>
              <a:t> 2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lẻ</a:t>
            </a:r>
            <a:r>
              <a:rPr lang="en-US" altLang="vi-VN" sz="1800" dirty="0"/>
              <a:t>: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	-  </a:t>
            </a:r>
            <a:r>
              <a:rPr lang="en-US" altLang="vi-VN" sz="1800" dirty="0" err="1"/>
              <a:t>Giảm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=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lượng</a:t>
            </a:r>
            <a:r>
              <a:rPr lang="en-US" altLang="vi-VN" sz="1800" dirty="0"/>
              <a:t> * </a:t>
            </a:r>
            <a:r>
              <a:rPr lang="en-US" altLang="vi-VN" sz="1800" dirty="0" err="1"/>
              <a:t>đơn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* 12%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	-  </a:t>
            </a:r>
            <a:r>
              <a:rPr lang="en-US" altLang="vi-VN" sz="1800" dirty="0" err="1"/>
              <a:t>Cước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vận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chuyển</a:t>
            </a:r>
            <a:r>
              <a:rPr lang="en-US" altLang="vi-VN" sz="1800" dirty="0"/>
              <a:t> =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lượng</a:t>
            </a:r>
            <a:r>
              <a:rPr lang="en-US" altLang="vi-VN" sz="1800" dirty="0"/>
              <a:t> * </a:t>
            </a:r>
            <a:r>
              <a:rPr lang="en-US" altLang="vi-VN" sz="1800" dirty="0" err="1"/>
              <a:t>đơn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* 5%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	- 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tiền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phải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trả</a:t>
            </a:r>
            <a:r>
              <a:rPr lang="en-US" altLang="vi-VN" sz="1800" dirty="0"/>
              <a:t> =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lượng</a:t>
            </a:r>
            <a:r>
              <a:rPr lang="en-US" altLang="vi-VN" sz="1800" dirty="0"/>
              <a:t> * </a:t>
            </a:r>
            <a:r>
              <a:rPr lang="en-US" altLang="vi-VN" sz="1800" dirty="0" err="1"/>
              <a:t>đơn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– </a:t>
            </a:r>
            <a:r>
              <a:rPr lang="en-US" altLang="vi-VN" sz="1800" dirty="0" err="1"/>
              <a:t>giảm</a:t>
            </a:r>
            <a:r>
              <a:rPr lang="en-US" altLang="vi-VN" sz="1800" dirty="0"/>
              <a:t> </a:t>
            </a:r>
            <a:r>
              <a:rPr lang="en-US" altLang="vi-VN" sz="1800" dirty="0" err="1"/>
              <a:t>giá</a:t>
            </a:r>
            <a:r>
              <a:rPr lang="en-US" altLang="vi-VN" sz="1800" dirty="0"/>
              <a:t> + </a:t>
            </a:r>
            <a:r>
              <a:rPr lang="en-US" altLang="vi-VN" sz="1800" dirty="0" err="1"/>
              <a:t>cước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vận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chuyển</a:t>
            </a:r>
            <a:r>
              <a:rPr lang="en-US" altLang="vi-VN" sz="1800" dirty="0"/>
              <a:t> 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3/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bốn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nguyên</a:t>
            </a:r>
            <a:r>
              <a:rPr lang="en-US" altLang="vi-VN" sz="1800" dirty="0"/>
              <a:t> a, b, c, d. </a:t>
            </a:r>
            <a:r>
              <a:rPr lang="en-US" altLang="vi-VN" sz="1800" dirty="0" err="1"/>
              <a:t>Tìm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nhỏ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nhất</a:t>
            </a:r>
            <a:r>
              <a:rPr lang="en-US" altLang="vi-VN" sz="1800" dirty="0"/>
              <a:t>.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4/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một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nguyên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dương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có</a:t>
            </a:r>
            <a:r>
              <a:rPr lang="en-US" altLang="vi-VN" sz="1800" dirty="0"/>
              <a:t> 2 </a:t>
            </a:r>
            <a:r>
              <a:rPr lang="en-US" altLang="vi-VN" sz="1800" dirty="0" err="1"/>
              <a:t>chữ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. </a:t>
            </a:r>
            <a:r>
              <a:rPr lang="en-US" altLang="vi-VN" sz="1800" dirty="0" err="1"/>
              <a:t>Hãy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tính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tổng</a:t>
            </a:r>
            <a:r>
              <a:rPr lang="en-US" altLang="vi-VN" sz="1800" dirty="0"/>
              <a:t> 2 </a:t>
            </a:r>
            <a:r>
              <a:rPr lang="en-US" altLang="vi-VN" sz="1800" dirty="0" err="1"/>
              <a:t>chữ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của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vừa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.  </a:t>
            </a:r>
            <a:r>
              <a:rPr lang="en-US" altLang="vi-VN" sz="1800" dirty="0" err="1"/>
              <a:t>Ví</a:t>
            </a:r>
            <a:r>
              <a:rPr lang="en-US" altLang="vi-VN" sz="1800" dirty="0"/>
              <a:t> </a:t>
            </a:r>
            <a:r>
              <a:rPr lang="en-US" altLang="vi-VN" sz="1800" dirty="0" err="1"/>
              <a:t>dụ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51, in </a:t>
            </a:r>
            <a:r>
              <a:rPr lang="en-US" altLang="vi-VN" sz="1800" dirty="0" err="1"/>
              <a:t>ra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tổng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bằng</a:t>
            </a:r>
            <a:r>
              <a:rPr lang="en-US" altLang="vi-VN" sz="1800" dirty="0"/>
              <a:t> 6.</a:t>
            </a:r>
            <a:endParaRPr lang="en-US" altLang="vi-VN" sz="14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5/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nguyên</a:t>
            </a:r>
            <a:r>
              <a:rPr lang="en-US" altLang="vi-VN" sz="1800" dirty="0"/>
              <a:t> n, </a:t>
            </a:r>
            <a:r>
              <a:rPr lang="en-US" altLang="vi-VN" sz="1800" dirty="0" err="1"/>
              <a:t>số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thực</a:t>
            </a:r>
            <a:r>
              <a:rPr lang="en-US" altLang="vi-VN" sz="1800" dirty="0"/>
              <a:t> x. </a:t>
            </a:r>
            <a:r>
              <a:rPr lang="en-US" altLang="vi-VN" sz="1800" dirty="0" err="1"/>
              <a:t>Hãy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tính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căn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bậc</a:t>
            </a:r>
            <a:r>
              <a:rPr lang="en-US" altLang="vi-VN" sz="1800" dirty="0"/>
              <a:t> n </a:t>
            </a:r>
            <a:r>
              <a:rPr lang="en-US" altLang="vi-VN" sz="1800" dirty="0" err="1"/>
              <a:t>của</a:t>
            </a:r>
            <a:r>
              <a:rPr lang="en-US" altLang="vi-VN" sz="1800" dirty="0"/>
              <a:t> x.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vi-VN" sz="1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vi-VN" sz="1800" dirty="0"/>
              <a:t>6/ </a:t>
            </a:r>
            <a:r>
              <a:rPr lang="en-US" altLang="vi-VN" sz="1800" dirty="0" err="1"/>
              <a:t>Viết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trình</a:t>
            </a:r>
            <a:r>
              <a:rPr lang="en-US" altLang="vi-VN" sz="1800" dirty="0"/>
              <a:t> in </a:t>
            </a:r>
            <a:r>
              <a:rPr lang="en-US" altLang="vi-VN" sz="1800" dirty="0" err="1"/>
              <a:t>bảng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cửu</a:t>
            </a:r>
            <a:r>
              <a:rPr lang="en-US" altLang="vi-VN" sz="1800" dirty="0"/>
              <a:t> </a:t>
            </a:r>
            <a:r>
              <a:rPr lang="en-US" altLang="vi-VN" sz="1800" dirty="0" err="1"/>
              <a:t>chương</a:t>
            </a:r>
            <a:r>
              <a:rPr lang="en-US" altLang="vi-VN" sz="1800" dirty="0"/>
              <a:t> N (N </a:t>
            </a:r>
            <a:r>
              <a:rPr lang="en-US" altLang="vi-VN" sz="1800" dirty="0" err="1"/>
              <a:t>được</a:t>
            </a:r>
            <a:r>
              <a:rPr lang="en-US" altLang="vi-VN" sz="1800" dirty="0"/>
              <a:t> </a:t>
            </a:r>
            <a:r>
              <a:rPr lang="en-US" altLang="vi-VN" sz="1800" dirty="0" err="1"/>
              <a:t>nhập</a:t>
            </a:r>
            <a:r>
              <a:rPr lang="en-US" altLang="vi-VN" sz="1800" dirty="0"/>
              <a:t> </a:t>
            </a:r>
            <a:r>
              <a:rPr lang="en-US" altLang="vi-VN" sz="1800" dirty="0" err="1"/>
              <a:t>từ</a:t>
            </a:r>
            <a:r>
              <a:rPr lang="en-US" altLang="vi-VN" sz="1800" dirty="0"/>
              <a:t> </a:t>
            </a:r>
            <a:r>
              <a:rPr lang="en-US" altLang="vi-VN" sz="1800" dirty="0" err="1"/>
              <a:t>bàn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phím</a:t>
            </a:r>
            <a:r>
              <a:rPr lang="en-US" altLang="vi-VN" sz="1800" dirty="0"/>
              <a:t>) </a:t>
            </a:r>
            <a:r>
              <a:rPr lang="en-US" altLang="vi-VN" sz="1800" dirty="0" err="1"/>
              <a:t>ra</a:t>
            </a:r>
            <a:r>
              <a:rPr lang="en-US" altLang="vi-VN" sz="1800" dirty="0"/>
              <a:t> </a:t>
            </a:r>
            <a:r>
              <a:rPr lang="en-US" altLang="vi-VN" sz="1800" dirty="0" err="1"/>
              <a:t>màn</a:t>
            </a:r>
            <a:r>
              <a:rPr lang="en-US" altLang="vi-VN" sz="1800" dirty="0"/>
              <a:t> </a:t>
            </a:r>
            <a:r>
              <a:rPr lang="en-US" altLang="vi-VN" sz="1800" dirty="0" err="1"/>
              <a:t>hình</a:t>
            </a:r>
            <a:endParaRPr lang="en-US" altLang="vi-VN" sz="1800" dirty="0"/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endParaRPr lang="vi-VN" altLang="vi-VN" sz="20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5480050" y="1447800"/>
          <a:ext cx="290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431800" progId="Equation.3">
                  <p:embed/>
                </p:oleObj>
              </mc:Choice>
              <mc:Fallback>
                <p:oleObj name="Equation" r:id="rId2" imgW="2120900" imgH="431800" progId="Equation.3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447800"/>
                        <a:ext cx="290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282950" y="1447800"/>
          <a:ext cx="19669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431613" progId="Equation.3">
                  <p:embed/>
                </p:oleObj>
              </mc:Choice>
              <mc:Fallback>
                <p:oleObj name="Equation" r:id="rId4" imgW="1358310" imgH="431613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447800"/>
                        <a:ext cx="19669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70025" y="1447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457200" progId="Equation.3">
                  <p:embed/>
                </p:oleObj>
              </mc:Choice>
              <mc:Fallback>
                <p:oleObj name="Equation" r:id="rId6" imgW="1066800" imgH="4572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4478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1273630" y="1524000"/>
            <a:ext cx="6955971" cy="3287486"/>
          </a:xfrm>
          <a:prstGeom prst="cloudCallout">
            <a:avLst>
              <a:gd name="adj1" fmla="val -42899"/>
              <a:gd name="adj2" fmla="val 621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Kiểu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hằng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biến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nhập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xuất</a:t>
            </a:r>
            <a:endParaRPr kumimoji="0" lang="vi-VN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442858"/>
            <a:ext cx="132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BÀI 4</a:t>
            </a:r>
            <a:endParaRPr kumimoji="0" lang="vi-V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6B0F8D-046F-43D2-B3BF-DC75DF0752F9}" type="slidenum">
              <a:rPr lang="en-US" altLang="vi-VN">
                <a:solidFill>
                  <a:srgbClr val="FFFF00"/>
                </a:solidFill>
              </a:rPr>
              <a:pPr eaLnBrk="1" hangingPunct="1"/>
              <a:t>3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457200" y="1371600"/>
            <a:ext cx="8153400" cy="453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rgbClr val="0000CC"/>
                </a:solidFill>
              </a:rPr>
              <a:t>Kiểu cho số nguyên: 	</a:t>
            </a:r>
            <a:r>
              <a:rPr lang="en-US" altLang="vi-VN" sz="2800" b="1">
                <a:solidFill>
                  <a:srgbClr val="0000CC"/>
                </a:solidFill>
              </a:rPr>
              <a:t>char , int , long 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rgbClr val="0000CC"/>
                </a:solidFill>
              </a:rPr>
              <a:t>Kiểu cho ký tự: </a:t>
            </a:r>
            <a:r>
              <a:rPr lang="en-US" altLang="vi-VN" sz="2800" b="1">
                <a:solidFill>
                  <a:srgbClr val="0000CC"/>
                </a:solidFill>
              </a:rPr>
              <a:t>char </a:t>
            </a:r>
            <a:r>
              <a:rPr lang="en-US" altLang="vi-VN" sz="2800">
                <a:solidFill>
                  <a:srgbClr val="0000CC"/>
                </a:solidFill>
              </a:rPr>
              <a:t>(lưu trữ dạng mã ASCII của ký tự).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rgbClr val="0000CC"/>
                </a:solidFill>
              </a:rPr>
              <a:t>Kiểu rời rạc : </a:t>
            </a:r>
            <a:r>
              <a:rPr lang="en-US" altLang="vi-VN" sz="2800" b="1">
                <a:solidFill>
                  <a:srgbClr val="0000CC"/>
                </a:solidFill>
              </a:rPr>
              <a:t>enum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rgbClr val="0000CC"/>
                </a:solidFill>
              </a:rPr>
              <a:t>Kiểu cho số thực: </a:t>
            </a:r>
            <a:r>
              <a:rPr lang="en-US" altLang="vi-VN" sz="2800" b="1">
                <a:solidFill>
                  <a:srgbClr val="0000CC"/>
                </a:solidFill>
              </a:rPr>
              <a:t>float , double , long double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vi-VN" sz="2800">
              <a:solidFill>
                <a:srgbClr val="0000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75746" y="576910"/>
            <a:ext cx="6841097" cy="53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Myriad Pro" panose="020B0503030403020204" pitchFamily="34" charset="0"/>
              </a:rPr>
              <a:t>CÁC KIỂU DỮ LIỆU CƠ BẢN</a:t>
            </a:r>
          </a:p>
        </p:txBody>
      </p:sp>
    </p:spTree>
    <p:extLst>
      <p:ext uri="{BB962C8B-B14F-4D97-AF65-F5344CB8AC3E}">
        <p14:creationId xmlns:p14="http://schemas.microsoft.com/office/powerpoint/2010/main" val="28143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C18BD6-75E6-4368-B72D-0EB5104C8E48}" type="slidenum">
              <a:rPr lang="en-US" altLang="vi-VN">
                <a:solidFill>
                  <a:srgbClr val="FFFF00"/>
                </a:solidFill>
              </a:rPr>
              <a:pPr eaLnBrk="1" hangingPunct="1"/>
              <a:t>4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457200" y="1295400"/>
            <a:ext cx="838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79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79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79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79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  <a:latin typeface="Tahoma" panose="020B0604030504040204" pitchFamily="34" charset="0"/>
              </a:rPr>
              <a:t>			Kích thước và tầm trị của kiểu dữ liệu phụ thuộc vào trình biên dịch ( xem file </a:t>
            </a:r>
            <a:r>
              <a:rPr lang="en-US" altLang="vi-VN" sz="2800" i="1">
                <a:solidFill>
                  <a:srgbClr val="0000CC"/>
                </a:solidFill>
                <a:latin typeface="Tahoma" panose="020B0604030504040204" pitchFamily="34" charset="0"/>
              </a:rPr>
              <a:t>limit.h</a:t>
            </a:r>
            <a:r>
              <a:rPr lang="en-US" altLang="vi-VN" sz="2800">
                <a:solidFill>
                  <a:srgbClr val="0000CC"/>
                </a:solidFill>
                <a:latin typeface="Tahoma" panose="020B0604030504040204" pitchFamily="34" charset="0"/>
              </a:rPr>
              <a:t>  và  </a:t>
            </a:r>
            <a:r>
              <a:rPr lang="en-US" altLang="vi-VN" sz="2800" i="1">
                <a:solidFill>
                  <a:srgbClr val="0000CC"/>
                </a:solidFill>
                <a:latin typeface="Tahoma" panose="020B0604030504040204" pitchFamily="34" charset="0"/>
              </a:rPr>
              <a:t>float.h</a:t>
            </a:r>
            <a:r>
              <a:rPr lang="en-US" altLang="vi-VN" sz="2800">
                <a:solidFill>
                  <a:srgbClr val="0000CC"/>
                </a:solidFill>
                <a:latin typeface="Tahoma" panose="020B0604030504040204" pitchFamily="34" charset="0"/>
              </a:rPr>
              <a:t>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vi-VN" sz="2800" u="sng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 b="1" u="sng"/>
              <a:t>   Kiểu          	  				Số bit  				Tầmtrị			</a:t>
            </a:r>
            <a:endParaRPr lang="en-US" altLang="vi-VN" sz="2000"/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unsigned char  		8 bits      	0 .. 255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/>
              <a:t>char          	    		 	8 bits     		-128 .. 127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 b="1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enum          	  		  	16 bits 				-32,768 .. 32,767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/>
              <a:t>unsigned int     	16 bits 				0 .. 65,535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 b="1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short int     	  		 	16 bits    		-32,768 .. 32,767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/>
              <a:t>int           	  			 	16 bits   			-32,768 .. 32,767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unsigned long  	32 bits    		0 .. 4,294,967,295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/>
              <a:t>long          	   		32 bits    		-2,147,483,648 ..2,147,483,647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float         	   			32 bits 				3.4 * (10</a:t>
            </a:r>
            <a:r>
              <a:rPr lang="en-US" altLang="vi-VN" sz="2000" b="1" baseline="30000">
                <a:solidFill>
                  <a:srgbClr val="0000CC"/>
                </a:solidFill>
              </a:rPr>
              <a:t>-38</a:t>
            </a:r>
            <a:r>
              <a:rPr lang="en-US" altLang="vi-VN" sz="2000" b="1">
                <a:solidFill>
                  <a:srgbClr val="0000CC"/>
                </a:solidFill>
              </a:rPr>
              <a:t>) ..3.4 * (10</a:t>
            </a:r>
            <a:r>
              <a:rPr lang="en-US" altLang="vi-VN" sz="2000" b="1" baseline="30000">
                <a:solidFill>
                  <a:srgbClr val="0000CC"/>
                </a:solidFill>
              </a:rPr>
              <a:t>+38</a:t>
            </a:r>
            <a:r>
              <a:rPr lang="en-US" altLang="vi-VN" sz="2000" b="1">
                <a:solidFill>
                  <a:srgbClr val="0000CC"/>
                </a:solidFill>
              </a:rPr>
              <a:t>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/>
              <a:t>double        	   		64 bits 				1.7 * (10</a:t>
            </a:r>
            <a:r>
              <a:rPr lang="en-US" altLang="vi-VN" sz="2000" b="1" baseline="30000"/>
              <a:t>-308</a:t>
            </a:r>
            <a:r>
              <a:rPr lang="en-US" altLang="vi-VN" sz="2000" b="1"/>
              <a:t>) .. 1.7 * (10</a:t>
            </a:r>
            <a:r>
              <a:rPr lang="en-US" altLang="vi-VN" sz="2000" b="1" baseline="30000"/>
              <a:t>+308</a:t>
            </a:r>
            <a:r>
              <a:rPr lang="en-US" altLang="vi-VN" sz="2000" b="1"/>
              <a:t>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000"/>
              <a:t>   </a:t>
            </a:r>
            <a:r>
              <a:rPr lang="en-US" altLang="vi-VN" sz="2000" b="1">
                <a:solidFill>
                  <a:srgbClr val="0000CC"/>
                </a:solidFill>
              </a:rPr>
              <a:t>long double      	80 bits 				3.4 * (10</a:t>
            </a:r>
            <a:r>
              <a:rPr lang="en-US" altLang="vi-VN" sz="2000" b="1" baseline="30000">
                <a:solidFill>
                  <a:srgbClr val="0000CC"/>
                </a:solidFill>
              </a:rPr>
              <a:t>-4932</a:t>
            </a:r>
            <a:r>
              <a:rPr lang="en-US" altLang="vi-VN" sz="2000" b="1">
                <a:solidFill>
                  <a:srgbClr val="0000CC"/>
                </a:solidFill>
              </a:rPr>
              <a:t>) .. 1.1 * (10</a:t>
            </a:r>
            <a:r>
              <a:rPr lang="en-US" altLang="vi-VN" sz="2000" b="1" baseline="30000">
                <a:solidFill>
                  <a:srgbClr val="0000CC"/>
                </a:solidFill>
              </a:rPr>
              <a:t>+4932</a:t>
            </a:r>
            <a:r>
              <a:rPr lang="en-US" altLang="vi-VN" sz="2000" b="1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173" name="Oval 10"/>
          <p:cNvSpPr>
            <a:spLocks noChangeArrowheads="1"/>
          </p:cNvSpPr>
          <p:nvPr/>
        </p:nvSpPr>
        <p:spPr bwMode="auto">
          <a:xfrm>
            <a:off x="1314450" y="349249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CÁC KIỂU DỮ LIỆU CƠ BẢN </a:t>
            </a:r>
          </a:p>
        </p:txBody>
      </p:sp>
    </p:spTree>
    <p:extLst>
      <p:ext uri="{BB962C8B-B14F-4D97-AF65-F5344CB8AC3E}">
        <p14:creationId xmlns:p14="http://schemas.microsoft.com/office/powerpoint/2010/main" val="10342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0288B-E3B5-4D19-9D9E-221CEB2D7936}" type="slidenum">
              <a:rPr lang="en-US" altLang="vi-VN">
                <a:solidFill>
                  <a:srgbClr val="FFFF00"/>
                </a:solidFill>
              </a:rPr>
              <a:pPr eaLnBrk="1" hangingPunct="1"/>
              <a:t>5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HẰNG - CONSTANT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			</a:t>
            </a:r>
            <a:r>
              <a:rPr lang="en-US" altLang="vi-VN" sz="2800" b="1" dirty="0">
                <a:solidFill>
                  <a:srgbClr val="0000CC"/>
                </a:solidFill>
              </a:rPr>
              <a:t>- </a:t>
            </a:r>
            <a:r>
              <a:rPr lang="en-US" altLang="vi-VN" sz="2400" b="1" dirty="0" err="1">
                <a:solidFill>
                  <a:srgbClr val="0000CC"/>
                </a:solidFill>
              </a:rPr>
              <a:t>H</a:t>
            </a:r>
            <a:r>
              <a:rPr lang="en-US" altLang="vi-VN" sz="2800" b="1" dirty="0" err="1">
                <a:solidFill>
                  <a:srgbClr val="0000CC"/>
                </a:solidFill>
              </a:rPr>
              <a:t>ằng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là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đại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lượng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mà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giá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trị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của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nó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</a:rPr>
              <a:t>không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thay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đổi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trong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quá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trình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chạy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chương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trình</a:t>
            </a:r>
            <a:r>
              <a:rPr lang="en-US" altLang="vi-VN" sz="2800" b="1" dirty="0">
                <a:solidFill>
                  <a:srgbClr val="0000CC"/>
                </a:solidFill>
              </a:rPr>
              <a:t>. 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vi-VN" sz="2800" b="1" dirty="0">
                <a:solidFill>
                  <a:srgbClr val="0000CC"/>
                </a:solidFill>
              </a:rPr>
              <a:t>			- </a:t>
            </a:r>
            <a:r>
              <a:rPr lang="en-US" altLang="vi-VN" sz="2800" b="1" dirty="0" err="1">
                <a:solidFill>
                  <a:srgbClr val="0000CC"/>
                </a:solidFill>
              </a:rPr>
              <a:t>Khai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báo</a:t>
            </a:r>
            <a:r>
              <a:rPr lang="en-US" altLang="vi-VN" sz="2800" b="1" dirty="0">
                <a:solidFill>
                  <a:srgbClr val="0000CC"/>
                </a:solidFill>
              </a:rPr>
              <a:t> </a:t>
            </a:r>
            <a:r>
              <a:rPr lang="en-US" altLang="vi-VN" sz="2800" b="1" dirty="0" err="1">
                <a:solidFill>
                  <a:srgbClr val="0000CC"/>
                </a:solidFill>
              </a:rPr>
              <a:t>hằng</a:t>
            </a:r>
            <a:r>
              <a:rPr lang="en-US" altLang="vi-VN" sz="2800" b="1" dirty="0">
                <a:solidFill>
                  <a:srgbClr val="0000CC"/>
                </a:solidFill>
              </a:rPr>
              <a:t>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vi-VN" sz="2400" dirty="0" err="1">
                <a:solidFill>
                  <a:srgbClr val="0000CC"/>
                </a:solidFill>
              </a:rPr>
              <a:t>Cách</a:t>
            </a:r>
            <a:r>
              <a:rPr lang="en-US" altLang="vi-VN" sz="2400" dirty="0">
                <a:solidFill>
                  <a:srgbClr val="0000CC"/>
                </a:solidFill>
              </a:rPr>
              <a:t> 1:Dùng macro. </a:t>
            </a:r>
            <a:r>
              <a:rPr lang="en-US" altLang="vi-VN" sz="2400" dirty="0" err="1">
                <a:solidFill>
                  <a:srgbClr val="0000CC"/>
                </a:solidFill>
              </a:rPr>
              <a:t>Thí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dụ</a:t>
            </a:r>
            <a:r>
              <a:rPr lang="en-US" altLang="vi-VN" sz="2400" dirty="0">
                <a:solidFill>
                  <a:srgbClr val="0000CC"/>
                </a:solidFill>
              </a:rPr>
              <a:t>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vi-VN" sz="2400" dirty="0">
                <a:solidFill>
                  <a:srgbClr val="0000CC"/>
                </a:solidFill>
              </a:rPr>
              <a:t>   #define  PI 3.141592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vi-VN" sz="2400" dirty="0" err="1">
                <a:solidFill>
                  <a:srgbClr val="0000CC"/>
                </a:solidFill>
              </a:rPr>
              <a:t>Cách</a:t>
            </a:r>
            <a:r>
              <a:rPr lang="en-US" altLang="vi-VN" sz="2400" dirty="0">
                <a:solidFill>
                  <a:srgbClr val="0000CC"/>
                </a:solidFill>
              </a:rPr>
              <a:t> 2: </a:t>
            </a:r>
            <a:r>
              <a:rPr lang="en-US" altLang="vi-VN" sz="2400" dirty="0" err="1">
                <a:solidFill>
                  <a:srgbClr val="0000CC"/>
                </a:solidFill>
              </a:rPr>
              <a:t>Định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nghĩa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hằng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không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kiểu</a:t>
            </a:r>
            <a:r>
              <a:rPr lang="en-US" altLang="vi-VN" sz="2400" dirty="0">
                <a:solidFill>
                  <a:srgbClr val="0000CC"/>
                </a:solidFill>
              </a:rPr>
              <a:t>. </a:t>
            </a:r>
            <a:r>
              <a:rPr lang="en-US" altLang="vi-VN" sz="2400" dirty="0" err="1">
                <a:solidFill>
                  <a:srgbClr val="0000CC"/>
                </a:solidFill>
              </a:rPr>
              <a:t>Thí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dụ</a:t>
            </a:r>
            <a:r>
              <a:rPr lang="en-US" altLang="vi-VN" sz="2400" dirty="0">
                <a:solidFill>
                  <a:srgbClr val="0000CC"/>
                </a:solidFill>
              </a:rPr>
              <a:t>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vi-VN" sz="2400" dirty="0">
                <a:solidFill>
                  <a:srgbClr val="0000CC"/>
                </a:solidFill>
              </a:rPr>
              <a:t>   </a:t>
            </a:r>
            <a:r>
              <a:rPr lang="en-US" altLang="vi-VN" sz="2400" dirty="0" err="1">
                <a:solidFill>
                  <a:srgbClr val="0000CC"/>
                </a:solidFill>
              </a:rPr>
              <a:t>const</a:t>
            </a:r>
            <a:r>
              <a:rPr lang="en-US" altLang="vi-VN" sz="2400" dirty="0">
                <a:solidFill>
                  <a:srgbClr val="0000CC"/>
                </a:solidFill>
              </a:rPr>
              <a:t>  </a:t>
            </a:r>
            <a:r>
              <a:rPr lang="en-US" altLang="vi-VN" sz="2400" dirty="0" err="1">
                <a:solidFill>
                  <a:srgbClr val="0000CC"/>
                </a:solidFill>
              </a:rPr>
              <a:t>MaxnN</a:t>
            </a:r>
            <a:r>
              <a:rPr lang="en-US" altLang="vi-VN" sz="2400" dirty="0">
                <a:solidFill>
                  <a:srgbClr val="0000CC"/>
                </a:solidFill>
              </a:rPr>
              <a:t>=100;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vi-VN" sz="2400" dirty="0" err="1">
                <a:solidFill>
                  <a:srgbClr val="0000CC"/>
                </a:solidFill>
              </a:rPr>
              <a:t>Cách</a:t>
            </a:r>
            <a:r>
              <a:rPr lang="en-US" altLang="vi-VN" sz="2400" dirty="0">
                <a:solidFill>
                  <a:srgbClr val="0000CC"/>
                </a:solidFill>
              </a:rPr>
              <a:t> 3: </a:t>
            </a:r>
            <a:r>
              <a:rPr lang="en-US" altLang="vi-VN" sz="2400" dirty="0" err="1">
                <a:solidFill>
                  <a:srgbClr val="0000CC"/>
                </a:solidFill>
              </a:rPr>
              <a:t>Định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nghĩa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hằng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có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kiểu</a:t>
            </a:r>
            <a:r>
              <a:rPr lang="en-US" altLang="vi-VN" sz="2400" dirty="0">
                <a:solidFill>
                  <a:srgbClr val="0000CC"/>
                </a:solidFill>
              </a:rPr>
              <a:t>. </a:t>
            </a:r>
            <a:r>
              <a:rPr lang="en-US" altLang="vi-VN" sz="2400" dirty="0" err="1">
                <a:solidFill>
                  <a:srgbClr val="0000CC"/>
                </a:solidFill>
              </a:rPr>
              <a:t>Thí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dụ</a:t>
            </a:r>
            <a:r>
              <a:rPr lang="en-US" altLang="vi-VN" sz="2400" dirty="0">
                <a:solidFill>
                  <a:srgbClr val="0000CC"/>
                </a:solidFill>
              </a:rPr>
              <a:t>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vi-VN" sz="2400" dirty="0">
                <a:solidFill>
                  <a:srgbClr val="0000CC"/>
                </a:solidFill>
              </a:rPr>
              <a:t>	</a:t>
            </a:r>
            <a:r>
              <a:rPr lang="en-US" altLang="vi-VN" sz="2400" dirty="0" err="1">
                <a:solidFill>
                  <a:srgbClr val="0000CC"/>
                </a:solidFill>
              </a:rPr>
              <a:t>const</a:t>
            </a:r>
            <a:r>
              <a:rPr lang="en-US" altLang="vi-VN" sz="2400" dirty="0">
                <a:solidFill>
                  <a:srgbClr val="0000CC"/>
                </a:solidFill>
              </a:rPr>
              <a:t>  long </a:t>
            </a:r>
            <a:r>
              <a:rPr lang="en-US" altLang="vi-VN" sz="2400" dirty="0" err="1">
                <a:solidFill>
                  <a:srgbClr val="0000CC"/>
                </a:solidFill>
              </a:rPr>
              <a:t>MaxSalary</a:t>
            </a:r>
            <a:r>
              <a:rPr lang="en-US" altLang="vi-VN" sz="2400" dirty="0">
                <a:solidFill>
                  <a:srgbClr val="0000CC"/>
                </a:solidFill>
              </a:rPr>
              <a:t>=12000000;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vi-VN" sz="2400" dirty="0" err="1">
                <a:solidFill>
                  <a:srgbClr val="0000CC"/>
                </a:solidFill>
              </a:rPr>
              <a:t>Cách</a:t>
            </a:r>
            <a:r>
              <a:rPr lang="en-US" altLang="vi-VN" sz="2400" dirty="0">
                <a:solidFill>
                  <a:srgbClr val="0000CC"/>
                </a:solidFill>
              </a:rPr>
              <a:t> 4: </a:t>
            </a:r>
            <a:r>
              <a:rPr lang="en-US" altLang="vi-VN" sz="2400" dirty="0" err="1">
                <a:solidFill>
                  <a:srgbClr val="0000CC"/>
                </a:solidFill>
              </a:rPr>
              <a:t>Viết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thẳng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trị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hằng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trong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chương</a:t>
            </a:r>
            <a:r>
              <a:rPr lang="en-US" altLang="vi-VN" sz="2400" dirty="0">
                <a:solidFill>
                  <a:srgbClr val="0000CC"/>
                </a:solidFill>
              </a:rPr>
              <a:t> </a:t>
            </a:r>
            <a:r>
              <a:rPr lang="en-US" altLang="vi-VN" sz="2400" dirty="0" err="1">
                <a:solidFill>
                  <a:srgbClr val="0000CC"/>
                </a:solidFill>
              </a:rPr>
              <a:t>trình</a:t>
            </a:r>
            <a:r>
              <a:rPr lang="en-US" altLang="vi-VN" sz="2400" dirty="0">
                <a:solidFill>
                  <a:srgbClr val="0000CC"/>
                </a:solidFill>
              </a:rPr>
              <a:t>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vi-VN" sz="2400" b="1" dirty="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endParaRPr lang="en-US" altLang="vi-VN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89FC41-9060-4ED9-A610-5EAB6FED859F}" type="slidenum">
              <a:rPr lang="en-US" altLang="vi-VN">
                <a:solidFill>
                  <a:srgbClr val="FFFF00"/>
                </a:solidFill>
              </a:rPr>
              <a:pPr eaLnBrk="1" hangingPunct="1"/>
              <a:t>6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BIẾN - VARIABLE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7630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1313" indent="-287338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- Biến là gì?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  	+ Biến là một giá trị có thể thay đổi khi chương trình thực thi.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Khi biến được tạo sẽ xuất hiện một vùng nhớ để lưu trữ giá trị của biến. 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vi-VN" sz="24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- Mọi biến đều phải khai báo trước khi sử dụng.</a:t>
            </a:r>
            <a:r>
              <a:rPr lang="en-US" altLang="vi-VN" sz="2400">
                <a:solidFill>
                  <a:srgbClr val="0000CC"/>
                </a:solidFill>
              </a:rPr>
              <a:t>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Ví dụ khai báo biến: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int a;  		</a:t>
            </a:r>
            <a:r>
              <a:rPr lang="en-US" altLang="vi-VN" sz="2400" i="1">
                <a:solidFill>
                  <a:srgbClr val="0000CC"/>
                </a:solidFill>
              </a:rPr>
              <a:t>/* khai báo 1 biến kiểu số nguyên */</a:t>
            </a:r>
            <a:endParaRPr lang="en-US" altLang="vi-VN" sz="24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float b,c,d; 	</a:t>
            </a:r>
            <a:r>
              <a:rPr lang="en-US" altLang="vi-VN" sz="2400" i="1">
                <a:solidFill>
                  <a:srgbClr val="0000CC"/>
                </a:solidFill>
              </a:rPr>
              <a:t>/*khai báo 3 biến kiểu float */</a:t>
            </a:r>
            <a:endParaRPr lang="en-US" altLang="vi-VN" sz="24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int x=10,y=5;  	</a:t>
            </a:r>
            <a:r>
              <a:rPr lang="en-US" altLang="vi-VN" sz="2400" i="1">
                <a:solidFill>
                  <a:srgbClr val="0000CC"/>
                </a:solidFill>
              </a:rPr>
              <a:t>/*khai báo 2 biến kiểu int và khởi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 i="1">
                <a:solidFill>
                  <a:srgbClr val="0000CC"/>
                </a:solidFill>
              </a:rPr>
              <a:t>				                        tạo giá trị ban đầu cho nó */</a:t>
            </a:r>
            <a:endParaRPr lang="en-US" altLang="vi-VN" sz="24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-	Để lấy địa chỉ của biến ta dùng phép toán:&amp;tênbiến</a:t>
            </a:r>
          </a:p>
        </p:txBody>
      </p:sp>
    </p:spTree>
    <p:extLst>
      <p:ext uri="{BB962C8B-B14F-4D97-AF65-F5344CB8AC3E}">
        <p14:creationId xmlns:p14="http://schemas.microsoft.com/office/powerpoint/2010/main" val="199032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FEA693-A51A-477E-BE2D-88C5886C380E}" type="slidenum">
              <a:rPr lang="en-US" altLang="vi-VN">
                <a:solidFill>
                  <a:srgbClr val="FFFF00"/>
                </a:solidFill>
              </a:rPr>
              <a:pPr eaLnBrk="1" hangingPunct="1"/>
              <a:t>7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 	Xuất dữ liệu ra màn hình với hàm </a:t>
            </a:r>
            <a:r>
              <a:rPr lang="en-US" altLang="vi-VN" sz="6600">
                <a:solidFill>
                  <a:srgbClr val="0000CC"/>
                </a:solidFill>
              </a:rPr>
              <a:t>printf</a:t>
            </a:r>
            <a:endParaRPr lang="en-US" altLang="vi-VN" sz="28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printf(“chuỗi định dạng”, bt1,bt2…);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Ví dụ: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printf(“Gia tri cua x la : %6.2f”,x);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	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vi-VN" sz="28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9B806F-8A2E-4C0D-B555-98C1BDF75F18}" type="slidenum">
              <a:rPr lang="en-US" altLang="vi-VN">
                <a:solidFill>
                  <a:srgbClr val="FFFF00"/>
                </a:solidFill>
              </a:rPr>
              <a:pPr eaLnBrk="1" hangingPunct="1"/>
              <a:t>8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Nhập dữ liệu với hàm </a:t>
            </a:r>
            <a:r>
              <a:rPr lang="en-US" altLang="vi-VN" sz="8800">
                <a:solidFill>
                  <a:srgbClr val="0000CC"/>
                </a:solidFill>
              </a:rPr>
              <a:t>scanf</a:t>
            </a:r>
            <a:r>
              <a:rPr lang="en-US" altLang="vi-VN" sz="2800">
                <a:solidFill>
                  <a:srgbClr val="0000CC"/>
                </a:solidFill>
              </a:rPr>
              <a:t>: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 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scanf(“chuỗi định dạng”,&amp;biến1,&amp;biến2…);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Ví dụ :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800">
                <a:solidFill>
                  <a:srgbClr val="0000CC"/>
                </a:solidFill>
              </a:rPr>
              <a:t>	scanf(“%d%d”,&amp;x,&amp;y);</a:t>
            </a:r>
          </a:p>
        </p:txBody>
      </p:sp>
      <p:sp>
        <p:nvSpPr>
          <p:cNvPr id="11269" name="Oval 7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359652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</a:rPr>
              <a:t>www.hoasen.edu.vn</a:t>
            </a:r>
            <a:endParaRPr lang="en-GB" altLang="vi-VN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0CA42B-2CA3-4EE5-BA8D-484A82C80BCD}" type="slidenum">
              <a:rPr lang="en-US" altLang="vi-VN">
                <a:solidFill>
                  <a:srgbClr val="FFFF00"/>
                </a:solidFill>
              </a:rPr>
              <a:pPr eaLnBrk="1" hangingPunct="1"/>
              <a:t>9</a:t>
            </a:fld>
            <a:endParaRPr lang="en-GB" altLang="vi-VN">
              <a:solidFill>
                <a:srgbClr val="FFFF00"/>
              </a:solidFill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Chuỗi định dạng qui định: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Phải nằm trong dấu nháy kép “ ”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Có bao nhiêu biến phải có bấy nhiêu định dạng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Thứ tự định dạng phải phù hợp với DS biến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Mã định dạng phải phù hợp với kiểu DL của biến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Mỗi mã định dạng bắt đầu bằng dấu %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vi-VN" sz="2400">
              <a:solidFill>
                <a:srgbClr val="0000CC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Danh sách biến qui định: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Các biến phải phân cách bằng dấu phẩy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Giá trị của biến phải phù hợp với mã định dạng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+ Riêng với lệnh scanf thì trước các biến phải có ký hiệu &amp; (ampersant)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vi-VN" sz="24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vi-VN" sz="2400">
              <a:solidFill>
                <a:srgbClr val="0000CC"/>
              </a:solidFill>
            </a:endParaRP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latin typeface="Tahoma" panose="020B0604030504040204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37023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1424</Words>
  <Application>Microsoft Office PowerPoint</Application>
  <PresentationFormat>On-screen Show (4:3)</PresentationFormat>
  <Paragraphs>179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Myriad Pro</vt:lpstr>
      <vt:lpstr>Tahoma</vt:lpstr>
      <vt:lpstr>Wingdings</vt:lpstr>
      <vt:lpstr>Office Theme</vt:lpstr>
      <vt:lpstr>1_Office Theme</vt:lpstr>
      <vt:lpstr>Equation</vt:lpstr>
      <vt:lpstr>BÀI GIẢNG TUẦN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HỎI ĐÁP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Thi Thanh Thanh</dc:creator>
  <cp:lastModifiedBy>User</cp:lastModifiedBy>
  <cp:revision>79</cp:revision>
  <dcterms:created xsi:type="dcterms:W3CDTF">2017-02-14T04:20:55Z</dcterms:created>
  <dcterms:modified xsi:type="dcterms:W3CDTF">2021-10-18T08:00:39Z</dcterms:modified>
</cp:coreProperties>
</file>