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61" r:id="rId4"/>
    <p:sldId id="262" r:id="rId5"/>
    <p:sldId id="277" r:id="rId6"/>
    <p:sldId id="289" r:id="rId7"/>
    <p:sldId id="290" r:id="rId8"/>
    <p:sldId id="279" r:id="rId9"/>
    <p:sldId id="280" r:id="rId10"/>
    <p:sldId id="291" r:id="rId11"/>
    <p:sldId id="282" r:id="rId12"/>
    <p:sldId id="283" r:id="rId13"/>
    <p:sldId id="292" r:id="rId14"/>
    <p:sldId id="284" r:id="rId15"/>
    <p:sldId id="285" r:id="rId16"/>
    <p:sldId id="286" r:id="rId17"/>
    <p:sldId id="293" r:id="rId18"/>
    <p:sldId id="287" r:id="rId19"/>
    <p:sldId id="28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4C450-71A6-4247-A59B-E04E8B0516FC}" type="datetimeFigureOut">
              <a:rPr lang="vi-VN" smtClean="0"/>
              <a:t>14/02/2022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684F-6D70-43DC-AAAB-B6C950FDED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30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A9567-559C-4F48-B43B-B6EAC354186F}" type="slidenum">
              <a:rPr lang="en-US" altLang="vi-VN"/>
              <a:pPr eaLnBrk="1" hangingPunct="1"/>
              <a:t>3</a:t>
            </a:fld>
            <a:endParaRPr lang="en-US" altLang="vi-V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6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22F0FF-277C-4796-A3FF-B3A8D50CB0D6}" type="slidenum">
              <a:rPr lang="en-US" altLang="vi-VN"/>
              <a:pPr eaLnBrk="1" hangingPunct="1"/>
              <a:t>12</a:t>
            </a:fld>
            <a:endParaRPr lang="en-US" altLang="vi-V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7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FB7B35-C709-4CD0-AA4B-C7274525C9A5}" type="slidenum">
              <a:rPr lang="en-US" altLang="vi-VN"/>
              <a:pPr eaLnBrk="1" hangingPunct="1"/>
              <a:t>13</a:t>
            </a:fld>
            <a:endParaRPr lang="en-US" altLang="vi-V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DFCDDD-011F-4681-9752-576AE8CB8DA2}" type="slidenum">
              <a:rPr lang="en-US" altLang="vi-VN"/>
              <a:pPr eaLnBrk="1" hangingPunct="1"/>
              <a:t>14</a:t>
            </a:fld>
            <a:endParaRPr lang="en-US" altLang="vi-V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B59F07-B027-4CD1-BD97-8555F40E6807}" type="slidenum">
              <a:rPr lang="en-US" altLang="vi-VN"/>
              <a:pPr eaLnBrk="1" hangingPunct="1"/>
              <a:t>15</a:t>
            </a:fld>
            <a:endParaRPr lang="en-US" altLang="vi-V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21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B59F07-B027-4CD1-BD97-8555F40E6807}" type="slidenum">
              <a:rPr lang="en-US" altLang="vi-VN"/>
              <a:pPr eaLnBrk="1" hangingPunct="1"/>
              <a:t>16</a:t>
            </a:fld>
            <a:endParaRPr lang="en-US" altLang="vi-V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76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8957B3-4B55-4B48-BD27-997BD02F5CCF}" type="slidenum">
              <a:rPr lang="en-US" altLang="vi-VN"/>
              <a:pPr eaLnBrk="1" hangingPunct="1"/>
              <a:t>17</a:t>
            </a:fld>
            <a:endParaRPr lang="en-US" altLang="vi-V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vi-VN">
                <a:latin typeface="Arial" panose="020B0604020202020204" pitchFamily="34" charset="0"/>
              </a:rPr>
              <a:t>Lưu ý khi dùng các hàm của thư viện MATH.H trong môi trường Visual C++, phải thêm chữ l vào cuối hàm. Ví dụ hàm pow(2,3) thì phải là powl(2,3), sqrt(x) </a:t>
            </a:r>
            <a:r>
              <a:rPr lang="en-US" altLang="vi-VN">
                <a:latin typeface="Arial" panose="020B0604020202020204" pitchFamily="34" charset="0"/>
                <a:sym typeface="Wingdings" panose="05000000000000000000" pitchFamily="2" charset="2"/>
              </a:rPr>
              <a:t> sqrtl(x),…</a:t>
            </a:r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10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8E7989-8B0B-4E7C-8383-2560479E150B}" type="slidenum">
              <a:rPr lang="en-US" altLang="vi-VN"/>
              <a:pPr eaLnBrk="1" hangingPunct="1"/>
              <a:t>18</a:t>
            </a:fld>
            <a:endParaRPr lang="en-US" altLang="vi-V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vi-VN">
                <a:latin typeface="Arial" panose="020B0604020202020204" pitchFamily="34" charset="0"/>
              </a:rPr>
              <a:t>Lưu ý khi dùng các hàm của thư viện MATH.H trong môi trường Visual C++, phải thêm chữ l vào cuối hàm. Ví dụ hàm pow(2,3) thì phải là powl(2,3), sqrt(x) </a:t>
            </a:r>
            <a:r>
              <a:rPr lang="en-US" altLang="vi-VN">
                <a:latin typeface="Arial" panose="020B0604020202020204" pitchFamily="34" charset="0"/>
                <a:sym typeface="Wingdings" panose="05000000000000000000" pitchFamily="2" charset="2"/>
              </a:rPr>
              <a:t> sqrtl(x),…</a:t>
            </a:r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2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4163F4-58F8-4BC9-A2C0-F49091CCFF70}" type="slidenum">
              <a:rPr lang="en-US" altLang="vi-VN"/>
              <a:pPr eaLnBrk="1" hangingPunct="1"/>
              <a:t>4</a:t>
            </a:fld>
            <a:endParaRPr lang="en-US" altLang="vi-V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4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4163F4-58F8-4BC9-A2C0-F49091CCFF70}" type="slidenum">
              <a:rPr lang="en-US" altLang="vi-VN"/>
              <a:pPr eaLnBrk="1" hangingPunct="1"/>
              <a:t>5</a:t>
            </a:fld>
            <a:endParaRPr lang="en-US" altLang="vi-V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0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4163F4-58F8-4BC9-A2C0-F49091CCFF70}" type="slidenum">
              <a:rPr lang="en-US" altLang="vi-VN"/>
              <a:pPr eaLnBrk="1" hangingPunct="1"/>
              <a:t>6</a:t>
            </a:fld>
            <a:endParaRPr lang="en-US" altLang="vi-V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1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49F66-B590-4EF8-AB37-A48FA3E9E5C2}" type="slidenum">
              <a:rPr lang="en-US" altLang="vi-VN"/>
              <a:pPr eaLnBrk="1" hangingPunct="1"/>
              <a:t>7</a:t>
            </a:fld>
            <a:endParaRPr lang="en-US" altLang="vi-V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9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A4BA94-D2C6-4542-9BF2-2A5E3C056237}" type="slidenum">
              <a:rPr lang="en-US" altLang="vi-VN"/>
              <a:pPr eaLnBrk="1" hangingPunct="1"/>
              <a:t>8</a:t>
            </a:fld>
            <a:endParaRPr lang="en-US" altLang="vi-V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A4BA94-D2C6-4542-9BF2-2A5E3C056237}" type="slidenum">
              <a:rPr lang="en-US" altLang="vi-VN"/>
              <a:pPr eaLnBrk="1" hangingPunct="1"/>
              <a:t>9</a:t>
            </a:fld>
            <a:endParaRPr lang="en-US" altLang="vi-V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2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9C5476-6684-4175-8EBD-5BA40BAC9516}" type="slidenum">
              <a:rPr lang="en-US" altLang="vi-VN"/>
              <a:pPr eaLnBrk="1" hangingPunct="1"/>
              <a:t>10</a:t>
            </a:fld>
            <a:endParaRPr lang="en-US" altLang="vi-V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5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22F0FF-277C-4796-A3FF-B3A8D50CB0D6}" type="slidenum">
              <a:rPr lang="en-US" altLang="vi-VN"/>
              <a:pPr eaLnBrk="1" hangingPunct="1"/>
              <a:t>11</a:t>
            </a:fld>
            <a:endParaRPr lang="en-US" altLang="vi-V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6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0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15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4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61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4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15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518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38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0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456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28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41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168275"/>
            <a:ext cx="8323263" cy="609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www.hoasen.edu.vn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436A4-A3CA-4BEA-9B48-0B14768C7EE1}" type="slidenum">
              <a:rPr lang="en-US" altLang="vi-VN"/>
              <a:pPr/>
              <a:t>‹#›</a:t>
            </a:fld>
            <a:endParaRPr lang="en-GB" altLang="vi-VN"/>
          </a:p>
        </p:txBody>
      </p:sp>
    </p:spTree>
    <p:extLst>
      <p:ext uri="{BB962C8B-B14F-4D97-AF65-F5344CB8AC3E}">
        <p14:creationId xmlns:p14="http://schemas.microsoft.com/office/powerpoint/2010/main" val="3316329414"/>
      </p:ext>
    </p:extLst>
  </p:cSld>
  <p:clrMapOvr>
    <a:masterClrMapping/>
  </p:clrMapOvr>
  <p:transition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034B-4B31-483C-B33E-16E724396FEE}" type="datetimeFigureOut">
              <a:rPr lang="en-US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333" y="4726547"/>
            <a:ext cx="7772400" cy="68949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BÀI GIẢNG TUẦN 5</a:t>
            </a:r>
          </a:p>
        </p:txBody>
      </p:sp>
    </p:spTree>
    <p:extLst>
      <p:ext uri="{BB962C8B-B14F-4D97-AF65-F5344CB8AC3E}">
        <p14:creationId xmlns:p14="http://schemas.microsoft.com/office/powerpoint/2010/main" val="79344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2C0162-4A58-4AEB-917A-BCFC543E7370}" type="slidenum">
              <a:rPr lang="en-US" altLang="vi-VN">
                <a:solidFill>
                  <a:srgbClr val="FFFF00"/>
                </a:solidFill>
              </a:rPr>
              <a:pPr eaLnBrk="1" hangingPunct="1"/>
              <a:t>10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53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 Một cấu trúc if này chứa một cấu trúc if khác gọi là if lồng.</a:t>
            </a:r>
          </a:p>
        </p:txBody>
      </p:sp>
      <p:sp>
        <p:nvSpPr>
          <p:cNvPr id="502789" name="Rectangle 5" descr="Pink tissue paper"/>
          <p:cNvSpPr>
            <a:spLocks noChangeArrowheads="1"/>
          </p:cNvSpPr>
          <p:nvPr/>
        </p:nvSpPr>
        <p:spPr bwMode="auto">
          <a:xfrm>
            <a:off x="2209800" y="1981200"/>
            <a:ext cx="4038600" cy="419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if (đk)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lệnh 1;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else  if (đk)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   	lệnh 2;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else   if(đk)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	      lệnh 3;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       	…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       	…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	…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763486" y="501649"/>
            <a:ext cx="707571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CẤU TRÚC if </a:t>
            </a:r>
            <a:r>
              <a:rPr lang="en-US" altLang="vi-VN" sz="3000" b="1" dirty="0" err="1">
                <a:latin typeface="Tahoma" panose="020B0604030504040204" pitchFamily="34" charset="0"/>
              </a:rPr>
              <a:t>lồng</a:t>
            </a:r>
            <a:r>
              <a:rPr lang="en-US" altLang="vi-VN" sz="3000" b="1" dirty="0">
                <a:latin typeface="Tahoma" panose="020B0604030504040204" pitchFamily="34" charset="0"/>
              </a:rPr>
              <a:t> </a:t>
            </a:r>
            <a:r>
              <a:rPr lang="en-US" altLang="vi-VN" sz="3000" b="1" dirty="0" err="1">
                <a:latin typeface="Tahoma" panose="020B0604030504040204" pitchFamily="34" charset="0"/>
              </a:rPr>
              <a:t>nhau</a:t>
            </a:r>
            <a:endParaRPr lang="en-US" altLang="vi-VN" sz="30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88223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56A477-7058-4686-BFBD-D3237E4C04AC}" type="slidenum">
              <a:rPr lang="en-US" altLang="vi-VN">
                <a:solidFill>
                  <a:srgbClr val="FFFF00"/>
                </a:solidFill>
              </a:rPr>
              <a:pPr eaLnBrk="1" hangingPunct="1"/>
              <a:t>11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772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</a:rPr>
              <a:t>Ví dụ: Nhập điểm TB của học sinh, xếp loại học sinh đó: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</a:rPr>
              <a:t>	- ĐTB &lt; 5.0	 		</a:t>
            </a: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 kém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	- ĐTB từ 5 đến cận 7.0 	 trung bình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	- ĐTB từ 7.0 đến cận 8.0 	 khá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	- ĐTB từ 8.0 đến cận 9.0	 giỏi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	- ĐTB </a:t>
            </a: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</a:rPr>
              <a:t> từ 9.0 đến 10 	</a:t>
            </a: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 xuất sắc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vi-VN" sz="240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63486" y="534306"/>
            <a:ext cx="707571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CẤU TRÚC if </a:t>
            </a:r>
            <a:r>
              <a:rPr lang="en-US" altLang="vi-VN" sz="3000" b="1" dirty="0" err="1">
                <a:latin typeface="Tahoma" panose="020B0604030504040204" pitchFamily="34" charset="0"/>
              </a:rPr>
              <a:t>lồng</a:t>
            </a:r>
            <a:r>
              <a:rPr lang="en-US" altLang="vi-VN" sz="3000" b="1" dirty="0">
                <a:latin typeface="Tahoma" panose="020B0604030504040204" pitchFamily="34" charset="0"/>
              </a:rPr>
              <a:t> </a:t>
            </a:r>
            <a:r>
              <a:rPr lang="en-US" altLang="vi-VN" sz="3000" b="1" dirty="0" err="1">
                <a:latin typeface="Tahoma" panose="020B0604030504040204" pitchFamily="34" charset="0"/>
              </a:rPr>
              <a:t>nhau</a:t>
            </a:r>
            <a:endParaRPr lang="en-US" altLang="vi-VN" sz="30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58837"/>
      </p:ext>
    </p:ext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56A477-7058-4686-BFBD-D3237E4C04AC}" type="slidenum">
              <a:rPr lang="en-US" altLang="vi-VN">
                <a:solidFill>
                  <a:srgbClr val="FFFF00"/>
                </a:solidFill>
              </a:rPr>
              <a:pPr eaLnBrk="1" hangingPunct="1"/>
              <a:t>12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63486" y="501649"/>
            <a:ext cx="707571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CẤU TRÚC if </a:t>
            </a:r>
            <a:r>
              <a:rPr lang="en-US" altLang="vi-VN" sz="3000" b="1" dirty="0" err="1">
                <a:latin typeface="Tahoma" panose="020B0604030504040204" pitchFamily="34" charset="0"/>
              </a:rPr>
              <a:t>lồng</a:t>
            </a:r>
            <a:r>
              <a:rPr lang="en-US" altLang="vi-VN" sz="3000" b="1" dirty="0">
                <a:latin typeface="Tahoma" panose="020B0604030504040204" pitchFamily="34" charset="0"/>
              </a:rPr>
              <a:t> </a:t>
            </a:r>
            <a:r>
              <a:rPr lang="en-US" altLang="vi-VN" sz="3000" b="1" dirty="0" err="1">
                <a:latin typeface="Tahoma" panose="020B0604030504040204" pitchFamily="34" charset="0"/>
              </a:rPr>
              <a:t>nhau</a:t>
            </a:r>
            <a:endParaRPr lang="en-US" altLang="vi-VN" sz="3000" b="1" dirty="0">
              <a:latin typeface="Tahoma" panose="020B0604030504040204" pitchFamily="34" charset="0"/>
            </a:endParaRPr>
          </a:p>
        </p:txBody>
      </p:sp>
      <p:sp>
        <p:nvSpPr>
          <p:cNvPr id="3" name="Flowchart: Sequential Access Storage 2"/>
          <p:cNvSpPr/>
          <p:nvPr/>
        </p:nvSpPr>
        <p:spPr>
          <a:xfrm>
            <a:off x="522514" y="2188029"/>
            <a:ext cx="2841172" cy="2754085"/>
          </a:xfrm>
          <a:prstGeom prst="flowChartMagnetic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Nếu</a:t>
            </a:r>
            <a:r>
              <a:rPr lang="en-US" sz="2000" dirty="0"/>
              <a:t> Grade &gt;10 ?</a:t>
            </a:r>
          </a:p>
          <a:p>
            <a:pPr algn="ctr"/>
            <a:r>
              <a:rPr lang="en-US" sz="2000" dirty="0" err="1"/>
              <a:t>Nếu</a:t>
            </a:r>
            <a:r>
              <a:rPr lang="en-US" sz="2000" dirty="0"/>
              <a:t> Grade &lt;0 ?</a:t>
            </a:r>
            <a:endParaRPr lang="vi-VN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1" y="1555015"/>
            <a:ext cx="4288115" cy="45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6627"/>
      </p:ext>
    </p:extLst>
  </p:cSld>
  <p:clrMapOvr>
    <a:masterClrMapping/>
  </p:clrMapOvr>
  <p:transition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C40A70-D4CF-4087-8546-A3E123BAF868}" type="slidenum">
              <a:rPr lang="en-US" altLang="vi-VN">
                <a:solidFill>
                  <a:srgbClr val="FFFF00"/>
                </a:solidFill>
              </a:rPr>
              <a:pPr eaLnBrk="1" hangingPunct="1"/>
              <a:t>13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Dùng để thực hiện một quyết định rẻ nhánh khi thoả một điều kiện trong nhiều điều kiện.</a:t>
            </a:r>
          </a:p>
        </p:txBody>
      </p:sp>
      <p:sp>
        <p:nvSpPr>
          <p:cNvPr id="508933" name="Rectangle 5" descr="Pink tissue paper"/>
          <p:cNvSpPr>
            <a:spLocks noChangeArrowheads="1"/>
          </p:cNvSpPr>
          <p:nvPr/>
        </p:nvSpPr>
        <p:spPr bwMode="auto">
          <a:xfrm>
            <a:off x="1371600" y="1981200"/>
            <a:ext cx="5867400" cy="419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40000"/>
              </a:spcBef>
            </a:pPr>
            <a:r>
              <a:rPr lang="en-US" altLang="vi-VN" sz="2200" b="1">
                <a:solidFill>
                  <a:srgbClr val="0000CC"/>
                </a:solidFill>
                <a:latin typeface="Tahoma" panose="020B0604030504040204" pitchFamily="34" charset="0"/>
              </a:rPr>
              <a:t>switch (bt)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{	   case n1 : lệnh 1; break;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case n2 : lệnh 2; break;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…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case nk: lệnh nk; break;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default : lệnh ; break;</a:t>
            </a:r>
          </a:p>
          <a:p>
            <a:pPr lvl="1" algn="l" eaLnBrk="1" hangingPunct="1">
              <a:spcBef>
                <a:spcPct val="4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}				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74371" y="52251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800" b="1" dirty="0">
                <a:latin typeface="Tahoma" panose="020B0604030504040204" pitchFamily="34" charset="0"/>
              </a:rPr>
              <a:t>CẤU TRÚC switch … case</a:t>
            </a:r>
          </a:p>
        </p:txBody>
      </p:sp>
    </p:spTree>
    <p:extLst>
      <p:ext uri="{BB962C8B-B14F-4D97-AF65-F5344CB8AC3E}">
        <p14:creationId xmlns:p14="http://schemas.microsoft.com/office/powerpoint/2010/main" val="2269681484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47DFB8-9E6A-4F63-83F3-EC1ED6C7FA8D}" type="slidenum">
              <a:rPr lang="en-US" altLang="vi-VN">
                <a:solidFill>
                  <a:srgbClr val="FFFF00"/>
                </a:solidFill>
              </a:rPr>
              <a:pPr eaLnBrk="1" hangingPunct="1"/>
              <a:t>14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7724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</a:rPr>
              <a:t> Bt (biểu thức) phải có kết quả là trị nguyên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</a:rPr>
              <a:t> default là thành phần không bắt buộc. 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</a:rPr>
              <a:t> Khi Bt không thoả điều kiện nào thì sẽ nhảy tới câu lệnh có nhãn default, nếu không có default thì sẽ thoát ra khỏi switch.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vi-VN" sz="2400">
                <a:solidFill>
                  <a:srgbClr val="0000CC"/>
                </a:solidFill>
                <a:latin typeface="Tahoma" panose="020B0604030504040204" pitchFamily="34" charset="0"/>
              </a:rPr>
              <a:t>- Khi gặp câu lệnh break thì sẽ thoát ra khỏi thân switch.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74371" y="52251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800" b="1" dirty="0">
                <a:latin typeface="Tahoma" panose="020B0604030504040204" pitchFamily="34" charset="0"/>
              </a:rPr>
              <a:t>CẤU TRÚC switch … case</a:t>
            </a:r>
          </a:p>
        </p:txBody>
      </p:sp>
    </p:spTree>
    <p:extLst>
      <p:ext uri="{BB962C8B-B14F-4D97-AF65-F5344CB8AC3E}">
        <p14:creationId xmlns:p14="http://schemas.microsoft.com/office/powerpoint/2010/main" val="327691221"/>
      </p:ext>
    </p:extLst>
  </p:cSld>
  <p:clrMapOvr>
    <a:masterClrMapping/>
  </p:clrMapOvr>
  <p:transition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F195E-8A0B-4499-86FB-306BB0B01206}" type="slidenum">
              <a:rPr lang="en-US" altLang="vi-VN">
                <a:solidFill>
                  <a:srgbClr val="FFFF00"/>
                </a:solidFill>
              </a:rPr>
              <a:pPr eaLnBrk="1" hangingPunct="1"/>
              <a:t>15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75556" y="1410381"/>
            <a:ext cx="279762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Ví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dụ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: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nhập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vào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một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số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nguyên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,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kiểm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tra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xem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đó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là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thứ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mấy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trong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tuần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. 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74371" y="52251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800" b="1" dirty="0">
                <a:latin typeface="Tahoma" panose="020B0604030504040204" pitchFamily="34" charset="0"/>
              </a:rPr>
              <a:t>CẤU TRÚC switch … case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85" y="1503169"/>
            <a:ext cx="5502729" cy="485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61928"/>
      </p:ext>
    </p:extLst>
  </p:cSld>
  <p:clrMapOvr>
    <a:masterClrMapping/>
  </p:clrMapOvr>
  <p:transition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F195E-8A0B-4499-86FB-306BB0B01206}" type="slidenum">
              <a:rPr lang="en-US" altLang="vi-VN">
                <a:solidFill>
                  <a:srgbClr val="FFFF00"/>
                </a:solidFill>
              </a:rPr>
              <a:pPr eaLnBrk="1" hangingPunct="1"/>
              <a:t>16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75556" y="1410381"/>
            <a:ext cx="279762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Kết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quả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in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ra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màn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hình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của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bài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này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là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0000CC"/>
                </a:solidFill>
                <a:latin typeface="Tahoma" panose="020B0604030504040204" pitchFamily="34" charset="0"/>
              </a:rPr>
              <a:t>gì</a:t>
            </a:r>
            <a:r>
              <a:rPr lang="en-US" altLang="vi-VN" sz="2100" dirty="0">
                <a:solidFill>
                  <a:srgbClr val="0000CC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74371" y="52251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800" b="1" dirty="0">
                <a:latin typeface="Tahoma" panose="020B0604030504040204" pitchFamily="34" charset="0"/>
              </a:rPr>
              <a:t>CẤU TRÚC switch … case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14" y="1286038"/>
            <a:ext cx="4773386" cy="220238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14" y="3966139"/>
            <a:ext cx="4773386" cy="2390212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5556" y="4623184"/>
            <a:ext cx="279762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Kết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quả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 in </a:t>
            </a: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ra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màn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hình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của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bài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này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là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100" dirty="0" err="1">
                <a:solidFill>
                  <a:srgbClr val="FF0000"/>
                </a:solidFill>
                <a:latin typeface="Tahoma" panose="020B0604030504040204" pitchFamily="34" charset="0"/>
              </a:rPr>
              <a:t>gì</a:t>
            </a:r>
            <a:r>
              <a:rPr lang="en-US" altLang="vi-VN" sz="2100" dirty="0">
                <a:solidFill>
                  <a:srgbClr val="FF0000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5" name="Explosion 2 4"/>
          <p:cNvSpPr/>
          <p:nvPr/>
        </p:nvSpPr>
        <p:spPr>
          <a:xfrm>
            <a:off x="108856" y="2634343"/>
            <a:ext cx="3214007" cy="198884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?</a:t>
            </a:r>
            <a:endParaRPr lang="vi-V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945210" y="1187793"/>
            <a:ext cx="7211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?</a:t>
            </a:r>
            <a:endParaRPr lang="vi-VN" sz="8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3850" y="3618695"/>
            <a:ext cx="7211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?</a:t>
            </a:r>
            <a:endParaRPr lang="vi-VN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19413"/>
      </p:ext>
    </p:extLst>
  </p:cSld>
  <p:clrMapOvr>
    <a:masterClrMapping/>
  </p:clrMapOvr>
  <p:transition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DCBAB0-178F-4D50-B7A2-84CD0091BA44}" type="slidenum">
              <a:rPr lang="en-US" altLang="vi-VN">
                <a:solidFill>
                  <a:srgbClr val="FFFF00"/>
                </a:solidFill>
              </a:rPr>
              <a:pPr eaLnBrk="1" hangingPunct="1"/>
              <a:t>17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1/ Viết chương trình nhập vào 2 số nguyên, tìm số lớn nhất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2/ Viết chương trình nhập vào 4 số nguyên, tìm số bé nhất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3/ Viết chương trình nhập 1 số nguyên, kiểm tra số đó là chẵn hay lẻ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4/ Viết chương trình nhập vào 1 số nguyên, kiểm tra số đó chia hết cho 3 và cho 5 không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5/ Viết chương trình giải phương trình bậc nhất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6/ Viết chương trình giải phương trình bậc hai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7/ Nhập điểm toán, lý, hóa tính điểm TB của học sinh, rồi xếp loại như sau: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	- ĐTB &lt; 5.0	 		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 kém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	- ĐTB từ 5 đến cận 7.0 	 trung bình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	- ĐTB từ 7.0 đến cận 8.0 	 khá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	- ĐTB từ 8.0 đến cận 9.0	 giỏi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	- ĐTB 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 từ 9.0 đến 10 		</a:t>
            </a: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 xuất sắc</a:t>
            </a:r>
          </a:p>
          <a:p>
            <a:pPr algn="l" eaLnBrk="1" hangingPunct="1">
              <a:spcBef>
                <a:spcPct val="50000"/>
              </a:spcBef>
            </a:pPr>
            <a:endParaRPr lang="en-US" altLang="vi-VN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vi-VN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vi-VN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905000" y="446314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vi-VN" sz="2800" b="1" dirty="0">
                <a:solidFill>
                  <a:srgbClr val="0000CC"/>
                </a:solidFill>
                <a:latin typeface="Tahoma" panose="020B0604030504040204" pitchFamily="34" charset="0"/>
              </a:rPr>
              <a:t>BÀI TẬP THỰC HÀNH</a:t>
            </a:r>
          </a:p>
        </p:txBody>
      </p:sp>
    </p:spTree>
    <p:extLst>
      <p:ext uri="{BB962C8B-B14F-4D97-AF65-F5344CB8AC3E}">
        <p14:creationId xmlns:p14="http://schemas.microsoft.com/office/powerpoint/2010/main" val="30452675"/>
      </p:ext>
    </p:extLst>
  </p:cSld>
  <p:clrMapOvr>
    <a:masterClrMapping/>
  </p:clrMapOvr>
  <p:transition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8F1F49-99CF-48DB-B07F-F98A65B16E80}" type="slidenum">
              <a:rPr lang="en-US" altLang="vi-VN">
                <a:solidFill>
                  <a:srgbClr val="FFFF00"/>
                </a:solidFill>
              </a:rPr>
              <a:pPr eaLnBrk="1" hangingPunct="1"/>
              <a:t>18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8/ Viết chương trình nhập một số nguyên N là tháng trong năm, hãy in ra tiếng tháng bằng tiếng Anh.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	Vi dụ nhập N = 3 in ra màn hình là March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9/ Nhập một năm bất kỳ, in ra năm đó là tuổi con gì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10/ Nhập một tháng bất kỳ trong năm, hay cho biết tháng đó có bao nhiêu ngày.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vi-VN">
                <a:solidFill>
                  <a:srgbClr val="0000CC"/>
                </a:solidFill>
                <a:latin typeface="Tahoma" panose="020B0604030504040204" pitchFamily="34" charset="0"/>
              </a:rPr>
              <a:t>11/ Nhập một số nguyên dương N (N&lt;10) hãy tính giai thừa của N. (không sử dụng vòng lặp)</a:t>
            </a:r>
          </a:p>
          <a:p>
            <a:pPr algn="l" eaLnBrk="1" hangingPunct="1">
              <a:spcBef>
                <a:spcPct val="50000"/>
              </a:spcBef>
            </a:pPr>
            <a:endParaRPr lang="en-US" altLang="vi-VN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796143" y="446315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vi-VN" sz="2800" b="1" dirty="0">
                <a:solidFill>
                  <a:srgbClr val="0000CC"/>
                </a:solidFill>
                <a:latin typeface="Tahoma" panose="020B0604030504040204" pitchFamily="34" charset="0"/>
              </a:rPr>
              <a:t>BÀI TẬP THỰC HÀNH</a:t>
            </a:r>
          </a:p>
        </p:txBody>
      </p:sp>
    </p:spTree>
    <p:extLst>
      <p:ext uri="{BB962C8B-B14F-4D97-AF65-F5344CB8AC3E}">
        <p14:creationId xmlns:p14="http://schemas.microsoft.com/office/powerpoint/2010/main" val="1253770160"/>
      </p:ext>
    </p:extLst>
  </p:cSld>
  <p:clrMapOvr>
    <a:masterClrMapping/>
  </p:clrMapOvr>
  <p:transition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900" y="695459"/>
            <a:ext cx="6841097" cy="454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HỎI ĐÁP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4" y="1885713"/>
            <a:ext cx="566816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1273630" y="1524000"/>
            <a:ext cx="6955971" cy="3287486"/>
          </a:xfrm>
          <a:prstGeom prst="cloudCallout">
            <a:avLst>
              <a:gd name="adj1" fmla="val -42899"/>
              <a:gd name="adj2" fmla="val 621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4800" b="1" dirty="0" err="1"/>
              <a:t>Cấu</a:t>
            </a:r>
            <a:r>
              <a:rPr lang="en-US" sz="4800" b="1" dirty="0"/>
              <a:t> </a:t>
            </a:r>
            <a:r>
              <a:rPr lang="en-US" sz="4800" b="1" dirty="0" err="1"/>
              <a:t>trúc</a:t>
            </a:r>
            <a:r>
              <a:rPr lang="en-US" sz="4800" b="1" dirty="0"/>
              <a:t> </a:t>
            </a:r>
            <a:r>
              <a:rPr lang="en-US" sz="4800" b="1" dirty="0" err="1"/>
              <a:t>rẽ</a:t>
            </a:r>
            <a:r>
              <a:rPr lang="en-US" sz="4800" b="1" dirty="0"/>
              <a:t> </a:t>
            </a:r>
            <a:r>
              <a:rPr lang="en-US" sz="4800" b="1" dirty="0" err="1"/>
              <a:t>nhánh</a:t>
            </a:r>
            <a:endParaRPr kumimoji="0" lang="vi-VN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5442858"/>
            <a:ext cx="132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BÀI </a:t>
            </a: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vi-V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7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6B0F8D-046F-43D2-B3BF-DC75DF0752F9}" type="slidenum">
              <a:rPr lang="en-US" altLang="vi-VN">
                <a:solidFill>
                  <a:srgbClr val="FFFF00"/>
                </a:solidFill>
              </a:rPr>
              <a:pPr eaLnBrk="1" hangingPunct="1"/>
              <a:t>3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457200" y="1371600"/>
            <a:ext cx="8153400" cy="453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Cấu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trúc</a:t>
            </a:r>
            <a:r>
              <a:rPr lang="en-US" sz="3200" dirty="0">
                <a:solidFill>
                  <a:srgbClr val="0000CC"/>
                </a:solidFill>
              </a:rPr>
              <a:t> if</a:t>
            </a:r>
            <a:endParaRPr lang="vi-VN" sz="3200" dirty="0">
              <a:solidFill>
                <a:srgbClr val="0000CC"/>
              </a:solidFill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Cấu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trúc</a:t>
            </a:r>
            <a:r>
              <a:rPr lang="en-US" sz="3200" dirty="0">
                <a:solidFill>
                  <a:srgbClr val="0000CC"/>
                </a:solidFill>
              </a:rPr>
              <a:t> if... else...</a:t>
            </a:r>
            <a:endParaRPr lang="vi-VN" sz="3200" dirty="0">
              <a:solidFill>
                <a:srgbClr val="0000CC"/>
              </a:solidFill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Cấu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trúc</a:t>
            </a:r>
            <a:r>
              <a:rPr lang="en-US" sz="3200" dirty="0">
                <a:solidFill>
                  <a:srgbClr val="0000CC"/>
                </a:solidFill>
              </a:rPr>
              <a:t> if... else... </a:t>
            </a:r>
            <a:r>
              <a:rPr lang="en-US" sz="3200" dirty="0" err="1">
                <a:solidFill>
                  <a:srgbClr val="0000CC"/>
                </a:solidFill>
              </a:rPr>
              <a:t>lồng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nhau</a:t>
            </a:r>
            <a:endParaRPr lang="vi-VN" sz="3200" dirty="0">
              <a:solidFill>
                <a:srgbClr val="0000CC"/>
              </a:solidFill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Cấu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trúc</a:t>
            </a:r>
            <a:r>
              <a:rPr lang="en-US" sz="3200" dirty="0">
                <a:solidFill>
                  <a:srgbClr val="0000CC"/>
                </a:solidFill>
              </a:rPr>
              <a:t> switch... case</a:t>
            </a:r>
            <a:endParaRPr lang="vi-VN" sz="32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Ví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dụ</a:t>
            </a:r>
            <a:endParaRPr lang="en-US" altLang="vi-VN" sz="4400" dirty="0">
              <a:solidFill>
                <a:srgbClr val="0000C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75746" y="576910"/>
            <a:ext cx="6841097" cy="536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Myriad Pro" panose="020B0503030403020204" pitchFamily="34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281433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11BCD4-8E9A-473B-9FF3-165D3632FAC7}" type="slidenum">
              <a:rPr lang="en-US" altLang="vi-VN">
                <a:solidFill>
                  <a:srgbClr val="FFFF00"/>
                </a:solidFill>
              </a:rPr>
              <a:pPr eaLnBrk="1" hangingPunct="1"/>
              <a:t>4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CẤU TRÚC if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777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+ Cú pháp lệnh :</a:t>
            </a:r>
          </a:p>
        </p:txBody>
      </p:sp>
      <p:sp>
        <p:nvSpPr>
          <p:cNvPr id="492550" name="Rectangle 6" descr="Pink tissue paper"/>
          <p:cNvSpPr>
            <a:spLocks noChangeArrowheads="1"/>
          </p:cNvSpPr>
          <p:nvPr/>
        </p:nvSpPr>
        <p:spPr bwMode="auto">
          <a:xfrm>
            <a:off x="1828800" y="2133600"/>
            <a:ext cx="2362200" cy="1066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if (đk)</a:t>
            </a:r>
          </a:p>
          <a:p>
            <a:pPr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lệnh 1;</a:t>
            </a:r>
            <a:endParaRPr lang="en-US" altLang="vi-VN" sz="2200">
              <a:latin typeface="Tahoma" panose="020B0604030504040204" pitchFamily="34" charset="0"/>
            </a:endParaRPr>
          </a:p>
        </p:txBody>
      </p:sp>
      <p:sp>
        <p:nvSpPr>
          <p:cNvPr id="492551" name="Text Box 7"/>
          <p:cNvSpPr txBox="1">
            <a:spLocks noChangeArrowheads="1"/>
          </p:cNvSpPr>
          <p:nvPr/>
        </p:nvSpPr>
        <p:spPr bwMode="auto">
          <a:xfrm>
            <a:off x="1371600" y="3733800"/>
            <a:ext cx="2819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+ Lưu đồ: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95600" y="3581400"/>
            <a:ext cx="2590800" cy="2667000"/>
            <a:chOff x="1824" y="2256"/>
            <a:chExt cx="1632" cy="1680"/>
          </a:xfrm>
        </p:grpSpPr>
        <p:sp>
          <p:nvSpPr>
            <p:cNvPr id="7179" name="AutoShape 9"/>
            <p:cNvSpPr>
              <a:spLocks noChangeArrowheads="1"/>
            </p:cNvSpPr>
            <p:nvPr/>
          </p:nvSpPr>
          <p:spPr bwMode="auto">
            <a:xfrm>
              <a:off x="1872" y="2496"/>
              <a:ext cx="1008" cy="480"/>
            </a:xfrm>
            <a:prstGeom prst="diamond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200">
                  <a:solidFill>
                    <a:srgbClr val="0000CC"/>
                  </a:solidFill>
                  <a:latin typeface="Tahoma" panose="020B0604030504040204" pitchFamily="34" charset="0"/>
                </a:rPr>
                <a:t>(đk)</a:t>
              </a:r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1824" y="3312"/>
              <a:ext cx="1056" cy="275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vi-VN" sz="2200" dirty="0" err="1">
                  <a:solidFill>
                    <a:srgbClr val="0000CC"/>
                  </a:solidFill>
                  <a:latin typeface="Tahoma" panose="020B0604030504040204" pitchFamily="34" charset="0"/>
                </a:rPr>
                <a:t>Lệnh</a:t>
              </a:r>
              <a:r>
                <a:rPr lang="en-US" altLang="vi-VN" sz="2200" dirty="0">
                  <a:solidFill>
                    <a:srgbClr val="0000CC"/>
                  </a:solidFill>
                  <a:latin typeface="Tahoma" panose="020B0604030504040204" pitchFamily="34" charset="0"/>
                </a:rPr>
                <a:t>;</a:t>
              </a:r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2361" y="2256"/>
              <a:ext cx="0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 flipH="1">
              <a:off x="2352" y="2976"/>
              <a:ext cx="9" cy="33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 flipH="1">
              <a:off x="2352" y="3600"/>
              <a:ext cx="0" cy="33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3072" y="249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sai</a:t>
              </a:r>
            </a:p>
          </p:txBody>
        </p:sp>
        <p:sp>
          <p:nvSpPr>
            <p:cNvPr id="7185" name="Text Box 15"/>
            <p:cNvSpPr txBox="1">
              <a:spLocks noChangeArrowheads="1"/>
            </p:cNvSpPr>
            <p:nvPr/>
          </p:nvSpPr>
          <p:spPr bwMode="auto">
            <a:xfrm>
              <a:off x="2496" y="292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đúng</a:t>
              </a:r>
            </a:p>
          </p:txBody>
        </p:sp>
        <p:sp>
          <p:nvSpPr>
            <p:cNvPr id="7186" name="Freeform 16"/>
            <p:cNvSpPr>
              <a:spLocks/>
            </p:cNvSpPr>
            <p:nvPr/>
          </p:nvSpPr>
          <p:spPr bwMode="auto">
            <a:xfrm>
              <a:off x="2352" y="2736"/>
              <a:ext cx="1104" cy="1056"/>
            </a:xfrm>
            <a:custGeom>
              <a:avLst/>
              <a:gdLst>
                <a:gd name="T0" fmla="*/ 528 w 1104"/>
                <a:gd name="T1" fmla="*/ 0 h 1056"/>
                <a:gd name="T2" fmla="*/ 1104 w 1104"/>
                <a:gd name="T3" fmla="*/ 0 h 1056"/>
                <a:gd name="T4" fmla="*/ 1104 w 1104"/>
                <a:gd name="T5" fmla="*/ 1056 h 1056"/>
                <a:gd name="T6" fmla="*/ 0 w 1104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1056"/>
                <a:gd name="T14" fmla="*/ 1104 w 1104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1056">
                  <a:moveTo>
                    <a:pt x="528" y="0"/>
                  </a:moveTo>
                  <a:lnTo>
                    <a:pt x="1104" y="0"/>
                  </a:lnTo>
                  <a:lnTo>
                    <a:pt x="1104" y="1056"/>
                  </a:lnTo>
                  <a:lnTo>
                    <a:pt x="0" y="10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92561" name="Rectangle 17" descr="Pink tissue paper"/>
          <p:cNvSpPr>
            <a:spLocks noChangeArrowheads="1"/>
          </p:cNvSpPr>
          <p:nvPr/>
        </p:nvSpPr>
        <p:spPr bwMode="auto">
          <a:xfrm>
            <a:off x="5029200" y="2133600"/>
            <a:ext cx="2895600" cy="1066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if (đk)</a:t>
            </a:r>
          </a:p>
          <a:p>
            <a:pPr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{khối lệnh;}</a:t>
            </a:r>
          </a:p>
        </p:txBody>
      </p:sp>
    </p:spTree>
    <p:extLst>
      <p:ext uri="{BB962C8B-B14F-4D97-AF65-F5344CB8AC3E}">
        <p14:creationId xmlns:p14="http://schemas.microsoft.com/office/powerpoint/2010/main" val="1185401559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0" grpId="0" animBg="1"/>
      <p:bldP spid="492551" grpId="0"/>
      <p:bldP spid="4925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11BCD4-8E9A-473B-9FF3-165D3632FAC7}" type="slidenum">
              <a:rPr lang="en-US" altLang="vi-VN">
                <a:solidFill>
                  <a:srgbClr val="FFFF00"/>
                </a:solidFill>
              </a:rPr>
              <a:pPr eaLnBrk="1" hangingPunct="1"/>
              <a:t>5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CẤU TRÚC if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241662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Nhập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tuổi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của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bạn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,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nếu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tuổi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&gt;60 in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ra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hàng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chữ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“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Bạn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đã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già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”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2117526"/>
            <a:ext cx="4632838" cy="31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43909"/>
      </p:ext>
    </p:extLst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11BCD4-8E9A-473B-9FF3-165D3632FAC7}" type="slidenum">
              <a:rPr lang="en-US" altLang="vi-VN">
                <a:solidFill>
                  <a:srgbClr val="FFFF00"/>
                </a:solidFill>
              </a:rPr>
              <a:pPr eaLnBrk="1" hangingPunct="1"/>
              <a:t>6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828800" y="492352"/>
            <a:ext cx="701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CẤU TRÚC if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241662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Nhập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N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là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một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số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nguyên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.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Kiểm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tra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nếu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N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nằm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trong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khoảng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từ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1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đến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10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thì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in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ra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bảng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cửu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chương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của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i="1" dirty="0" err="1">
                <a:solidFill>
                  <a:srgbClr val="0000CC"/>
                </a:solidFill>
                <a:latin typeface="Tahoma" panose="020B0604030504040204" pitchFamily="34" charset="0"/>
              </a:rPr>
              <a:t>nó</a:t>
            </a:r>
            <a:r>
              <a:rPr lang="en-US" altLang="vi-VN" sz="2200" i="1" dirty="0">
                <a:solidFill>
                  <a:srgbClr val="0000CC"/>
                </a:solidFill>
                <a:latin typeface="Tahoma" panose="020B0604030504040204" pitchFamily="34" charset="0"/>
              </a:rPr>
              <a:t>.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9" y="1592318"/>
            <a:ext cx="5603421" cy="4503682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620486" y="4060371"/>
            <a:ext cx="1992085" cy="1719943"/>
          </a:xfrm>
          <a:prstGeom prst="cloudCallout">
            <a:avLst>
              <a:gd name="adj1" fmla="val 132037"/>
              <a:gd name="adj2" fmla="val -362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endParaRPr lang="en-US" sz="2000" dirty="0"/>
          </a:p>
          <a:p>
            <a:pPr algn="ctr"/>
            <a:r>
              <a:rPr lang="en-US" sz="2000" dirty="0"/>
              <a:t>{…}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570013717"/>
      </p:ext>
    </p:extLst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97F066-317E-453A-9354-1152D336FC81}" type="slidenum">
              <a:rPr lang="en-US" altLang="vi-VN">
                <a:solidFill>
                  <a:srgbClr val="FFFF00"/>
                </a:solidFill>
              </a:rPr>
              <a:pPr eaLnBrk="1" hangingPunct="1"/>
              <a:t>7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87828" y="1314053"/>
            <a:ext cx="777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+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Cú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pháp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lệnh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:</a:t>
            </a:r>
          </a:p>
        </p:txBody>
      </p:sp>
      <p:sp>
        <p:nvSpPr>
          <p:cNvPr id="496645" name="Rectangle 5" descr="Pink tissue paper"/>
          <p:cNvSpPr>
            <a:spLocks noChangeArrowheads="1"/>
          </p:cNvSpPr>
          <p:nvPr/>
        </p:nvSpPr>
        <p:spPr bwMode="auto">
          <a:xfrm>
            <a:off x="1143000" y="2057400"/>
            <a:ext cx="2514600" cy="2590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if (đk)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lệnh 1;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else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lệnh 2;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496646" name="Rectangle 6" descr="Pink tissue paper"/>
          <p:cNvSpPr>
            <a:spLocks noChangeArrowheads="1"/>
          </p:cNvSpPr>
          <p:nvPr/>
        </p:nvSpPr>
        <p:spPr bwMode="auto">
          <a:xfrm>
            <a:off x="4800600" y="2057400"/>
            <a:ext cx="3352800" cy="2590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if (đk)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{khối lệnh 1;}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else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	   {Khối lệnh 2;}</a:t>
            </a:r>
          </a:p>
          <a:p>
            <a:pPr lvl="1" algn="l" eaLnBrk="1" hangingPunct="1"/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796143" y="448469"/>
            <a:ext cx="692331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CẤU TRÚC if… else…</a:t>
            </a:r>
          </a:p>
        </p:txBody>
      </p:sp>
    </p:spTree>
    <p:extLst>
      <p:ext uri="{BB962C8B-B14F-4D97-AF65-F5344CB8AC3E}">
        <p14:creationId xmlns:p14="http://schemas.microsoft.com/office/powerpoint/2010/main" val="1411226285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animBg="1"/>
      <p:bldP spid="4966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7544F3-F7D1-47C0-81B8-32BF9A9E20DC}" type="slidenum">
              <a:rPr lang="en-US" altLang="vi-VN">
                <a:solidFill>
                  <a:srgbClr val="FFFF00"/>
                </a:solidFill>
              </a:rPr>
              <a:pPr eaLnBrk="1" hangingPunct="1"/>
              <a:t>8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2819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>
                <a:solidFill>
                  <a:srgbClr val="0000CC"/>
                </a:solidFill>
                <a:latin typeface="Tahoma" panose="020B0604030504040204" pitchFamily="34" charset="0"/>
              </a:rPr>
              <a:t>+ Lưu đồ: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1828800"/>
            <a:ext cx="5410200" cy="3352800"/>
            <a:chOff x="912" y="1152"/>
            <a:chExt cx="3408" cy="2112"/>
          </a:xfrm>
        </p:grpSpPr>
        <p:sp>
          <p:nvSpPr>
            <p:cNvPr id="10248" name="AutoShape 6"/>
            <p:cNvSpPr>
              <a:spLocks noChangeArrowheads="1"/>
            </p:cNvSpPr>
            <p:nvPr/>
          </p:nvSpPr>
          <p:spPr bwMode="auto">
            <a:xfrm>
              <a:off x="2160" y="1392"/>
              <a:ext cx="1008" cy="480"/>
            </a:xfrm>
            <a:prstGeom prst="diamond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200">
                  <a:solidFill>
                    <a:srgbClr val="0000CC"/>
                  </a:solidFill>
                  <a:latin typeface="Tahoma" panose="020B0604030504040204" pitchFamily="34" charset="0"/>
                </a:rPr>
                <a:t>đk</a:t>
              </a: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3264" y="2064"/>
              <a:ext cx="1056" cy="275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vi-VN" sz="2200" dirty="0" err="1">
                  <a:solidFill>
                    <a:srgbClr val="0000CC"/>
                  </a:solidFill>
                  <a:latin typeface="Tahoma" panose="020B0604030504040204" pitchFamily="34" charset="0"/>
                </a:rPr>
                <a:t>Lệnh</a:t>
              </a:r>
              <a:r>
                <a:rPr lang="en-US" altLang="vi-VN" sz="2200" dirty="0">
                  <a:solidFill>
                    <a:srgbClr val="0000CC"/>
                  </a:solidFill>
                  <a:latin typeface="Tahoma" panose="020B0604030504040204" pitchFamily="34" charset="0"/>
                </a:rPr>
                <a:t>;</a:t>
              </a:r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912" y="2064"/>
              <a:ext cx="1056" cy="275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vi-VN" sz="2200" dirty="0" err="1">
                  <a:solidFill>
                    <a:srgbClr val="0000CC"/>
                  </a:solidFill>
                  <a:latin typeface="Tahoma" panose="020B0604030504040204" pitchFamily="34" charset="0"/>
                </a:rPr>
                <a:t>Lệnh</a:t>
              </a:r>
              <a:r>
                <a:rPr lang="en-US" altLang="vi-VN" sz="2200" dirty="0">
                  <a:solidFill>
                    <a:srgbClr val="0000CC"/>
                  </a:solidFill>
                  <a:latin typeface="Tahoma" panose="020B0604030504040204" pitchFamily="34" charset="0"/>
                </a:rPr>
                <a:t>;</a:t>
              </a:r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2658" y="1152"/>
              <a:ext cx="0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3504" y="139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sai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1344" y="139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vi-VN" sz="2000">
                  <a:solidFill>
                    <a:srgbClr val="0000CC"/>
                  </a:solidFill>
                  <a:latin typeface="Tahoma" panose="020B0604030504040204" pitchFamily="34" charset="0"/>
                </a:rPr>
                <a:t>đúng</a:t>
              </a:r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1488" y="1632"/>
              <a:ext cx="672" cy="432"/>
            </a:xfrm>
            <a:custGeom>
              <a:avLst/>
              <a:gdLst>
                <a:gd name="T0" fmla="*/ 672 w 672"/>
                <a:gd name="T1" fmla="*/ 0 h 432"/>
                <a:gd name="T2" fmla="*/ 0 w 672"/>
                <a:gd name="T3" fmla="*/ 0 h 432"/>
                <a:gd name="T4" fmla="*/ 0 w 672"/>
                <a:gd name="T5" fmla="*/ 432 h 432"/>
                <a:gd name="T6" fmla="*/ 0 60000 65536"/>
                <a:gd name="T7" fmla="*/ 0 60000 65536"/>
                <a:gd name="T8" fmla="*/ 0 60000 65536"/>
                <a:gd name="T9" fmla="*/ 0 w 672"/>
                <a:gd name="T10" fmla="*/ 0 h 432"/>
                <a:gd name="T11" fmla="*/ 672 w 67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432">
                  <a:moveTo>
                    <a:pt x="672" y="0"/>
                  </a:moveTo>
                  <a:lnTo>
                    <a:pt x="0" y="0"/>
                  </a:lnTo>
                  <a:lnTo>
                    <a:pt x="0" y="432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3168" y="1632"/>
              <a:ext cx="624" cy="432"/>
            </a:xfrm>
            <a:custGeom>
              <a:avLst/>
              <a:gdLst>
                <a:gd name="T0" fmla="*/ 0 w 624"/>
                <a:gd name="T1" fmla="*/ 0 h 432"/>
                <a:gd name="T2" fmla="*/ 624 w 624"/>
                <a:gd name="T3" fmla="*/ 0 h 432"/>
                <a:gd name="T4" fmla="*/ 624 w 624"/>
                <a:gd name="T5" fmla="*/ 432 h 432"/>
                <a:gd name="T6" fmla="*/ 0 60000 65536"/>
                <a:gd name="T7" fmla="*/ 0 60000 65536"/>
                <a:gd name="T8" fmla="*/ 0 60000 65536"/>
                <a:gd name="T9" fmla="*/ 0 w 624"/>
                <a:gd name="T10" fmla="*/ 0 h 432"/>
                <a:gd name="T11" fmla="*/ 624 w 62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32">
                  <a:moveTo>
                    <a:pt x="0" y="0"/>
                  </a:moveTo>
                  <a:lnTo>
                    <a:pt x="624" y="0"/>
                  </a:lnTo>
                  <a:lnTo>
                    <a:pt x="624" y="432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256" name="Freeform 14"/>
            <p:cNvSpPr>
              <a:spLocks/>
            </p:cNvSpPr>
            <p:nvPr/>
          </p:nvSpPr>
          <p:spPr bwMode="auto">
            <a:xfrm>
              <a:off x="1440" y="2352"/>
              <a:ext cx="1104" cy="576"/>
            </a:xfrm>
            <a:custGeom>
              <a:avLst/>
              <a:gdLst>
                <a:gd name="T0" fmla="*/ 0 w 672"/>
                <a:gd name="T1" fmla="*/ 0 h 576"/>
                <a:gd name="T2" fmla="*/ 0 w 672"/>
                <a:gd name="T3" fmla="*/ 576 h 576"/>
                <a:gd name="T4" fmla="*/ 8043 w 672"/>
                <a:gd name="T5" fmla="*/ 576 h 576"/>
                <a:gd name="T6" fmla="*/ 0 60000 65536"/>
                <a:gd name="T7" fmla="*/ 0 60000 65536"/>
                <a:gd name="T8" fmla="*/ 0 60000 65536"/>
                <a:gd name="T9" fmla="*/ 0 w 672"/>
                <a:gd name="T10" fmla="*/ 0 h 576"/>
                <a:gd name="T11" fmla="*/ 672 w 67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576">
                  <a:moveTo>
                    <a:pt x="0" y="0"/>
                  </a:moveTo>
                  <a:lnTo>
                    <a:pt x="0" y="576"/>
                  </a:lnTo>
                  <a:lnTo>
                    <a:pt x="672" y="576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257" name="Freeform 15"/>
            <p:cNvSpPr>
              <a:spLocks/>
            </p:cNvSpPr>
            <p:nvPr/>
          </p:nvSpPr>
          <p:spPr bwMode="auto">
            <a:xfrm>
              <a:off x="2544" y="2352"/>
              <a:ext cx="1248" cy="576"/>
            </a:xfrm>
            <a:custGeom>
              <a:avLst/>
              <a:gdLst>
                <a:gd name="T0" fmla="*/ 19968 w 624"/>
                <a:gd name="T1" fmla="*/ 0 h 576"/>
                <a:gd name="T2" fmla="*/ 19968 w 624"/>
                <a:gd name="T3" fmla="*/ 576 h 576"/>
                <a:gd name="T4" fmla="*/ 0 w 624"/>
                <a:gd name="T5" fmla="*/ 576 h 576"/>
                <a:gd name="T6" fmla="*/ 0 60000 65536"/>
                <a:gd name="T7" fmla="*/ 0 60000 65536"/>
                <a:gd name="T8" fmla="*/ 0 60000 65536"/>
                <a:gd name="T9" fmla="*/ 0 w 624"/>
                <a:gd name="T10" fmla="*/ 0 h 576"/>
                <a:gd name="T11" fmla="*/ 624 w 62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76">
                  <a:moveTo>
                    <a:pt x="624" y="0"/>
                  </a:moveTo>
                  <a:lnTo>
                    <a:pt x="624" y="576"/>
                  </a:lnTo>
                  <a:lnTo>
                    <a:pt x="0" y="576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2544" y="2928"/>
              <a:ext cx="0" cy="33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796143" y="448469"/>
            <a:ext cx="692331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CẤU TRÚC if… else…</a:t>
            </a:r>
          </a:p>
        </p:txBody>
      </p:sp>
    </p:spTree>
    <p:extLst>
      <p:ext uri="{BB962C8B-B14F-4D97-AF65-F5344CB8AC3E}">
        <p14:creationId xmlns:p14="http://schemas.microsoft.com/office/powerpoint/2010/main" val="2391868544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7544F3-F7D1-47C0-81B8-32BF9A9E20DC}" type="slidenum">
              <a:rPr lang="en-US" altLang="vi-VN">
                <a:solidFill>
                  <a:srgbClr val="FFFF00"/>
                </a:solidFill>
              </a:rPr>
              <a:pPr eaLnBrk="1" hangingPunct="1"/>
              <a:t>9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796143" y="448469"/>
            <a:ext cx="692331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3000" b="1" dirty="0">
                <a:latin typeface="Tahoma" panose="020B0604030504040204" pitchFamily="34" charset="0"/>
              </a:rPr>
              <a:t>CẤU TRÚC if… else…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256902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Nhập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tuổi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của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bạn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,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nếu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tuổi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&gt;60 in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ra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hàng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chữ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“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Bạn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đã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già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”,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ngược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lại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in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ra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“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bạn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vẫn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còn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200" dirty="0" err="1">
                <a:solidFill>
                  <a:srgbClr val="0000CC"/>
                </a:solidFill>
                <a:latin typeface="Tahoma" panose="020B0604030504040204" pitchFamily="34" charset="0"/>
              </a:rPr>
              <a:t>xuân</a:t>
            </a:r>
            <a:r>
              <a:rPr lang="en-US" altLang="vi-VN" sz="2200" dirty="0">
                <a:solidFill>
                  <a:srgbClr val="0000CC"/>
                </a:solidFill>
                <a:latin typeface="Tahoma" panose="020B0604030504040204" pitchFamily="34" charset="0"/>
              </a:rPr>
              <a:t>”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424467"/>
            <a:ext cx="5486400" cy="39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42538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1108</Words>
  <Application>Microsoft Office PowerPoint</Application>
  <PresentationFormat>On-screen Show (4:3)</PresentationFormat>
  <Paragraphs>161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Myriad Pro</vt:lpstr>
      <vt:lpstr>Tahoma</vt:lpstr>
      <vt:lpstr>Wingdings</vt:lpstr>
      <vt:lpstr>Office Theme</vt:lpstr>
      <vt:lpstr>1_Office Theme</vt:lpstr>
      <vt:lpstr>BÀI GIẢNG TUẦN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HỎI ĐÁP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Thi Thanh Thanh</dc:creator>
  <cp:lastModifiedBy>Phú</cp:lastModifiedBy>
  <cp:revision>107</cp:revision>
  <dcterms:created xsi:type="dcterms:W3CDTF">2017-02-14T04:20:55Z</dcterms:created>
  <dcterms:modified xsi:type="dcterms:W3CDTF">2022-02-14T07:33:39Z</dcterms:modified>
</cp:coreProperties>
</file>