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61" r:id="rId4"/>
    <p:sldId id="262" r:id="rId5"/>
    <p:sldId id="294" r:id="rId6"/>
    <p:sldId id="296" r:id="rId7"/>
    <p:sldId id="314" r:id="rId8"/>
    <p:sldId id="298" r:id="rId9"/>
    <p:sldId id="299" r:id="rId10"/>
    <p:sldId id="301" r:id="rId11"/>
    <p:sldId id="302" r:id="rId12"/>
    <p:sldId id="303" r:id="rId13"/>
    <p:sldId id="305" r:id="rId14"/>
    <p:sldId id="306" r:id="rId15"/>
    <p:sldId id="307" r:id="rId16"/>
    <p:sldId id="308" r:id="rId17"/>
    <p:sldId id="315" r:id="rId18"/>
    <p:sldId id="309" r:id="rId19"/>
    <p:sldId id="310" r:id="rId20"/>
    <p:sldId id="311" r:id="rId21"/>
    <p:sldId id="312" r:id="rId22"/>
    <p:sldId id="313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4C450-71A6-4247-A59B-E04E8B0516FC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684F-6D70-43DC-AAAB-B6C950FDED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530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A9567-559C-4F48-B43B-B6EAC354186F}" type="slidenum">
              <a:rPr lang="en-US" altLang="vi-VN"/>
              <a:pPr eaLnBrk="1" hangingPunct="1"/>
              <a:t>3</a:t>
            </a:fld>
            <a:endParaRPr lang="en-US" altLang="vi-V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567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DEA7BD-8E03-4096-9315-EB01224A6C0B}" type="slidenum">
              <a:rPr lang="en-US" altLang="vi-VN"/>
              <a:pPr eaLnBrk="1" hangingPunct="1"/>
              <a:t>12</a:t>
            </a:fld>
            <a:endParaRPr lang="en-US" altLang="vi-V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377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D266A7-8F53-4CAE-B313-3AFBEA552DED}" type="slidenum">
              <a:rPr lang="en-US" altLang="vi-VN"/>
              <a:pPr eaLnBrk="1" hangingPunct="1"/>
              <a:t>13</a:t>
            </a:fld>
            <a:endParaRPr lang="en-US" altLang="vi-V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vi-VN">
                <a:latin typeface="Arial" panose="020B0604020202020204" pitchFamily="34" charset="0"/>
              </a:rPr>
              <a:t>Ở Slide này GV, khi chiếu đoạn cuorce code, hỏi SV đoán kết kết quả in ra màn hình. Sau đó mới chiếu kết quả.</a:t>
            </a:r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28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BCE56F-85C8-43D4-9AAE-3346F187323D}" type="slidenum">
              <a:rPr lang="en-US" altLang="vi-VN"/>
              <a:pPr eaLnBrk="1" hangingPunct="1"/>
              <a:t>14</a:t>
            </a:fld>
            <a:endParaRPr lang="en-US" altLang="vi-V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vi-VN">
                <a:latin typeface="Arial" panose="020B0604020202020204" pitchFamily="34" charset="0"/>
              </a:rPr>
              <a:t>Ở Slide này GV, khi chiếu đoạn cuorce code, hỏi SV đoán kết kết quả in ra màn hình. Sau đó mới chiếu kết quả.</a:t>
            </a:r>
            <a:endParaRPr lang="vi-VN" altLang="vi-VN">
              <a:latin typeface="Arial" panose="020B0604020202020204" pitchFamily="34" charset="0"/>
            </a:endParaRPr>
          </a:p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73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DC144B-171C-4AE5-9D20-BC1AA8C0ABA2}" type="slidenum">
              <a:rPr lang="en-US" altLang="vi-VN"/>
              <a:pPr eaLnBrk="1" hangingPunct="1"/>
              <a:t>15</a:t>
            </a:fld>
            <a:endParaRPr lang="en-US" altLang="vi-V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26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2FCEC8-44D9-4610-BC3C-8BA54571E57F}" type="slidenum">
              <a:rPr lang="en-US" altLang="vi-VN"/>
              <a:pPr eaLnBrk="1" hangingPunct="1"/>
              <a:t>17</a:t>
            </a:fld>
            <a:endParaRPr lang="en-US" altLang="vi-V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012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2AA992-49C7-4652-9B81-1A64A39E36FF}" type="slidenum">
              <a:rPr lang="en-US" altLang="vi-VN"/>
              <a:pPr eaLnBrk="1" hangingPunct="1"/>
              <a:t>18</a:t>
            </a:fld>
            <a:endParaRPr lang="en-US" altLang="vi-V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6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7B7D3E-EC6D-41C0-81AA-7E9CA3D2C214}" type="slidenum">
              <a:rPr lang="en-US" altLang="vi-VN"/>
              <a:pPr eaLnBrk="1" hangingPunct="1"/>
              <a:t>19</a:t>
            </a:fld>
            <a:endParaRPr lang="en-US" altLang="vi-V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vi-VN">
                <a:latin typeface="Arial" panose="020B0604020202020204" pitchFamily="34" charset="0"/>
              </a:rPr>
              <a:t>- GV chỉ sửa bài tập bằng mã giả hoặc vẽ lưu đồ giải thuật, hạn chế viết mã thật</a:t>
            </a:r>
          </a:p>
          <a:p>
            <a:pPr eaLnBrk="1" hangingPunct="1"/>
            <a:r>
              <a:rPr lang="en-US" altLang="vi-VN">
                <a:latin typeface="Arial" panose="020B0604020202020204" pitchFamily="34" charset="0"/>
              </a:rPr>
              <a:t>- GV nên giảu mẫu 1 đến 3 bài vẽ hình sao cho sinh viên tham khảo khi dạy thực hành.</a:t>
            </a:r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24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4B72CD-FAC8-4809-B8B0-3B7A4ECFAA64}" type="slidenum">
              <a:rPr lang="en-US" altLang="vi-VN"/>
              <a:pPr eaLnBrk="1" hangingPunct="1"/>
              <a:t>20</a:t>
            </a:fld>
            <a:endParaRPr lang="en-US" altLang="vi-V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vi-VN">
                <a:latin typeface="Arial" panose="020B0604020202020204" pitchFamily="34" charset="0"/>
              </a:rPr>
              <a:t>Lưu ý: GV chỉ sửa bài tập bằng mã giả hoặc vẽ lưu đồ giải thuật, hạn chế viết mã</a:t>
            </a:r>
            <a:endParaRPr lang="vi-VN" altLang="vi-VN">
              <a:latin typeface="Arial" panose="020B0604020202020204" pitchFamily="34" charset="0"/>
            </a:endParaRPr>
          </a:p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26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C3F74D-8F88-4F9E-B0AC-0F91EFC3E775}" type="slidenum">
              <a:rPr lang="en-US" altLang="vi-VN"/>
              <a:pPr eaLnBrk="1" hangingPunct="1"/>
              <a:t>21</a:t>
            </a:fld>
            <a:endParaRPr lang="en-US" altLang="vi-V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vi-VN">
                <a:latin typeface="Arial" panose="020B0604020202020204" pitchFamily="34" charset="0"/>
              </a:rPr>
              <a:t>Lưu ý: GV chỉ sửa bài tập bằng mã giả hoặc vẽ lưu đồ giải thuật, hạn chế viết mã</a:t>
            </a:r>
            <a:endParaRPr lang="vi-VN" altLang="vi-VN">
              <a:latin typeface="Arial" panose="020B0604020202020204" pitchFamily="34" charset="0"/>
            </a:endParaRPr>
          </a:p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0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3B29D4-D236-44FD-B066-C9A8FB7DF60A}" type="slidenum">
              <a:rPr lang="en-US" altLang="vi-VN"/>
              <a:pPr eaLnBrk="1" hangingPunct="1"/>
              <a:t>4</a:t>
            </a:fld>
            <a:endParaRPr lang="en-US" altLang="vi-V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56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481826-11BF-464B-9360-804D18D30FE0}" type="slidenum">
              <a:rPr lang="en-US" altLang="vi-VN"/>
              <a:pPr eaLnBrk="1" hangingPunct="1"/>
              <a:t>5</a:t>
            </a:fld>
            <a:endParaRPr lang="en-US" altLang="vi-V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7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481826-11BF-464B-9360-804D18D30FE0}" type="slidenum">
              <a:rPr lang="en-US" altLang="vi-VN"/>
              <a:pPr eaLnBrk="1" hangingPunct="1"/>
              <a:t>6</a:t>
            </a:fld>
            <a:endParaRPr lang="en-US" altLang="vi-V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1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FE2D01-07F4-4DDD-8BEA-204C0623C76B}" type="slidenum">
              <a:rPr lang="en-US" altLang="vi-VN"/>
              <a:pPr eaLnBrk="1" hangingPunct="1"/>
              <a:t>7</a:t>
            </a:fld>
            <a:endParaRPr lang="en-US" altLang="vi-V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591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313148-2186-453A-B404-5B33690FDC1E}" type="slidenum">
              <a:rPr lang="en-US" altLang="vi-VN"/>
              <a:pPr eaLnBrk="1" hangingPunct="1"/>
              <a:t>8</a:t>
            </a:fld>
            <a:endParaRPr lang="en-US" altLang="vi-V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453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67EC61-3CA4-4F19-BC96-4AB8301F5102}" type="slidenum">
              <a:rPr lang="en-US" altLang="vi-VN"/>
              <a:pPr eaLnBrk="1" hangingPunct="1"/>
              <a:t>9</a:t>
            </a:fld>
            <a:endParaRPr lang="en-US" altLang="vi-V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11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B8F9AD-315B-4716-AC8F-04A26889B261}" type="slidenum">
              <a:rPr lang="en-US" altLang="vi-VN"/>
              <a:pPr eaLnBrk="1" hangingPunct="1"/>
              <a:t>10</a:t>
            </a:fld>
            <a:endParaRPr lang="en-US" altLang="vi-V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14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D0D3A4-9898-4188-BF28-8E927E91FA55}" type="slidenum">
              <a:rPr lang="en-US" altLang="vi-VN"/>
              <a:pPr eaLnBrk="1" hangingPunct="1"/>
              <a:t>11</a:t>
            </a:fld>
            <a:endParaRPr lang="en-US" altLang="vi-V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25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0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0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15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144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612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4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158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518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382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09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7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456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828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41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168275"/>
            <a:ext cx="8323263" cy="609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www.hoasen.edu.vn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436A4-A3CA-4BEA-9B48-0B14768C7EE1}" type="slidenum">
              <a:rPr lang="en-US" altLang="vi-VN"/>
              <a:pPr/>
              <a:t>‹#›</a:t>
            </a:fld>
            <a:endParaRPr lang="en-GB" altLang="vi-VN"/>
          </a:p>
        </p:txBody>
      </p:sp>
    </p:spTree>
    <p:extLst>
      <p:ext uri="{BB962C8B-B14F-4D97-AF65-F5344CB8AC3E}">
        <p14:creationId xmlns:p14="http://schemas.microsoft.com/office/powerpoint/2010/main" val="3316329414"/>
      </p:ext>
    </p:extLst>
  </p:cSld>
  <p:clrMapOvr>
    <a:masterClrMapping/>
  </p:clrMapOvr>
  <p:transition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4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2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034B-4B31-483C-B33E-16E724396FEE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6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46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programo.com/input-and-output-functions-in-c-12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1333" y="4726547"/>
            <a:ext cx="7772400" cy="68949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yriad Pro" panose="020B0503030403020204" pitchFamily="34" charset="0"/>
              </a:rPr>
              <a:t>BÀI GIẢNG TUẦN 6</a:t>
            </a:r>
          </a:p>
        </p:txBody>
      </p:sp>
    </p:spTree>
    <p:extLst>
      <p:ext uri="{BB962C8B-B14F-4D97-AF65-F5344CB8AC3E}">
        <p14:creationId xmlns:p14="http://schemas.microsoft.com/office/powerpoint/2010/main" val="79344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2DA8F5-BB73-4CEF-B121-78962F6FBB0C}" type="slidenum">
              <a:rPr lang="en-US" altLang="vi-VN">
                <a:solidFill>
                  <a:srgbClr val="FFFF00"/>
                </a:solidFill>
              </a:rPr>
              <a:pPr eaLnBrk="1" hangingPunct="1"/>
              <a:t>10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81000" y="1371600"/>
            <a:ext cx="84582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Ví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dụ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: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Viết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chương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trình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tính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:</a:t>
            </a:r>
          </a:p>
          <a:p>
            <a:pPr algn="l" eaLnBrk="1" hangingPunct="1">
              <a:spcBef>
                <a:spcPct val="50000"/>
              </a:spcBef>
            </a:pPr>
            <a:endParaRPr lang="en-US" altLang="vi-VN" sz="2200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Biểu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thức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này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chỉ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tính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được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khi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n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khác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0.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Vậy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khi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nhập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n = 0 ta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phải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yêu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cầu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nhập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lại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.</a:t>
            </a:r>
          </a:p>
        </p:txBody>
      </p:sp>
      <p:graphicFrame>
        <p:nvGraphicFramePr>
          <p:cNvPr id="15366" name="Object 6"/>
          <p:cNvGraphicFramePr>
            <a:graphicFrameLocks noGrp="1" noChangeAspect="1"/>
          </p:cNvGraphicFramePr>
          <p:nvPr>
            <p:ph/>
          </p:nvPr>
        </p:nvGraphicFramePr>
        <p:xfrm>
          <a:off x="4246563" y="1143000"/>
          <a:ext cx="18494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447" imgH="418918" progId="Equation.3">
                  <p:embed/>
                </p:oleObj>
              </mc:Choice>
              <mc:Fallback>
                <p:oleObj name="Equation" r:id="rId3" imgW="812447" imgH="418918" progId="Equation.3">
                  <p:embed/>
                  <p:pic>
                    <p:nvPicPr>
                      <p:cNvPr id="153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1143000"/>
                        <a:ext cx="18494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28800" y="492352"/>
            <a:ext cx="701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3000" b="1" dirty="0">
                <a:latin typeface="Tahoma" panose="020B0604030504040204" pitchFamily="34" charset="0"/>
              </a:rPr>
              <a:t>VÒNG LẶP do…while</a:t>
            </a:r>
          </a:p>
        </p:txBody>
      </p:sp>
    </p:spTree>
    <p:extLst>
      <p:ext uri="{BB962C8B-B14F-4D97-AF65-F5344CB8AC3E}">
        <p14:creationId xmlns:p14="http://schemas.microsoft.com/office/powerpoint/2010/main" val="3874284951"/>
      </p:ext>
    </p:extLst>
  </p:cSld>
  <p:clrMapOvr>
    <a:masterClrMapping/>
  </p:clrMapOvr>
  <p:transition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420D7B-A2B4-40F7-B39A-081C0738C61F}" type="slidenum">
              <a:rPr lang="en-US" altLang="vi-VN">
                <a:solidFill>
                  <a:srgbClr val="FFFF00"/>
                </a:solidFill>
              </a:rPr>
              <a:pPr eaLnBrk="1" hangingPunct="1"/>
              <a:t>11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6391" name="AutoShape 39"/>
          <p:cNvSpPr>
            <a:spLocks noChangeArrowheads="1"/>
          </p:cNvSpPr>
          <p:nvPr/>
        </p:nvSpPr>
        <p:spPr bwMode="auto">
          <a:xfrm>
            <a:off x="1364456" y="6130063"/>
            <a:ext cx="1295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000" b="1">
                <a:solidFill>
                  <a:srgbClr val="0000CC"/>
                </a:solidFill>
                <a:latin typeface="Tahoma" panose="020B0604030504040204" pitchFamily="34" charset="0"/>
              </a:rPr>
              <a:t>Kết thúc</a:t>
            </a:r>
          </a:p>
        </p:txBody>
      </p:sp>
      <p:grpSp>
        <p:nvGrpSpPr>
          <p:cNvPr id="16392" name="Group 58"/>
          <p:cNvGrpSpPr>
            <a:grpSpLocks/>
          </p:cNvGrpSpPr>
          <p:nvPr/>
        </p:nvGrpSpPr>
        <p:grpSpPr bwMode="auto">
          <a:xfrm>
            <a:off x="335756" y="1371600"/>
            <a:ext cx="2986088" cy="4786313"/>
            <a:chOff x="2688" y="720"/>
            <a:chExt cx="1881" cy="3015"/>
          </a:xfrm>
        </p:grpSpPr>
        <p:sp>
          <p:nvSpPr>
            <p:cNvPr id="16393" name="AutoShape 8"/>
            <p:cNvSpPr>
              <a:spLocks noChangeArrowheads="1"/>
            </p:cNvSpPr>
            <p:nvPr/>
          </p:nvSpPr>
          <p:spPr bwMode="auto">
            <a:xfrm>
              <a:off x="3129" y="1746"/>
              <a:ext cx="1296" cy="288"/>
            </a:xfrm>
            <a:prstGeom prst="parallelogram">
              <a:avLst>
                <a:gd name="adj" fmla="val 112500"/>
              </a:avLst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1700">
                  <a:solidFill>
                    <a:srgbClr val="0000CC"/>
                  </a:solidFill>
                  <a:latin typeface="Tahoma" panose="020B0604030504040204" pitchFamily="34" charset="0"/>
                </a:rPr>
                <a:t>Nhập n</a:t>
              </a:r>
            </a:p>
          </p:txBody>
        </p:sp>
        <p:sp>
          <p:nvSpPr>
            <p:cNvPr id="16394" name="AutoShape 9"/>
            <p:cNvSpPr>
              <a:spLocks noChangeArrowheads="1"/>
            </p:cNvSpPr>
            <p:nvPr/>
          </p:nvSpPr>
          <p:spPr bwMode="auto">
            <a:xfrm>
              <a:off x="3273" y="2205"/>
              <a:ext cx="1008" cy="336"/>
            </a:xfrm>
            <a:prstGeom prst="diamond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>
                  <a:solidFill>
                    <a:srgbClr val="0000CC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n=0?</a:t>
              </a:r>
            </a:p>
          </p:txBody>
        </p:sp>
        <p:sp>
          <p:nvSpPr>
            <p:cNvPr id="16395" name="Text Box 12"/>
            <p:cNvSpPr txBox="1">
              <a:spLocks noChangeArrowheads="1"/>
            </p:cNvSpPr>
            <p:nvPr/>
          </p:nvSpPr>
          <p:spPr bwMode="auto">
            <a:xfrm>
              <a:off x="2760" y="2154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vi-VN" sz="1600">
                  <a:solidFill>
                    <a:srgbClr val="0000CC"/>
                  </a:solidFill>
                  <a:latin typeface="Tahoma" panose="020B0604030504040204" pitchFamily="34" charset="0"/>
                </a:rPr>
                <a:t>đúng</a:t>
              </a:r>
            </a:p>
          </p:txBody>
        </p:sp>
        <p:sp>
          <p:nvSpPr>
            <p:cNvPr id="16396" name="Text Box 13"/>
            <p:cNvSpPr txBox="1">
              <a:spLocks noChangeArrowheads="1"/>
            </p:cNvSpPr>
            <p:nvPr/>
          </p:nvSpPr>
          <p:spPr bwMode="auto">
            <a:xfrm>
              <a:off x="3783" y="2478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vi-VN" sz="1600">
                  <a:solidFill>
                    <a:srgbClr val="0000CC"/>
                  </a:solidFill>
                  <a:latin typeface="Tahoma" panose="020B0604030504040204" pitchFamily="34" charset="0"/>
                </a:rPr>
                <a:t>sai</a:t>
              </a:r>
            </a:p>
          </p:txBody>
        </p:sp>
        <p:grpSp>
          <p:nvGrpSpPr>
            <p:cNvPr id="16397" name="Group 14"/>
            <p:cNvGrpSpPr>
              <a:grpSpLocks/>
            </p:cNvGrpSpPr>
            <p:nvPr/>
          </p:nvGrpSpPr>
          <p:grpSpPr bwMode="auto">
            <a:xfrm>
              <a:off x="3081" y="3159"/>
              <a:ext cx="1440" cy="432"/>
              <a:chOff x="3450" y="2889"/>
              <a:chExt cx="816" cy="432"/>
            </a:xfrm>
          </p:grpSpPr>
          <p:grpSp>
            <p:nvGrpSpPr>
              <p:cNvPr id="16424" name="Group 15"/>
              <p:cNvGrpSpPr>
                <a:grpSpLocks/>
              </p:cNvGrpSpPr>
              <p:nvPr/>
            </p:nvGrpSpPr>
            <p:grpSpPr bwMode="auto">
              <a:xfrm>
                <a:off x="3450" y="2889"/>
                <a:ext cx="803" cy="432"/>
                <a:chOff x="384" y="3408"/>
                <a:chExt cx="864" cy="488"/>
              </a:xfrm>
            </p:grpSpPr>
            <p:sp>
              <p:nvSpPr>
                <p:cNvPr id="16426" name="Freeform 16"/>
                <p:cNvSpPr>
                  <a:spLocks/>
                </p:cNvSpPr>
                <p:nvPr/>
              </p:nvSpPr>
              <p:spPr bwMode="auto">
                <a:xfrm>
                  <a:off x="384" y="3408"/>
                  <a:ext cx="864" cy="336"/>
                </a:xfrm>
                <a:custGeom>
                  <a:avLst/>
                  <a:gdLst>
                    <a:gd name="T0" fmla="*/ 0 w 864"/>
                    <a:gd name="T1" fmla="*/ 336 h 336"/>
                    <a:gd name="T2" fmla="*/ 0 w 864"/>
                    <a:gd name="T3" fmla="*/ 0 h 336"/>
                    <a:gd name="T4" fmla="*/ 864 w 864"/>
                    <a:gd name="T5" fmla="*/ 0 h 336"/>
                    <a:gd name="T6" fmla="*/ 864 w 864"/>
                    <a:gd name="T7" fmla="*/ 336 h 33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64" h="336">
                      <a:moveTo>
                        <a:pt x="0" y="336"/>
                      </a:moveTo>
                      <a:lnTo>
                        <a:pt x="0" y="0"/>
                      </a:lnTo>
                      <a:lnTo>
                        <a:pt x="864" y="0"/>
                      </a:lnTo>
                      <a:lnTo>
                        <a:pt x="864" y="336"/>
                      </a:lnTo>
                    </a:path>
                  </a:pathLst>
                </a:cu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6427" name="Freeform 17"/>
                <p:cNvSpPr>
                  <a:spLocks/>
                </p:cNvSpPr>
                <p:nvPr/>
              </p:nvSpPr>
              <p:spPr bwMode="auto">
                <a:xfrm>
                  <a:off x="384" y="3744"/>
                  <a:ext cx="864" cy="152"/>
                </a:xfrm>
                <a:custGeom>
                  <a:avLst/>
                  <a:gdLst>
                    <a:gd name="T0" fmla="*/ 0 w 864"/>
                    <a:gd name="T1" fmla="*/ 0 h 152"/>
                    <a:gd name="T2" fmla="*/ 240 w 864"/>
                    <a:gd name="T3" fmla="*/ 144 h 152"/>
                    <a:gd name="T4" fmla="*/ 576 w 864"/>
                    <a:gd name="T5" fmla="*/ 48 h 152"/>
                    <a:gd name="T6" fmla="*/ 864 w 864"/>
                    <a:gd name="T7" fmla="*/ 0 h 1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64" h="152">
                      <a:moveTo>
                        <a:pt x="0" y="0"/>
                      </a:moveTo>
                      <a:cubicBezTo>
                        <a:pt x="72" y="68"/>
                        <a:pt x="144" y="136"/>
                        <a:pt x="240" y="144"/>
                      </a:cubicBezTo>
                      <a:cubicBezTo>
                        <a:pt x="336" y="152"/>
                        <a:pt x="472" y="72"/>
                        <a:pt x="576" y="48"/>
                      </a:cubicBezTo>
                      <a:cubicBezTo>
                        <a:pt x="680" y="24"/>
                        <a:pt x="772" y="12"/>
                        <a:pt x="864" y="0"/>
                      </a:cubicBezTo>
                    </a:path>
                  </a:pathLst>
                </a:cu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sp>
            <p:nvSpPr>
              <p:cNvPr id="16425" name="Text Box 18"/>
              <p:cNvSpPr txBox="1">
                <a:spLocks noChangeArrowheads="1"/>
              </p:cNvSpPr>
              <p:nvPr/>
            </p:nvSpPr>
            <p:spPr bwMode="auto">
              <a:xfrm>
                <a:off x="3463" y="2924"/>
                <a:ext cx="803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vi-VN" sz="1700">
                    <a:solidFill>
                      <a:srgbClr val="0000CC"/>
                    </a:solidFill>
                    <a:latin typeface="Tahoma" panose="020B0604030504040204" pitchFamily="34" charset="0"/>
                  </a:rPr>
                  <a:t>Xuất z ra màn hình</a:t>
                </a:r>
              </a:p>
            </p:txBody>
          </p:sp>
        </p:grpSp>
        <p:sp>
          <p:nvSpPr>
            <p:cNvPr id="16398" name="Line 26"/>
            <p:cNvSpPr>
              <a:spLocks noChangeShapeType="1"/>
            </p:cNvSpPr>
            <p:nvPr/>
          </p:nvSpPr>
          <p:spPr bwMode="auto">
            <a:xfrm>
              <a:off x="3780" y="354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6399" name="Line 28"/>
            <p:cNvSpPr>
              <a:spLocks noChangeShapeType="1"/>
            </p:cNvSpPr>
            <p:nvPr/>
          </p:nvSpPr>
          <p:spPr bwMode="auto">
            <a:xfrm>
              <a:off x="3780" y="296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6400" name="Line 29"/>
            <p:cNvSpPr>
              <a:spLocks noChangeShapeType="1"/>
            </p:cNvSpPr>
            <p:nvPr/>
          </p:nvSpPr>
          <p:spPr bwMode="auto">
            <a:xfrm>
              <a:off x="3780" y="255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6401" name="Line 30"/>
            <p:cNvSpPr>
              <a:spLocks noChangeShapeType="1"/>
            </p:cNvSpPr>
            <p:nvPr/>
          </p:nvSpPr>
          <p:spPr bwMode="auto">
            <a:xfrm>
              <a:off x="3780" y="203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6402" name="AutoShape 31"/>
            <p:cNvSpPr>
              <a:spLocks noChangeArrowheads="1"/>
            </p:cNvSpPr>
            <p:nvPr/>
          </p:nvSpPr>
          <p:spPr bwMode="auto">
            <a:xfrm>
              <a:off x="3081" y="1170"/>
              <a:ext cx="1296" cy="288"/>
            </a:xfrm>
            <a:prstGeom prst="parallelogram">
              <a:avLst>
                <a:gd name="adj" fmla="val 112500"/>
              </a:avLst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1700">
                  <a:solidFill>
                    <a:srgbClr val="0000CC"/>
                  </a:solidFill>
                  <a:latin typeface="Tahoma" panose="020B0604030504040204" pitchFamily="34" charset="0"/>
                </a:rPr>
                <a:t>Nhập x</a:t>
              </a:r>
            </a:p>
          </p:txBody>
        </p:sp>
        <p:sp>
          <p:nvSpPr>
            <p:cNvPr id="16403" name="Line 33"/>
            <p:cNvSpPr>
              <a:spLocks noChangeShapeType="1"/>
            </p:cNvSpPr>
            <p:nvPr/>
          </p:nvSpPr>
          <p:spPr bwMode="auto">
            <a:xfrm flipH="1">
              <a:off x="3801" y="1458"/>
              <a:ext cx="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6404" name="Line 34"/>
            <p:cNvSpPr>
              <a:spLocks noChangeShapeType="1"/>
            </p:cNvSpPr>
            <p:nvPr/>
          </p:nvSpPr>
          <p:spPr bwMode="auto">
            <a:xfrm>
              <a:off x="3819" y="99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6405" name="AutoShape 36"/>
            <p:cNvSpPr>
              <a:spLocks noChangeArrowheads="1"/>
            </p:cNvSpPr>
            <p:nvPr/>
          </p:nvSpPr>
          <p:spPr bwMode="auto">
            <a:xfrm>
              <a:off x="3408" y="720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2200" b="1">
                  <a:solidFill>
                    <a:srgbClr val="0000CC"/>
                  </a:solidFill>
                  <a:latin typeface="Tahoma" panose="020B0604030504040204" pitchFamily="34" charset="0"/>
                </a:rPr>
                <a:t>Bắt đầu</a:t>
              </a:r>
            </a:p>
          </p:txBody>
        </p:sp>
        <p:sp>
          <p:nvSpPr>
            <p:cNvPr id="16406" name="AutoShape 37"/>
            <p:cNvSpPr>
              <a:spLocks noChangeArrowheads="1"/>
            </p:cNvSpPr>
            <p:nvPr/>
          </p:nvSpPr>
          <p:spPr bwMode="auto">
            <a:xfrm>
              <a:off x="3129" y="1746"/>
              <a:ext cx="1296" cy="288"/>
            </a:xfrm>
            <a:prstGeom prst="parallelogram">
              <a:avLst>
                <a:gd name="adj" fmla="val 112500"/>
              </a:avLst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1700">
                  <a:solidFill>
                    <a:srgbClr val="0000CC"/>
                  </a:solidFill>
                  <a:latin typeface="Tahoma" panose="020B0604030504040204" pitchFamily="34" charset="0"/>
                </a:rPr>
                <a:t>Nhập n</a:t>
              </a:r>
            </a:p>
          </p:txBody>
        </p:sp>
        <p:sp>
          <p:nvSpPr>
            <p:cNvPr id="16407" name="AutoShape 38"/>
            <p:cNvSpPr>
              <a:spLocks noChangeArrowheads="1"/>
            </p:cNvSpPr>
            <p:nvPr/>
          </p:nvSpPr>
          <p:spPr bwMode="auto">
            <a:xfrm>
              <a:off x="3273" y="2205"/>
              <a:ext cx="1008" cy="336"/>
            </a:xfrm>
            <a:prstGeom prst="diamond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>
                  <a:solidFill>
                    <a:srgbClr val="0000CC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n=0?</a:t>
              </a:r>
            </a:p>
          </p:txBody>
        </p:sp>
        <p:sp>
          <p:nvSpPr>
            <p:cNvPr id="16408" name="Text Box 40"/>
            <p:cNvSpPr txBox="1">
              <a:spLocks noChangeArrowheads="1"/>
            </p:cNvSpPr>
            <p:nvPr/>
          </p:nvSpPr>
          <p:spPr bwMode="auto">
            <a:xfrm>
              <a:off x="2760" y="2154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vi-VN" sz="1600">
                  <a:solidFill>
                    <a:srgbClr val="0000CC"/>
                  </a:solidFill>
                  <a:latin typeface="Tahoma" panose="020B0604030504040204" pitchFamily="34" charset="0"/>
                </a:rPr>
                <a:t>đúng</a:t>
              </a:r>
            </a:p>
          </p:txBody>
        </p:sp>
        <p:sp>
          <p:nvSpPr>
            <p:cNvPr id="16409" name="Text Box 41"/>
            <p:cNvSpPr txBox="1">
              <a:spLocks noChangeArrowheads="1"/>
            </p:cNvSpPr>
            <p:nvPr/>
          </p:nvSpPr>
          <p:spPr bwMode="auto">
            <a:xfrm>
              <a:off x="3783" y="2478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vi-VN" sz="1600">
                  <a:solidFill>
                    <a:srgbClr val="0000CC"/>
                  </a:solidFill>
                  <a:latin typeface="Tahoma" panose="020B0604030504040204" pitchFamily="34" charset="0"/>
                </a:rPr>
                <a:t>sai</a:t>
              </a:r>
            </a:p>
          </p:txBody>
        </p:sp>
        <p:grpSp>
          <p:nvGrpSpPr>
            <p:cNvPr id="16410" name="Group 42"/>
            <p:cNvGrpSpPr>
              <a:grpSpLocks/>
            </p:cNvGrpSpPr>
            <p:nvPr/>
          </p:nvGrpSpPr>
          <p:grpSpPr bwMode="auto">
            <a:xfrm>
              <a:off x="3081" y="3159"/>
              <a:ext cx="1440" cy="432"/>
              <a:chOff x="3450" y="2889"/>
              <a:chExt cx="816" cy="432"/>
            </a:xfrm>
          </p:grpSpPr>
          <p:grpSp>
            <p:nvGrpSpPr>
              <p:cNvPr id="16420" name="Group 43"/>
              <p:cNvGrpSpPr>
                <a:grpSpLocks/>
              </p:cNvGrpSpPr>
              <p:nvPr/>
            </p:nvGrpSpPr>
            <p:grpSpPr bwMode="auto">
              <a:xfrm>
                <a:off x="3450" y="2889"/>
                <a:ext cx="803" cy="432"/>
                <a:chOff x="384" y="3408"/>
                <a:chExt cx="864" cy="488"/>
              </a:xfrm>
            </p:grpSpPr>
            <p:sp>
              <p:nvSpPr>
                <p:cNvPr id="16422" name="Freeform 44"/>
                <p:cNvSpPr>
                  <a:spLocks/>
                </p:cNvSpPr>
                <p:nvPr/>
              </p:nvSpPr>
              <p:spPr bwMode="auto">
                <a:xfrm>
                  <a:off x="384" y="3408"/>
                  <a:ext cx="864" cy="336"/>
                </a:xfrm>
                <a:custGeom>
                  <a:avLst/>
                  <a:gdLst>
                    <a:gd name="T0" fmla="*/ 0 w 864"/>
                    <a:gd name="T1" fmla="*/ 336 h 336"/>
                    <a:gd name="T2" fmla="*/ 0 w 864"/>
                    <a:gd name="T3" fmla="*/ 0 h 336"/>
                    <a:gd name="T4" fmla="*/ 864 w 864"/>
                    <a:gd name="T5" fmla="*/ 0 h 336"/>
                    <a:gd name="T6" fmla="*/ 864 w 864"/>
                    <a:gd name="T7" fmla="*/ 336 h 33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64" h="336">
                      <a:moveTo>
                        <a:pt x="0" y="336"/>
                      </a:moveTo>
                      <a:lnTo>
                        <a:pt x="0" y="0"/>
                      </a:lnTo>
                      <a:lnTo>
                        <a:pt x="864" y="0"/>
                      </a:lnTo>
                      <a:lnTo>
                        <a:pt x="864" y="336"/>
                      </a:lnTo>
                    </a:path>
                  </a:pathLst>
                </a:custGeom>
                <a:noFill/>
                <a:ln w="28575" cmpd="sng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6423" name="Freeform 45"/>
                <p:cNvSpPr>
                  <a:spLocks/>
                </p:cNvSpPr>
                <p:nvPr/>
              </p:nvSpPr>
              <p:spPr bwMode="auto">
                <a:xfrm>
                  <a:off x="384" y="3744"/>
                  <a:ext cx="864" cy="152"/>
                </a:xfrm>
                <a:custGeom>
                  <a:avLst/>
                  <a:gdLst>
                    <a:gd name="T0" fmla="*/ 0 w 864"/>
                    <a:gd name="T1" fmla="*/ 0 h 152"/>
                    <a:gd name="T2" fmla="*/ 240 w 864"/>
                    <a:gd name="T3" fmla="*/ 144 h 152"/>
                    <a:gd name="T4" fmla="*/ 576 w 864"/>
                    <a:gd name="T5" fmla="*/ 48 h 152"/>
                    <a:gd name="T6" fmla="*/ 864 w 864"/>
                    <a:gd name="T7" fmla="*/ 0 h 1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64" h="152">
                      <a:moveTo>
                        <a:pt x="0" y="0"/>
                      </a:moveTo>
                      <a:cubicBezTo>
                        <a:pt x="72" y="68"/>
                        <a:pt x="144" y="136"/>
                        <a:pt x="240" y="144"/>
                      </a:cubicBezTo>
                      <a:cubicBezTo>
                        <a:pt x="336" y="152"/>
                        <a:pt x="472" y="72"/>
                        <a:pt x="576" y="48"/>
                      </a:cubicBezTo>
                      <a:cubicBezTo>
                        <a:pt x="680" y="24"/>
                        <a:pt x="772" y="12"/>
                        <a:pt x="864" y="0"/>
                      </a:cubicBezTo>
                    </a:path>
                  </a:pathLst>
                </a:custGeom>
                <a:noFill/>
                <a:ln w="28575" cmpd="sng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sp>
            <p:nvSpPr>
              <p:cNvPr id="16421" name="Text Box 46"/>
              <p:cNvSpPr txBox="1">
                <a:spLocks noChangeArrowheads="1"/>
              </p:cNvSpPr>
              <p:nvPr/>
            </p:nvSpPr>
            <p:spPr bwMode="auto">
              <a:xfrm>
                <a:off x="3463" y="2924"/>
                <a:ext cx="803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vi-VN" sz="1700">
                    <a:solidFill>
                      <a:srgbClr val="0000CC"/>
                    </a:solidFill>
                    <a:latin typeface="Tahoma" panose="020B0604030504040204" pitchFamily="34" charset="0"/>
                  </a:rPr>
                  <a:t>Xuất z ra màn hình</a:t>
                </a:r>
              </a:p>
            </p:txBody>
          </p:sp>
        </p:grpSp>
        <p:sp>
          <p:nvSpPr>
            <p:cNvPr id="16411" name="Freeform 47"/>
            <p:cNvSpPr>
              <a:spLocks/>
            </p:cNvSpPr>
            <p:nvPr/>
          </p:nvSpPr>
          <p:spPr bwMode="auto">
            <a:xfrm>
              <a:off x="2688" y="1602"/>
              <a:ext cx="1104" cy="768"/>
            </a:xfrm>
            <a:custGeom>
              <a:avLst/>
              <a:gdLst>
                <a:gd name="T0" fmla="*/ 576 w 1104"/>
                <a:gd name="T1" fmla="*/ 125 h 1104"/>
                <a:gd name="T2" fmla="*/ 0 w 1104"/>
                <a:gd name="T3" fmla="*/ 125 h 1104"/>
                <a:gd name="T4" fmla="*/ 0 w 1104"/>
                <a:gd name="T5" fmla="*/ 0 h 1104"/>
                <a:gd name="T6" fmla="*/ 1104 w 1104"/>
                <a:gd name="T7" fmla="*/ 0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04" h="1104">
                  <a:moveTo>
                    <a:pt x="576" y="1104"/>
                  </a:moveTo>
                  <a:lnTo>
                    <a:pt x="0" y="1104"/>
                  </a:lnTo>
                  <a:lnTo>
                    <a:pt x="0" y="0"/>
                  </a:lnTo>
                  <a:lnTo>
                    <a:pt x="110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6412" name="Text Box 48"/>
            <p:cNvSpPr txBox="1">
              <a:spLocks noChangeArrowheads="1"/>
            </p:cNvSpPr>
            <p:nvPr/>
          </p:nvSpPr>
          <p:spPr bwMode="auto">
            <a:xfrm>
              <a:off x="2985" y="2736"/>
              <a:ext cx="1584" cy="239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vi-VN" sz="1700">
                  <a:solidFill>
                    <a:srgbClr val="0000CC"/>
                  </a:solidFill>
                  <a:latin typeface="Tahoma" panose="020B0604030504040204" pitchFamily="34" charset="0"/>
                </a:rPr>
                <a:t>z= (2*x*x+3*n)/(n*n)</a:t>
              </a:r>
            </a:p>
          </p:txBody>
        </p:sp>
        <p:sp>
          <p:nvSpPr>
            <p:cNvPr id="16413" name="Line 49"/>
            <p:cNvSpPr>
              <a:spLocks noChangeShapeType="1"/>
            </p:cNvSpPr>
            <p:nvPr/>
          </p:nvSpPr>
          <p:spPr bwMode="auto">
            <a:xfrm>
              <a:off x="3780" y="3543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6414" name="Line 50"/>
            <p:cNvSpPr>
              <a:spLocks noChangeShapeType="1"/>
            </p:cNvSpPr>
            <p:nvPr/>
          </p:nvSpPr>
          <p:spPr bwMode="auto">
            <a:xfrm>
              <a:off x="3780" y="296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6415" name="Line 51"/>
            <p:cNvSpPr>
              <a:spLocks noChangeShapeType="1"/>
            </p:cNvSpPr>
            <p:nvPr/>
          </p:nvSpPr>
          <p:spPr bwMode="auto">
            <a:xfrm>
              <a:off x="3780" y="2553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6416" name="Line 52"/>
            <p:cNvSpPr>
              <a:spLocks noChangeShapeType="1"/>
            </p:cNvSpPr>
            <p:nvPr/>
          </p:nvSpPr>
          <p:spPr bwMode="auto">
            <a:xfrm>
              <a:off x="3780" y="203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6417" name="AutoShape 53"/>
            <p:cNvSpPr>
              <a:spLocks noChangeArrowheads="1"/>
            </p:cNvSpPr>
            <p:nvPr/>
          </p:nvSpPr>
          <p:spPr bwMode="auto">
            <a:xfrm>
              <a:off x="3081" y="1170"/>
              <a:ext cx="1296" cy="288"/>
            </a:xfrm>
            <a:prstGeom prst="parallelogram">
              <a:avLst>
                <a:gd name="adj" fmla="val 112500"/>
              </a:avLst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1700">
                  <a:solidFill>
                    <a:srgbClr val="0000CC"/>
                  </a:solidFill>
                  <a:latin typeface="Tahoma" panose="020B0604030504040204" pitchFamily="34" charset="0"/>
                </a:rPr>
                <a:t>Nhập x</a:t>
              </a:r>
            </a:p>
          </p:txBody>
        </p:sp>
        <p:sp>
          <p:nvSpPr>
            <p:cNvPr id="16418" name="Line 54"/>
            <p:cNvSpPr>
              <a:spLocks noChangeShapeType="1"/>
            </p:cNvSpPr>
            <p:nvPr/>
          </p:nvSpPr>
          <p:spPr bwMode="auto">
            <a:xfrm flipH="1">
              <a:off x="3801" y="1458"/>
              <a:ext cx="1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6419" name="Line 55"/>
            <p:cNvSpPr>
              <a:spLocks noChangeShapeType="1"/>
            </p:cNvSpPr>
            <p:nvPr/>
          </p:nvSpPr>
          <p:spPr bwMode="auto">
            <a:xfrm>
              <a:off x="3819" y="999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1828800" y="492352"/>
            <a:ext cx="701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3000" b="1" dirty="0">
                <a:latin typeface="Tahoma" panose="020B0604030504040204" pitchFamily="34" charset="0"/>
              </a:rPr>
              <a:t>VÒNG LẶP do…while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1319587"/>
            <a:ext cx="5273108" cy="50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03742"/>
      </p:ext>
    </p:extLst>
  </p:cSld>
  <p:clrMapOvr>
    <a:masterClrMapping/>
  </p:clrMapOvr>
  <p:transition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A606DC-7000-45E7-927F-66224E395C2A}" type="slidenum">
              <a:rPr lang="en-US" altLang="vi-VN">
                <a:solidFill>
                  <a:srgbClr val="FFFF00"/>
                </a:solidFill>
              </a:rPr>
              <a:pPr eaLnBrk="1" hangingPunct="1"/>
              <a:t>12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8534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 b="1">
                <a:solidFill>
                  <a:srgbClr val="0000CC"/>
                </a:solidFill>
                <a:latin typeface="Tahoma" panose="020B0604030504040204" pitchFamily="34" charset="0"/>
              </a:rPr>
              <a:t>Lệnh break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33400" y="1676400"/>
            <a:ext cx="7848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Lệnh break cho phép thoát khỏi vòng lặp của các lệnh for, while, do while và cấu trúc switch…case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533400" y="3733800"/>
            <a:ext cx="83820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Trong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thân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các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vòng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lặp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for, while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và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do…while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khi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gặp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lệnh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continue,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máy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tính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sẽ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bỏ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qua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các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lệnh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còn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lại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để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tiếp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tục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lại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vòng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lặp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304800" y="3200400"/>
            <a:ext cx="3886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 b="1">
                <a:solidFill>
                  <a:srgbClr val="0000CC"/>
                </a:solidFill>
                <a:latin typeface="Tahoma" panose="020B0604030504040204" pitchFamily="34" charset="0"/>
              </a:rPr>
              <a:t>Lệnh continue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828800" y="492352"/>
            <a:ext cx="701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3000" b="1" dirty="0">
                <a:latin typeface="Tahoma" panose="020B0604030504040204" pitchFamily="34" charset="0"/>
              </a:rPr>
              <a:t>break </a:t>
            </a:r>
            <a:r>
              <a:rPr lang="en-US" altLang="vi-VN" sz="3000" b="1" dirty="0" err="1">
                <a:latin typeface="Tahoma" panose="020B0604030504040204" pitchFamily="34" charset="0"/>
              </a:rPr>
              <a:t>và</a:t>
            </a:r>
            <a:r>
              <a:rPr lang="en-US" altLang="vi-VN" sz="3000" b="1" dirty="0">
                <a:latin typeface="Tahoma" panose="020B0604030504040204" pitchFamily="34" charset="0"/>
              </a:rPr>
              <a:t> continue</a:t>
            </a:r>
          </a:p>
        </p:txBody>
      </p:sp>
    </p:spTree>
    <p:extLst>
      <p:ext uri="{BB962C8B-B14F-4D97-AF65-F5344CB8AC3E}">
        <p14:creationId xmlns:p14="http://schemas.microsoft.com/office/powerpoint/2010/main" val="824060638"/>
      </p:ext>
    </p:extLst>
  </p:cSld>
  <p:clrMapOvr>
    <a:masterClrMapping/>
  </p:clrMapOvr>
  <p:transition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2BD83B-6C58-4F63-908C-F87910CFC0E1}" type="slidenum">
              <a:rPr lang="en-US" altLang="vi-VN">
                <a:solidFill>
                  <a:srgbClr val="FFFF00"/>
                </a:solidFill>
              </a:rPr>
              <a:pPr eaLnBrk="1" hangingPunct="1"/>
              <a:t>13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5105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Ví dụ về break:</a:t>
            </a: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609600" y="1828800"/>
            <a:ext cx="4267200" cy="44958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vi-VN" sz="2000">
                <a:solidFill>
                  <a:srgbClr val="0000CC"/>
                </a:solidFill>
              </a:rPr>
              <a:t>#include “stdio.h”</a:t>
            </a:r>
          </a:p>
          <a:p>
            <a:pPr algn="l" eaLnBrk="1" hangingPunct="1"/>
            <a:r>
              <a:rPr lang="en-US" altLang="vi-VN" sz="2000">
                <a:solidFill>
                  <a:srgbClr val="0000CC"/>
                </a:solidFill>
              </a:rPr>
              <a:t>#include “conio.h”</a:t>
            </a:r>
          </a:p>
          <a:p>
            <a:pPr algn="l" eaLnBrk="1" hangingPunct="1"/>
            <a:r>
              <a:rPr lang="en-US" altLang="vi-VN" sz="2000">
                <a:solidFill>
                  <a:srgbClr val="0000CC"/>
                </a:solidFill>
              </a:rPr>
              <a:t>void main()</a:t>
            </a:r>
          </a:p>
          <a:p>
            <a:pPr algn="l" eaLnBrk="1" hangingPunct="1"/>
            <a:r>
              <a:rPr lang="en-US" altLang="vi-VN" sz="2000">
                <a:solidFill>
                  <a:srgbClr val="0000CC"/>
                </a:solidFill>
                <a:latin typeface="Tahoma" panose="020B0604030504040204" pitchFamily="34" charset="0"/>
              </a:rPr>
              <a:t>{</a:t>
            </a:r>
          </a:p>
          <a:p>
            <a:pPr lvl="1" algn="l" eaLnBrk="1" hangingPunct="1"/>
            <a:r>
              <a:rPr lang="en-US" altLang="vi-VN" sz="2000">
                <a:solidFill>
                  <a:srgbClr val="0000CC"/>
                </a:solidFill>
                <a:latin typeface="Tahoma" panose="020B0604030504040204" pitchFamily="34" charset="0"/>
              </a:rPr>
              <a:t>int i=15;</a:t>
            </a:r>
          </a:p>
          <a:p>
            <a:pPr lvl="1" algn="l" eaLnBrk="1" hangingPunct="1"/>
            <a:r>
              <a:rPr lang="en-US" altLang="vi-VN" sz="2000">
                <a:solidFill>
                  <a:srgbClr val="0000CC"/>
                </a:solidFill>
                <a:latin typeface="Tahoma" panose="020B0604030504040204" pitchFamily="34" charset="0"/>
              </a:rPr>
              <a:t>while(1)   	/*đk luôn đúng*/</a:t>
            </a:r>
          </a:p>
          <a:p>
            <a:pPr lvl="1" algn="l" eaLnBrk="1" hangingPunct="1"/>
            <a:r>
              <a:rPr lang="en-US" altLang="vi-VN" sz="2000">
                <a:solidFill>
                  <a:srgbClr val="0000CC"/>
                </a:solidFill>
                <a:latin typeface="Tahoma" panose="020B0604030504040204" pitchFamily="34" charset="0"/>
              </a:rPr>
              <a:t>	{  if (!--i)</a:t>
            </a:r>
          </a:p>
          <a:p>
            <a:pPr lvl="1" algn="l" eaLnBrk="1" hangingPunct="1"/>
            <a:r>
              <a:rPr lang="en-US" altLang="vi-VN" sz="2000">
                <a:solidFill>
                  <a:srgbClr val="0000CC"/>
                </a:solidFill>
                <a:latin typeface="Tahoma" panose="020B0604030504040204" pitchFamily="34" charset="0"/>
              </a:rPr>
              <a:t>	   	break;</a:t>
            </a:r>
          </a:p>
          <a:p>
            <a:pPr lvl="1" algn="l" eaLnBrk="1" hangingPunct="1"/>
            <a:r>
              <a:rPr lang="en-US" altLang="vi-VN" sz="2000">
                <a:solidFill>
                  <a:srgbClr val="0000CC"/>
                </a:solidFill>
                <a:latin typeface="Tahoma" panose="020B0604030504040204" pitchFamily="34" charset="0"/>
              </a:rPr>
              <a:t>	    printf(“i = %d \n”,i);</a:t>
            </a:r>
          </a:p>
          <a:p>
            <a:pPr lvl="1" algn="l" eaLnBrk="1" hangingPunct="1"/>
            <a:r>
              <a:rPr lang="en-US" altLang="vi-VN" sz="2000">
                <a:solidFill>
                  <a:srgbClr val="0000CC"/>
                </a:solidFill>
                <a:latin typeface="Tahoma" panose="020B0604030504040204" pitchFamily="34" charset="0"/>
              </a:rPr>
              <a:t>	 } </a:t>
            </a:r>
          </a:p>
          <a:p>
            <a:pPr lvl="1" algn="l" eaLnBrk="1" hangingPunct="1"/>
            <a:r>
              <a:rPr lang="en-US" altLang="vi-VN" sz="2000">
                <a:solidFill>
                  <a:srgbClr val="0000CC"/>
                </a:solidFill>
                <a:latin typeface="Tahoma" panose="020B0604030504040204" pitchFamily="34" charset="0"/>
              </a:rPr>
              <a:t>getch();</a:t>
            </a:r>
          </a:p>
          <a:p>
            <a:pPr algn="l" eaLnBrk="1" hangingPunct="1"/>
            <a:r>
              <a:rPr lang="en-US" altLang="vi-VN" sz="2000">
                <a:solidFill>
                  <a:srgbClr val="0000CC"/>
                </a:solidFill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553992" name="AutoShape 8"/>
          <p:cNvSpPr>
            <a:spLocks noChangeArrowheads="1"/>
          </p:cNvSpPr>
          <p:nvPr/>
        </p:nvSpPr>
        <p:spPr bwMode="auto">
          <a:xfrm>
            <a:off x="5486399" y="1088571"/>
            <a:ext cx="3548743" cy="2100944"/>
          </a:xfrm>
          <a:prstGeom prst="irregularSeal2">
            <a:avLst/>
          </a:prstGeom>
          <a:solidFill>
            <a:schemeClr val="bg1"/>
          </a:solidFill>
          <a:ln w="38100" cmpd="dbl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1600" dirty="0" err="1">
                <a:solidFill>
                  <a:srgbClr val="FF0000"/>
                </a:solidFill>
                <a:latin typeface="Tahoma" panose="020B0604030504040204" pitchFamily="34" charset="0"/>
              </a:rPr>
              <a:t>Lệnh</a:t>
            </a:r>
            <a:r>
              <a:rPr lang="en-US" altLang="vi-VN" sz="1600" dirty="0">
                <a:solidFill>
                  <a:srgbClr val="FF0000"/>
                </a:solidFill>
                <a:latin typeface="Tahoma" panose="020B0604030504040204" pitchFamily="34" charset="0"/>
              </a:rPr>
              <a:t> if(!--</a:t>
            </a:r>
            <a:r>
              <a:rPr lang="en-US" altLang="vi-VN" sz="1600" dirty="0" err="1">
                <a:solidFill>
                  <a:srgbClr val="FF0000"/>
                </a:solidFill>
                <a:latin typeface="Tahoma" panose="020B0604030504040204" pitchFamily="34" charset="0"/>
              </a:rPr>
              <a:t>i</a:t>
            </a:r>
            <a:r>
              <a:rPr lang="en-US" altLang="vi-VN" sz="1600" dirty="0">
                <a:solidFill>
                  <a:srgbClr val="FF0000"/>
                </a:solidFill>
                <a:latin typeface="Tahoma" panose="020B0604030504040204" pitchFamily="34" charset="0"/>
              </a:rPr>
              <a:t>) </a:t>
            </a:r>
          </a:p>
          <a:p>
            <a:pPr eaLnBrk="1" hangingPunct="1"/>
            <a:r>
              <a:rPr lang="en-US" altLang="vi-VN" sz="1600" dirty="0" err="1">
                <a:solidFill>
                  <a:srgbClr val="FF0000"/>
                </a:solidFill>
                <a:latin typeface="Tahoma" panose="020B0604030504040204" pitchFamily="34" charset="0"/>
              </a:rPr>
              <a:t>tương</a:t>
            </a:r>
            <a:r>
              <a:rPr lang="en-US" altLang="vi-VN" sz="16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1600" dirty="0" err="1">
                <a:solidFill>
                  <a:srgbClr val="FF0000"/>
                </a:solidFill>
                <a:latin typeface="Tahoma" panose="020B0604030504040204" pitchFamily="34" charset="0"/>
              </a:rPr>
              <a:t>tự</a:t>
            </a:r>
            <a:r>
              <a:rPr lang="en-US" altLang="vi-VN" sz="1600" dirty="0">
                <a:solidFill>
                  <a:srgbClr val="FF0000"/>
                </a:solidFill>
                <a:latin typeface="Tahoma" panose="020B0604030504040204" pitchFamily="34" charset="0"/>
              </a:rPr>
              <a:t> if(--</a:t>
            </a:r>
            <a:r>
              <a:rPr lang="en-US" altLang="vi-VN" sz="1600" dirty="0" err="1">
                <a:solidFill>
                  <a:srgbClr val="FF0000"/>
                </a:solidFill>
                <a:latin typeface="Tahoma" panose="020B0604030504040204" pitchFamily="34" charset="0"/>
              </a:rPr>
              <a:t>i</a:t>
            </a:r>
            <a:r>
              <a:rPr lang="en-US" altLang="vi-VN" sz="1600" dirty="0">
                <a:solidFill>
                  <a:srgbClr val="FF0000"/>
                </a:solidFill>
                <a:latin typeface="Tahoma" panose="020B0604030504040204" pitchFamily="34" charset="0"/>
              </a:rPr>
              <a:t>==0)</a:t>
            </a:r>
          </a:p>
          <a:p>
            <a:pPr eaLnBrk="1" hangingPunct="1"/>
            <a:r>
              <a:rPr lang="en-US" altLang="vi-VN" sz="16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</a:p>
        </p:txBody>
      </p:sp>
      <p:pic>
        <p:nvPicPr>
          <p:cNvPr id="5539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05200"/>
            <a:ext cx="3352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828800" y="492352"/>
            <a:ext cx="701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3000" b="1" dirty="0">
                <a:latin typeface="Tahoma" panose="020B0604030504040204" pitchFamily="34" charset="0"/>
              </a:rPr>
              <a:t>break </a:t>
            </a:r>
            <a:r>
              <a:rPr lang="en-US" altLang="vi-VN" sz="3000" b="1" dirty="0" err="1">
                <a:latin typeface="Tahoma" panose="020B0604030504040204" pitchFamily="34" charset="0"/>
              </a:rPr>
              <a:t>và</a:t>
            </a:r>
            <a:r>
              <a:rPr lang="en-US" altLang="vi-VN" sz="3000" b="1" dirty="0">
                <a:latin typeface="Tahoma" panose="020B0604030504040204" pitchFamily="34" charset="0"/>
              </a:rPr>
              <a:t> continue</a:t>
            </a:r>
          </a:p>
        </p:txBody>
      </p:sp>
    </p:spTree>
    <p:extLst>
      <p:ext uri="{BB962C8B-B14F-4D97-AF65-F5344CB8AC3E}">
        <p14:creationId xmlns:p14="http://schemas.microsoft.com/office/powerpoint/2010/main" val="589011106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5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B15917-A3A1-46B4-AEAC-E23185D28EE2}" type="slidenum">
              <a:rPr lang="en-US" altLang="vi-VN">
                <a:solidFill>
                  <a:srgbClr val="FFFF00"/>
                </a:solidFill>
              </a:rPr>
              <a:pPr eaLnBrk="1" hangingPunct="1"/>
              <a:t>14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5105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Ví dụ về continue:</a:t>
            </a:r>
          </a:p>
        </p:txBody>
      </p:sp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609600" y="1676400"/>
            <a:ext cx="7086600" cy="41910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vi-VN" altLang="vi-VN" sz="2000" noProof="1">
                <a:solidFill>
                  <a:srgbClr val="0000CC"/>
                </a:solidFill>
                <a:latin typeface="Tahoma" panose="020B0604030504040204" pitchFamily="34" charset="0"/>
              </a:rPr>
              <a:t>#include "stdio.h"</a:t>
            </a:r>
          </a:p>
          <a:p>
            <a:pPr algn="l" eaLnBrk="1" hangingPunct="1"/>
            <a:r>
              <a:rPr lang="vi-VN" altLang="vi-VN" sz="2000" noProof="1">
                <a:solidFill>
                  <a:srgbClr val="0000CC"/>
                </a:solidFill>
                <a:latin typeface="Tahoma" panose="020B0604030504040204" pitchFamily="34" charset="0"/>
              </a:rPr>
              <a:t>#include "conio.h"</a:t>
            </a:r>
          </a:p>
          <a:p>
            <a:pPr algn="l" eaLnBrk="1" hangingPunct="1"/>
            <a:r>
              <a:rPr lang="vi-VN" altLang="vi-VN" sz="2000" noProof="1">
                <a:solidFill>
                  <a:srgbClr val="0000CC"/>
                </a:solidFill>
                <a:latin typeface="Tahoma" panose="020B0604030504040204" pitchFamily="34" charset="0"/>
              </a:rPr>
              <a:t>void main()</a:t>
            </a:r>
          </a:p>
          <a:p>
            <a:pPr algn="l" eaLnBrk="1" hangingPunct="1"/>
            <a:r>
              <a:rPr lang="vi-VN" altLang="vi-VN" sz="2000" noProof="1">
                <a:solidFill>
                  <a:srgbClr val="0000CC"/>
                </a:solidFill>
                <a:latin typeface="Tahoma" panose="020B0604030504040204" pitchFamily="34" charset="0"/>
              </a:rPr>
              <a:t>{	for (int i=0; i&lt;5; i++)</a:t>
            </a:r>
          </a:p>
          <a:p>
            <a:pPr algn="l" eaLnBrk="1" hangingPunct="1"/>
            <a:r>
              <a:rPr lang="vi-VN" altLang="vi-VN" sz="2000" noProof="1">
                <a:solidFill>
                  <a:srgbClr val="0000CC"/>
                </a:solidFill>
                <a:latin typeface="Tahoma" panose="020B0604030504040204" pitchFamily="34" charset="0"/>
              </a:rPr>
              <a:t>	{</a:t>
            </a:r>
            <a:r>
              <a:rPr lang="en-US" altLang="vi-VN" sz="2000">
                <a:solidFill>
                  <a:srgbClr val="0000CC"/>
                </a:solidFill>
                <a:latin typeface="Tahoma" panose="020B0604030504040204" pitchFamily="34" charset="0"/>
              </a:rPr>
              <a:t>   </a:t>
            </a:r>
            <a:r>
              <a:rPr lang="en-US" altLang="vi-VN" sz="2000" noProof="1">
                <a:solidFill>
                  <a:srgbClr val="0000CC"/>
                </a:solidFill>
                <a:latin typeface="Tahoma" panose="020B0604030504040204" pitchFamily="34" charset="0"/>
              </a:rPr>
              <a:t>printf("Faculty of Science &amp; Technology!\n");</a:t>
            </a:r>
          </a:p>
          <a:p>
            <a:pPr algn="l" eaLnBrk="1" hangingPunct="1"/>
            <a:r>
              <a:rPr lang="en-US" altLang="vi-VN" sz="2000" noProof="1">
                <a:solidFill>
                  <a:srgbClr val="0000CC"/>
                </a:solidFill>
                <a:latin typeface="Tahoma" panose="020B0604030504040204" pitchFamily="34" charset="0"/>
              </a:rPr>
              <a:t>	</a:t>
            </a:r>
            <a:r>
              <a:rPr lang="en-US" altLang="vi-VN" sz="2000">
                <a:solidFill>
                  <a:srgbClr val="0000CC"/>
                </a:solidFill>
                <a:latin typeface="Tahoma" panose="020B0604030504040204" pitchFamily="34" charset="0"/>
              </a:rPr>
              <a:t>     </a:t>
            </a:r>
            <a:r>
              <a:rPr lang="en-US" altLang="vi-VN" sz="2000" noProof="1">
                <a:solidFill>
                  <a:srgbClr val="0000CC"/>
                </a:solidFill>
                <a:latin typeface="Tahoma" panose="020B0604030504040204" pitchFamily="34" charset="0"/>
              </a:rPr>
              <a:t>if (i&lt;4) continue;</a:t>
            </a:r>
          </a:p>
          <a:p>
            <a:pPr algn="l" eaLnBrk="1" hangingPunct="1"/>
            <a:r>
              <a:rPr lang="en-US" altLang="vi-VN" sz="2000" noProof="1">
                <a:solidFill>
                  <a:srgbClr val="0000CC"/>
                </a:solidFill>
                <a:latin typeface="Tahoma" panose="020B0604030504040204" pitchFamily="34" charset="0"/>
              </a:rPr>
              <a:t>	</a:t>
            </a:r>
            <a:r>
              <a:rPr lang="en-US" altLang="vi-VN" sz="2000">
                <a:solidFill>
                  <a:srgbClr val="0000CC"/>
                </a:solidFill>
                <a:latin typeface="Tahoma" panose="020B0604030504040204" pitchFamily="34" charset="0"/>
              </a:rPr>
              <a:t>     </a:t>
            </a:r>
            <a:r>
              <a:rPr lang="en-US" altLang="vi-VN" sz="2000" noProof="1">
                <a:solidFill>
                  <a:srgbClr val="0000CC"/>
                </a:solidFill>
                <a:latin typeface="Tahoma" panose="020B0604030504040204" pitchFamily="34" charset="0"/>
              </a:rPr>
              <a:t>printf("Hoa Sen University!\n");</a:t>
            </a:r>
          </a:p>
          <a:p>
            <a:pPr algn="l" eaLnBrk="1" hangingPunct="1"/>
            <a:r>
              <a:rPr lang="en-US" altLang="vi-VN" sz="2000" noProof="1">
                <a:solidFill>
                  <a:srgbClr val="0000CC"/>
                </a:solidFill>
                <a:latin typeface="Tahoma" panose="020B0604030504040204" pitchFamily="34" charset="0"/>
              </a:rPr>
              <a:t>	}</a:t>
            </a:r>
          </a:p>
          <a:p>
            <a:pPr algn="l" eaLnBrk="1" hangingPunct="1"/>
            <a:r>
              <a:rPr lang="en-US" altLang="vi-VN" sz="2000" noProof="1">
                <a:solidFill>
                  <a:srgbClr val="0000CC"/>
                </a:solidFill>
                <a:latin typeface="Tahoma" panose="020B0604030504040204" pitchFamily="34" charset="0"/>
              </a:rPr>
              <a:t>	getch();</a:t>
            </a:r>
          </a:p>
          <a:p>
            <a:pPr algn="l" eaLnBrk="1" hangingPunct="1"/>
            <a:r>
              <a:rPr lang="en-US" altLang="vi-VN" sz="2000" noProof="1">
                <a:solidFill>
                  <a:srgbClr val="0000CC"/>
                </a:solidFill>
                <a:latin typeface="Tahoma" panose="020B0604030504040204" pitchFamily="34" charset="0"/>
              </a:rPr>
              <a:t>}</a:t>
            </a:r>
          </a:p>
        </p:txBody>
      </p:sp>
      <p:pic>
        <p:nvPicPr>
          <p:cNvPr id="5621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14800"/>
            <a:ext cx="3276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28800" y="492352"/>
            <a:ext cx="701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3000" b="1" dirty="0">
                <a:latin typeface="Tahoma" panose="020B0604030504040204" pitchFamily="34" charset="0"/>
              </a:rPr>
              <a:t>break </a:t>
            </a:r>
            <a:r>
              <a:rPr lang="en-US" altLang="vi-VN" sz="3000" b="1" dirty="0" err="1">
                <a:latin typeface="Tahoma" panose="020B0604030504040204" pitchFamily="34" charset="0"/>
              </a:rPr>
              <a:t>và</a:t>
            </a:r>
            <a:r>
              <a:rPr lang="en-US" altLang="vi-VN" sz="3000" b="1" dirty="0">
                <a:latin typeface="Tahoma" panose="020B0604030504040204" pitchFamily="34" charset="0"/>
              </a:rPr>
              <a:t> continue</a:t>
            </a:r>
          </a:p>
        </p:txBody>
      </p:sp>
    </p:spTree>
    <p:extLst>
      <p:ext uri="{BB962C8B-B14F-4D97-AF65-F5344CB8AC3E}">
        <p14:creationId xmlns:p14="http://schemas.microsoft.com/office/powerpoint/2010/main" val="3052436788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C2EF1E-8A89-40E9-B188-102D6199CE42}" type="slidenum">
              <a:rPr lang="en-US" altLang="vi-VN">
                <a:solidFill>
                  <a:srgbClr val="FFFF00"/>
                </a:solidFill>
              </a:rPr>
              <a:pPr eaLnBrk="1" hangingPunct="1"/>
              <a:t>15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817915" y="380999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800" b="1" dirty="0">
                <a:solidFill>
                  <a:srgbClr val="0000CC"/>
                </a:solidFill>
                <a:latin typeface="Tahoma" panose="020B0604030504040204" pitchFamily="34" charset="0"/>
              </a:rPr>
              <a:t>LƯU Ý KHI SỬ DỤNG VÒNG LẶP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077200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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Nên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sử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dụng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vòng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lặp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b="1" dirty="0">
                <a:solidFill>
                  <a:srgbClr val="0000CC"/>
                </a:solidFill>
                <a:latin typeface="Tahoma" panose="020B0604030504040204" pitchFamily="34" charset="0"/>
              </a:rPr>
              <a:t>FOR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khi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số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vòng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lặp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đã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được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xác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định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trước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dirty="0"/>
              <a:t> </a:t>
            </a:r>
            <a:r>
              <a:rPr lang="en-US" altLang="vi-VN" dirty="0">
                <a:solidFill>
                  <a:srgbClr val="0000CC"/>
                </a:solidFill>
                <a:sym typeface="Wingdings" panose="05000000000000000000" pitchFamily="2" charset="2"/>
              </a:rPr>
              <a:t></a:t>
            </a:r>
            <a:r>
              <a:rPr lang="en-US" altLang="vi-VN" dirty="0">
                <a:sym typeface="Wingdings" panose="05000000000000000000" pitchFamily="2" charset="2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Nên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sử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dụng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vòng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lặp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b="1" dirty="0">
                <a:solidFill>
                  <a:srgbClr val="0000CC"/>
                </a:solidFill>
                <a:latin typeface="Tahoma" panose="020B0604030504040204" pitchFamily="34" charset="0"/>
              </a:rPr>
              <a:t>WHILE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khi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số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lượng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vòng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lặp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không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được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xác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định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trước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dirty="0"/>
              <a:t> </a:t>
            </a:r>
            <a:r>
              <a:rPr lang="en-US" altLang="vi-VN" dirty="0">
                <a:solidFill>
                  <a:srgbClr val="0000CC"/>
                </a:solidFill>
                <a:sym typeface="Wingdings" panose="05000000000000000000" pitchFamily="2" charset="2"/>
              </a:rPr>
              <a:t></a:t>
            </a:r>
            <a:r>
              <a:rPr lang="en-US" altLang="vi-VN" dirty="0">
                <a:sym typeface="Wingdings" panose="05000000000000000000" pitchFamily="2" charset="2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Nên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sử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dụng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vòng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lặp</a:t>
            </a:r>
            <a:r>
              <a:rPr lang="en-US" altLang="vi-VN" sz="2200" b="1" dirty="0">
                <a:solidFill>
                  <a:srgbClr val="0000CC"/>
                </a:solidFill>
                <a:latin typeface="Tahoma" panose="020B0604030504040204" pitchFamily="34" charset="0"/>
              </a:rPr>
              <a:t> DO…WHILE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khi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số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lượng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vòng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lặp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không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được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xác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định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trước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và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có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ít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nhất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một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lần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lặp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dirty="0"/>
              <a:t> </a:t>
            </a:r>
            <a:r>
              <a:rPr lang="en-US" altLang="vi-VN" dirty="0">
                <a:solidFill>
                  <a:srgbClr val="0000CC"/>
                </a:solidFill>
                <a:sym typeface="Wingdings" panose="05000000000000000000" pitchFamily="2" charset="2"/>
              </a:rPr>
              <a:t></a:t>
            </a:r>
            <a:r>
              <a:rPr lang="en-US" altLang="vi-VN" dirty="0">
                <a:sym typeface="Wingdings" panose="05000000000000000000" pitchFamily="2" charset="2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Nếu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muốn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lặp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vô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tận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ta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sử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dụng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các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dạng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lặp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sau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đây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: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vi-VN" sz="2200" b="1" dirty="0">
                <a:solidFill>
                  <a:srgbClr val="0000CC"/>
                </a:solidFill>
                <a:latin typeface="Tahoma" panose="020B0604030504040204" pitchFamily="34" charset="0"/>
              </a:rPr>
              <a:t>	for ( ; ; )  {…}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    </a:t>
            </a:r>
            <a:r>
              <a:rPr lang="en-US" altLang="vi-VN" sz="2200" i="1" dirty="0">
                <a:solidFill>
                  <a:schemeClr val="tx2"/>
                </a:solidFill>
                <a:latin typeface="Tahoma" panose="020B0604030504040204" pitchFamily="34" charset="0"/>
              </a:rPr>
              <a:t>// </a:t>
            </a:r>
            <a:r>
              <a:rPr lang="en-US" altLang="vi-VN" sz="2200" i="1" dirty="0" err="1">
                <a:solidFill>
                  <a:schemeClr val="tx2"/>
                </a:solidFill>
                <a:latin typeface="Tahoma" panose="020B0604030504040204" pitchFamily="34" charset="0"/>
              </a:rPr>
              <a:t>vòng</a:t>
            </a:r>
            <a:r>
              <a:rPr lang="en-US" altLang="vi-VN" sz="2200" i="1" dirty="0">
                <a:solidFill>
                  <a:schemeClr val="tx2"/>
                </a:solidFill>
                <a:latin typeface="Tahoma" panose="020B0604030504040204" pitchFamily="34" charset="0"/>
              </a:rPr>
              <a:t> for </a:t>
            </a:r>
            <a:r>
              <a:rPr lang="en-US" altLang="vi-VN" sz="2200" i="1" dirty="0" err="1">
                <a:solidFill>
                  <a:schemeClr val="tx2"/>
                </a:solidFill>
                <a:latin typeface="Tahoma" panose="020B0604030504040204" pitchFamily="34" charset="0"/>
              </a:rPr>
              <a:t>này</a:t>
            </a:r>
            <a:r>
              <a:rPr lang="en-US" altLang="vi-VN" sz="2200" i="1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chemeClr val="tx2"/>
                </a:solidFill>
                <a:latin typeface="Tahoma" panose="020B0604030504040204" pitchFamily="34" charset="0"/>
              </a:rPr>
              <a:t>chạy</a:t>
            </a:r>
            <a:r>
              <a:rPr lang="en-US" altLang="vi-VN" sz="2200" i="1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chemeClr val="tx2"/>
                </a:solidFill>
                <a:latin typeface="Tahoma" panose="020B0604030504040204" pitchFamily="34" charset="0"/>
              </a:rPr>
              <a:t>vô</a:t>
            </a:r>
            <a:r>
              <a:rPr lang="en-US" altLang="vi-VN" sz="2200" i="1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chemeClr val="tx2"/>
                </a:solidFill>
                <a:latin typeface="Tahoma" panose="020B0604030504040204" pitchFamily="34" charset="0"/>
              </a:rPr>
              <a:t>tận</a:t>
            </a:r>
            <a:endParaRPr lang="en-US" altLang="vi-VN" sz="2200" i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algn="just" eaLnBrk="1" hangingPunct="1">
              <a:spcBef>
                <a:spcPct val="50000"/>
              </a:spcBef>
            </a:pPr>
            <a:r>
              <a:rPr lang="en-US" altLang="vi-VN" sz="2200" b="1" dirty="0">
                <a:solidFill>
                  <a:srgbClr val="0000CC"/>
                </a:solidFill>
                <a:latin typeface="Tahoma" panose="020B0604030504040204" pitchFamily="34" charset="0"/>
              </a:rPr>
              <a:t>	while (1)  {…}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   </a:t>
            </a:r>
            <a:r>
              <a:rPr lang="en-US" altLang="vi-VN" sz="2200" i="1" dirty="0">
                <a:solidFill>
                  <a:schemeClr val="tx2"/>
                </a:solidFill>
                <a:latin typeface="Tahoma" panose="020B0604030504040204" pitchFamily="34" charset="0"/>
              </a:rPr>
              <a:t>// </a:t>
            </a:r>
            <a:r>
              <a:rPr lang="en-US" altLang="vi-VN" sz="2200" i="1" dirty="0" err="1">
                <a:solidFill>
                  <a:schemeClr val="tx2"/>
                </a:solidFill>
                <a:latin typeface="Tahoma" panose="020B0604030504040204" pitchFamily="34" charset="0"/>
              </a:rPr>
              <a:t>vòng</a:t>
            </a:r>
            <a:r>
              <a:rPr lang="en-US" altLang="vi-VN" sz="2200" i="1" dirty="0">
                <a:solidFill>
                  <a:schemeClr val="tx2"/>
                </a:solidFill>
                <a:latin typeface="Tahoma" panose="020B0604030504040204" pitchFamily="34" charset="0"/>
              </a:rPr>
              <a:t> while </a:t>
            </a:r>
            <a:r>
              <a:rPr lang="en-US" altLang="vi-VN" sz="2200" i="1" dirty="0" err="1">
                <a:solidFill>
                  <a:schemeClr val="tx2"/>
                </a:solidFill>
                <a:latin typeface="Tahoma" panose="020B0604030504040204" pitchFamily="34" charset="0"/>
              </a:rPr>
              <a:t>này</a:t>
            </a:r>
            <a:r>
              <a:rPr lang="en-US" altLang="vi-VN" sz="2200" i="1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chemeClr val="tx2"/>
                </a:solidFill>
                <a:latin typeface="Tahoma" panose="020B0604030504040204" pitchFamily="34" charset="0"/>
              </a:rPr>
              <a:t>chạy</a:t>
            </a:r>
            <a:r>
              <a:rPr lang="en-US" altLang="vi-VN" sz="2200" i="1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chemeClr val="tx2"/>
                </a:solidFill>
                <a:latin typeface="Tahoma" panose="020B0604030504040204" pitchFamily="34" charset="0"/>
              </a:rPr>
              <a:t>vô</a:t>
            </a:r>
            <a:r>
              <a:rPr lang="en-US" altLang="vi-VN" sz="2200" i="1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chemeClr val="tx2"/>
                </a:solidFill>
                <a:latin typeface="Tahoma" panose="020B0604030504040204" pitchFamily="34" charset="0"/>
              </a:rPr>
              <a:t>tận</a:t>
            </a:r>
            <a:endParaRPr lang="en-US" altLang="vi-VN" sz="2200" i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algn="just" eaLnBrk="1" hangingPunct="1">
              <a:spcBef>
                <a:spcPct val="50000"/>
              </a:spcBef>
            </a:pPr>
            <a:r>
              <a:rPr lang="en-US" altLang="vi-VN" sz="2200" b="1" dirty="0">
                <a:solidFill>
                  <a:srgbClr val="0000CC"/>
                </a:solidFill>
                <a:latin typeface="Tahoma" panose="020B0604030504040204" pitchFamily="34" charset="0"/>
              </a:rPr>
              <a:t>	do {…} while (1);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 </a:t>
            </a:r>
            <a:r>
              <a:rPr lang="en-US" altLang="vi-VN" sz="2200" i="1" dirty="0">
                <a:solidFill>
                  <a:schemeClr val="tx2"/>
                </a:solidFill>
                <a:latin typeface="Tahoma" panose="020B0604030504040204" pitchFamily="34" charset="0"/>
              </a:rPr>
              <a:t>//</a:t>
            </a:r>
            <a:r>
              <a:rPr lang="en-US" altLang="vi-VN" sz="2200" i="1" dirty="0" err="1">
                <a:solidFill>
                  <a:schemeClr val="tx2"/>
                </a:solidFill>
                <a:latin typeface="Tahoma" panose="020B0604030504040204" pitchFamily="34" charset="0"/>
              </a:rPr>
              <a:t>vòng</a:t>
            </a:r>
            <a:r>
              <a:rPr lang="en-US" altLang="vi-VN" sz="2200" i="1" dirty="0">
                <a:solidFill>
                  <a:schemeClr val="tx2"/>
                </a:solidFill>
                <a:latin typeface="Tahoma" panose="020B0604030504040204" pitchFamily="34" charset="0"/>
              </a:rPr>
              <a:t> do…while </a:t>
            </a:r>
            <a:r>
              <a:rPr lang="en-US" altLang="vi-VN" sz="2200" i="1" dirty="0" err="1">
                <a:solidFill>
                  <a:schemeClr val="tx2"/>
                </a:solidFill>
                <a:latin typeface="Tahoma" panose="020B0604030504040204" pitchFamily="34" charset="0"/>
              </a:rPr>
              <a:t>này</a:t>
            </a:r>
            <a:r>
              <a:rPr lang="en-US" altLang="vi-VN" sz="2200" i="1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chemeClr val="tx2"/>
                </a:solidFill>
                <a:latin typeface="Tahoma" panose="020B0604030504040204" pitchFamily="34" charset="0"/>
              </a:rPr>
              <a:t>chạy</a:t>
            </a:r>
            <a:r>
              <a:rPr lang="en-US" altLang="vi-VN" sz="2200" i="1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chemeClr val="tx2"/>
                </a:solidFill>
                <a:latin typeface="Tahoma" panose="020B0604030504040204" pitchFamily="34" charset="0"/>
              </a:rPr>
              <a:t>vô</a:t>
            </a:r>
            <a:r>
              <a:rPr lang="en-US" altLang="vi-VN" sz="2200" i="1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chemeClr val="tx2"/>
                </a:solidFill>
                <a:latin typeface="Tahoma" panose="020B0604030504040204" pitchFamily="34" charset="0"/>
              </a:rPr>
              <a:t>tận</a:t>
            </a:r>
            <a:endParaRPr lang="en-US" altLang="vi-VN" sz="2200" dirty="0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02566"/>
      </p:ext>
    </p:extLst>
  </p:cSld>
  <p:clrMapOvr>
    <a:masterClrMapping/>
  </p:clrMapOvr>
  <p:transition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518466-1A7F-48B0-A3DE-8B7B195B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91" y="457200"/>
            <a:ext cx="6714259" cy="707016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000" b="1"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basic console I/O functions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D95305-998E-48D0-88E4-C5F1DECD0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84689"/>
              </p:ext>
            </p:extLst>
          </p:nvPr>
        </p:nvGraphicFramePr>
        <p:xfrm>
          <a:off x="628650" y="1763092"/>
          <a:ext cx="7886700" cy="4332910"/>
        </p:xfrm>
        <a:graphic>
          <a:graphicData uri="http://schemas.openxmlformats.org/drawingml/2006/table">
            <a:tbl>
              <a:tblPr firstCol="1" bandCol="1">
                <a:tableStyleId>{BDBED569-4797-4DF1-A0F4-6AAB3CD982D8}</a:tableStyleId>
              </a:tblPr>
              <a:tblGrid>
                <a:gridCol w="1503271">
                  <a:extLst>
                    <a:ext uri="{9D8B030D-6E8A-4147-A177-3AD203B41FA5}">
                      <a16:colId xmlns:a16="http://schemas.microsoft.com/office/drawing/2014/main" val="1176549879"/>
                    </a:ext>
                  </a:extLst>
                </a:gridCol>
                <a:gridCol w="6383429">
                  <a:extLst>
                    <a:ext uri="{9D8B030D-6E8A-4147-A177-3AD203B41FA5}">
                      <a16:colId xmlns:a16="http://schemas.microsoft.com/office/drawing/2014/main" val="1866638040"/>
                    </a:ext>
                  </a:extLst>
                </a:gridCol>
              </a:tblGrid>
              <a:tr h="50236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Function</a:t>
                      </a:r>
                      <a:endParaRPr lang="en-US" b="1" i="0">
                        <a:effectLst/>
                        <a:latin typeface="Poppins" panose="020B05020402040202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Operation</a:t>
                      </a:r>
                      <a:endParaRPr lang="en-US" b="1" i="0">
                        <a:effectLst/>
                        <a:latin typeface="Poppins" panose="020B0502040204020203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967188"/>
                  </a:ext>
                </a:extLst>
              </a:tr>
              <a:tr h="63842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getchar()</a:t>
                      </a: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Reads character from keyboard and waits for return.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2857333145"/>
                  </a:ext>
                </a:extLst>
              </a:tr>
              <a:tr h="63842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getche()</a:t>
                      </a: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Reads a character with echo and do not wait for return.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300324795"/>
                  </a:ext>
                </a:extLst>
              </a:tr>
              <a:tr h="63842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getch()</a:t>
                      </a: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Reads a character without echo and do not wait for return.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3119411634"/>
                  </a:ext>
                </a:extLst>
              </a:tr>
              <a:tr h="63842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putchar()</a:t>
                      </a: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Writes a character to the screen.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4194285459"/>
                  </a:ext>
                </a:extLst>
              </a:tr>
              <a:tr h="63842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putch()</a:t>
                      </a: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Writes a character to the screen.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2473350800"/>
                  </a:ext>
                </a:extLst>
              </a:tr>
              <a:tr h="63842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gets()</a:t>
                      </a: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Reads a string from the keyboard.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36135314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C3754E-3B8F-45DA-B44A-FE03E14BDDD0}"/>
              </a:ext>
            </a:extLst>
          </p:cNvPr>
          <p:cNvSpPr txBox="1"/>
          <p:nvPr/>
        </p:nvSpPr>
        <p:spPr>
          <a:xfrm>
            <a:off x="817418" y="6206836"/>
            <a:ext cx="17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Nguồn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2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1D925B-4BCE-4C64-BEAB-8E7558C76648}" type="slidenum">
              <a:rPr lang="en-US" altLang="vi-VN">
                <a:solidFill>
                  <a:srgbClr val="FFFF00"/>
                </a:solidFill>
              </a:rPr>
              <a:pPr eaLnBrk="1" hangingPunct="1"/>
              <a:t>17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22532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457200" y="2514600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vi-VN" sz="4000" b="1">
                <a:solidFill>
                  <a:srgbClr val="0000CC"/>
                </a:solidFill>
                <a:latin typeface="Tahoma" panose="020B0604030504040204" pitchFamily="34" charset="0"/>
              </a:rPr>
              <a:t>BÀI TẬP THỰC HÀNH</a:t>
            </a:r>
          </a:p>
        </p:txBody>
      </p:sp>
    </p:spTree>
    <p:extLst>
      <p:ext uri="{BB962C8B-B14F-4D97-AF65-F5344CB8AC3E}">
        <p14:creationId xmlns:p14="http://schemas.microsoft.com/office/powerpoint/2010/main" val="617500290"/>
      </p:ext>
    </p:extLst>
  </p:cSld>
  <p:clrMapOvr>
    <a:masterClrMapping/>
  </p:clrMapOvr>
  <p:transition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E04876-D157-47A9-8049-505554923509}" type="slidenum">
              <a:rPr lang="en-US" altLang="vi-VN">
                <a:solidFill>
                  <a:srgbClr val="FFFF00"/>
                </a:solidFill>
              </a:rPr>
              <a:pPr eaLnBrk="1" hangingPunct="1"/>
              <a:t>18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850572" y="366713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800" b="1" dirty="0">
                <a:solidFill>
                  <a:srgbClr val="0000CC"/>
                </a:solidFill>
                <a:latin typeface="Tahoma" panose="020B0604030504040204" pitchFamily="34" charset="0"/>
              </a:rPr>
              <a:t>BÀI TẬP THỰC HÀNH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76200" y="1143000"/>
            <a:ext cx="82296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4013" indent="-3540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1/ Viết chương trình nhập vào số nguyên dương N. Hãy tính tổng các số từ 1 đến N. 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76200" y="1752600"/>
            <a:ext cx="838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2/ Viết chương trình nhập vào một số, kiểm tra xem số đó có phải là số nguyên tố không.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76200" y="2438400"/>
            <a:ext cx="838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dirty="0">
                <a:solidFill>
                  <a:srgbClr val="0000CC"/>
                </a:solidFill>
                <a:latin typeface="Tahoma" panose="020B0604030504040204" pitchFamily="34" charset="0"/>
              </a:rPr>
              <a:t>3/ </a:t>
            </a:r>
            <a:r>
              <a:rPr lang="en-US" altLang="vi-VN" dirty="0" err="1">
                <a:solidFill>
                  <a:srgbClr val="0000CC"/>
                </a:solidFill>
                <a:latin typeface="Tahoma" panose="020B0604030504040204" pitchFamily="34" charset="0"/>
              </a:rPr>
              <a:t>Viết</a:t>
            </a:r>
            <a:r>
              <a:rPr lang="en-US" altLang="vi-VN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dirty="0" err="1">
                <a:solidFill>
                  <a:srgbClr val="0000CC"/>
                </a:solidFill>
                <a:latin typeface="Tahoma" panose="020B0604030504040204" pitchFamily="34" charset="0"/>
              </a:rPr>
              <a:t>chương</a:t>
            </a:r>
            <a:r>
              <a:rPr lang="en-US" altLang="vi-VN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dirty="0" err="1">
                <a:solidFill>
                  <a:srgbClr val="0000CC"/>
                </a:solidFill>
                <a:latin typeface="Tahoma" panose="020B0604030504040204" pitchFamily="34" charset="0"/>
              </a:rPr>
              <a:t>trình</a:t>
            </a:r>
            <a:r>
              <a:rPr lang="en-US" altLang="vi-VN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dirty="0" err="1">
                <a:solidFill>
                  <a:srgbClr val="0000CC"/>
                </a:solidFill>
                <a:latin typeface="Tahoma" panose="020B0604030504040204" pitchFamily="34" charset="0"/>
              </a:rPr>
              <a:t>nhập</a:t>
            </a:r>
            <a:r>
              <a:rPr lang="en-US" altLang="vi-VN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dirty="0" err="1">
                <a:solidFill>
                  <a:srgbClr val="0000CC"/>
                </a:solidFill>
                <a:latin typeface="Tahoma" panose="020B0604030504040204" pitchFamily="34" charset="0"/>
              </a:rPr>
              <a:t>vào</a:t>
            </a:r>
            <a:r>
              <a:rPr lang="en-US" altLang="vi-VN" dirty="0">
                <a:solidFill>
                  <a:srgbClr val="0000CC"/>
                </a:solidFill>
                <a:latin typeface="Tahoma" panose="020B0604030504040204" pitchFamily="34" charset="0"/>
              </a:rPr>
              <a:t> 2 </a:t>
            </a:r>
            <a:r>
              <a:rPr lang="en-US" altLang="vi-VN" dirty="0" err="1">
                <a:solidFill>
                  <a:srgbClr val="0000CC"/>
                </a:solidFill>
                <a:latin typeface="Tahoma" panose="020B0604030504040204" pitchFamily="34" charset="0"/>
              </a:rPr>
              <a:t>số</a:t>
            </a:r>
            <a:r>
              <a:rPr lang="en-US" altLang="vi-VN" dirty="0">
                <a:solidFill>
                  <a:srgbClr val="0000CC"/>
                </a:solidFill>
                <a:latin typeface="Tahoma" panose="020B0604030504040204" pitchFamily="34" charset="0"/>
              </a:rPr>
              <a:t>. </a:t>
            </a:r>
            <a:r>
              <a:rPr lang="en-US" altLang="vi-VN" dirty="0" err="1">
                <a:solidFill>
                  <a:srgbClr val="0000CC"/>
                </a:solidFill>
                <a:latin typeface="Tahoma" panose="020B0604030504040204" pitchFamily="34" charset="0"/>
              </a:rPr>
              <a:t>Tìm</a:t>
            </a:r>
            <a:r>
              <a:rPr lang="en-US" altLang="vi-VN" dirty="0">
                <a:solidFill>
                  <a:srgbClr val="0000CC"/>
                </a:solidFill>
                <a:latin typeface="Tahoma" panose="020B0604030504040204" pitchFamily="34" charset="0"/>
              </a:rPr>
              <a:t> USCLN </a:t>
            </a:r>
            <a:r>
              <a:rPr lang="en-US" altLang="vi-VN" dirty="0" err="1">
                <a:solidFill>
                  <a:srgbClr val="0000CC"/>
                </a:solidFill>
                <a:latin typeface="Tahoma" panose="020B0604030504040204" pitchFamily="34" charset="0"/>
              </a:rPr>
              <a:t>và</a:t>
            </a:r>
            <a:r>
              <a:rPr lang="en-US" altLang="vi-VN" dirty="0">
                <a:solidFill>
                  <a:srgbClr val="0000CC"/>
                </a:solidFill>
                <a:latin typeface="Tahoma" panose="020B0604030504040204" pitchFamily="34" charset="0"/>
              </a:rPr>
              <a:t> BSCNN </a:t>
            </a:r>
            <a:r>
              <a:rPr lang="en-US" altLang="vi-VN" dirty="0" err="1">
                <a:solidFill>
                  <a:srgbClr val="0000CC"/>
                </a:solidFill>
                <a:latin typeface="Tahoma" panose="020B0604030504040204" pitchFamily="34" charset="0"/>
              </a:rPr>
              <a:t>của</a:t>
            </a:r>
            <a:r>
              <a:rPr lang="en-US" altLang="vi-VN" dirty="0">
                <a:solidFill>
                  <a:srgbClr val="0000CC"/>
                </a:solidFill>
                <a:latin typeface="Tahoma" panose="020B0604030504040204" pitchFamily="34" charset="0"/>
              </a:rPr>
              <a:t> 2 </a:t>
            </a:r>
            <a:r>
              <a:rPr lang="en-US" altLang="vi-VN" dirty="0" err="1">
                <a:solidFill>
                  <a:srgbClr val="0000CC"/>
                </a:solidFill>
                <a:latin typeface="Tahoma" panose="020B0604030504040204" pitchFamily="34" charset="0"/>
              </a:rPr>
              <a:t>số</a:t>
            </a:r>
            <a:r>
              <a:rPr lang="en-US" altLang="vi-VN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dirty="0" err="1">
                <a:solidFill>
                  <a:srgbClr val="0000CC"/>
                </a:solidFill>
                <a:latin typeface="Tahoma" panose="020B0604030504040204" pitchFamily="34" charset="0"/>
              </a:rPr>
              <a:t>đó</a:t>
            </a:r>
            <a:r>
              <a:rPr lang="en-US" altLang="vi-VN" dirty="0">
                <a:solidFill>
                  <a:srgbClr val="0000CC"/>
                </a:solidFill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76200" y="2895600"/>
            <a:ext cx="838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4/ Viết chương trình nhập vào 1 số nguyên. Kiểm tra đó có phải là số chính phương hay không?</a:t>
            </a:r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0" y="3505200"/>
            <a:ext cx="838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 5/ Viết chương trình tính n!</a:t>
            </a:r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76200" y="3962400"/>
            <a:ext cx="838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6/ Viết chương trình nhập số nguyên N. Hỏi N có bao nhiêu chữ số.</a:t>
            </a:r>
          </a:p>
        </p:txBody>
      </p:sp>
      <p:sp>
        <p:nvSpPr>
          <p:cNvPr id="23564" name="Text Box 11"/>
          <p:cNvSpPr txBox="1">
            <a:spLocks noChangeArrowheads="1"/>
          </p:cNvSpPr>
          <p:nvPr/>
        </p:nvSpPr>
        <p:spPr bwMode="auto">
          <a:xfrm>
            <a:off x="76200" y="434340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7/ Viết chương trình nhập vào số N. tìm tổng các số trong nó (vd: 1234 </a:t>
            </a: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 tổng=10).</a:t>
            </a:r>
          </a:p>
        </p:txBody>
      </p:sp>
      <p:sp>
        <p:nvSpPr>
          <p:cNvPr id="23565" name="Text Box 12"/>
          <p:cNvSpPr txBox="1">
            <a:spLocks noChangeArrowheads="1"/>
          </p:cNvSpPr>
          <p:nvPr/>
        </p:nvSpPr>
        <p:spPr bwMode="auto">
          <a:xfrm>
            <a:off x="76200" y="4800600"/>
            <a:ext cx="891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8/ Viết chương trình in các kí tự từ ‘A’ đến ‘Z’ xuôi và ngược, chữ hoa và chữ thường.</a:t>
            </a:r>
          </a:p>
        </p:txBody>
      </p:sp>
      <p:sp>
        <p:nvSpPr>
          <p:cNvPr id="23566" name="Text Box 13"/>
          <p:cNvSpPr txBox="1">
            <a:spLocks noChangeArrowheads="1"/>
          </p:cNvSpPr>
          <p:nvPr/>
        </p:nvSpPr>
        <p:spPr bwMode="auto">
          <a:xfrm>
            <a:off x="76200" y="5257800"/>
            <a:ext cx="891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9/ Viết chương trình in bảng cửu chương n.</a:t>
            </a:r>
          </a:p>
        </p:txBody>
      </p:sp>
      <p:sp>
        <p:nvSpPr>
          <p:cNvPr id="23567" name="Text Box 14"/>
          <p:cNvSpPr txBox="1">
            <a:spLocks noChangeArrowheads="1"/>
          </p:cNvSpPr>
          <p:nvPr/>
        </p:nvSpPr>
        <p:spPr bwMode="auto">
          <a:xfrm>
            <a:off x="76200" y="57150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4013" indent="-3540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10/ Viết chương trình in n số Fibonaci đầu tiên.</a:t>
            </a:r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76200" y="60960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4013" indent="-3540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11/ Viết chương tìm giá trị của số Fibonaci thứ n.</a:t>
            </a:r>
          </a:p>
        </p:txBody>
      </p:sp>
    </p:spTree>
    <p:extLst>
      <p:ext uri="{BB962C8B-B14F-4D97-AF65-F5344CB8AC3E}">
        <p14:creationId xmlns:p14="http://schemas.microsoft.com/office/powerpoint/2010/main" val="1617251082"/>
      </p:ext>
    </p:extLst>
  </p:cSld>
  <p:clrMapOvr>
    <a:masterClrMapping/>
  </p:clrMapOvr>
  <p:transition>
    <p:push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6D8C80-722A-4DB8-86D7-A1698514FB3D}" type="slidenum">
              <a:rPr lang="en-US" altLang="vi-VN">
                <a:solidFill>
                  <a:srgbClr val="FFFF00"/>
                </a:solidFill>
              </a:rPr>
              <a:pPr eaLnBrk="1" hangingPunct="1"/>
              <a:t>19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752600" y="495299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800" b="1" dirty="0">
                <a:solidFill>
                  <a:srgbClr val="0000CC"/>
                </a:solidFill>
                <a:latin typeface="Tahoma" panose="020B0604030504040204" pitchFamily="34" charset="0"/>
              </a:rPr>
              <a:t>BÀI TẬP THỰC HÀNH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381000" y="1219200"/>
            <a:ext cx="769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000">
                <a:solidFill>
                  <a:srgbClr val="0000CC"/>
                </a:solidFill>
                <a:latin typeface="Tahoma" panose="020B0604030504040204" pitchFamily="34" charset="0"/>
              </a:rPr>
              <a:t>12/ Viết chương trình vẽ các hình: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533400" y="1981200"/>
            <a:ext cx="1524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*</a:t>
            </a:r>
          </a:p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*  * </a:t>
            </a:r>
          </a:p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*  *  *</a:t>
            </a:r>
          </a:p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*  *  *  *</a:t>
            </a:r>
            <a:endParaRPr lang="vi-VN" altLang="vi-VN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3048000" y="1981200"/>
            <a:ext cx="1524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*</a:t>
            </a:r>
          </a:p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*  * </a:t>
            </a:r>
          </a:p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*     *</a:t>
            </a:r>
          </a:p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*  *  *  *</a:t>
            </a:r>
            <a:endParaRPr lang="vi-VN" altLang="vi-VN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4953000" y="1981200"/>
            <a:ext cx="1905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         *</a:t>
            </a:r>
          </a:p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      *    * </a:t>
            </a:r>
          </a:p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    *         *</a:t>
            </a:r>
          </a:p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 * * * * * * *</a:t>
            </a:r>
            <a:endParaRPr lang="vi-VN" altLang="vi-VN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609600" y="3581400"/>
            <a:ext cx="1524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*  *  *  *</a:t>
            </a:r>
          </a:p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*  *  *  *</a:t>
            </a:r>
          </a:p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*  *  *  *</a:t>
            </a:r>
          </a:p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*  *  *  *</a:t>
            </a:r>
            <a:endParaRPr lang="vi-VN" altLang="vi-VN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2971800" y="3581400"/>
            <a:ext cx="1524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*  *  *  *</a:t>
            </a:r>
          </a:p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*  </a:t>
            </a:r>
            <a:r>
              <a:rPr lang="en-US" altLang="vi-VN">
                <a:solidFill>
                  <a:schemeClr val="bg1"/>
                </a:solidFill>
                <a:latin typeface="Tahoma" panose="020B0604030504040204" pitchFamily="34" charset="0"/>
              </a:rPr>
              <a:t>*  *</a:t>
            </a: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  *</a:t>
            </a:r>
          </a:p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*  </a:t>
            </a:r>
            <a:r>
              <a:rPr lang="en-US" altLang="vi-VN">
                <a:solidFill>
                  <a:schemeClr val="bg1"/>
                </a:solidFill>
                <a:latin typeface="Tahoma" panose="020B0604030504040204" pitchFamily="34" charset="0"/>
              </a:rPr>
              <a:t>*  *</a:t>
            </a: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  *</a:t>
            </a:r>
          </a:p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*  *  *  *</a:t>
            </a:r>
            <a:endParaRPr lang="vi-VN" altLang="vi-VN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7239000" y="1981200"/>
            <a:ext cx="1524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vi-VN">
                <a:solidFill>
                  <a:schemeClr val="bg1"/>
                </a:solidFill>
                <a:latin typeface="Tahoma" panose="020B0604030504040204" pitchFamily="34" charset="0"/>
              </a:rPr>
              <a:t>*  *</a:t>
            </a: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  </a:t>
            </a:r>
            <a:r>
              <a:rPr lang="en-US" altLang="vi-VN">
                <a:solidFill>
                  <a:schemeClr val="bg1"/>
                </a:solidFill>
                <a:latin typeface="Tahoma" panose="020B0604030504040204" pitchFamily="34" charset="0"/>
              </a:rPr>
              <a:t>*</a:t>
            </a: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  *</a:t>
            </a:r>
          </a:p>
          <a:p>
            <a:pPr algn="l" eaLnBrk="1" hangingPunct="1"/>
            <a:r>
              <a:rPr lang="en-US" altLang="vi-VN">
                <a:solidFill>
                  <a:schemeClr val="bg1"/>
                </a:solidFill>
                <a:latin typeface="Tahoma" panose="020B0604030504040204" pitchFamily="34" charset="0"/>
              </a:rPr>
              <a:t>*  *</a:t>
            </a: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  *  *</a:t>
            </a:r>
          </a:p>
          <a:p>
            <a:pPr algn="l" eaLnBrk="1" hangingPunct="1"/>
            <a:r>
              <a:rPr lang="en-US" altLang="vi-VN">
                <a:solidFill>
                  <a:schemeClr val="bg1"/>
                </a:solidFill>
                <a:latin typeface="Tahoma" panose="020B0604030504040204" pitchFamily="34" charset="0"/>
              </a:rPr>
              <a:t>*</a:t>
            </a: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  *  *  *</a:t>
            </a:r>
          </a:p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*  *  *  *</a:t>
            </a:r>
            <a:endParaRPr lang="vi-VN" altLang="vi-VN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4953000" y="3581400"/>
            <a:ext cx="2057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         *</a:t>
            </a:r>
          </a:p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      * * * </a:t>
            </a:r>
          </a:p>
          <a:p>
            <a:pPr algn="l" eaLnBrk="1" hangingPunct="1"/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   * * * * *         * * * * * * *</a:t>
            </a:r>
            <a:endParaRPr lang="vi-VN" altLang="vi-VN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13493"/>
      </p:ext>
    </p:extLst>
  </p:cSld>
  <p:clrMapOvr>
    <a:masterClrMapping/>
  </p:clrMapOvr>
  <p:transition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1055914" y="1284514"/>
            <a:ext cx="6955971" cy="3287486"/>
          </a:xfrm>
          <a:prstGeom prst="cloudCallout">
            <a:avLst>
              <a:gd name="adj1" fmla="val 40982"/>
              <a:gd name="adj2" fmla="val 6779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4800" b="1" dirty="0" err="1"/>
              <a:t>Cấu</a:t>
            </a:r>
            <a:r>
              <a:rPr lang="en-US" sz="4800" b="1" dirty="0"/>
              <a:t> </a:t>
            </a:r>
            <a:r>
              <a:rPr lang="en-US" sz="4800" b="1" dirty="0" err="1"/>
              <a:t>trúc</a:t>
            </a:r>
            <a:r>
              <a:rPr lang="en-US" sz="4800" b="1" dirty="0"/>
              <a:t> </a:t>
            </a:r>
            <a:r>
              <a:rPr lang="en-US" sz="4800" b="1" dirty="0" err="1"/>
              <a:t>vòng</a:t>
            </a:r>
            <a:r>
              <a:rPr lang="en-US" sz="4800" b="1" dirty="0"/>
              <a:t> </a:t>
            </a:r>
            <a:r>
              <a:rPr lang="en-US" sz="4800" b="1" dirty="0" err="1"/>
              <a:t>lặp</a:t>
            </a:r>
            <a:endParaRPr kumimoji="0" lang="vi-VN" sz="19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47857" y="5366658"/>
            <a:ext cx="132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BÀI 6</a:t>
            </a:r>
            <a:endParaRPr kumimoji="0" lang="vi-V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751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B5A3A9-F28B-472B-8F18-D50F9118D94A}" type="slidenum">
              <a:rPr lang="en-US" altLang="vi-VN">
                <a:solidFill>
                  <a:srgbClr val="FFFF00"/>
                </a:solidFill>
              </a:rPr>
              <a:pPr eaLnBrk="1" hangingPunct="1"/>
              <a:t>20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850572" y="455612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800" b="1" dirty="0">
                <a:solidFill>
                  <a:srgbClr val="0000CC"/>
                </a:solidFill>
                <a:latin typeface="Tahoma" panose="020B0604030504040204" pitchFamily="34" charset="0"/>
              </a:rPr>
              <a:t>BÀI TẬP THỰC HÀNH LÀM THÊM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0" y="990600"/>
            <a:ext cx="822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4013" indent="-3540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1/ Viết chương trình nhập vào 1 số nguyên N. Tính tổng tất cả những số chẳn nhỏ hơn hoặc bằng N.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0" y="1905000"/>
            <a:ext cx="822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4013" indent="-3540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2/ Viết chương trình nhập vào 1 số nguyên N. In tất cả nhưng số lẽ nhỏ hơn hoặc bằng N và không chia hết cho 3.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0" y="28194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4013" indent="-3540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3/ Tính biểu thức sau (N là số nguyên, x là số thực):</a:t>
            </a:r>
          </a:p>
        </p:txBody>
      </p:sp>
      <p:graphicFrame>
        <p:nvGraphicFramePr>
          <p:cNvPr id="25609" name="Object 8"/>
          <p:cNvGraphicFramePr>
            <a:graphicFrameLocks noGrp="1" noChangeAspect="1"/>
          </p:cNvGraphicFramePr>
          <p:nvPr>
            <p:ph/>
          </p:nvPr>
        </p:nvGraphicFramePr>
        <p:xfrm>
          <a:off x="2308225" y="3170238"/>
          <a:ext cx="33909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600" imgH="419100" progId="Equation.3">
                  <p:embed/>
                </p:oleObj>
              </mc:Choice>
              <mc:Fallback>
                <p:oleObj name="Equation" r:id="rId3" imgW="1244600" imgH="419100" progId="Equation.3">
                  <p:embed/>
                  <p:pic>
                    <p:nvPicPr>
                      <p:cNvPr id="2560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3170238"/>
                        <a:ext cx="3390900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9"/>
          <p:cNvGraphicFramePr>
            <a:graphicFrameLocks noChangeAspect="1"/>
          </p:cNvGraphicFramePr>
          <p:nvPr/>
        </p:nvGraphicFramePr>
        <p:xfrm>
          <a:off x="2362200" y="4945063"/>
          <a:ext cx="3429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48728" imgH="444307" progId="Equation.DSMT4">
                  <p:embed/>
                </p:oleObj>
              </mc:Choice>
              <mc:Fallback>
                <p:oleObj name="Equation" r:id="rId5" imgW="1548728" imgH="444307" progId="Equation.DSMT4">
                  <p:embed/>
                  <p:pic>
                    <p:nvPicPr>
                      <p:cNvPr id="256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945063"/>
                        <a:ext cx="3429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0" y="44196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4013" indent="-3540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4/ Tính biểu thức sau (N là số nguyên):</a:t>
            </a:r>
          </a:p>
        </p:txBody>
      </p:sp>
    </p:spTree>
    <p:extLst>
      <p:ext uri="{BB962C8B-B14F-4D97-AF65-F5344CB8AC3E}">
        <p14:creationId xmlns:p14="http://schemas.microsoft.com/office/powerpoint/2010/main" val="3752786374"/>
      </p:ext>
    </p:extLst>
  </p:cSld>
  <p:clrMapOvr>
    <a:masterClrMapping/>
  </p:clrMapOvr>
  <p:transition>
    <p:push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676400" y="462756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800" b="1" dirty="0">
                <a:solidFill>
                  <a:srgbClr val="0000CC"/>
                </a:solidFill>
                <a:latin typeface="Tahoma" panose="020B0604030504040204" pitchFamily="34" charset="0"/>
              </a:rPr>
              <a:t>BÀI TẬP THỰC HÀNH LÀM THÊM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228601" y="1262744"/>
            <a:ext cx="82296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4013" indent="-3540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5/ Nhập vào số thực a, số thực b. Hãy tính tổng tất cả các số nguyên không nhỏ hơn a và không lớn hơn b. Với a&gt;=0 và b&lt;=1.000.000.000</a:t>
            </a: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228601" y="2177144"/>
            <a:ext cx="822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4013" indent="-3540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6/ Nhập vào số thực a, số thực b. Hãy tính tổng tất cả các số nguyên lẻ không nhỏ hơn a và không lớn hơn b. Với a&gt;=0 và b&lt;=1.000.000.000</a:t>
            </a:r>
          </a:p>
        </p:txBody>
      </p:sp>
    </p:spTree>
    <p:extLst>
      <p:ext uri="{BB962C8B-B14F-4D97-AF65-F5344CB8AC3E}">
        <p14:creationId xmlns:p14="http://schemas.microsoft.com/office/powerpoint/2010/main" val="3146170945"/>
      </p:ext>
    </p:extLst>
  </p:cSld>
  <p:clrMapOvr>
    <a:masterClrMapping/>
  </p:clrMapOvr>
  <p:transition>
    <p:push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900" y="695459"/>
            <a:ext cx="6841097" cy="4543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yriad Pro" panose="020B0503030403020204" pitchFamily="34" charset="0"/>
              </a:rPr>
              <a:t>HỎI ĐÁP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74" y="1885713"/>
            <a:ext cx="566816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1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6B0F8D-046F-43D2-B3BF-DC75DF0752F9}" type="slidenum">
              <a:rPr lang="en-US" altLang="vi-VN">
                <a:solidFill>
                  <a:srgbClr val="FFFF00"/>
                </a:solidFill>
              </a:rPr>
              <a:pPr eaLnBrk="1" hangingPunct="1"/>
              <a:t>3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6149" name="Text Box 11"/>
          <p:cNvSpPr txBox="1">
            <a:spLocks noChangeArrowheads="1"/>
          </p:cNvSpPr>
          <p:nvPr/>
        </p:nvSpPr>
        <p:spPr bwMode="auto">
          <a:xfrm>
            <a:off x="495300" y="1113711"/>
            <a:ext cx="8153400" cy="45307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7" tIns="45714" rIns="91427" bIns="45714"/>
          <a:lstStyle>
            <a:lvl1pPr marL="342900" indent="-3429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0000CC"/>
                </a:solidFill>
              </a:rPr>
              <a:t>Vòng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lặp</a:t>
            </a:r>
            <a:r>
              <a:rPr lang="en-US" sz="3200" dirty="0">
                <a:solidFill>
                  <a:srgbClr val="0000CC"/>
                </a:solidFill>
              </a:rPr>
              <a:t> for</a:t>
            </a:r>
            <a:endParaRPr lang="vi-VN" sz="32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0000CC"/>
                </a:solidFill>
              </a:rPr>
              <a:t>Vòng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lặp</a:t>
            </a:r>
            <a:r>
              <a:rPr lang="en-US" sz="3200" dirty="0">
                <a:solidFill>
                  <a:srgbClr val="0000CC"/>
                </a:solidFill>
              </a:rPr>
              <a:t> while</a:t>
            </a:r>
            <a:endParaRPr lang="vi-VN" sz="32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0000CC"/>
                </a:solidFill>
              </a:rPr>
              <a:t>Vòng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lặp</a:t>
            </a:r>
            <a:r>
              <a:rPr lang="en-US" sz="3200" dirty="0">
                <a:solidFill>
                  <a:srgbClr val="0000CC"/>
                </a:solidFill>
              </a:rPr>
              <a:t> do... while</a:t>
            </a:r>
            <a:endParaRPr lang="vi-VN" sz="32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0000CC"/>
                </a:solidFill>
              </a:rPr>
              <a:t>Câu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lệnh</a:t>
            </a:r>
            <a:r>
              <a:rPr lang="en-US" sz="3200" dirty="0">
                <a:solidFill>
                  <a:srgbClr val="0000CC"/>
                </a:solidFill>
              </a:rPr>
              <a:t> break</a:t>
            </a:r>
            <a:endParaRPr lang="vi-VN" sz="32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0000CC"/>
                </a:solidFill>
              </a:rPr>
              <a:t>Câu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lệnh</a:t>
            </a:r>
            <a:r>
              <a:rPr lang="en-US" sz="3200" dirty="0">
                <a:solidFill>
                  <a:srgbClr val="0000CC"/>
                </a:solidFill>
              </a:rPr>
              <a:t> continue</a:t>
            </a:r>
            <a:endParaRPr lang="vi-VN" sz="32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0000CC"/>
                </a:solidFill>
              </a:rPr>
              <a:t>Ví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dụ</a:t>
            </a:r>
            <a:endParaRPr lang="vi-VN" sz="3200" dirty="0">
              <a:solidFill>
                <a:srgbClr val="0000CC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75746" y="576910"/>
            <a:ext cx="6841097" cy="536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Myriad Pro" panose="020B0503030403020204" pitchFamily="34" charset="0"/>
              </a:rPr>
              <a:t>NỘI DUNG</a:t>
            </a:r>
          </a:p>
        </p:txBody>
      </p:sp>
      <p:sp>
        <p:nvSpPr>
          <p:cNvPr id="7" name="7-Point Star 6"/>
          <p:cNvSpPr/>
          <p:nvPr/>
        </p:nvSpPr>
        <p:spPr>
          <a:xfrm>
            <a:off x="5298448" y="1937657"/>
            <a:ext cx="2895600" cy="2699657"/>
          </a:xfrm>
          <a:prstGeom prst="star7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QUIZ </a:t>
            </a:r>
            <a:r>
              <a:rPr lang="en-US" sz="3600" b="1" dirty="0" err="1"/>
              <a:t>lần</a:t>
            </a:r>
            <a:r>
              <a:rPr lang="en-US" sz="3600" b="1" dirty="0"/>
              <a:t> 2</a:t>
            </a:r>
            <a:endParaRPr lang="vi-VN" sz="3600" b="1" dirty="0"/>
          </a:p>
        </p:txBody>
      </p:sp>
    </p:spTree>
    <p:extLst>
      <p:ext uri="{BB962C8B-B14F-4D97-AF65-F5344CB8AC3E}">
        <p14:creationId xmlns:p14="http://schemas.microsoft.com/office/powerpoint/2010/main" val="281433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35A703-5AD5-4C18-A18F-A7A2B0344726}" type="slidenum">
              <a:rPr lang="en-US" altLang="vi-VN">
                <a:solidFill>
                  <a:srgbClr val="FFFF00"/>
                </a:solidFill>
              </a:rPr>
              <a:pPr eaLnBrk="1" hangingPunct="1"/>
              <a:t>4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04800" y="2895600"/>
            <a:ext cx="1295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 b="1">
                <a:solidFill>
                  <a:srgbClr val="0000CC"/>
                </a:solidFill>
                <a:latin typeface="Tahoma" panose="020B0604030504040204" pitchFamily="34" charset="0"/>
              </a:rPr>
              <a:t>Lưu đồ:</a:t>
            </a:r>
          </a:p>
        </p:txBody>
      </p:sp>
      <p:sp>
        <p:nvSpPr>
          <p:cNvPr id="7176" name="Text Box 17"/>
          <p:cNvSpPr txBox="1">
            <a:spLocks noChangeArrowheads="1"/>
          </p:cNvSpPr>
          <p:nvPr/>
        </p:nvSpPr>
        <p:spPr bwMode="auto">
          <a:xfrm>
            <a:off x="228600" y="1143000"/>
            <a:ext cx="8534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 b="1">
                <a:solidFill>
                  <a:srgbClr val="0000CC"/>
                </a:solidFill>
                <a:latin typeface="Tahoma" panose="020B0604030504040204" pitchFamily="34" charset="0"/>
              </a:rPr>
              <a:t>Cú pháp:</a:t>
            </a:r>
          </a:p>
        </p:txBody>
      </p:sp>
      <p:grpSp>
        <p:nvGrpSpPr>
          <p:cNvPr id="7177" name="Group 24"/>
          <p:cNvGrpSpPr>
            <a:grpSpLocks/>
          </p:cNvGrpSpPr>
          <p:nvPr/>
        </p:nvGrpSpPr>
        <p:grpSpPr bwMode="auto">
          <a:xfrm>
            <a:off x="1752600" y="2514600"/>
            <a:ext cx="3733800" cy="3767138"/>
            <a:chOff x="1824" y="1488"/>
            <a:chExt cx="2352" cy="2373"/>
          </a:xfrm>
        </p:grpSpPr>
        <p:sp>
          <p:nvSpPr>
            <p:cNvPr id="7178" name="AutoShape 7"/>
            <p:cNvSpPr>
              <a:spLocks noChangeArrowheads="1"/>
            </p:cNvSpPr>
            <p:nvPr/>
          </p:nvSpPr>
          <p:spPr bwMode="auto">
            <a:xfrm>
              <a:off x="2592" y="2160"/>
              <a:ext cx="1008" cy="480"/>
            </a:xfrm>
            <a:prstGeom prst="diamond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2800">
                  <a:solidFill>
                    <a:srgbClr val="0000CC"/>
                  </a:solidFill>
                  <a:latin typeface="Tahoma" panose="020B0604030504040204" pitchFamily="34" charset="0"/>
                </a:rPr>
                <a:t>đk</a:t>
              </a:r>
            </a:p>
          </p:txBody>
        </p:sp>
        <p:sp>
          <p:nvSpPr>
            <p:cNvPr id="7179" name="Text Box 8"/>
            <p:cNvSpPr txBox="1">
              <a:spLocks noChangeArrowheads="1"/>
            </p:cNvSpPr>
            <p:nvPr/>
          </p:nvSpPr>
          <p:spPr bwMode="auto">
            <a:xfrm>
              <a:off x="2544" y="2880"/>
              <a:ext cx="1056" cy="293"/>
            </a:xfrm>
            <a:prstGeom prst="rect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vi-VN" sz="2200">
                  <a:solidFill>
                    <a:srgbClr val="0000CC"/>
                  </a:solidFill>
                  <a:latin typeface="Tahoma" panose="020B0604030504040204" pitchFamily="34" charset="0"/>
                </a:rPr>
                <a:t>Lệnh;</a:t>
              </a:r>
            </a:p>
          </p:txBody>
        </p:sp>
        <p:sp>
          <p:nvSpPr>
            <p:cNvPr id="7180" name="Line 9"/>
            <p:cNvSpPr>
              <a:spLocks noChangeShapeType="1"/>
            </p:cNvSpPr>
            <p:nvPr/>
          </p:nvSpPr>
          <p:spPr bwMode="auto">
            <a:xfrm>
              <a:off x="3093" y="1920"/>
              <a:ext cx="0" cy="24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181" name="Line 10"/>
            <p:cNvSpPr>
              <a:spLocks noChangeShapeType="1"/>
            </p:cNvSpPr>
            <p:nvPr/>
          </p:nvSpPr>
          <p:spPr bwMode="auto">
            <a:xfrm flipH="1">
              <a:off x="3090" y="2640"/>
              <a:ext cx="9" cy="24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182" name="Text Box 11"/>
            <p:cNvSpPr txBox="1">
              <a:spLocks noChangeArrowheads="1"/>
            </p:cNvSpPr>
            <p:nvPr/>
          </p:nvSpPr>
          <p:spPr bwMode="auto">
            <a:xfrm>
              <a:off x="3792" y="216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vi-VN" sz="2000">
                  <a:solidFill>
                    <a:srgbClr val="0000CC"/>
                  </a:solidFill>
                  <a:latin typeface="Tahoma" panose="020B0604030504040204" pitchFamily="34" charset="0"/>
                </a:rPr>
                <a:t>sai</a:t>
              </a:r>
            </a:p>
          </p:txBody>
        </p:sp>
        <p:sp>
          <p:nvSpPr>
            <p:cNvPr id="7183" name="Text Box 12"/>
            <p:cNvSpPr txBox="1">
              <a:spLocks noChangeArrowheads="1"/>
            </p:cNvSpPr>
            <p:nvPr/>
          </p:nvSpPr>
          <p:spPr bwMode="auto">
            <a:xfrm>
              <a:off x="3111" y="2582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vi-VN" sz="2000">
                  <a:solidFill>
                    <a:srgbClr val="0000CC"/>
                  </a:solidFill>
                  <a:latin typeface="Tahoma" panose="020B0604030504040204" pitchFamily="34" charset="0"/>
                </a:rPr>
                <a:t>đúng</a:t>
              </a:r>
            </a:p>
          </p:txBody>
        </p:sp>
        <p:sp>
          <p:nvSpPr>
            <p:cNvPr id="7184" name="Freeform 14"/>
            <p:cNvSpPr>
              <a:spLocks/>
            </p:cNvSpPr>
            <p:nvPr/>
          </p:nvSpPr>
          <p:spPr bwMode="auto">
            <a:xfrm>
              <a:off x="3600" y="2400"/>
              <a:ext cx="480" cy="1152"/>
            </a:xfrm>
            <a:custGeom>
              <a:avLst/>
              <a:gdLst>
                <a:gd name="T0" fmla="*/ 0 w 480"/>
                <a:gd name="T1" fmla="*/ 0 h 1152"/>
                <a:gd name="T2" fmla="*/ 480 w 480"/>
                <a:gd name="T3" fmla="*/ 0 h 1152"/>
                <a:gd name="T4" fmla="*/ 480 w 480"/>
                <a:gd name="T5" fmla="*/ 1152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1152">
                  <a:moveTo>
                    <a:pt x="0" y="0"/>
                  </a:moveTo>
                  <a:lnTo>
                    <a:pt x="480" y="0"/>
                  </a:lnTo>
                  <a:lnTo>
                    <a:pt x="480" y="1152"/>
                  </a:ln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185" name="Text Box 19"/>
            <p:cNvSpPr txBox="1">
              <a:spLocks noChangeArrowheads="1"/>
            </p:cNvSpPr>
            <p:nvPr/>
          </p:nvSpPr>
          <p:spPr bwMode="auto">
            <a:xfrm>
              <a:off x="2496" y="1632"/>
              <a:ext cx="1176" cy="293"/>
            </a:xfrm>
            <a:prstGeom prst="rect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vi-VN" sz="2200">
                  <a:solidFill>
                    <a:srgbClr val="0000CC"/>
                  </a:solidFill>
                  <a:latin typeface="Tahoma" panose="020B0604030504040204" pitchFamily="34" charset="0"/>
                </a:rPr>
                <a:t>Khởi tạo biến</a:t>
              </a:r>
            </a:p>
          </p:txBody>
        </p:sp>
        <p:sp>
          <p:nvSpPr>
            <p:cNvPr id="7186" name="Text Box 20"/>
            <p:cNvSpPr txBox="1">
              <a:spLocks noChangeArrowheads="1"/>
            </p:cNvSpPr>
            <p:nvPr/>
          </p:nvSpPr>
          <p:spPr bwMode="auto">
            <a:xfrm>
              <a:off x="2466" y="3357"/>
              <a:ext cx="1176" cy="504"/>
            </a:xfrm>
            <a:prstGeom prst="rect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vi-VN" sz="2200">
                  <a:solidFill>
                    <a:srgbClr val="0000CC"/>
                  </a:solidFill>
                  <a:latin typeface="Tahoma" panose="020B0604030504040204" pitchFamily="34" charset="0"/>
                </a:rPr>
                <a:t>Thay đổi g.trị của biến</a:t>
              </a:r>
            </a:p>
          </p:txBody>
        </p:sp>
        <p:sp>
          <p:nvSpPr>
            <p:cNvPr id="7187" name="Line 21"/>
            <p:cNvSpPr>
              <a:spLocks noChangeShapeType="1"/>
            </p:cNvSpPr>
            <p:nvPr/>
          </p:nvSpPr>
          <p:spPr bwMode="auto">
            <a:xfrm>
              <a:off x="3072" y="3168"/>
              <a:ext cx="0" cy="19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188" name="Freeform 22"/>
            <p:cNvSpPr>
              <a:spLocks/>
            </p:cNvSpPr>
            <p:nvPr/>
          </p:nvSpPr>
          <p:spPr bwMode="auto">
            <a:xfrm>
              <a:off x="1824" y="2016"/>
              <a:ext cx="1248" cy="1632"/>
            </a:xfrm>
            <a:custGeom>
              <a:avLst/>
              <a:gdLst>
                <a:gd name="T0" fmla="*/ 729 w 1200"/>
                <a:gd name="T1" fmla="*/ 2209 h 1536"/>
                <a:gd name="T2" fmla="*/ 0 w 1200"/>
                <a:gd name="T3" fmla="*/ 2209 h 1536"/>
                <a:gd name="T4" fmla="*/ 0 w 1200"/>
                <a:gd name="T5" fmla="*/ 0 h 1536"/>
                <a:gd name="T6" fmla="*/ 1518 w 1200"/>
                <a:gd name="T7" fmla="*/ 0 h 1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00" h="1536">
                  <a:moveTo>
                    <a:pt x="576" y="1536"/>
                  </a:moveTo>
                  <a:lnTo>
                    <a:pt x="0" y="1536"/>
                  </a:lnTo>
                  <a:lnTo>
                    <a:pt x="0" y="0"/>
                  </a:lnTo>
                  <a:lnTo>
                    <a:pt x="120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189" name="Line 23"/>
            <p:cNvSpPr>
              <a:spLocks noChangeShapeType="1"/>
            </p:cNvSpPr>
            <p:nvPr/>
          </p:nvSpPr>
          <p:spPr bwMode="auto">
            <a:xfrm>
              <a:off x="3072" y="1488"/>
              <a:ext cx="0" cy="14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828800" y="492352"/>
            <a:ext cx="701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3000" b="1" dirty="0">
                <a:latin typeface="Tahoma" panose="020B0604030504040204" pitchFamily="34" charset="0"/>
              </a:rPr>
              <a:t>VÒNG LẶP for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74371" y="1255574"/>
            <a:ext cx="5867400" cy="938719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for (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Khởi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tạo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biến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;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điều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kiện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;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cập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nhật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biến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	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lệnh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790023646"/>
      </p:ext>
    </p:extLst>
  </p:cSld>
  <p:clrMapOvr>
    <a:masterClrMapping/>
  </p:clrMapOvr>
  <p:transition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9600A5-C393-41E3-ACF0-315D49D54FC2}" type="slidenum">
              <a:rPr lang="en-US" altLang="vi-VN">
                <a:solidFill>
                  <a:srgbClr val="FFFF00"/>
                </a:solidFill>
              </a:rPr>
              <a:pPr eaLnBrk="1" hangingPunct="1"/>
              <a:t>5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400" dirty="0" err="1">
                <a:solidFill>
                  <a:srgbClr val="0000CC"/>
                </a:solidFill>
                <a:latin typeface="Tahoma" panose="020B0604030504040204" pitchFamily="34" charset="0"/>
              </a:rPr>
              <a:t>Ví</a:t>
            </a:r>
            <a:r>
              <a:rPr lang="en-US" altLang="vi-VN" sz="24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  <a:latin typeface="Tahoma" panose="020B0604030504040204" pitchFamily="34" charset="0"/>
              </a:rPr>
              <a:t>dụ</a:t>
            </a:r>
            <a:r>
              <a:rPr lang="en-US" altLang="vi-VN" sz="2400" dirty="0">
                <a:solidFill>
                  <a:srgbClr val="0000CC"/>
                </a:solidFill>
                <a:latin typeface="Tahoma" panose="020B0604030504040204" pitchFamily="34" charset="0"/>
              </a:rPr>
              <a:t>: </a:t>
            </a:r>
            <a:r>
              <a:rPr lang="en-US" altLang="vi-VN" sz="2400" dirty="0" err="1">
                <a:solidFill>
                  <a:srgbClr val="0000CC"/>
                </a:solidFill>
                <a:latin typeface="Tahoma" panose="020B0604030504040204" pitchFamily="34" charset="0"/>
              </a:rPr>
              <a:t>Viết</a:t>
            </a:r>
            <a:r>
              <a:rPr lang="en-US" altLang="vi-VN" sz="24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  <a:latin typeface="Tahoma" panose="020B0604030504040204" pitchFamily="34" charset="0"/>
              </a:rPr>
              <a:t>chương</a:t>
            </a:r>
            <a:r>
              <a:rPr lang="en-US" altLang="vi-VN" sz="24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  <a:latin typeface="Tahoma" panose="020B0604030504040204" pitchFamily="34" charset="0"/>
              </a:rPr>
              <a:t>trình</a:t>
            </a:r>
            <a:r>
              <a:rPr lang="en-US" altLang="vi-VN" sz="24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  <a:latin typeface="Tahoma" panose="020B0604030504040204" pitchFamily="34" charset="0"/>
              </a:rPr>
              <a:t>tính</a:t>
            </a:r>
            <a:r>
              <a:rPr lang="en-US" altLang="vi-VN" sz="2400" dirty="0">
                <a:solidFill>
                  <a:srgbClr val="0000CC"/>
                </a:solidFill>
                <a:latin typeface="Tahoma" panose="020B0604030504040204" pitchFamily="34" charset="0"/>
              </a:rPr>
              <a:t> Z = 1 + 2 + 3 +…+ n</a:t>
            </a:r>
          </a:p>
        </p:txBody>
      </p:sp>
      <p:grpSp>
        <p:nvGrpSpPr>
          <p:cNvPr id="9224" name="Group 37"/>
          <p:cNvGrpSpPr>
            <a:grpSpLocks/>
          </p:cNvGrpSpPr>
          <p:nvPr/>
        </p:nvGrpSpPr>
        <p:grpSpPr bwMode="auto">
          <a:xfrm>
            <a:off x="544285" y="1846194"/>
            <a:ext cx="4114800" cy="4183516"/>
            <a:chOff x="2880" y="1104"/>
            <a:chExt cx="2592" cy="2880"/>
          </a:xfrm>
        </p:grpSpPr>
        <p:sp>
          <p:nvSpPr>
            <p:cNvPr id="9225" name="AutoShape 9"/>
            <p:cNvSpPr>
              <a:spLocks noChangeArrowheads="1"/>
            </p:cNvSpPr>
            <p:nvPr/>
          </p:nvSpPr>
          <p:spPr bwMode="auto">
            <a:xfrm>
              <a:off x="3468" y="1104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2200" b="1">
                  <a:solidFill>
                    <a:srgbClr val="0000CC"/>
                  </a:solidFill>
                  <a:latin typeface="Tahoma" panose="020B0604030504040204" pitchFamily="34" charset="0"/>
                </a:rPr>
                <a:t>Bắt đầu</a:t>
              </a:r>
            </a:p>
          </p:txBody>
        </p:sp>
        <p:sp>
          <p:nvSpPr>
            <p:cNvPr id="9226" name="AutoShape 10"/>
            <p:cNvSpPr>
              <a:spLocks noChangeArrowheads="1"/>
            </p:cNvSpPr>
            <p:nvPr/>
          </p:nvSpPr>
          <p:spPr bwMode="auto">
            <a:xfrm>
              <a:off x="3216" y="1584"/>
              <a:ext cx="1323" cy="339"/>
            </a:xfrm>
            <a:prstGeom prst="parallelogram">
              <a:avLst>
                <a:gd name="adj" fmla="val 112500"/>
              </a:avLst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vi-VN" sz="1700" dirty="0" err="1">
                  <a:solidFill>
                    <a:srgbClr val="0000CC"/>
                  </a:solidFill>
                  <a:latin typeface="Tahoma" panose="020B0604030504040204" pitchFamily="34" charset="0"/>
                </a:rPr>
                <a:t>Nhập</a:t>
              </a:r>
              <a:r>
                <a:rPr lang="en-US" altLang="vi-VN" sz="1700" dirty="0">
                  <a:solidFill>
                    <a:srgbClr val="0000CC"/>
                  </a:solidFill>
                  <a:latin typeface="Tahoma" panose="020B0604030504040204" pitchFamily="34" charset="0"/>
                </a:rPr>
                <a:t> n</a:t>
              </a:r>
            </a:p>
            <a:p>
              <a:pPr algn="ctr" eaLnBrk="1" hangingPunct="1"/>
              <a:r>
                <a:rPr lang="en-US" altLang="vi-VN" sz="1700" dirty="0" err="1">
                  <a:solidFill>
                    <a:srgbClr val="0000CC"/>
                  </a:solidFill>
                  <a:latin typeface="Tahoma" panose="020B0604030504040204" pitchFamily="34" charset="0"/>
                </a:rPr>
                <a:t>i</a:t>
              </a:r>
              <a:r>
                <a:rPr lang="en-US" altLang="vi-VN" sz="1700" dirty="0">
                  <a:solidFill>
                    <a:srgbClr val="0000CC"/>
                  </a:solidFill>
                  <a:latin typeface="Tahoma" panose="020B0604030504040204" pitchFamily="34" charset="0"/>
                </a:rPr>
                <a:t>=1</a:t>
              </a:r>
            </a:p>
          </p:txBody>
        </p:sp>
        <p:sp>
          <p:nvSpPr>
            <p:cNvPr id="9227" name="AutoShape 11"/>
            <p:cNvSpPr>
              <a:spLocks noChangeArrowheads="1"/>
            </p:cNvSpPr>
            <p:nvPr/>
          </p:nvSpPr>
          <p:spPr bwMode="auto">
            <a:xfrm>
              <a:off x="3378" y="2085"/>
              <a:ext cx="1008" cy="336"/>
            </a:xfrm>
            <a:prstGeom prst="diamond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>
                  <a:solidFill>
                    <a:srgbClr val="FF00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i &lt;= n</a:t>
              </a:r>
            </a:p>
          </p:txBody>
        </p:sp>
        <p:sp>
          <p:nvSpPr>
            <p:cNvPr id="9228" name="AutoShape 12"/>
            <p:cNvSpPr>
              <a:spLocks noChangeArrowheads="1"/>
            </p:cNvSpPr>
            <p:nvPr/>
          </p:nvSpPr>
          <p:spPr bwMode="auto">
            <a:xfrm>
              <a:off x="4560" y="3696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2000" b="1">
                  <a:solidFill>
                    <a:srgbClr val="0000CC"/>
                  </a:solidFill>
                  <a:latin typeface="Tahoma" panose="020B0604030504040204" pitchFamily="34" charset="0"/>
                </a:rPr>
                <a:t>Kết thúc</a:t>
              </a:r>
            </a:p>
          </p:txBody>
        </p:sp>
        <p:sp>
          <p:nvSpPr>
            <p:cNvPr id="9229" name="Freeform 13"/>
            <p:cNvSpPr>
              <a:spLocks/>
            </p:cNvSpPr>
            <p:nvPr/>
          </p:nvSpPr>
          <p:spPr bwMode="auto">
            <a:xfrm>
              <a:off x="4377" y="2256"/>
              <a:ext cx="624" cy="720"/>
            </a:xfrm>
            <a:custGeom>
              <a:avLst/>
              <a:gdLst>
                <a:gd name="T0" fmla="*/ 0 w 672"/>
                <a:gd name="T1" fmla="*/ 0 h 480"/>
                <a:gd name="T2" fmla="*/ 431 w 672"/>
                <a:gd name="T3" fmla="*/ 0 h 480"/>
                <a:gd name="T4" fmla="*/ 431 w 672"/>
                <a:gd name="T5" fmla="*/ 546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480">
                  <a:moveTo>
                    <a:pt x="0" y="0"/>
                  </a:moveTo>
                  <a:lnTo>
                    <a:pt x="672" y="0"/>
                  </a:lnTo>
                  <a:lnTo>
                    <a:pt x="672" y="48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>
              <a:off x="3915" y="139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3897" y="190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3408" y="2544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vi-VN" sz="1600">
                  <a:solidFill>
                    <a:srgbClr val="0000CC"/>
                  </a:solidFill>
                  <a:latin typeface="Tahoma" panose="020B0604030504040204" pitchFamily="34" charset="0"/>
                </a:rPr>
                <a:t>đúng</a:t>
              </a:r>
            </a:p>
          </p:txBody>
        </p:sp>
        <p:sp>
          <p:nvSpPr>
            <p:cNvPr id="9233" name="Text Box 17"/>
            <p:cNvSpPr txBox="1">
              <a:spLocks noChangeArrowheads="1"/>
            </p:cNvSpPr>
            <p:nvPr/>
          </p:nvSpPr>
          <p:spPr bwMode="auto">
            <a:xfrm>
              <a:off x="4443" y="206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vi-VN" sz="1600">
                  <a:solidFill>
                    <a:srgbClr val="0000CC"/>
                  </a:solidFill>
                  <a:latin typeface="Tahoma" panose="020B0604030504040204" pitchFamily="34" charset="0"/>
                </a:rPr>
                <a:t>sai</a:t>
              </a:r>
            </a:p>
          </p:txBody>
        </p:sp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3552" y="3168"/>
              <a:ext cx="720" cy="239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vi-VN" sz="1700">
                  <a:solidFill>
                    <a:srgbClr val="0000CC"/>
                  </a:solidFill>
                  <a:latin typeface="Tahoma" panose="020B0604030504040204" pitchFamily="34" charset="0"/>
                </a:rPr>
                <a:t>z= z+i</a:t>
              </a:r>
            </a:p>
          </p:txBody>
        </p:sp>
        <p:sp>
          <p:nvSpPr>
            <p:cNvPr id="9235" name="Line 24"/>
            <p:cNvSpPr>
              <a:spLocks noChangeShapeType="1"/>
            </p:cNvSpPr>
            <p:nvPr/>
          </p:nvSpPr>
          <p:spPr bwMode="auto">
            <a:xfrm>
              <a:off x="3885" y="2418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36" name="Freeform 25"/>
            <p:cNvSpPr>
              <a:spLocks/>
            </p:cNvSpPr>
            <p:nvPr/>
          </p:nvSpPr>
          <p:spPr bwMode="auto">
            <a:xfrm>
              <a:off x="2880" y="2265"/>
              <a:ext cx="1008" cy="1440"/>
            </a:xfrm>
            <a:custGeom>
              <a:avLst/>
              <a:gdLst>
                <a:gd name="T0" fmla="*/ 1008 w 1008"/>
                <a:gd name="T1" fmla="*/ 1152 h 1440"/>
                <a:gd name="T2" fmla="*/ 1008 w 1008"/>
                <a:gd name="T3" fmla="*/ 1440 h 1440"/>
                <a:gd name="T4" fmla="*/ 0 w 1008"/>
                <a:gd name="T5" fmla="*/ 1440 h 1440"/>
                <a:gd name="T6" fmla="*/ 0 w 1008"/>
                <a:gd name="T7" fmla="*/ 0 h 1440"/>
                <a:gd name="T8" fmla="*/ 480 w 1008"/>
                <a:gd name="T9" fmla="*/ 0 h 1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8" h="1440">
                  <a:moveTo>
                    <a:pt x="1008" y="1152"/>
                  </a:moveTo>
                  <a:lnTo>
                    <a:pt x="1008" y="1440"/>
                  </a:lnTo>
                  <a:lnTo>
                    <a:pt x="0" y="1440"/>
                  </a:lnTo>
                  <a:lnTo>
                    <a:pt x="0" y="0"/>
                  </a:lnTo>
                  <a:lnTo>
                    <a:pt x="48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37" name="Line 26"/>
            <p:cNvSpPr>
              <a:spLocks noChangeShapeType="1"/>
            </p:cNvSpPr>
            <p:nvPr/>
          </p:nvSpPr>
          <p:spPr bwMode="auto">
            <a:xfrm>
              <a:off x="4992" y="33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9238" name="Group 32"/>
            <p:cNvGrpSpPr>
              <a:grpSpLocks/>
            </p:cNvGrpSpPr>
            <p:nvPr/>
          </p:nvGrpSpPr>
          <p:grpSpPr bwMode="auto">
            <a:xfrm>
              <a:off x="4656" y="2976"/>
              <a:ext cx="816" cy="432"/>
              <a:chOff x="3450" y="2889"/>
              <a:chExt cx="816" cy="432"/>
            </a:xfrm>
          </p:grpSpPr>
          <p:grpSp>
            <p:nvGrpSpPr>
              <p:cNvPr id="9239" name="Group 33"/>
              <p:cNvGrpSpPr>
                <a:grpSpLocks/>
              </p:cNvGrpSpPr>
              <p:nvPr/>
            </p:nvGrpSpPr>
            <p:grpSpPr bwMode="auto">
              <a:xfrm>
                <a:off x="3450" y="2889"/>
                <a:ext cx="803" cy="432"/>
                <a:chOff x="384" y="3408"/>
                <a:chExt cx="864" cy="488"/>
              </a:xfrm>
            </p:grpSpPr>
            <p:sp>
              <p:nvSpPr>
                <p:cNvPr id="9241" name="Freeform 34"/>
                <p:cNvSpPr>
                  <a:spLocks/>
                </p:cNvSpPr>
                <p:nvPr/>
              </p:nvSpPr>
              <p:spPr bwMode="auto">
                <a:xfrm>
                  <a:off x="384" y="3408"/>
                  <a:ext cx="864" cy="336"/>
                </a:xfrm>
                <a:custGeom>
                  <a:avLst/>
                  <a:gdLst>
                    <a:gd name="T0" fmla="*/ 0 w 864"/>
                    <a:gd name="T1" fmla="*/ 336 h 336"/>
                    <a:gd name="T2" fmla="*/ 0 w 864"/>
                    <a:gd name="T3" fmla="*/ 0 h 336"/>
                    <a:gd name="T4" fmla="*/ 864 w 864"/>
                    <a:gd name="T5" fmla="*/ 0 h 336"/>
                    <a:gd name="T6" fmla="*/ 864 w 864"/>
                    <a:gd name="T7" fmla="*/ 336 h 33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64" h="336">
                      <a:moveTo>
                        <a:pt x="0" y="336"/>
                      </a:moveTo>
                      <a:lnTo>
                        <a:pt x="0" y="0"/>
                      </a:lnTo>
                      <a:lnTo>
                        <a:pt x="864" y="0"/>
                      </a:lnTo>
                      <a:lnTo>
                        <a:pt x="864" y="336"/>
                      </a:lnTo>
                    </a:path>
                  </a:pathLst>
                </a:custGeom>
                <a:noFill/>
                <a:ln w="28575" cmpd="sng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9242" name="Freeform 35"/>
                <p:cNvSpPr>
                  <a:spLocks/>
                </p:cNvSpPr>
                <p:nvPr/>
              </p:nvSpPr>
              <p:spPr bwMode="auto">
                <a:xfrm>
                  <a:off x="384" y="3744"/>
                  <a:ext cx="864" cy="152"/>
                </a:xfrm>
                <a:custGeom>
                  <a:avLst/>
                  <a:gdLst>
                    <a:gd name="T0" fmla="*/ 0 w 864"/>
                    <a:gd name="T1" fmla="*/ 0 h 152"/>
                    <a:gd name="T2" fmla="*/ 240 w 864"/>
                    <a:gd name="T3" fmla="*/ 144 h 152"/>
                    <a:gd name="T4" fmla="*/ 576 w 864"/>
                    <a:gd name="T5" fmla="*/ 48 h 152"/>
                    <a:gd name="T6" fmla="*/ 864 w 864"/>
                    <a:gd name="T7" fmla="*/ 0 h 1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64" h="152">
                      <a:moveTo>
                        <a:pt x="0" y="0"/>
                      </a:moveTo>
                      <a:cubicBezTo>
                        <a:pt x="72" y="68"/>
                        <a:pt x="144" y="136"/>
                        <a:pt x="240" y="144"/>
                      </a:cubicBezTo>
                      <a:cubicBezTo>
                        <a:pt x="336" y="152"/>
                        <a:pt x="472" y="72"/>
                        <a:pt x="576" y="48"/>
                      </a:cubicBezTo>
                      <a:cubicBezTo>
                        <a:pt x="680" y="24"/>
                        <a:pt x="772" y="12"/>
                        <a:pt x="864" y="0"/>
                      </a:cubicBezTo>
                    </a:path>
                  </a:pathLst>
                </a:custGeom>
                <a:noFill/>
                <a:ln w="28575" cmpd="sng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sp>
            <p:nvSpPr>
              <p:cNvPr id="9240" name="Text Box 36"/>
              <p:cNvSpPr txBox="1">
                <a:spLocks noChangeArrowheads="1"/>
              </p:cNvSpPr>
              <p:nvPr/>
            </p:nvSpPr>
            <p:spPr bwMode="auto">
              <a:xfrm>
                <a:off x="3463" y="2924"/>
                <a:ext cx="803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vi-VN" sz="1700">
                    <a:solidFill>
                      <a:srgbClr val="0000CC"/>
                    </a:solidFill>
                    <a:latin typeface="Tahoma" panose="020B0604030504040204" pitchFamily="34" charset="0"/>
                  </a:rPr>
                  <a:t>Xuất z</a:t>
                </a:r>
              </a:p>
            </p:txBody>
          </p:sp>
        </p:grpSp>
      </p:grp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828800" y="492352"/>
            <a:ext cx="701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3000" b="1" dirty="0">
                <a:latin typeface="Tahoma" panose="020B0604030504040204" pitchFamily="34" charset="0"/>
              </a:rPr>
              <a:t>VÒNG LẶP for</a:t>
            </a:r>
          </a:p>
        </p:txBody>
      </p:sp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60" y="1867381"/>
            <a:ext cx="3801156" cy="4054448"/>
          </a:xfrm>
          <a:prstGeom prst="rect">
            <a:avLst/>
          </a:prstGeom>
        </p:spPr>
      </p:pic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896369" y="5624432"/>
            <a:ext cx="603137" cy="353943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1700" dirty="0" err="1">
                <a:solidFill>
                  <a:srgbClr val="0000CC"/>
                </a:solidFill>
                <a:latin typeface="Tahoma" panose="020B0604030504040204" pitchFamily="34" charset="0"/>
              </a:rPr>
              <a:t>i</a:t>
            </a:r>
            <a:r>
              <a:rPr lang="en-US" altLang="vi-VN" sz="1700" dirty="0">
                <a:solidFill>
                  <a:srgbClr val="0000CC"/>
                </a:solidFill>
                <a:latin typeface="Tahoma" panose="020B0604030504040204" pitchFamily="34" charset="0"/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1321039232"/>
      </p:ext>
    </p:extLst>
  </p:cSld>
  <p:clrMapOvr>
    <a:masterClrMapping/>
  </p:clrMapOvr>
  <p:transition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9600A5-C393-41E3-ACF0-315D49D54FC2}" type="slidenum">
              <a:rPr lang="en-US" altLang="vi-VN">
                <a:solidFill>
                  <a:srgbClr val="FFFF00"/>
                </a:solidFill>
              </a:rPr>
              <a:pPr eaLnBrk="1" hangingPunct="1"/>
              <a:t>6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400" dirty="0" err="1">
                <a:solidFill>
                  <a:srgbClr val="0000CC"/>
                </a:solidFill>
                <a:latin typeface="Tahoma" panose="020B0604030504040204" pitchFamily="34" charset="0"/>
              </a:rPr>
              <a:t>Ví</a:t>
            </a:r>
            <a:r>
              <a:rPr lang="en-US" altLang="vi-VN" sz="24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  <a:latin typeface="Tahoma" panose="020B0604030504040204" pitchFamily="34" charset="0"/>
              </a:rPr>
              <a:t>dụ</a:t>
            </a:r>
            <a:r>
              <a:rPr lang="en-US" altLang="vi-VN" sz="2400" dirty="0">
                <a:solidFill>
                  <a:srgbClr val="0000CC"/>
                </a:solidFill>
                <a:latin typeface="Tahoma" panose="020B0604030504040204" pitchFamily="34" charset="0"/>
              </a:rPr>
              <a:t>: </a:t>
            </a:r>
            <a:r>
              <a:rPr lang="en-US" altLang="vi-VN" sz="2400" dirty="0" err="1">
                <a:solidFill>
                  <a:srgbClr val="0000CC"/>
                </a:solidFill>
                <a:latin typeface="Tahoma" panose="020B0604030504040204" pitchFamily="34" charset="0"/>
              </a:rPr>
              <a:t>Viết</a:t>
            </a:r>
            <a:r>
              <a:rPr lang="en-US" altLang="vi-VN" sz="24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  <a:latin typeface="Tahoma" panose="020B0604030504040204" pitchFamily="34" charset="0"/>
              </a:rPr>
              <a:t>chương</a:t>
            </a:r>
            <a:r>
              <a:rPr lang="en-US" altLang="vi-VN" sz="24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  <a:latin typeface="Tahoma" panose="020B0604030504040204" pitchFamily="34" charset="0"/>
              </a:rPr>
              <a:t>trình</a:t>
            </a:r>
            <a:r>
              <a:rPr lang="en-US" altLang="vi-VN" sz="24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  <a:latin typeface="Tahoma" panose="020B0604030504040204" pitchFamily="34" charset="0"/>
              </a:rPr>
              <a:t>tính</a:t>
            </a:r>
            <a:r>
              <a:rPr lang="en-US" altLang="vi-VN" sz="2400" dirty="0">
                <a:solidFill>
                  <a:srgbClr val="0000CC"/>
                </a:solidFill>
                <a:latin typeface="Tahoma" panose="020B0604030504040204" pitchFamily="34" charset="0"/>
              </a:rPr>
              <a:t> Z = 1 + 2 + 3 +…+ n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828800" y="492352"/>
            <a:ext cx="701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3000" b="1" dirty="0">
                <a:latin typeface="Tahoma" panose="020B0604030504040204" pitchFamily="34" charset="0"/>
              </a:rPr>
              <a:t>VÒNG LẶP for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2" y="1773465"/>
            <a:ext cx="2923728" cy="3353656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25" y="1773465"/>
            <a:ext cx="2748750" cy="3534456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>
          <a:xfrm>
            <a:off x="1262743" y="5638800"/>
            <a:ext cx="6422571" cy="620486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3 </a:t>
            </a:r>
            <a:r>
              <a:rPr lang="en-US" sz="2400" dirty="0" err="1"/>
              <a:t>vòng</a:t>
            </a:r>
            <a:r>
              <a:rPr lang="en-US" sz="2400" dirty="0"/>
              <a:t> for???</a:t>
            </a:r>
            <a:endParaRPr lang="vi-VN" sz="24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885" y="1824047"/>
            <a:ext cx="2905530" cy="34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02286"/>
      </p:ext>
    </p:extLst>
  </p:cSld>
  <p:clrMapOvr>
    <a:masterClrMapping/>
  </p:clrMapOvr>
  <p:transition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BA8367-7FE1-4B8B-A460-FC0D1E639C2C}" type="slidenum">
              <a:rPr lang="en-US" altLang="vi-VN">
                <a:solidFill>
                  <a:srgbClr val="FFFF00"/>
                </a:solidFill>
              </a:rPr>
              <a:pPr eaLnBrk="1" hangingPunct="1"/>
              <a:t>7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676400" y="1295400"/>
            <a:ext cx="2971800" cy="939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while  (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điều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kiện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         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lệnh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;</a:t>
            </a:r>
          </a:p>
        </p:txBody>
      </p:sp>
      <p:grpSp>
        <p:nvGrpSpPr>
          <p:cNvPr id="11270" name="Group 19"/>
          <p:cNvGrpSpPr>
            <a:grpSpLocks/>
          </p:cNvGrpSpPr>
          <p:nvPr/>
        </p:nvGrpSpPr>
        <p:grpSpPr bwMode="auto">
          <a:xfrm>
            <a:off x="1676400" y="3200400"/>
            <a:ext cx="3581400" cy="2590800"/>
            <a:chOff x="960" y="2016"/>
            <a:chExt cx="2256" cy="1632"/>
          </a:xfrm>
        </p:grpSpPr>
        <p:sp>
          <p:nvSpPr>
            <p:cNvPr id="11275" name="AutoShape 6"/>
            <p:cNvSpPr>
              <a:spLocks noChangeArrowheads="1"/>
            </p:cNvSpPr>
            <p:nvPr/>
          </p:nvSpPr>
          <p:spPr bwMode="auto">
            <a:xfrm>
              <a:off x="1632" y="2256"/>
              <a:ext cx="1008" cy="480"/>
            </a:xfrm>
            <a:prstGeom prst="diamond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2200">
                  <a:solidFill>
                    <a:srgbClr val="0000CC"/>
                  </a:solidFill>
                  <a:latin typeface="Tahoma" panose="020B0604030504040204" pitchFamily="34" charset="0"/>
                </a:rPr>
                <a:t>đk</a:t>
              </a:r>
            </a:p>
          </p:txBody>
        </p:sp>
        <p:sp>
          <p:nvSpPr>
            <p:cNvPr id="11276" name="Text Box 7"/>
            <p:cNvSpPr txBox="1">
              <a:spLocks noChangeArrowheads="1"/>
            </p:cNvSpPr>
            <p:nvPr/>
          </p:nvSpPr>
          <p:spPr bwMode="auto">
            <a:xfrm>
              <a:off x="1584" y="3072"/>
              <a:ext cx="1056" cy="293"/>
            </a:xfrm>
            <a:prstGeom prst="rect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vi-VN" sz="2200">
                  <a:solidFill>
                    <a:srgbClr val="0000CC"/>
                  </a:solidFill>
                  <a:latin typeface="Tahoma" panose="020B0604030504040204" pitchFamily="34" charset="0"/>
                </a:rPr>
                <a:t>Lệnh;</a:t>
              </a:r>
            </a:p>
          </p:txBody>
        </p:sp>
        <p:sp>
          <p:nvSpPr>
            <p:cNvPr id="11277" name="Line 8"/>
            <p:cNvSpPr>
              <a:spLocks noChangeShapeType="1"/>
            </p:cNvSpPr>
            <p:nvPr/>
          </p:nvSpPr>
          <p:spPr bwMode="auto">
            <a:xfrm>
              <a:off x="2121" y="2016"/>
              <a:ext cx="0" cy="24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278" name="Line 9"/>
            <p:cNvSpPr>
              <a:spLocks noChangeShapeType="1"/>
            </p:cNvSpPr>
            <p:nvPr/>
          </p:nvSpPr>
          <p:spPr bwMode="auto">
            <a:xfrm flipH="1">
              <a:off x="2130" y="2736"/>
              <a:ext cx="9" cy="336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279" name="Text Box 10"/>
            <p:cNvSpPr txBox="1">
              <a:spLocks noChangeArrowheads="1"/>
            </p:cNvSpPr>
            <p:nvPr/>
          </p:nvSpPr>
          <p:spPr bwMode="auto">
            <a:xfrm>
              <a:off x="2832" y="225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vi-VN" sz="2000">
                  <a:solidFill>
                    <a:srgbClr val="0000CC"/>
                  </a:solidFill>
                  <a:latin typeface="Tahoma" panose="020B0604030504040204" pitchFamily="34" charset="0"/>
                </a:rPr>
                <a:t>sai</a:t>
              </a:r>
            </a:p>
          </p:txBody>
        </p:sp>
        <p:sp>
          <p:nvSpPr>
            <p:cNvPr id="11280" name="Text Box 11"/>
            <p:cNvSpPr txBox="1">
              <a:spLocks noChangeArrowheads="1"/>
            </p:cNvSpPr>
            <p:nvPr/>
          </p:nvSpPr>
          <p:spPr bwMode="auto">
            <a:xfrm>
              <a:off x="2160" y="278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vi-VN" sz="2000">
                  <a:solidFill>
                    <a:srgbClr val="0000CC"/>
                  </a:solidFill>
                  <a:latin typeface="Tahoma" panose="020B0604030504040204" pitchFamily="34" charset="0"/>
                </a:rPr>
                <a:t>đúng</a:t>
              </a:r>
            </a:p>
          </p:txBody>
        </p:sp>
        <p:sp>
          <p:nvSpPr>
            <p:cNvPr id="11281" name="Freeform 12"/>
            <p:cNvSpPr>
              <a:spLocks/>
            </p:cNvSpPr>
            <p:nvPr/>
          </p:nvSpPr>
          <p:spPr bwMode="auto">
            <a:xfrm>
              <a:off x="960" y="2112"/>
              <a:ext cx="1152" cy="1440"/>
            </a:xfrm>
            <a:custGeom>
              <a:avLst/>
              <a:gdLst>
                <a:gd name="T0" fmla="*/ 1152 w 1152"/>
                <a:gd name="T1" fmla="*/ 1248 h 1440"/>
                <a:gd name="T2" fmla="*/ 1152 w 1152"/>
                <a:gd name="T3" fmla="*/ 1440 h 1440"/>
                <a:gd name="T4" fmla="*/ 0 w 1152"/>
                <a:gd name="T5" fmla="*/ 1440 h 1440"/>
                <a:gd name="T6" fmla="*/ 0 w 1152"/>
                <a:gd name="T7" fmla="*/ 0 h 1440"/>
                <a:gd name="T8" fmla="*/ 1152 w 1152"/>
                <a:gd name="T9" fmla="*/ 0 h 1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1440">
                  <a:moveTo>
                    <a:pt x="1152" y="1248"/>
                  </a:moveTo>
                  <a:lnTo>
                    <a:pt x="1152" y="1440"/>
                  </a:lnTo>
                  <a:lnTo>
                    <a:pt x="0" y="1440"/>
                  </a:lnTo>
                  <a:lnTo>
                    <a:pt x="0" y="0"/>
                  </a:lnTo>
                  <a:lnTo>
                    <a:pt x="1152" y="0"/>
                  </a:lnTo>
                </a:path>
              </a:pathLst>
            </a:custGeom>
            <a:noFill/>
            <a:ln w="38100" cap="flat" cmpd="sng">
              <a:solidFill>
                <a:srgbClr val="0000CC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1282" name="Freeform 13"/>
            <p:cNvSpPr>
              <a:spLocks/>
            </p:cNvSpPr>
            <p:nvPr/>
          </p:nvSpPr>
          <p:spPr bwMode="auto">
            <a:xfrm>
              <a:off x="2640" y="2496"/>
              <a:ext cx="480" cy="1152"/>
            </a:xfrm>
            <a:custGeom>
              <a:avLst/>
              <a:gdLst>
                <a:gd name="T0" fmla="*/ 0 w 480"/>
                <a:gd name="T1" fmla="*/ 0 h 1152"/>
                <a:gd name="T2" fmla="*/ 480 w 480"/>
                <a:gd name="T3" fmla="*/ 0 h 1152"/>
                <a:gd name="T4" fmla="*/ 480 w 480"/>
                <a:gd name="T5" fmla="*/ 1152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1152">
                  <a:moveTo>
                    <a:pt x="0" y="0"/>
                  </a:moveTo>
                  <a:lnTo>
                    <a:pt x="480" y="0"/>
                  </a:lnTo>
                  <a:lnTo>
                    <a:pt x="480" y="1152"/>
                  </a:ln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1271" name="Text Box 14"/>
          <p:cNvSpPr txBox="1">
            <a:spLocks noChangeArrowheads="1"/>
          </p:cNvSpPr>
          <p:nvPr/>
        </p:nvSpPr>
        <p:spPr bwMode="auto">
          <a:xfrm>
            <a:off x="304800" y="2819400"/>
            <a:ext cx="1295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 b="1">
                <a:solidFill>
                  <a:srgbClr val="0000CC"/>
                </a:solidFill>
                <a:latin typeface="Tahoma" panose="020B0604030504040204" pitchFamily="34" charset="0"/>
              </a:rPr>
              <a:t>Lưu đồ:</a:t>
            </a:r>
          </a:p>
        </p:txBody>
      </p:sp>
      <p:sp>
        <p:nvSpPr>
          <p:cNvPr id="11274" name="Text Box 18"/>
          <p:cNvSpPr txBox="1">
            <a:spLocks noChangeArrowheads="1"/>
          </p:cNvSpPr>
          <p:nvPr/>
        </p:nvSpPr>
        <p:spPr bwMode="auto">
          <a:xfrm>
            <a:off x="228600" y="1143000"/>
            <a:ext cx="8534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 b="1">
                <a:solidFill>
                  <a:srgbClr val="0000CC"/>
                </a:solidFill>
                <a:latin typeface="Tahoma" panose="020B0604030504040204" pitchFamily="34" charset="0"/>
              </a:rPr>
              <a:t>Cú pháp: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828800" y="492352"/>
            <a:ext cx="701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3000" b="1" dirty="0">
                <a:latin typeface="Tahoma" panose="020B0604030504040204" pitchFamily="34" charset="0"/>
              </a:rPr>
              <a:t>VÒNG LẶP while</a:t>
            </a:r>
          </a:p>
        </p:txBody>
      </p:sp>
    </p:spTree>
    <p:extLst>
      <p:ext uri="{BB962C8B-B14F-4D97-AF65-F5344CB8AC3E}">
        <p14:creationId xmlns:p14="http://schemas.microsoft.com/office/powerpoint/2010/main" val="853313363"/>
      </p:ext>
    </p:extLst>
  </p:cSld>
  <p:clrMapOvr>
    <a:masterClrMapping/>
  </p:clrMapOvr>
  <p:transition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C0D279-FB34-448F-B57F-5D33957A9389}" type="slidenum">
              <a:rPr lang="en-US" altLang="vi-VN">
                <a:solidFill>
                  <a:srgbClr val="FFFF00"/>
                </a:solidFill>
              </a:rPr>
              <a:pPr eaLnBrk="1" hangingPunct="1"/>
              <a:t>8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Ví dụ: Tìm một số chia hết cho 5 sao cho số đó là số lớn nhất trong tất cả các số &lt;=N.</a:t>
            </a:r>
          </a:p>
        </p:txBody>
      </p:sp>
      <p:grpSp>
        <p:nvGrpSpPr>
          <p:cNvPr id="12296" name="Group 59"/>
          <p:cNvGrpSpPr>
            <a:grpSpLocks/>
          </p:cNvGrpSpPr>
          <p:nvPr/>
        </p:nvGrpSpPr>
        <p:grpSpPr bwMode="auto">
          <a:xfrm>
            <a:off x="457200" y="2006373"/>
            <a:ext cx="4191000" cy="4038600"/>
            <a:chOff x="2928" y="1248"/>
            <a:chExt cx="2640" cy="2544"/>
          </a:xfrm>
        </p:grpSpPr>
        <p:sp>
          <p:nvSpPr>
            <p:cNvPr id="12297" name="Text Box 17"/>
            <p:cNvSpPr txBox="1">
              <a:spLocks noChangeArrowheads="1"/>
            </p:cNvSpPr>
            <p:nvPr/>
          </p:nvSpPr>
          <p:spPr bwMode="auto">
            <a:xfrm>
              <a:off x="4032" y="2592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vi-VN" sz="1600">
                  <a:solidFill>
                    <a:srgbClr val="0000CC"/>
                  </a:solidFill>
                  <a:latin typeface="Tahoma" panose="020B0604030504040204" pitchFamily="34" charset="0"/>
                </a:rPr>
                <a:t>đúng</a:t>
              </a:r>
            </a:p>
          </p:txBody>
        </p:sp>
        <p:sp>
          <p:nvSpPr>
            <p:cNvPr id="12298" name="AutoShape 31"/>
            <p:cNvSpPr>
              <a:spLocks noChangeArrowheads="1"/>
            </p:cNvSpPr>
            <p:nvPr/>
          </p:nvSpPr>
          <p:spPr bwMode="auto">
            <a:xfrm>
              <a:off x="3573" y="1248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2200" b="1">
                  <a:solidFill>
                    <a:srgbClr val="0000CC"/>
                  </a:solidFill>
                  <a:latin typeface="Tahoma" panose="020B0604030504040204" pitchFamily="34" charset="0"/>
                </a:rPr>
                <a:t>Bắt đầu</a:t>
              </a:r>
            </a:p>
          </p:txBody>
        </p:sp>
        <p:sp>
          <p:nvSpPr>
            <p:cNvPr id="12299" name="AutoShape 32"/>
            <p:cNvSpPr>
              <a:spLocks noChangeArrowheads="1"/>
            </p:cNvSpPr>
            <p:nvPr/>
          </p:nvSpPr>
          <p:spPr bwMode="auto">
            <a:xfrm>
              <a:off x="3294" y="1728"/>
              <a:ext cx="1296" cy="288"/>
            </a:xfrm>
            <a:prstGeom prst="parallelogram">
              <a:avLst>
                <a:gd name="adj" fmla="val 112500"/>
              </a:avLst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1700">
                  <a:solidFill>
                    <a:srgbClr val="0000CC"/>
                  </a:solidFill>
                  <a:latin typeface="Tahoma" panose="020B0604030504040204" pitchFamily="34" charset="0"/>
                </a:rPr>
                <a:t>Nhập N</a:t>
              </a:r>
            </a:p>
          </p:txBody>
        </p:sp>
        <p:sp>
          <p:nvSpPr>
            <p:cNvPr id="12300" name="AutoShape 33"/>
            <p:cNvSpPr>
              <a:spLocks noChangeArrowheads="1"/>
            </p:cNvSpPr>
            <p:nvPr/>
          </p:nvSpPr>
          <p:spPr bwMode="auto">
            <a:xfrm>
              <a:off x="3459" y="2256"/>
              <a:ext cx="1008" cy="336"/>
            </a:xfrm>
            <a:prstGeom prst="diamond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>
                  <a:solidFill>
                    <a:srgbClr val="FF00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N%5!=0?</a:t>
              </a:r>
            </a:p>
          </p:txBody>
        </p:sp>
        <p:sp>
          <p:nvSpPr>
            <p:cNvPr id="12301" name="AutoShape 34"/>
            <p:cNvSpPr>
              <a:spLocks noChangeArrowheads="1"/>
            </p:cNvSpPr>
            <p:nvPr/>
          </p:nvSpPr>
          <p:spPr bwMode="auto">
            <a:xfrm>
              <a:off x="4704" y="3504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2000" b="1">
                  <a:solidFill>
                    <a:srgbClr val="0000CC"/>
                  </a:solidFill>
                  <a:latin typeface="Tahoma" panose="020B0604030504040204" pitchFamily="34" charset="0"/>
                </a:rPr>
                <a:t>Kết thúc</a:t>
              </a:r>
            </a:p>
          </p:txBody>
        </p:sp>
        <p:sp>
          <p:nvSpPr>
            <p:cNvPr id="12302" name="Freeform 35"/>
            <p:cNvSpPr>
              <a:spLocks/>
            </p:cNvSpPr>
            <p:nvPr/>
          </p:nvSpPr>
          <p:spPr bwMode="auto">
            <a:xfrm>
              <a:off x="4494" y="2430"/>
              <a:ext cx="624" cy="384"/>
            </a:xfrm>
            <a:custGeom>
              <a:avLst/>
              <a:gdLst>
                <a:gd name="T0" fmla="*/ 0 w 672"/>
                <a:gd name="T1" fmla="*/ 0 h 480"/>
                <a:gd name="T2" fmla="*/ 431 w 672"/>
                <a:gd name="T3" fmla="*/ 0 h 480"/>
                <a:gd name="T4" fmla="*/ 431 w 672"/>
                <a:gd name="T5" fmla="*/ 126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480">
                  <a:moveTo>
                    <a:pt x="0" y="0"/>
                  </a:moveTo>
                  <a:lnTo>
                    <a:pt x="672" y="0"/>
                  </a:lnTo>
                  <a:lnTo>
                    <a:pt x="672" y="480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303" name="Line 36"/>
            <p:cNvSpPr>
              <a:spLocks noChangeShapeType="1"/>
            </p:cNvSpPr>
            <p:nvPr/>
          </p:nvSpPr>
          <p:spPr bwMode="auto">
            <a:xfrm>
              <a:off x="3966" y="1536"/>
              <a:ext cx="0" cy="19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304" name="Line 37"/>
            <p:cNvSpPr>
              <a:spLocks noChangeShapeType="1"/>
            </p:cNvSpPr>
            <p:nvPr/>
          </p:nvSpPr>
          <p:spPr bwMode="auto">
            <a:xfrm>
              <a:off x="3966" y="2064"/>
              <a:ext cx="0" cy="19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305" name="Text Box 39"/>
            <p:cNvSpPr txBox="1">
              <a:spLocks noChangeArrowheads="1"/>
            </p:cNvSpPr>
            <p:nvPr/>
          </p:nvSpPr>
          <p:spPr bwMode="auto">
            <a:xfrm>
              <a:off x="4542" y="216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vi-VN" sz="1600">
                  <a:solidFill>
                    <a:srgbClr val="0000CC"/>
                  </a:solidFill>
                  <a:latin typeface="Tahoma" panose="020B0604030504040204" pitchFamily="34" charset="0"/>
                </a:rPr>
                <a:t>sai</a:t>
              </a:r>
            </a:p>
          </p:txBody>
        </p:sp>
        <p:sp>
          <p:nvSpPr>
            <p:cNvPr id="12306" name="Line 45"/>
            <p:cNvSpPr>
              <a:spLocks noChangeShapeType="1"/>
            </p:cNvSpPr>
            <p:nvPr/>
          </p:nvSpPr>
          <p:spPr bwMode="auto">
            <a:xfrm>
              <a:off x="3966" y="2592"/>
              <a:ext cx="0" cy="52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307" name="Freeform 46"/>
            <p:cNvSpPr>
              <a:spLocks/>
            </p:cNvSpPr>
            <p:nvPr/>
          </p:nvSpPr>
          <p:spPr bwMode="auto">
            <a:xfrm>
              <a:off x="2928" y="2418"/>
              <a:ext cx="1008" cy="1344"/>
            </a:xfrm>
            <a:custGeom>
              <a:avLst/>
              <a:gdLst>
                <a:gd name="T0" fmla="*/ 1008 w 1008"/>
                <a:gd name="T1" fmla="*/ 762 h 1440"/>
                <a:gd name="T2" fmla="*/ 1008 w 1008"/>
                <a:gd name="T3" fmla="*/ 951 h 1440"/>
                <a:gd name="T4" fmla="*/ 0 w 1008"/>
                <a:gd name="T5" fmla="*/ 951 h 1440"/>
                <a:gd name="T6" fmla="*/ 0 w 1008"/>
                <a:gd name="T7" fmla="*/ 0 h 1440"/>
                <a:gd name="T8" fmla="*/ 480 w 1008"/>
                <a:gd name="T9" fmla="*/ 0 h 1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8" h="1440">
                  <a:moveTo>
                    <a:pt x="1008" y="1152"/>
                  </a:moveTo>
                  <a:lnTo>
                    <a:pt x="1008" y="1440"/>
                  </a:lnTo>
                  <a:lnTo>
                    <a:pt x="0" y="1440"/>
                  </a:lnTo>
                  <a:lnTo>
                    <a:pt x="0" y="0"/>
                  </a:lnTo>
                  <a:lnTo>
                    <a:pt x="48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2308" name="Rectangle 51"/>
            <p:cNvSpPr>
              <a:spLocks noChangeArrowheads="1"/>
            </p:cNvSpPr>
            <p:nvPr/>
          </p:nvSpPr>
          <p:spPr bwMode="auto">
            <a:xfrm>
              <a:off x="3648" y="3120"/>
              <a:ext cx="624" cy="336"/>
            </a:xfrm>
            <a:prstGeom prst="rect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>
                  <a:solidFill>
                    <a:srgbClr val="0000CC"/>
                  </a:solidFill>
                </a:rPr>
                <a:t>N=N-1</a:t>
              </a:r>
            </a:p>
          </p:txBody>
        </p:sp>
        <p:grpSp>
          <p:nvGrpSpPr>
            <p:cNvPr id="12309" name="Group 52"/>
            <p:cNvGrpSpPr>
              <a:grpSpLocks/>
            </p:cNvGrpSpPr>
            <p:nvPr/>
          </p:nvGrpSpPr>
          <p:grpSpPr bwMode="auto">
            <a:xfrm>
              <a:off x="4752" y="2814"/>
              <a:ext cx="816" cy="432"/>
              <a:chOff x="3450" y="2889"/>
              <a:chExt cx="816" cy="432"/>
            </a:xfrm>
          </p:grpSpPr>
          <p:grpSp>
            <p:nvGrpSpPr>
              <p:cNvPr id="12311" name="Group 53"/>
              <p:cNvGrpSpPr>
                <a:grpSpLocks/>
              </p:cNvGrpSpPr>
              <p:nvPr/>
            </p:nvGrpSpPr>
            <p:grpSpPr bwMode="auto">
              <a:xfrm>
                <a:off x="3450" y="2889"/>
                <a:ext cx="803" cy="432"/>
                <a:chOff x="384" y="3408"/>
                <a:chExt cx="864" cy="488"/>
              </a:xfrm>
            </p:grpSpPr>
            <p:sp>
              <p:nvSpPr>
                <p:cNvPr id="12313" name="Freeform 54"/>
                <p:cNvSpPr>
                  <a:spLocks/>
                </p:cNvSpPr>
                <p:nvPr/>
              </p:nvSpPr>
              <p:spPr bwMode="auto">
                <a:xfrm>
                  <a:off x="384" y="3408"/>
                  <a:ext cx="864" cy="336"/>
                </a:xfrm>
                <a:custGeom>
                  <a:avLst/>
                  <a:gdLst>
                    <a:gd name="T0" fmla="*/ 0 w 864"/>
                    <a:gd name="T1" fmla="*/ 336 h 336"/>
                    <a:gd name="T2" fmla="*/ 0 w 864"/>
                    <a:gd name="T3" fmla="*/ 0 h 336"/>
                    <a:gd name="T4" fmla="*/ 864 w 864"/>
                    <a:gd name="T5" fmla="*/ 0 h 336"/>
                    <a:gd name="T6" fmla="*/ 864 w 864"/>
                    <a:gd name="T7" fmla="*/ 336 h 33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64" h="336">
                      <a:moveTo>
                        <a:pt x="0" y="336"/>
                      </a:moveTo>
                      <a:lnTo>
                        <a:pt x="0" y="0"/>
                      </a:lnTo>
                      <a:lnTo>
                        <a:pt x="864" y="0"/>
                      </a:lnTo>
                      <a:lnTo>
                        <a:pt x="864" y="336"/>
                      </a:lnTo>
                    </a:path>
                  </a:pathLst>
                </a:custGeom>
                <a:noFill/>
                <a:ln w="28575" cmpd="sng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2314" name="Freeform 55"/>
                <p:cNvSpPr>
                  <a:spLocks/>
                </p:cNvSpPr>
                <p:nvPr/>
              </p:nvSpPr>
              <p:spPr bwMode="auto">
                <a:xfrm>
                  <a:off x="384" y="3744"/>
                  <a:ext cx="864" cy="152"/>
                </a:xfrm>
                <a:custGeom>
                  <a:avLst/>
                  <a:gdLst>
                    <a:gd name="T0" fmla="*/ 0 w 864"/>
                    <a:gd name="T1" fmla="*/ 0 h 152"/>
                    <a:gd name="T2" fmla="*/ 240 w 864"/>
                    <a:gd name="T3" fmla="*/ 144 h 152"/>
                    <a:gd name="T4" fmla="*/ 576 w 864"/>
                    <a:gd name="T5" fmla="*/ 48 h 152"/>
                    <a:gd name="T6" fmla="*/ 864 w 864"/>
                    <a:gd name="T7" fmla="*/ 0 h 1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64" h="152">
                      <a:moveTo>
                        <a:pt x="0" y="0"/>
                      </a:moveTo>
                      <a:cubicBezTo>
                        <a:pt x="72" y="68"/>
                        <a:pt x="144" y="136"/>
                        <a:pt x="240" y="144"/>
                      </a:cubicBezTo>
                      <a:cubicBezTo>
                        <a:pt x="336" y="152"/>
                        <a:pt x="472" y="72"/>
                        <a:pt x="576" y="48"/>
                      </a:cubicBezTo>
                      <a:cubicBezTo>
                        <a:pt x="680" y="24"/>
                        <a:pt x="772" y="12"/>
                        <a:pt x="864" y="0"/>
                      </a:cubicBezTo>
                    </a:path>
                  </a:pathLst>
                </a:custGeom>
                <a:noFill/>
                <a:ln w="28575" cmpd="sng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sp>
            <p:nvSpPr>
              <p:cNvPr id="12312" name="Text Box 56"/>
              <p:cNvSpPr txBox="1">
                <a:spLocks noChangeArrowheads="1"/>
              </p:cNvSpPr>
              <p:nvPr/>
            </p:nvSpPr>
            <p:spPr bwMode="auto">
              <a:xfrm>
                <a:off x="3463" y="2924"/>
                <a:ext cx="803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vi-VN" sz="1700">
                    <a:solidFill>
                      <a:srgbClr val="0000CC"/>
                    </a:solidFill>
                    <a:latin typeface="Tahoma" panose="020B0604030504040204" pitchFamily="34" charset="0"/>
                  </a:rPr>
                  <a:t>Xuất N</a:t>
                </a:r>
              </a:p>
            </p:txBody>
          </p:sp>
        </p:grpSp>
        <p:sp>
          <p:nvSpPr>
            <p:cNvPr id="12310" name="Line 57"/>
            <p:cNvSpPr>
              <a:spLocks noChangeShapeType="1"/>
            </p:cNvSpPr>
            <p:nvPr/>
          </p:nvSpPr>
          <p:spPr bwMode="auto">
            <a:xfrm>
              <a:off x="5118" y="3216"/>
              <a:ext cx="0" cy="28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828800" y="492352"/>
            <a:ext cx="701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3000" b="1" dirty="0">
                <a:latin typeface="Tahoma" panose="020B0604030504040204" pitchFamily="34" charset="0"/>
              </a:rPr>
              <a:t>VÒNG LẶP while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5" y="1905000"/>
            <a:ext cx="3514725" cy="40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7016"/>
      </p:ext>
    </p:extLst>
  </p:cSld>
  <p:clrMapOvr>
    <a:masterClrMapping/>
  </p:clrMapOvr>
  <p:transition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A954E9-7A40-4141-8493-60645D5725E9}" type="slidenum">
              <a:rPr lang="en-US" altLang="vi-VN">
                <a:solidFill>
                  <a:srgbClr val="FFFF00"/>
                </a:solidFill>
              </a:rPr>
              <a:pPr eaLnBrk="1" hangingPunct="1"/>
              <a:t>9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8534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 b="1">
                <a:solidFill>
                  <a:srgbClr val="0000CC"/>
                </a:solidFill>
                <a:latin typeface="Tahoma" panose="020B0604030504040204" pitchFamily="34" charset="0"/>
              </a:rPr>
              <a:t>Cú pháp: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676400" y="1295400"/>
            <a:ext cx="2971800" cy="14430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do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	lệnh;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while  (điều kiện);</a:t>
            </a: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304800" y="3276600"/>
            <a:ext cx="1295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 b="1">
                <a:solidFill>
                  <a:srgbClr val="0000CC"/>
                </a:solidFill>
                <a:latin typeface="Tahoma" panose="020B0604030504040204" pitchFamily="34" charset="0"/>
              </a:rPr>
              <a:t>Lưu đồ:</a:t>
            </a:r>
          </a:p>
        </p:txBody>
      </p:sp>
      <p:sp>
        <p:nvSpPr>
          <p:cNvPr id="547854" name="AutoShape 14"/>
          <p:cNvSpPr>
            <a:spLocks noChangeArrowheads="1"/>
          </p:cNvSpPr>
          <p:nvPr/>
        </p:nvSpPr>
        <p:spPr bwMode="auto">
          <a:xfrm>
            <a:off x="5208135" y="909638"/>
            <a:ext cx="3429000" cy="3657600"/>
          </a:xfrm>
          <a:prstGeom prst="irregularSeal2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1600" dirty="0" err="1">
                <a:solidFill>
                  <a:srgbClr val="0000CC"/>
                </a:solidFill>
                <a:latin typeface="Tahoma" panose="020B0604030504040204" pitchFamily="34" charset="0"/>
              </a:rPr>
              <a:t>Thực</a:t>
            </a:r>
            <a:r>
              <a:rPr lang="en-US" altLang="vi-VN" sz="16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1600" dirty="0" err="1">
                <a:solidFill>
                  <a:srgbClr val="0000CC"/>
                </a:solidFill>
                <a:latin typeface="Tahoma" panose="020B0604030504040204" pitchFamily="34" charset="0"/>
              </a:rPr>
              <a:t>hiện</a:t>
            </a:r>
            <a:r>
              <a:rPr lang="en-US" altLang="vi-VN" sz="16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1600" dirty="0" err="1">
                <a:solidFill>
                  <a:srgbClr val="0000CC"/>
                </a:solidFill>
                <a:latin typeface="Tahoma" panose="020B0604030504040204" pitchFamily="34" charset="0"/>
              </a:rPr>
              <a:t>lệnh</a:t>
            </a:r>
            <a:r>
              <a:rPr lang="en-US" altLang="vi-VN" sz="16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</a:p>
          <a:p>
            <a:pPr eaLnBrk="1" hangingPunct="1"/>
            <a:r>
              <a:rPr lang="en-US" altLang="vi-VN" sz="1600" dirty="0" err="1">
                <a:solidFill>
                  <a:srgbClr val="0000CC"/>
                </a:solidFill>
                <a:latin typeface="Tahoma" panose="020B0604030504040204" pitchFamily="34" charset="0"/>
              </a:rPr>
              <a:t>rồi</a:t>
            </a:r>
            <a:r>
              <a:rPr lang="en-US" altLang="vi-VN" sz="16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1600" dirty="0" err="1">
                <a:solidFill>
                  <a:srgbClr val="0000CC"/>
                </a:solidFill>
                <a:latin typeface="Tahoma" panose="020B0604030504040204" pitchFamily="34" charset="0"/>
              </a:rPr>
              <a:t>kiểm</a:t>
            </a:r>
            <a:r>
              <a:rPr lang="en-US" altLang="vi-VN" sz="16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1600" dirty="0" err="1">
                <a:solidFill>
                  <a:srgbClr val="0000CC"/>
                </a:solidFill>
                <a:latin typeface="Tahoma" panose="020B0604030504040204" pitchFamily="34" charset="0"/>
              </a:rPr>
              <a:t>tra</a:t>
            </a:r>
            <a:r>
              <a:rPr lang="en-US" altLang="vi-VN" sz="16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1600" dirty="0" err="1">
                <a:solidFill>
                  <a:srgbClr val="0000CC"/>
                </a:solidFill>
                <a:latin typeface="Tahoma" panose="020B0604030504040204" pitchFamily="34" charset="0"/>
              </a:rPr>
              <a:t>đk</a:t>
            </a:r>
            <a:r>
              <a:rPr lang="en-US" altLang="vi-VN" sz="1600" dirty="0">
                <a:solidFill>
                  <a:srgbClr val="0000CC"/>
                </a:solidFill>
                <a:latin typeface="Tahoma" panose="020B0604030504040204" pitchFamily="34" charset="0"/>
              </a:rPr>
              <a:t>,</a:t>
            </a:r>
          </a:p>
          <a:p>
            <a:pPr eaLnBrk="1" hangingPunct="1"/>
            <a:r>
              <a:rPr lang="en-US" altLang="vi-VN" sz="16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1600" dirty="0" err="1">
                <a:solidFill>
                  <a:srgbClr val="0000CC"/>
                </a:solidFill>
                <a:latin typeface="Tahoma" panose="020B0604030504040204" pitchFamily="34" charset="0"/>
              </a:rPr>
              <a:t>nếu</a:t>
            </a:r>
            <a:r>
              <a:rPr lang="en-US" altLang="vi-VN" sz="16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1600" dirty="0" err="1">
                <a:solidFill>
                  <a:srgbClr val="0000CC"/>
                </a:solidFill>
                <a:latin typeface="Tahoma" panose="020B0604030504040204" pitchFamily="34" charset="0"/>
              </a:rPr>
              <a:t>thoả</a:t>
            </a:r>
            <a:r>
              <a:rPr lang="en-US" altLang="vi-VN" sz="16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1600" dirty="0" err="1">
                <a:solidFill>
                  <a:srgbClr val="0000CC"/>
                </a:solidFill>
                <a:latin typeface="Tahoma" panose="020B0604030504040204" pitchFamily="34" charset="0"/>
              </a:rPr>
              <a:t>thì</a:t>
            </a:r>
            <a:r>
              <a:rPr lang="en-US" altLang="vi-VN" sz="1600" dirty="0">
                <a:solidFill>
                  <a:srgbClr val="0000CC"/>
                </a:solidFill>
                <a:latin typeface="Tahoma" panose="020B0604030504040204" pitchFamily="34" charset="0"/>
              </a:rPr>
              <a:t> quay</a:t>
            </a:r>
          </a:p>
          <a:p>
            <a:pPr eaLnBrk="1" hangingPunct="1"/>
            <a:r>
              <a:rPr lang="en-US" altLang="vi-VN" sz="16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1600" dirty="0" err="1">
                <a:solidFill>
                  <a:srgbClr val="0000CC"/>
                </a:solidFill>
                <a:latin typeface="Tahoma" panose="020B0604030504040204" pitchFamily="34" charset="0"/>
              </a:rPr>
              <a:t>lại</a:t>
            </a:r>
            <a:r>
              <a:rPr lang="en-US" altLang="vi-VN" sz="16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1600" dirty="0" err="1">
                <a:solidFill>
                  <a:srgbClr val="0000CC"/>
                </a:solidFill>
                <a:latin typeface="Tahoma" panose="020B0604030504040204" pitchFamily="34" charset="0"/>
              </a:rPr>
              <a:t>thực</a:t>
            </a:r>
            <a:r>
              <a:rPr lang="en-US" altLang="vi-VN" sz="16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1600" dirty="0" err="1">
                <a:solidFill>
                  <a:srgbClr val="0000CC"/>
                </a:solidFill>
                <a:latin typeface="Tahoma" panose="020B0604030504040204" pitchFamily="34" charset="0"/>
              </a:rPr>
              <a:t>hiện</a:t>
            </a:r>
            <a:r>
              <a:rPr lang="en-US" altLang="vi-VN" sz="16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1600" dirty="0" err="1">
                <a:solidFill>
                  <a:srgbClr val="0000CC"/>
                </a:solidFill>
                <a:latin typeface="Tahoma" panose="020B0604030504040204" pitchFamily="34" charset="0"/>
              </a:rPr>
              <a:t>lệnh</a:t>
            </a:r>
            <a:r>
              <a:rPr lang="en-US" altLang="vi-VN" sz="1600" dirty="0">
                <a:solidFill>
                  <a:srgbClr val="0000CC"/>
                </a:solidFill>
                <a:latin typeface="Tahoma" panose="020B0604030504040204" pitchFamily="34" charset="0"/>
              </a:rPr>
              <a:t>, </a:t>
            </a:r>
          </a:p>
          <a:p>
            <a:pPr eaLnBrk="1" hangingPunct="1"/>
            <a:r>
              <a:rPr lang="en-US" altLang="vi-VN" sz="1600" dirty="0" err="1">
                <a:solidFill>
                  <a:srgbClr val="0000CC"/>
                </a:solidFill>
                <a:latin typeface="Tahoma" panose="020B0604030504040204" pitchFamily="34" charset="0"/>
              </a:rPr>
              <a:t>ngược</a:t>
            </a:r>
            <a:r>
              <a:rPr lang="en-US" altLang="vi-VN" sz="16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1600" dirty="0" err="1">
                <a:solidFill>
                  <a:srgbClr val="0000CC"/>
                </a:solidFill>
                <a:latin typeface="Tahoma" panose="020B0604030504040204" pitchFamily="34" charset="0"/>
              </a:rPr>
              <a:t>lại</a:t>
            </a:r>
            <a:r>
              <a:rPr lang="en-US" altLang="vi-VN" sz="16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1600" dirty="0" err="1">
                <a:solidFill>
                  <a:srgbClr val="0000CC"/>
                </a:solidFill>
                <a:latin typeface="Tahoma" panose="020B0604030504040204" pitchFamily="34" charset="0"/>
              </a:rPr>
              <a:t>thoát</a:t>
            </a:r>
            <a:r>
              <a:rPr lang="en-US" altLang="vi-VN" sz="16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14345" name="Group 18"/>
          <p:cNvGrpSpPr>
            <a:grpSpLocks/>
          </p:cNvGrpSpPr>
          <p:nvPr/>
        </p:nvGrpSpPr>
        <p:grpSpPr bwMode="auto">
          <a:xfrm>
            <a:off x="1676400" y="3581400"/>
            <a:ext cx="3352800" cy="2362200"/>
            <a:chOff x="960" y="2256"/>
            <a:chExt cx="2112" cy="1488"/>
          </a:xfrm>
        </p:grpSpPr>
        <p:sp>
          <p:nvSpPr>
            <p:cNvPr id="14347" name="AutoShape 6"/>
            <p:cNvSpPr>
              <a:spLocks noChangeArrowheads="1"/>
            </p:cNvSpPr>
            <p:nvPr/>
          </p:nvSpPr>
          <p:spPr bwMode="auto">
            <a:xfrm>
              <a:off x="1584" y="3216"/>
              <a:ext cx="1008" cy="480"/>
            </a:xfrm>
            <a:prstGeom prst="diamond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2200">
                  <a:solidFill>
                    <a:srgbClr val="0000CC"/>
                  </a:solidFill>
                  <a:latin typeface="Tahoma" panose="020B0604030504040204" pitchFamily="34" charset="0"/>
                </a:rPr>
                <a:t>đk</a:t>
              </a:r>
            </a:p>
          </p:txBody>
        </p:sp>
        <p:sp>
          <p:nvSpPr>
            <p:cNvPr id="14348" name="Text Box 7"/>
            <p:cNvSpPr txBox="1">
              <a:spLocks noChangeArrowheads="1"/>
            </p:cNvSpPr>
            <p:nvPr/>
          </p:nvSpPr>
          <p:spPr bwMode="auto">
            <a:xfrm>
              <a:off x="1584" y="2496"/>
              <a:ext cx="1056" cy="287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vi-VN" sz="2200">
                  <a:solidFill>
                    <a:srgbClr val="0000CC"/>
                  </a:solidFill>
                  <a:latin typeface="Tahoma" panose="020B0604030504040204" pitchFamily="34" charset="0"/>
                </a:rPr>
                <a:t>Lệnh;</a:t>
              </a:r>
            </a:p>
          </p:txBody>
        </p:sp>
        <p:sp>
          <p:nvSpPr>
            <p:cNvPr id="14349" name="Line 8"/>
            <p:cNvSpPr>
              <a:spLocks noChangeShapeType="1"/>
            </p:cNvSpPr>
            <p:nvPr/>
          </p:nvSpPr>
          <p:spPr bwMode="auto">
            <a:xfrm>
              <a:off x="2121" y="2256"/>
              <a:ext cx="0" cy="24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4350" name="Line 9"/>
            <p:cNvSpPr>
              <a:spLocks noChangeShapeType="1"/>
            </p:cNvSpPr>
            <p:nvPr/>
          </p:nvSpPr>
          <p:spPr bwMode="auto">
            <a:xfrm flipH="1">
              <a:off x="2079" y="2784"/>
              <a:ext cx="9" cy="43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4351" name="Text Box 10"/>
            <p:cNvSpPr txBox="1">
              <a:spLocks noChangeArrowheads="1"/>
            </p:cNvSpPr>
            <p:nvPr/>
          </p:nvSpPr>
          <p:spPr bwMode="auto">
            <a:xfrm>
              <a:off x="2640" y="316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vi-VN" sz="2000">
                  <a:solidFill>
                    <a:srgbClr val="0000CC"/>
                  </a:solidFill>
                  <a:latin typeface="Tahoma" panose="020B0604030504040204" pitchFamily="34" charset="0"/>
                </a:rPr>
                <a:t>sai</a:t>
              </a:r>
            </a:p>
          </p:txBody>
        </p:sp>
        <p:sp>
          <p:nvSpPr>
            <p:cNvPr id="14352" name="Text Box 11"/>
            <p:cNvSpPr txBox="1">
              <a:spLocks noChangeArrowheads="1"/>
            </p:cNvSpPr>
            <p:nvPr/>
          </p:nvSpPr>
          <p:spPr bwMode="auto">
            <a:xfrm>
              <a:off x="1056" y="3168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vi-VN" sz="2000">
                  <a:solidFill>
                    <a:srgbClr val="0000CC"/>
                  </a:solidFill>
                  <a:latin typeface="Tahoma" panose="020B0604030504040204" pitchFamily="34" charset="0"/>
                </a:rPr>
                <a:t>đúng</a:t>
              </a:r>
            </a:p>
          </p:txBody>
        </p:sp>
        <p:sp>
          <p:nvSpPr>
            <p:cNvPr id="14353" name="Freeform 12"/>
            <p:cNvSpPr>
              <a:spLocks/>
            </p:cNvSpPr>
            <p:nvPr/>
          </p:nvSpPr>
          <p:spPr bwMode="auto">
            <a:xfrm>
              <a:off x="2592" y="3456"/>
              <a:ext cx="480" cy="288"/>
            </a:xfrm>
            <a:custGeom>
              <a:avLst/>
              <a:gdLst>
                <a:gd name="T0" fmla="*/ 0 w 480"/>
                <a:gd name="T1" fmla="*/ 0 h 1152"/>
                <a:gd name="T2" fmla="*/ 480 w 480"/>
                <a:gd name="T3" fmla="*/ 0 h 1152"/>
                <a:gd name="T4" fmla="*/ 480 w 480"/>
                <a:gd name="T5" fmla="*/ 0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1152">
                  <a:moveTo>
                    <a:pt x="0" y="0"/>
                  </a:moveTo>
                  <a:lnTo>
                    <a:pt x="480" y="0"/>
                  </a:lnTo>
                  <a:lnTo>
                    <a:pt x="480" y="1152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4354" name="Freeform 15"/>
            <p:cNvSpPr>
              <a:spLocks/>
            </p:cNvSpPr>
            <p:nvPr/>
          </p:nvSpPr>
          <p:spPr bwMode="auto">
            <a:xfrm>
              <a:off x="960" y="2352"/>
              <a:ext cx="1149" cy="1104"/>
            </a:xfrm>
            <a:custGeom>
              <a:avLst/>
              <a:gdLst>
                <a:gd name="T0" fmla="*/ 624 w 1149"/>
                <a:gd name="T1" fmla="*/ 1378 h 1056"/>
                <a:gd name="T2" fmla="*/ 0 w 1149"/>
                <a:gd name="T3" fmla="*/ 1378 h 1056"/>
                <a:gd name="T4" fmla="*/ 0 w 1149"/>
                <a:gd name="T5" fmla="*/ 0 h 1056"/>
                <a:gd name="T6" fmla="*/ 1149 w 1149"/>
                <a:gd name="T7" fmla="*/ 6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9" h="1056">
                  <a:moveTo>
                    <a:pt x="624" y="1056"/>
                  </a:moveTo>
                  <a:lnTo>
                    <a:pt x="0" y="1056"/>
                  </a:lnTo>
                  <a:lnTo>
                    <a:pt x="0" y="0"/>
                  </a:lnTo>
                  <a:cubicBezTo>
                    <a:pt x="383" y="2"/>
                    <a:pt x="766" y="4"/>
                    <a:pt x="1149" y="6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828800" y="492352"/>
            <a:ext cx="701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3000" b="1" dirty="0">
                <a:latin typeface="Tahoma" panose="020B0604030504040204" pitchFamily="34" charset="0"/>
              </a:rPr>
              <a:t>VÒNG LẶP do… while</a:t>
            </a:r>
          </a:p>
        </p:txBody>
      </p:sp>
      <p:sp>
        <p:nvSpPr>
          <p:cNvPr id="2" name="Flowchart: Sequential Access Storage 1"/>
          <p:cNvSpPr/>
          <p:nvPr/>
        </p:nvSpPr>
        <p:spPr>
          <a:xfrm>
            <a:off x="5562600" y="4567238"/>
            <a:ext cx="3200400" cy="1583191"/>
          </a:xfrm>
          <a:prstGeom prst="flowChartMagnetic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do…while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1 </a:t>
            </a:r>
            <a:r>
              <a:rPr lang="en-US" dirty="0" err="1"/>
              <a:t>lần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29566093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1593</Words>
  <Application>Microsoft Office PowerPoint</Application>
  <PresentationFormat>On-screen Show (4:3)</PresentationFormat>
  <Paragraphs>259</Paragraphs>
  <Slides>22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Myriad Pro</vt:lpstr>
      <vt:lpstr>Poppins</vt:lpstr>
      <vt:lpstr>Tahoma</vt:lpstr>
      <vt:lpstr>Wingdings</vt:lpstr>
      <vt:lpstr>Office Theme</vt:lpstr>
      <vt:lpstr>1_Office Theme</vt:lpstr>
      <vt:lpstr>Equation</vt:lpstr>
      <vt:lpstr>BÀI GIẢNG TUẦN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console I/O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HỎI ĐÁP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Thi Thanh Thanh</dc:creator>
  <cp:lastModifiedBy>Phú</cp:lastModifiedBy>
  <cp:revision>161</cp:revision>
  <dcterms:created xsi:type="dcterms:W3CDTF">2017-02-14T04:20:55Z</dcterms:created>
  <dcterms:modified xsi:type="dcterms:W3CDTF">2021-11-16T04:13:58Z</dcterms:modified>
</cp:coreProperties>
</file>