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80" r:id="rId3"/>
    <p:sldId id="281" r:id="rId4"/>
    <p:sldId id="259" r:id="rId5"/>
    <p:sldId id="258" r:id="rId6"/>
    <p:sldId id="261" r:id="rId7"/>
    <p:sldId id="260" r:id="rId8"/>
    <p:sldId id="263" r:id="rId9"/>
    <p:sldId id="266" r:id="rId10"/>
    <p:sldId id="264" r:id="rId11"/>
    <p:sldId id="267" r:id="rId12"/>
    <p:sldId id="268" r:id="rId13"/>
    <p:sldId id="269" r:id="rId14"/>
    <p:sldId id="276" r:id="rId15"/>
    <p:sldId id="270" r:id="rId16"/>
    <p:sldId id="271" r:id="rId17"/>
    <p:sldId id="272" r:id="rId18"/>
    <p:sldId id="273" r:id="rId19"/>
    <p:sldId id="279" r:id="rId20"/>
    <p:sldId id="277" r:id="rId21"/>
    <p:sldId id="27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9FB21D2-7FA5-468D-B2C3-CE7B460231D4}">
          <p14:sldIdLst>
            <p14:sldId id="257"/>
            <p14:sldId id="280"/>
            <p14:sldId id="281"/>
            <p14:sldId id="259"/>
            <p14:sldId id="258"/>
            <p14:sldId id="261"/>
            <p14:sldId id="260"/>
            <p14:sldId id="263"/>
            <p14:sldId id="266"/>
            <p14:sldId id="264"/>
            <p14:sldId id="267"/>
            <p14:sldId id="268"/>
            <p14:sldId id="269"/>
            <p14:sldId id="276"/>
            <p14:sldId id="270"/>
            <p14:sldId id="271"/>
            <p14:sldId id="272"/>
            <p14:sldId id="273"/>
            <p14:sldId id="279"/>
            <p14:sldId id="277"/>
            <p14:sldId id="278"/>
          </p14:sldIdLst>
        </p14:section>
      </p14:sectionLst>
    </p:ext>
    <p:ext uri="{EFAFB233-063F-42B5-8137-9DF3F51BA10A}">
      <p15:sldGuideLst xmlns:p15="http://schemas.microsoft.com/office/powerpoint/2012/main">
        <p15:guide id="3" orient="horz" pos="2184"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C936E-64E2-45DE-256F-C9DFC7A439CA}" v="349" dt="2023-02-26T11:33:01.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6"/>
  </p:normalViewPr>
  <p:slideViewPr>
    <p:cSldViewPr snapToGrid="0" showGuides="1">
      <p:cViewPr varScale="1">
        <p:scale>
          <a:sx n="91" d="100"/>
          <a:sy n="91" d="100"/>
        </p:scale>
        <p:origin x="102" y="8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CE7E7-97CD-41EA-BFF8-2D1B83266E64}"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61BD-7C11-435A-B3D2-D7E43F47F805}" type="slidenum">
              <a:rPr lang="en-US" smtClean="0"/>
              <a:t>‹#›</a:t>
            </a:fld>
            <a:endParaRPr lang="en-US"/>
          </a:p>
        </p:txBody>
      </p:sp>
    </p:spTree>
    <p:extLst>
      <p:ext uri="{BB962C8B-B14F-4D97-AF65-F5344CB8AC3E}">
        <p14:creationId xmlns:p14="http://schemas.microsoft.com/office/powerpoint/2010/main" val="56744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461BD-7C11-435A-B3D2-D7E43F47F805}" type="slidenum">
              <a:rPr lang="en-US" smtClean="0"/>
              <a:t>19</a:t>
            </a:fld>
            <a:endParaRPr lang="en-US"/>
          </a:p>
        </p:txBody>
      </p:sp>
    </p:spTree>
    <p:extLst>
      <p:ext uri="{BB962C8B-B14F-4D97-AF65-F5344CB8AC3E}">
        <p14:creationId xmlns:p14="http://schemas.microsoft.com/office/powerpoint/2010/main" val="91992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461BD-7C11-435A-B3D2-D7E43F47F805}" type="slidenum">
              <a:rPr lang="en-US" smtClean="0"/>
              <a:t>21</a:t>
            </a:fld>
            <a:endParaRPr lang="en-US"/>
          </a:p>
        </p:txBody>
      </p:sp>
    </p:spTree>
    <p:extLst>
      <p:ext uri="{BB962C8B-B14F-4D97-AF65-F5344CB8AC3E}">
        <p14:creationId xmlns:p14="http://schemas.microsoft.com/office/powerpoint/2010/main" val="766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16000" y="928567"/>
            <a:ext cx="71956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8000">
                <a:solidFill>
                  <a:schemeClr val="accent2"/>
                </a:solidFill>
              </a:defRPr>
            </a:lvl1pPr>
            <a:lvl2pPr lvl="1">
              <a:spcBef>
                <a:spcPts val="0"/>
              </a:spcBef>
              <a:spcAft>
                <a:spcPts val="0"/>
              </a:spcAft>
              <a:buClr>
                <a:schemeClr val="accent2"/>
              </a:buClr>
              <a:buSzPts val="6000"/>
              <a:buNone/>
              <a:defRPr sz="8000">
                <a:solidFill>
                  <a:schemeClr val="accent2"/>
                </a:solidFill>
              </a:defRPr>
            </a:lvl2pPr>
            <a:lvl3pPr lvl="2">
              <a:spcBef>
                <a:spcPts val="0"/>
              </a:spcBef>
              <a:spcAft>
                <a:spcPts val="0"/>
              </a:spcAft>
              <a:buClr>
                <a:schemeClr val="accent2"/>
              </a:buClr>
              <a:buSzPts val="6000"/>
              <a:buNone/>
              <a:defRPr sz="8000">
                <a:solidFill>
                  <a:schemeClr val="accent2"/>
                </a:solidFill>
              </a:defRPr>
            </a:lvl3pPr>
            <a:lvl4pPr lvl="3">
              <a:spcBef>
                <a:spcPts val="0"/>
              </a:spcBef>
              <a:spcAft>
                <a:spcPts val="0"/>
              </a:spcAft>
              <a:buClr>
                <a:schemeClr val="accent2"/>
              </a:buClr>
              <a:buSzPts val="6000"/>
              <a:buNone/>
              <a:defRPr sz="8000">
                <a:solidFill>
                  <a:schemeClr val="accent2"/>
                </a:solidFill>
              </a:defRPr>
            </a:lvl4pPr>
            <a:lvl5pPr lvl="4">
              <a:spcBef>
                <a:spcPts val="0"/>
              </a:spcBef>
              <a:spcAft>
                <a:spcPts val="0"/>
              </a:spcAft>
              <a:buClr>
                <a:schemeClr val="accent2"/>
              </a:buClr>
              <a:buSzPts val="6000"/>
              <a:buNone/>
              <a:defRPr sz="8000">
                <a:solidFill>
                  <a:schemeClr val="accent2"/>
                </a:solidFill>
              </a:defRPr>
            </a:lvl5pPr>
            <a:lvl6pPr lvl="5">
              <a:spcBef>
                <a:spcPts val="0"/>
              </a:spcBef>
              <a:spcAft>
                <a:spcPts val="0"/>
              </a:spcAft>
              <a:buClr>
                <a:schemeClr val="accent2"/>
              </a:buClr>
              <a:buSzPts val="6000"/>
              <a:buNone/>
              <a:defRPr sz="8000">
                <a:solidFill>
                  <a:schemeClr val="accent2"/>
                </a:solidFill>
              </a:defRPr>
            </a:lvl6pPr>
            <a:lvl7pPr lvl="6">
              <a:spcBef>
                <a:spcPts val="0"/>
              </a:spcBef>
              <a:spcAft>
                <a:spcPts val="0"/>
              </a:spcAft>
              <a:buClr>
                <a:schemeClr val="accent2"/>
              </a:buClr>
              <a:buSzPts val="6000"/>
              <a:buNone/>
              <a:defRPr sz="8000">
                <a:solidFill>
                  <a:schemeClr val="accent2"/>
                </a:solidFill>
              </a:defRPr>
            </a:lvl7pPr>
            <a:lvl8pPr lvl="7">
              <a:spcBef>
                <a:spcPts val="0"/>
              </a:spcBef>
              <a:spcAft>
                <a:spcPts val="0"/>
              </a:spcAft>
              <a:buClr>
                <a:schemeClr val="accent2"/>
              </a:buClr>
              <a:buSzPts val="6000"/>
              <a:buNone/>
              <a:defRPr sz="8000">
                <a:solidFill>
                  <a:schemeClr val="accent2"/>
                </a:solidFill>
              </a:defRPr>
            </a:lvl8pPr>
            <a:lvl9pPr lvl="8">
              <a:spcBef>
                <a:spcPts val="0"/>
              </a:spcBef>
              <a:spcAft>
                <a:spcPts val="0"/>
              </a:spcAft>
              <a:buClr>
                <a:schemeClr val="accent2"/>
              </a:buClr>
              <a:buSzPts val="6000"/>
              <a:buNone/>
              <a:defRPr sz="8000">
                <a:solidFill>
                  <a:schemeClr val="accent2"/>
                </a:solidFill>
              </a:defRPr>
            </a:lvl9pPr>
          </a:lstStyle>
          <a:p>
            <a:r>
              <a:rPr lang="en-US"/>
              <a:t>Click to edit Master title style</a:t>
            </a:r>
            <a:endParaRPr/>
          </a:p>
        </p:txBody>
      </p:sp>
      <p:grpSp>
        <p:nvGrpSpPr>
          <p:cNvPr id="11"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2"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862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4000">
                <a:solidFill>
                  <a:schemeClr val="accent2"/>
                </a:solidFill>
              </a:defRPr>
            </a:lvl2pPr>
            <a:lvl3pPr lvl="2" rtl="0">
              <a:spcBef>
                <a:spcPts val="0"/>
              </a:spcBef>
              <a:spcAft>
                <a:spcPts val="0"/>
              </a:spcAft>
              <a:buClr>
                <a:schemeClr val="accent2"/>
              </a:buClr>
              <a:buSzPts val="3000"/>
              <a:buNone/>
              <a:defRPr sz="4000">
                <a:solidFill>
                  <a:schemeClr val="accent2"/>
                </a:solidFill>
              </a:defRPr>
            </a:lvl3pPr>
            <a:lvl4pPr lvl="3" rtl="0">
              <a:spcBef>
                <a:spcPts val="0"/>
              </a:spcBef>
              <a:spcAft>
                <a:spcPts val="0"/>
              </a:spcAft>
              <a:buClr>
                <a:schemeClr val="accent2"/>
              </a:buClr>
              <a:buSzPts val="3000"/>
              <a:buNone/>
              <a:defRPr sz="4000">
                <a:solidFill>
                  <a:schemeClr val="accent2"/>
                </a:solidFill>
              </a:defRPr>
            </a:lvl4pPr>
            <a:lvl5pPr lvl="4" rtl="0">
              <a:spcBef>
                <a:spcPts val="0"/>
              </a:spcBef>
              <a:spcAft>
                <a:spcPts val="0"/>
              </a:spcAft>
              <a:buClr>
                <a:schemeClr val="accent2"/>
              </a:buClr>
              <a:buSzPts val="3000"/>
              <a:buNone/>
              <a:defRPr sz="4000">
                <a:solidFill>
                  <a:schemeClr val="accent2"/>
                </a:solidFill>
              </a:defRPr>
            </a:lvl5pPr>
            <a:lvl6pPr lvl="5" rtl="0">
              <a:spcBef>
                <a:spcPts val="0"/>
              </a:spcBef>
              <a:spcAft>
                <a:spcPts val="0"/>
              </a:spcAft>
              <a:buClr>
                <a:schemeClr val="accent2"/>
              </a:buClr>
              <a:buSzPts val="3000"/>
              <a:buNone/>
              <a:defRPr sz="4000">
                <a:solidFill>
                  <a:schemeClr val="accent2"/>
                </a:solidFill>
              </a:defRPr>
            </a:lvl6pPr>
            <a:lvl7pPr lvl="6" rtl="0">
              <a:spcBef>
                <a:spcPts val="0"/>
              </a:spcBef>
              <a:spcAft>
                <a:spcPts val="0"/>
              </a:spcAft>
              <a:buClr>
                <a:schemeClr val="accent2"/>
              </a:buClr>
              <a:buSzPts val="3000"/>
              <a:buNone/>
              <a:defRPr sz="4000">
                <a:solidFill>
                  <a:schemeClr val="accent2"/>
                </a:solidFill>
              </a:defRPr>
            </a:lvl7pPr>
            <a:lvl8pPr lvl="7" rtl="0">
              <a:spcBef>
                <a:spcPts val="0"/>
              </a:spcBef>
              <a:spcAft>
                <a:spcPts val="0"/>
              </a:spcAft>
              <a:buClr>
                <a:schemeClr val="accent2"/>
              </a:buClr>
              <a:buSzPts val="3000"/>
              <a:buNone/>
              <a:defRPr sz="4000">
                <a:solidFill>
                  <a:schemeClr val="accent2"/>
                </a:solidFill>
              </a:defRPr>
            </a:lvl8pPr>
            <a:lvl9pPr lvl="8" rtl="0">
              <a:spcBef>
                <a:spcPts val="0"/>
              </a:spcBef>
              <a:spcAft>
                <a:spcPts val="0"/>
              </a:spcAft>
              <a:buClr>
                <a:schemeClr val="accent2"/>
              </a:buClr>
              <a:buSzPts val="3000"/>
              <a:buNone/>
              <a:defRPr sz="4000">
                <a:solidFill>
                  <a:schemeClr val="accent2"/>
                </a:solidFill>
              </a:defRPr>
            </a:lvl9pPr>
          </a:lstStyle>
          <a:p>
            <a:r>
              <a:rPr lang="en-US"/>
              <a:t>Click to edit Master subtitle style</a:t>
            </a:r>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3011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Edit Master text styles</a:t>
            </a: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1387165-7269-4ED1-9126-9257163723A5}" type="slidenum">
              <a:rPr lang="en-US" smtClean="0"/>
              <a:t>‹#›</a:t>
            </a:fld>
            <a:endParaRPr lang="en-US"/>
          </a:p>
        </p:txBody>
      </p:sp>
    </p:spTree>
    <p:extLst>
      <p:ext uri="{BB962C8B-B14F-4D97-AF65-F5344CB8AC3E}">
        <p14:creationId xmlns:p14="http://schemas.microsoft.com/office/powerpoint/2010/main" val="45410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957733"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Edit Master text styles</a:t>
            </a:r>
          </a:p>
        </p:txBody>
      </p:sp>
      <p:sp>
        <p:nvSpPr>
          <p:cNvPr id="1844" name="Google Shape;1844;p6"/>
          <p:cNvSpPr txBox="1">
            <a:spLocks noGrp="1"/>
          </p:cNvSpPr>
          <p:nvPr>
            <p:ph type="body" idx="2"/>
          </p:nvPr>
        </p:nvSpPr>
        <p:spPr>
          <a:xfrm>
            <a:off x="5541428"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Edit Master text styles</a:t>
            </a:r>
          </a:p>
        </p:txBody>
      </p:sp>
      <p:sp>
        <p:nvSpPr>
          <p:cNvPr id="1845" name="Google Shape;1845;p6"/>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1387165-7269-4ED1-9126-9257163723A5}" type="slidenum">
              <a:rPr lang="en-US" smtClean="0"/>
              <a:t>‹#›</a:t>
            </a:fld>
            <a:endParaRPr lang="en-US"/>
          </a:p>
        </p:txBody>
      </p:sp>
      <p:grpSp>
        <p:nvGrpSpPr>
          <p:cNvPr id="1846" name="Google Shape;1846;p6"/>
          <p:cNvGrpSpPr/>
          <p:nvPr/>
        </p:nvGrpSpPr>
        <p:grpSpPr>
          <a:xfrm rot="10800000">
            <a:off x="11801983" y="38276"/>
            <a:ext cx="352016" cy="6781736"/>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4" name="Google Shape;1904;p6"/>
          <p:cNvGrpSpPr/>
          <p:nvPr/>
        </p:nvGrpSpPr>
        <p:grpSpPr>
          <a:xfrm rot="10800000">
            <a:off x="10438095" y="38276"/>
            <a:ext cx="1521044" cy="6781736"/>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67" name="Google Shape;1967;p6"/>
          <p:cNvGrpSpPr/>
          <p:nvPr/>
        </p:nvGrpSpPr>
        <p:grpSpPr>
          <a:xfrm rot="10800000">
            <a:off x="10243269" y="38276"/>
            <a:ext cx="1326185" cy="6586909"/>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69" name="Google Shape;2069;p6"/>
          <p:cNvGrpSpPr/>
          <p:nvPr/>
        </p:nvGrpSpPr>
        <p:grpSpPr>
          <a:xfrm rot="10800000">
            <a:off x="10243269" y="38276"/>
            <a:ext cx="1521044" cy="6781736"/>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5682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402" name="Google Shape;2402;p8"/>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1387165-7269-4ED1-9126-9257163723A5}" type="slidenum">
              <a:rPr lang="en-US" smtClean="0"/>
              <a:t>‹#›</a:t>
            </a:fld>
            <a:endParaRPr lang="en-US"/>
          </a:p>
        </p:txBody>
      </p:sp>
      <p:grpSp>
        <p:nvGrpSpPr>
          <p:cNvPr id="2403" name="Google Shape;2403;p8"/>
          <p:cNvGrpSpPr/>
          <p:nvPr/>
        </p:nvGrpSpPr>
        <p:grpSpPr>
          <a:xfrm rot="10800000">
            <a:off x="11801983" y="38276"/>
            <a:ext cx="352016" cy="6781736"/>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61" name="Google Shape;2461;p8"/>
          <p:cNvGrpSpPr/>
          <p:nvPr/>
        </p:nvGrpSpPr>
        <p:grpSpPr>
          <a:xfrm rot="10800000">
            <a:off x="10438095" y="38276"/>
            <a:ext cx="1521044" cy="6781736"/>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4" name="Google Shape;2524;p8"/>
          <p:cNvGrpSpPr/>
          <p:nvPr/>
        </p:nvGrpSpPr>
        <p:grpSpPr>
          <a:xfrm rot="10800000">
            <a:off x="10243269" y="38276"/>
            <a:ext cx="1326185" cy="6586909"/>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6" name="Google Shape;2626;p8"/>
          <p:cNvGrpSpPr/>
          <p:nvPr/>
        </p:nvGrpSpPr>
        <p:grpSpPr>
          <a:xfrm rot="10800000">
            <a:off x="10243269" y="38276"/>
            <a:ext cx="1521044" cy="6781736"/>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5591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Edit Master text styles</a:t>
            </a:r>
          </a:p>
        </p:txBody>
      </p:sp>
      <p:sp>
        <p:nvSpPr>
          <p:cNvPr id="2679" name="Google Shape;2679;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1387165-7269-4ED1-9126-9257163723A5}" type="slidenum">
              <a:rPr lang="en-US" smtClean="0"/>
              <a:t>‹#›</a:t>
            </a:fld>
            <a:endParaRPr lang="en-US"/>
          </a:p>
        </p:txBody>
      </p:sp>
      <p:grpSp>
        <p:nvGrpSpPr>
          <p:cNvPr id="2680" name="Google Shape;2680;p9"/>
          <p:cNvGrpSpPr/>
          <p:nvPr/>
        </p:nvGrpSpPr>
        <p:grpSpPr>
          <a:xfrm rot="10800000">
            <a:off x="11801983" y="38276"/>
            <a:ext cx="352016" cy="6781736"/>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8" name="Google Shape;2738;p9"/>
          <p:cNvGrpSpPr/>
          <p:nvPr/>
        </p:nvGrpSpPr>
        <p:grpSpPr>
          <a:xfrm rot="10800000">
            <a:off x="10438095" y="38276"/>
            <a:ext cx="1521044" cy="6781736"/>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1" name="Google Shape;2801;p9"/>
          <p:cNvGrpSpPr/>
          <p:nvPr/>
        </p:nvGrpSpPr>
        <p:grpSpPr>
          <a:xfrm rot="10800000">
            <a:off x="10243269" y="38276"/>
            <a:ext cx="1326185" cy="6586909"/>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03" name="Google Shape;2903;p9"/>
          <p:cNvGrpSpPr/>
          <p:nvPr/>
        </p:nvGrpSpPr>
        <p:grpSpPr>
          <a:xfrm rot="10800000">
            <a:off x="10243269" y="38276"/>
            <a:ext cx="1521044" cy="6781736"/>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2051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1387165-7269-4ED1-9126-9257163723A5}" type="slidenum">
              <a:rPr lang="en-US" smtClean="0"/>
              <a:t>‹#›</a:t>
            </a:fld>
            <a:endParaRPr lang="en-US"/>
          </a:p>
        </p:txBody>
      </p:sp>
      <p:grpSp>
        <p:nvGrpSpPr>
          <p:cNvPr id="2956" name="Google Shape;2956;p10"/>
          <p:cNvGrpSpPr/>
          <p:nvPr/>
        </p:nvGrpSpPr>
        <p:grpSpPr>
          <a:xfrm rot="10800000">
            <a:off x="11801983" y="38276"/>
            <a:ext cx="352016" cy="6781736"/>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4" name="Google Shape;3014;p10"/>
          <p:cNvGrpSpPr/>
          <p:nvPr/>
        </p:nvGrpSpPr>
        <p:grpSpPr>
          <a:xfrm rot="10800000">
            <a:off x="10438095" y="38276"/>
            <a:ext cx="1521044" cy="6781736"/>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77" name="Google Shape;3077;p10"/>
          <p:cNvGrpSpPr/>
          <p:nvPr/>
        </p:nvGrpSpPr>
        <p:grpSpPr>
          <a:xfrm rot="10800000">
            <a:off x="10243269" y="38276"/>
            <a:ext cx="1326185" cy="6586909"/>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79" name="Google Shape;3179;p10"/>
          <p:cNvGrpSpPr/>
          <p:nvPr/>
        </p:nvGrpSpPr>
        <p:grpSpPr>
          <a:xfrm rot="10800000">
            <a:off x="10243269" y="38276"/>
            <a:ext cx="1521044" cy="6781736"/>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288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10438143" y="38264"/>
            <a:ext cx="1715872" cy="6781736"/>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69" name="Google Shape;3669;p12"/>
          <p:cNvGrpSpPr/>
          <p:nvPr/>
        </p:nvGrpSpPr>
        <p:grpSpPr>
          <a:xfrm rot="10800000">
            <a:off x="38319" y="38264"/>
            <a:ext cx="1715872" cy="6781736"/>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31" name="Google Shape;3831;p12"/>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71387165-7269-4ED1-9126-9257163723A5}" type="slidenum">
              <a:rPr lang="en-US" smtClean="0"/>
              <a:t>‹#›</a:t>
            </a:fld>
            <a:endParaRPr lang="en-US"/>
          </a:p>
        </p:txBody>
      </p:sp>
    </p:spTree>
    <p:extLst>
      <p:ext uri="{BB962C8B-B14F-4D97-AF65-F5344CB8AC3E}">
        <p14:creationId xmlns:p14="http://schemas.microsoft.com/office/powerpoint/2010/main" val="79909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733" y="985833"/>
            <a:ext cx="9014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957733" y="2311400"/>
            <a:ext cx="9014800" cy="3974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22041" y="6293601"/>
            <a:ext cx="731600" cy="524800"/>
          </a:xfrm>
          <a:prstGeom prst="rect">
            <a:avLst/>
          </a:prstGeom>
          <a:noFill/>
          <a:ln>
            <a:noFill/>
          </a:ln>
        </p:spPr>
        <p:txBody>
          <a:bodyPr spcFirstLastPara="1" wrap="square" lIns="91425" tIns="91425" rIns="91425" bIns="91425" anchor="ctr" anchorCtr="0">
            <a:noAutofit/>
          </a:bodyPr>
          <a:lstStyle>
            <a:lvl1pPr lvl="0">
              <a:buNone/>
              <a:defRPr sz="1600">
                <a:solidFill>
                  <a:schemeClr val="dk2"/>
                </a:solidFill>
                <a:latin typeface="Dosis ExtraLight"/>
                <a:ea typeface="Dosis ExtraLight"/>
                <a:cs typeface="Dosis ExtraLight"/>
                <a:sym typeface="Dosis ExtraLight"/>
              </a:defRPr>
            </a:lvl1pPr>
            <a:lvl2pPr lvl="1">
              <a:buNone/>
              <a:defRPr sz="1600">
                <a:solidFill>
                  <a:schemeClr val="dk2"/>
                </a:solidFill>
                <a:latin typeface="Dosis ExtraLight"/>
                <a:ea typeface="Dosis ExtraLight"/>
                <a:cs typeface="Dosis ExtraLight"/>
                <a:sym typeface="Dosis ExtraLight"/>
              </a:defRPr>
            </a:lvl2pPr>
            <a:lvl3pPr lvl="2">
              <a:buNone/>
              <a:defRPr sz="1600">
                <a:solidFill>
                  <a:schemeClr val="dk2"/>
                </a:solidFill>
                <a:latin typeface="Dosis ExtraLight"/>
                <a:ea typeface="Dosis ExtraLight"/>
                <a:cs typeface="Dosis ExtraLight"/>
                <a:sym typeface="Dosis ExtraLight"/>
              </a:defRPr>
            </a:lvl3pPr>
            <a:lvl4pPr lvl="3">
              <a:buNone/>
              <a:defRPr sz="1600">
                <a:solidFill>
                  <a:schemeClr val="dk2"/>
                </a:solidFill>
                <a:latin typeface="Dosis ExtraLight"/>
                <a:ea typeface="Dosis ExtraLight"/>
                <a:cs typeface="Dosis ExtraLight"/>
                <a:sym typeface="Dosis ExtraLight"/>
              </a:defRPr>
            </a:lvl4pPr>
            <a:lvl5pPr lvl="4">
              <a:buNone/>
              <a:defRPr sz="1600">
                <a:solidFill>
                  <a:schemeClr val="dk2"/>
                </a:solidFill>
                <a:latin typeface="Dosis ExtraLight"/>
                <a:ea typeface="Dosis ExtraLight"/>
                <a:cs typeface="Dosis ExtraLight"/>
                <a:sym typeface="Dosis ExtraLight"/>
              </a:defRPr>
            </a:lvl5pPr>
            <a:lvl6pPr lvl="5">
              <a:buNone/>
              <a:defRPr sz="1600">
                <a:solidFill>
                  <a:schemeClr val="dk2"/>
                </a:solidFill>
                <a:latin typeface="Dosis ExtraLight"/>
                <a:ea typeface="Dosis ExtraLight"/>
                <a:cs typeface="Dosis ExtraLight"/>
                <a:sym typeface="Dosis ExtraLight"/>
              </a:defRPr>
            </a:lvl6pPr>
            <a:lvl7pPr lvl="6">
              <a:buNone/>
              <a:defRPr sz="1600">
                <a:solidFill>
                  <a:schemeClr val="dk2"/>
                </a:solidFill>
                <a:latin typeface="Dosis ExtraLight"/>
                <a:ea typeface="Dosis ExtraLight"/>
                <a:cs typeface="Dosis ExtraLight"/>
                <a:sym typeface="Dosis ExtraLight"/>
              </a:defRPr>
            </a:lvl7pPr>
            <a:lvl8pPr lvl="7">
              <a:buNone/>
              <a:defRPr sz="1600">
                <a:solidFill>
                  <a:schemeClr val="dk2"/>
                </a:solidFill>
                <a:latin typeface="Dosis ExtraLight"/>
                <a:ea typeface="Dosis ExtraLight"/>
                <a:cs typeface="Dosis ExtraLight"/>
                <a:sym typeface="Dosis ExtraLight"/>
              </a:defRPr>
            </a:lvl8pPr>
            <a:lvl9pPr lvl="8">
              <a:buNone/>
              <a:defRPr sz="1600">
                <a:solidFill>
                  <a:schemeClr val="dk2"/>
                </a:solidFill>
                <a:latin typeface="Dosis ExtraLight"/>
                <a:ea typeface="Dosis ExtraLight"/>
                <a:cs typeface="Dosis ExtraLight"/>
                <a:sym typeface="Dosis ExtraLight"/>
              </a:defRPr>
            </a:lvl9pPr>
          </a:lstStyle>
          <a:p>
            <a:fld id="{71387165-7269-4ED1-9126-9257163723A5}" type="slidenum">
              <a:rPr lang="en-US" smtClean="0"/>
              <a:t>‹#›</a:t>
            </a:fld>
            <a:endParaRPr lang="en-US"/>
          </a:p>
        </p:txBody>
      </p:sp>
    </p:spTree>
    <p:extLst>
      <p:ext uri="{BB962C8B-B14F-4D97-AF65-F5344CB8AC3E}">
        <p14:creationId xmlns:p14="http://schemas.microsoft.com/office/powerpoint/2010/main" val="32506781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7" r:id="rId5"/>
    <p:sldLayoutId id="2147483668" r:id="rId6"/>
    <p:sldLayoutId id="2147483669" r:id="rId7"/>
    <p:sldLayoutId id="2147483671" r:id="rId8"/>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MINI PROJECT</a:t>
            </a:r>
          </a:p>
        </p:txBody>
      </p:sp>
      <p:sp>
        <p:nvSpPr>
          <p:cNvPr id="4" name="Rectangle 3"/>
          <p:cNvSpPr/>
          <p:nvPr/>
        </p:nvSpPr>
        <p:spPr>
          <a:xfrm>
            <a:off x="1016000" y="1919796"/>
            <a:ext cx="6096000" cy="338554"/>
          </a:xfrm>
          <a:prstGeom prst="rect">
            <a:avLst/>
          </a:prstGeom>
        </p:spPr>
        <p:txBody>
          <a:bodyPr>
            <a:spAutoFit/>
          </a:bodyPr>
          <a:lstStyle/>
          <a:p>
            <a:r>
              <a:rPr lang="en-US" sz="1600" dirty="0">
                <a:solidFill>
                  <a:schemeClr val="accent2"/>
                </a:solidFill>
                <a:latin typeface="Dosis ExtraLight"/>
              </a:rPr>
              <a:t>Present by Team 11</a:t>
            </a:r>
          </a:p>
        </p:txBody>
      </p:sp>
    </p:spTree>
    <p:extLst>
      <p:ext uri="{BB962C8B-B14F-4D97-AF65-F5344CB8AC3E}">
        <p14:creationId xmlns:p14="http://schemas.microsoft.com/office/powerpoint/2010/main" val="37187629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7733" y="1031965"/>
            <a:ext cx="9014800" cy="1097067"/>
          </a:xfrm>
        </p:spPr>
        <p:txBody>
          <a:bodyPr/>
          <a:lstStyle/>
          <a:p>
            <a:pPr lvl="0" eaLnBrk="0" fontAlgn="base" hangingPunct="0">
              <a:spcBef>
                <a:spcPct val="0"/>
              </a:spcBef>
              <a:spcAft>
                <a:spcPct val="0"/>
              </a:spcAft>
            </a:pPr>
            <a:r>
              <a:rPr lang="en-US" altLang="ja-JP" sz="2000" dirty="0">
                <a:solidFill>
                  <a:schemeClr val="tx1"/>
                </a:solidFill>
                <a:latin typeface="Calibri" panose="020F0502020204030204" pitchFamily="34" charset="0"/>
                <a:ea typeface="MS Mincho" charset="-128"/>
                <a:cs typeface="Times New Roman" panose="02020603050405020304" pitchFamily="18" charset="0"/>
              </a:rPr>
              <a:t>:</a:t>
            </a:r>
            <a:r>
              <a:rPr lang="en-US" altLang="ja-JP" dirty="0">
                <a:solidFill>
                  <a:srgbClr val="CC7832"/>
                </a:solidFill>
                <a:latin typeface="Arial Unicode MS" panose="020B0604020202020204" pitchFamily="34" charset="-128"/>
                <a:ea typeface="Times New Roman" panose="02020603050405020304" pitchFamily="18" charset="0"/>
                <a:cs typeface="Courier New" panose="02070309020205020404" pitchFamily="49" charset="0"/>
              </a:rPr>
              <a:t/>
            </a:r>
            <a:br>
              <a:rPr lang="en-US" altLang="ja-JP" dirty="0">
                <a:solidFill>
                  <a:srgbClr val="CC7832"/>
                </a:solidFill>
                <a:latin typeface="Arial Unicode MS" panose="020B0604020202020204" pitchFamily="34" charset="-128"/>
                <a:ea typeface="Times New Roman" panose="02020603050405020304" pitchFamily="18" charset="0"/>
                <a:cs typeface="Courier New" panose="02070309020205020404" pitchFamily="49" charset="0"/>
              </a:rPr>
            </a:br>
            <a:endParaRPr lang="en-US" dirty="0">
              <a:latin typeface="Titillium Web Light"/>
            </a:endParaRPr>
          </a:p>
        </p:txBody>
      </p:sp>
      <p:sp>
        <p:nvSpPr>
          <p:cNvPr id="6" name="Rectangle 1"/>
          <p:cNvSpPr>
            <a:spLocks noGrp="1" noChangeArrowheads="1"/>
          </p:cNvSpPr>
          <p:nvPr>
            <p:ph type="body" idx="1"/>
          </p:nvPr>
        </p:nvSpPr>
        <p:spPr bwMode="auto">
          <a:xfrm>
            <a:off x="5183542" y="1031606"/>
            <a:ext cx="5123325" cy="497059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err="1">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def</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FFC66D"/>
                </a:solidFill>
                <a:effectLst/>
                <a:latin typeface="Arial Unicode MS" panose="020B0604020202020204" pitchFamily="34" charset="-128"/>
                <a:ea typeface="Times New Roman" panose="02020603050405020304" pitchFamily="18" charset="0"/>
                <a:cs typeface="Courier New" panose="02070309020205020404" pitchFamily="49" charset="0"/>
              </a:rPr>
              <a:t>suitable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(path):</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newpath</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for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h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in </a:t>
            </a:r>
            <a:r>
              <a:rPr kumimoji="0" lang="en-US" altLang="ja-JP" sz="2000" b="0" i="0" u="none" strike="noStrike" cap="none" normalizeH="0" baseline="0" dirty="0">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range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len</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(path)):</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for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in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((path[h])):</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True</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for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j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in </a:t>
            </a:r>
            <a:r>
              <a:rPr kumimoji="0" lang="en-US" altLang="ja-JP" sz="2000" b="0" i="0" u="none" strike="noStrike" cap="none" normalizeH="0" baseline="0" dirty="0">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range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len</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path[h][j] &lt;= N:</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for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k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in </a:t>
            </a:r>
            <a:r>
              <a:rPr kumimoji="0" lang="en-US" altLang="ja-JP" sz="2000" b="0" i="0" u="none" strike="noStrike" cap="none" normalizeH="0" baseline="0" dirty="0">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range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j</a:t>
            </a:r>
            <a:r>
              <a:rPr kumimoji="0" lang="en-US" altLang="ja-JP" sz="2000" b="0" i="0" u="none" strike="noStrike" cap="none" normalizeH="0" baseline="0" dirty="0" err="1">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len</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path[h][k]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in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H[path[h][j]]:</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False</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continue</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else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break</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if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 ==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True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newpath.append</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(path[</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newpath</a:t>
            </a:r>
            <a:r>
              <a:rPr kumimoji="0" lang="en-US" altLang="ja-JP" sz="2000" b="0" i="0" u="none" strike="noStrike" cap="none" normalizeH="0" baseline="0" dirty="0">
                <a:ln>
                  <a:noFill/>
                </a:ln>
                <a:solidFill>
                  <a:schemeClr val="tx1"/>
                </a:solidFill>
                <a:effectLst/>
              </a:rPr>
              <a:t> </a:t>
            </a:r>
            <a:endParaRPr kumimoji="0" lang="en-US" altLang="ja-JP" sz="2000" b="0" i="0" u="none" strike="noStrike" cap="none" normalizeH="0" baseline="0" dirty="0">
              <a:ln>
                <a:noFill/>
              </a:ln>
              <a:solidFill>
                <a:schemeClr val="tx1"/>
              </a:solidFill>
              <a:effectLst/>
              <a:latin typeface="Arial" panose="020B0604020202020204" pitchFamily="34" charset="0"/>
            </a:endParaRPr>
          </a:p>
        </p:txBody>
      </p:sp>
      <p:sp>
        <p:nvSpPr>
          <p:cNvPr id="7" name="Text Placeholder 6"/>
          <p:cNvSpPr>
            <a:spLocks noGrp="1"/>
          </p:cNvSpPr>
          <p:nvPr>
            <p:ph type="body" idx="2"/>
          </p:nvPr>
        </p:nvSpPr>
        <p:spPr>
          <a:xfrm>
            <a:off x="435219" y="1031965"/>
            <a:ext cx="4495052" cy="5213067"/>
          </a:xfrm>
        </p:spPr>
        <p:txBody>
          <a:bodyPr/>
          <a:lstStyle/>
          <a:p>
            <a:pPr marL="152396" indent="0">
              <a:buNone/>
            </a:pPr>
            <a:r>
              <a:rPr lang="en-US" altLang="ja-JP" dirty="0">
                <a:solidFill>
                  <a:schemeClr val="tx1"/>
                </a:solidFill>
                <a:ea typeface="MS Mincho" charset="-128"/>
                <a:cs typeface="Times New Roman" panose="02020603050405020304" pitchFamily="18" charset="0"/>
              </a:rPr>
              <a:t>Second, select </a:t>
            </a:r>
            <a:r>
              <a:rPr lang="en-US" altLang="ja-JP" dirty="0" err="1">
                <a:solidFill>
                  <a:schemeClr val="tx1"/>
                </a:solidFill>
                <a:ea typeface="MS Mincho" charset="-128"/>
                <a:cs typeface="Times New Roman" panose="02020603050405020304" pitchFamily="18" charset="0"/>
              </a:rPr>
              <a:t>suitable_path</a:t>
            </a:r>
            <a:r>
              <a:rPr lang="en-US" altLang="ja-JP" dirty="0">
                <a:solidFill>
                  <a:schemeClr val="tx1"/>
                </a:solidFill>
                <a:ea typeface="MS Mincho" charset="-128"/>
                <a:cs typeface="Times New Roman" panose="02020603050405020304" pitchFamily="18" charset="0"/>
              </a:rPr>
              <a:t>:</a:t>
            </a:r>
          </a:p>
          <a:p>
            <a:pPr marL="609596" indent="-457200">
              <a:buClr>
                <a:schemeClr val="accent5"/>
              </a:buClr>
              <a:buFont typeface="+mj-lt"/>
              <a:buAutoNum type="arabicPeriod"/>
            </a:pPr>
            <a:r>
              <a:rPr lang="en-US" altLang="ja-JP" dirty="0">
                <a:solidFill>
                  <a:schemeClr val="tx1"/>
                </a:solidFill>
              </a:rPr>
              <a:t>The </a:t>
            </a:r>
            <a:r>
              <a:rPr lang="en-US" altLang="ja-JP" dirty="0">
                <a:solidFill>
                  <a:schemeClr val="tx1"/>
                </a:solidFill>
                <a:ea typeface="MS Mincho" charset="-128"/>
                <a:cs typeface="Times New Roman" panose="02020603050405020304" pitchFamily="18" charset="0"/>
              </a:rPr>
              <a:t>total carriage of every car in every path smaller or equal to the c(k) capacity.(this is simple)</a:t>
            </a:r>
          </a:p>
          <a:p>
            <a:pPr marL="609596" indent="-457200">
              <a:buClr>
                <a:schemeClr val="accent5"/>
              </a:buClr>
              <a:buFont typeface="+mj-lt"/>
              <a:buAutoNum type="arabicPeriod"/>
            </a:pPr>
            <a:r>
              <a:rPr lang="en-US" altLang="ja-JP" dirty="0">
                <a:solidFill>
                  <a:schemeClr val="tx1"/>
                </a:solidFill>
                <a:ea typeface="MS Mincho" charset="-128"/>
                <a:cs typeface="Times New Roman" panose="02020603050405020304" pitchFamily="18" charset="0"/>
              </a:rPr>
              <a:t>For every patient </a:t>
            </a:r>
            <a:r>
              <a:rPr lang="en-US" altLang="ja-JP" dirty="0" err="1">
                <a:solidFill>
                  <a:schemeClr val="tx1"/>
                </a:solidFill>
                <a:ea typeface="MS Mincho" charset="-128"/>
                <a:cs typeface="Times New Roman" panose="02020603050405020304" pitchFamily="18" charset="0"/>
              </a:rPr>
              <a:t>i</a:t>
            </a:r>
            <a:r>
              <a:rPr lang="en-US" altLang="ja-JP" dirty="0">
                <a:solidFill>
                  <a:schemeClr val="tx1"/>
                </a:solidFill>
                <a:ea typeface="MS Mincho" charset="-128"/>
                <a:cs typeface="Times New Roman" panose="02020603050405020304" pitchFamily="18" charset="0"/>
              </a:rPr>
              <a:t> in each path, there exists a hospital in their H(</a:t>
            </a:r>
            <a:r>
              <a:rPr lang="en-US" altLang="ja-JP" dirty="0" err="1">
                <a:solidFill>
                  <a:schemeClr val="tx1"/>
                </a:solidFill>
                <a:ea typeface="MS Mincho" charset="-128"/>
                <a:cs typeface="Times New Roman" panose="02020603050405020304" pitchFamily="18" charset="0"/>
              </a:rPr>
              <a:t>i</a:t>
            </a:r>
            <a:r>
              <a:rPr lang="en-US" altLang="ja-JP" dirty="0">
                <a:solidFill>
                  <a:schemeClr val="tx1"/>
                </a:solidFill>
                <a:ea typeface="MS Mincho" charset="-128"/>
                <a:cs typeface="Times New Roman" panose="02020603050405020304" pitchFamily="18" charset="0"/>
              </a:rPr>
              <a:t>) set</a:t>
            </a:r>
            <a:endParaRPr lang="en-US" dirty="0"/>
          </a:p>
        </p:txBody>
      </p:sp>
    </p:spTree>
    <p:extLst>
      <p:ext uri="{BB962C8B-B14F-4D97-AF65-F5344CB8AC3E}">
        <p14:creationId xmlns:p14="http://schemas.microsoft.com/office/powerpoint/2010/main" val="233091666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588" y="744095"/>
            <a:ext cx="9014800" cy="1143200"/>
          </a:xfrm>
        </p:spPr>
        <p:txBody>
          <a:bodyPr/>
          <a:lstStyle/>
          <a:p>
            <a:pPr lvl="0" eaLnBrk="0" fontAlgn="base" hangingPunct="0">
              <a:spcBef>
                <a:spcPct val="0"/>
              </a:spcBef>
              <a:spcAft>
                <a:spcPct val="0"/>
              </a:spcAft>
            </a:pPr>
            <a:r>
              <a:rPr lang="en-US" altLang="ja-JP" dirty="0">
                <a:solidFill>
                  <a:schemeClr val="tx1"/>
                </a:solidFill>
                <a:latin typeface="Calibri" panose="020F0502020204030204" pitchFamily="34" charset="0"/>
                <a:ea typeface="MS Mincho" charset="-128"/>
                <a:cs typeface="Times New Roman" panose="02020603050405020304" pitchFamily="18" charset="0"/>
              </a:rPr>
              <a:t>Third part, select the best path:</a:t>
            </a:r>
            <a:r>
              <a:rPr lang="en-US" altLang="ja-JP" sz="2800" dirty="0">
                <a:solidFill>
                  <a:schemeClr val="tx1"/>
                </a:solidFill>
                <a:ea typeface="MS Mincho" charset="-128"/>
                <a:cs typeface="Times New Roman" panose="02020603050405020304" pitchFamily="18" charset="0"/>
              </a:rPr>
              <a:t/>
            </a:r>
            <a:br>
              <a:rPr lang="en-US" altLang="ja-JP" sz="2800" dirty="0">
                <a:solidFill>
                  <a:schemeClr val="tx1"/>
                </a:solidFill>
                <a:ea typeface="MS Mincho" charset="-128"/>
                <a:cs typeface="Times New Roman" panose="02020603050405020304" pitchFamily="18" charset="0"/>
              </a:rPr>
            </a:br>
            <a:r>
              <a:rPr lang="en-US" altLang="ja-JP" dirty="0">
                <a:solidFill>
                  <a:schemeClr val="tx1"/>
                </a:solidFill>
                <a:latin typeface="Calibri" panose="020F0502020204030204" pitchFamily="34" charset="0"/>
                <a:ea typeface="MS Mincho" charset="-128"/>
                <a:cs typeface="Times New Roman" panose="02020603050405020304" pitchFamily="18" charset="0"/>
              </a:rPr>
              <a:t>Example:</a:t>
            </a:r>
            <a:endParaRPr lang="en-US" dirty="0">
              <a:latin typeface="Titillium Web Light"/>
            </a:endParaRPr>
          </a:p>
        </p:txBody>
      </p:sp>
      <p:sp>
        <p:nvSpPr>
          <p:cNvPr id="4" name="Rectangle 1"/>
          <p:cNvSpPr>
            <a:spLocks noGrp="1" noChangeArrowheads="1"/>
          </p:cNvSpPr>
          <p:nvPr>
            <p:ph type="body" idx="1"/>
          </p:nvPr>
        </p:nvSpPr>
        <p:spPr bwMode="auto">
          <a:xfrm>
            <a:off x="432050" y="2008193"/>
            <a:ext cx="5002924" cy="373948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3</a:t>
            </a:r>
            <a:b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K=</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3</a:t>
            </a:r>
            <a:b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H=[[</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4</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6</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4</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6</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matrix_distance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7</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7</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7</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5.6</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7</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11.2</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10.3</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14</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14</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11.2</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11.2</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14</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11.2</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12.5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10.3</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12.5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7.5</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14</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7.5</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num_capacity</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3</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num_buses</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ja-JP" sz="2000" b="0" i="0" u="none" strike="noStrike" cap="none" normalizeH="0" baseline="0" dirty="0">
                <a:ln>
                  <a:noFill/>
                </a:ln>
                <a:solidFill>
                  <a:schemeClr val="tx1"/>
                </a:solidFill>
                <a:effectLst/>
              </a:rPr>
              <a:t> </a:t>
            </a:r>
            <a:endParaRPr kumimoji="0" lang="en-US" altLang="ja-JP" sz="2000" b="0" i="0" u="none" strike="noStrike" cap="none" normalizeH="0" baseline="0" dirty="0">
              <a:ln>
                <a:noFill/>
              </a:ln>
              <a:solidFill>
                <a:schemeClr val="tx1"/>
              </a:solidFill>
              <a:effectLst/>
              <a:latin typeface="Arial" panose="020B0604020202020204" pitchFamily="34" charset="0"/>
            </a:endParaRPr>
          </a:p>
        </p:txBody>
      </p:sp>
      <p:sp>
        <p:nvSpPr>
          <p:cNvPr id="5" name="Text Placeholder 4"/>
          <p:cNvSpPr>
            <a:spLocks noGrp="1"/>
          </p:cNvSpPr>
          <p:nvPr>
            <p:ph type="body" idx="2"/>
          </p:nvPr>
        </p:nvSpPr>
        <p:spPr>
          <a:xfrm>
            <a:off x="5783166" y="2008193"/>
            <a:ext cx="4323200" cy="4116000"/>
          </a:xfrm>
        </p:spPr>
        <p:txBody>
          <a:bodyPr/>
          <a:lstStyle/>
          <a:p>
            <a:pPr marL="0" lvl="0" indent="0" eaLnBrk="0" fontAlgn="base" hangingPunct="0">
              <a:spcBef>
                <a:spcPct val="0"/>
              </a:spcBef>
              <a:spcAft>
                <a:spcPct val="0"/>
              </a:spcAft>
              <a:buClrTx/>
              <a:buSzTx/>
              <a:buNone/>
            </a:pPr>
            <a:r>
              <a:rPr lang="en-US" altLang="ja-JP" sz="2000" dirty="0">
                <a:solidFill>
                  <a:schemeClr val="tx1"/>
                </a:solidFill>
                <a:ea typeface="MS Mincho" charset="-128"/>
                <a:cs typeface="Times New Roman" panose="02020603050405020304" pitchFamily="18" charset="0"/>
              </a:rPr>
              <a:t>OUTPUT:</a:t>
            </a:r>
            <a:endParaRPr lang="en-US" altLang="ja-JP" sz="2000" dirty="0">
              <a:solidFill>
                <a:schemeClr val="tx1"/>
              </a:solidFill>
            </a:endParaRPr>
          </a:p>
          <a:p>
            <a:pPr marL="342900" lvl="0" indent="-342900" eaLnBrk="0" fontAlgn="base" hangingPunct="0">
              <a:spcBef>
                <a:spcPct val="0"/>
              </a:spcBef>
              <a:spcAft>
                <a:spcPct val="0"/>
              </a:spcAft>
              <a:buClrTx/>
              <a:buSzTx/>
              <a:buFont typeface="Wingdings" panose="05000000000000000000" pitchFamily="2" charset="2"/>
              <a:buChar char="Ø"/>
            </a:pPr>
            <a:r>
              <a:rPr lang="en-US" altLang="ja-JP" sz="2000" dirty="0">
                <a:solidFill>
                  <a:schemeClr val="tx1"/>
                </a:solidFill>
                <a:ea typeface="MS Mincho" charset="-128"/>
                <a:cs typeface="Times New Roman" panose="02020603050405020304" pitchFamily="18" charset="0"/>
              </a:rPr>
              <a:t>Vehicle 1’s path: [0, 1, 4, 0], the cost is: 17</a:t>
            </a:r>
            <a:endParaRPr lang="en-US" altLang="ja-JP" sz="2000" dirty="0">
              <a:solidFill>
                <a:schemeClr val="tx1"/>
              </a:solidFill>
            </a:endParaRPr>
          </a:p>
          <a:p>
            <a:pPr marL="342900" lvl="0" indent="-342900" eaLnBrk="0" fontAlgn="base" hangingPunct="0">
              <a:spcBef>
                <a:spcPct val="0"/>
              </a:spcBef>
              <a:spcAft>
                <a:spcPct val="0"/>
              </a:spcAft>
              <a:buClrTx/>
              <a:buSzTx/>
              <a:buFont typeface="Wingdings" panose="05000000000000000000" pitchFamily="2" charset="2"/>
              <a:buChar char="Ø"/>
            </a:pPr>
            <a:r>
              <a:rPr lang="en-US" altLang="ja-JP" sz="2000" dirty="0">
                <a:solidFill>
                  <a:schemeClr val="tx1"/>
                </a:solidFill>
                <a:ea typeface="MS Mincho" charset="-128"/>
                <a:cs typeface="Times New Roman" panose="02020603050405020304" pitchFamily="18" charset="0"/>
              </a:rPr>
              <a:t>Vehicle 2 ’s path: [0, 2, 5, 3, 6, 0], the cost is: 17.0</a:t>
            </a:r>
          </a:p>
          <a:p>
            <a:pPr marL="0" lvl="0" indent="0" eaLnBrk="0" fontAlgn="base" hangingPunct="0">
              <a:spcBef>
                <a:spcPct val="0"/>
              </a:spcBef>
              <a:spcAft>
                <a:spcPct val="0"/>
              </a:spcAft>
              <a:buClrTx/>
              <a:buSzTx/>
              <a:buNone/>
            </a:pPr>
            <a:endParaRPr lang="en-US" altLang="ja-JP" sz="2000" dirty="0">
              <a:solidFill>
                <a:schemeClr val="tx1"/>
              </a:solidFill>
            </a:endParaRPr>
          </a:p>
          <a:p>
            <a:pPr marL="0" lvl="0" indent="0" eaLnBrk="0" fontAlgn="base" hangingPunct="0">
              <a:spcBef>
                <a:spcPct val="0"/>
              </a:spcBef>
              <a:spcAft>
                <a:spcPct val="0"/>
              </a:spcAft>
              <a:buClrTx/>
              <a:buSzTx/>
              <a:buNone/>
            </a:pPr>
            <a:r>
              <a:rPr lang="en-US" altLang="ja-JP" sz="2000" dirty="0">
                <a:solidFill>
                  <a:schemeClr val="tx1"/>
                </a:solidFill>
                <a:ea typeface="MS Mincho" charset="-128"/>
                <a:cs typeface="Times New Roman" panose="02020603050405020304" pitchFamily="18" charset="0"/>
              </a:rPr>
              <a:t>Total cost: 17.0</a:t>
            </a:r>
            <a:endParaRPr lang="en-US" altLang="ja-JP" sz="2000" dirty="0">
              <a:solidFill>
                <a:schemeClr val="tx1"/>
              </a:solidFill>
            </a:endParaRPr>
          </a:p>
          <a:p>
            <a:endParaRPr lang="en-US" dirty="0"/>
          </a:p>
        </p:txBody>
      </p:sp>
    </p:spTree>
    <p:extLst>
      <p:ext uri="{BB962C8B-B14F-4D97-AF65-F5344CB8AC3E}">
        <p14:creationId xmlns:p14="http://schemas.microsoft.com/office/powerpoint/2010/main" val="63861155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690" y="3689130"/>
            <a:ext cx="7195600" cy="1324369"/>
          </a:xfrm>
        </p:spPr>
        <p:txBody>
          <a:bodyPr/>
          <a:lstStyle/>
          <a:p>
            <a:r>
              <a:rPr lang="en-US" sz="6000" dirty="0"/>
              <a:t>2. Constraint Programing</a:t>
            </a:r>
          </a:p>
        </p:txBody>
      </p:sp>
    </p:spTree>
    <p:extLst>
      <p:ext uri="{BB962C8B-B14F-4D97-AF65-F5344CB8AC3E}">
        <p14:creationId xmlns:p14="http://schemas.microsoft.com/office/powerpoint/2010/main" val="196621741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22514" y="1012656"/>
            <a:ext cx="9421586" cy="4908888"/>
          </a:xfrm>
          <a:prstGeom prst="rect">
            <a:avLst/>
          </a:prstGeom>
        </p:spPr>
      </p:pic>
    </p:spTree>
    <p:extLst>
      <p:ext uri="{BB962C8B-B14F-4D97-AF65-F5344CB8AC3E}">
        <p14:creationId xmlns:p14="http://schemas.microsoft.com/office/powerpoint/2010/main" val="37527530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7596" y="947721"/>
            <a:ext cx="8346789" cy="4554351"/>
          </a:xfrm>
          <a:prstGeom prst="rect">
            <a:avLst/>
          </a:prstGeom>
        </p:spPr>
      </p:pic>
      <p:pic>
        <p:nvPicPr>
          <p:cNvPr id="4" name="Picture 3" descr="Logo&#10;&#10;Description automatically generated"/>
          <p:cNvPicPr/>
          <p:nvPr/>
        </p:nvPicPr>
        <p:blipFill>
          <a:blip r:embed="rId3"/>
          <a:stretch>
            <a:fillRect/>
          </a:stretch>
        </p:blipFill>
        <p:spPr>
          <a:xfrm>
            <a:off x="1083126" y="5191829"/>
            <a:ext cx="6558646" cy="1208971"/>
          </a:xfrm>
          <a:prstGeom prst="rect">
            <a:avLst/>
          </a:prstGeom>
        </p:spPr>
      </p:pic>
    </p:spTree>
    <p:extLst>
      <p:ext uri="{BB962C8B-B14F-4D97-AF65-F5344CB8AC3E}">
        <p14:creationId xmlns:p14="http://schemas.microsoft.com/office/powerpoint/2010/main" val="34257732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7490" y="38776"/>
            <a:ext cx="9014800" cy="1143200"/>
          </a:xfrm>
        </p:spPr>
        <p:txBody>
          <a:bodyPr/>
          <a:lstStyle/>
          <a:p>
            <a:endParaRPr lang="en-US" dirty="0"/>
          </a:p>
        </p:txBody>
      </p:sp>
      <p:sp>
        <p:nvSpPr>
          <p:cNvPr id="3" name="Text Placeholder 2"/>
          <p:cNvSpPr>
            <a:spLocks noGrp="1"/>
          </p:cNvSpPr>
          <p:nvPr>
            <p:ph type="body" idx="1"/>
          </p:nvPr>
        </p:nvSpPr>
        <p:spPr>
          <a:xfrm>
            <a:off x="647490" y="447090"/>
            <a:ext cx="9014800" cy="3974000"/>
          </a:xfrm>
        </p:spPr>
        <p:txBody>
          <a:bodyPr/>
          <a:lstStyle/>
          <a:p>
            <a:pPr marL="101598" indent="0">
              <a:buNone/>
            </a:pPr>
            <a:r>
              <a:rPr lang="en-US" dirty="0"/>
              <a:t>Problem of this method is how to add the specific set of h(</a:t>
            </a:r>
            <a:r>
              <a:rPr lang="en-US" dirty="0" err="1"/>
              <a:t>i</a:t>
            </a:r>
            <a:r>
              <a:rPr lang="en-US" dirty="0"/>
              <a:t>) hospitals constrains.</a:t>
            </a:r>
          </a:p>
          <a:p>
            <a:pPr marL="101598" indent="0">
              <a:buNone/>
            </a:pPr>
            <a:r>
              <a:rPr lang="en-US" dirty="0"/>
              <a:t>SOLUTION:</a:t>
            </a:r>
          </a:p>
          <a:p>
            <a:pPr>
              <a:buClr>
                <a:schemeClr val="accent5"/>
              </a:buClr>
              <a:buFont typeface="+mj-lt"/>
              <a:buAutoNum type="arabicPeriod"/>
            </a:pPr>
            <a:r>
              <a:rPr lang="en-US" dirty="0"/>
              <a:t>Z(t) is the index of truck visiting point </a:t>
            </a:r>
            <a:r>
              <a:rPr lang="en-US" dirty="0" err="1"/>
              <a:t>i</a:t>
            </a:r>
            <a:r>
              <a:rPr lang="en-US" dirty="0"/>
              <a:t>.</a:t>
            </a:r>
          </a:p>
          <a:p>
            <a:pPr>
              <a:buClr>
                <a:schemeClr val="accent5"/>
              </a:buClr>
              <a:buFont typeface="+mj-lt"/>
              <a:buAutoNum type="arabicPeriod"/>
            </a:pPr>
            <a:r>
              <a:rPr lang="en-US" dirty="0"/>
              <a:t>We will make sure there exist Z(j) which j in set H(</a:t>
            </a:r>
            <a:r>
              <a:rPr lang="en-US" dirty="0" err="1"/>
              <a:t>i</a:t>
            </a:r>
            <a:r>
              <a:rPr lang="en-US" dirty="0"/>
              <a:t>) have the same value as Z(</a:t>
            </a:r>
            <a:r>
              <a:rPr lang="en-US" dirty="0" err="1"/>
              <a:t>i</a:t>
            </a:r>
            <a:r>
              <a:rPr lang="en-US" dirty="0"/>
              <a:t>)</a:t>
            </a:r>
          </a:p>
          <a:p>
            <a:pPr marL="101598" indent="0">
              <a:buNone/>
            </a:pPr>
            <a:r>
              <a:rPr lang="en-US" dirty="0"/>
              <a:t>Algorithm:</a:t>
            </a:r>
          </a:p>
          <a:p>
            <a:pPr marL="101598" indent="0">
              <a:buNone/>
            </a:pPr>
            <a:r>
              <a:rPr lang="en-US" dirty="0"/>
              <a:t>       - 1st: Adjust the value of Z(t): Before the value of Z(t) is{1,2,3,..,k}, now the value of Z(t) is Z(t)={n1,n2,..nk} which n1,n2,..,nk are different primes.</a:t>
            </a:r>
          </a:p>
          <a:p>
            <a:pPr marL="101598" indent="0">
              <a:buNone/>
            </a:pPr>
            <a:r>
              <a:rPr lang="en-US" dirty="0"/>
              <a:t>      - 2</a:t>
            </a:r>
            <a:r>
              <a:rPr lang="en-US" baseline="30000" dirty="0"/>
              <a:t>nd</a:t>
            </a:r>
            <a:r>
              <a:rPr lang="en-US" dirty="0"/>
              <a:t>: Add constraint: For j in H(</a:t>
            </a:r>
            <a:r>
              <a:rPr lang="en-US" dirty="0" err="1"/>
              <a:t>i</a:t>
            </a:r>
            <a:r>
              <a:rPr lang="en-US" dirty="0"/>
              <a:t>): multiple(Z(j)) % Z(</a:t>
            </a:r>
            <a:r>
              <a:rPr lang="en-US" dirty="0" err="1"/>
              <a:t>i</a:t>
            </a:r>
            <a:r>
              <a:rPr lang="en-US" dirty="0"/>
              <a:t>) ==0</a:t>
            </a:r>
          </a:p>
          <a:p>
            <a:pPr marL="101598" indent="0">
              <a:buNone/>
            </a:pPr>
            <a:r>
              <a:rPr lang="en-US" dirty="0"/>
              <a:t>Because all Z(t) are prime numbers so Z(j) % Z(</a:t>
            </a:r>
            <a:r>
              <a:rPr lang="en-US" dirty="0" err="1"/>
              <a:t>i</a:t>
            </a:r>
            <a:r>
              <a:rPr lang="en-US" dirty="0"/>
              <a:t>) ==0 if and only if there exist Z(j) which j in set H(</a:t>
            </a:r>
            <a:r>
              <a:rPr lang="en-US" dirty="0" err="1"/>
              <a:t>i</a:t>
            </a:r>
            <a:r>
              <a:rPr lang="en-US" dirty="0"/>
              <a:t>) have the same value as Z(</a:t>
            </a:r>
            <a:r>
              <a:rPr lang="en-US" dirty="0" err="1"/>
              <a:t>i</a:t>
            </a:r>
            <a:r>
              <a:rPr lang="en-US" dirty="0"/>
              <a:t>).</a:t>
            </a:r>
          </a:p>
          <a:p>
            <a:endParaRPr lang="en-US" dirty="0"/>
          </a:p>
          <a:p>
            <a:endParaRPr lang="en-US" dirty="0"/>
          </a:p>
        </p:txBody>
      </p:sp>
    </p:spTree>
    <p:extLst>
      <p:ext uri="{BB962C8B-B14F-4D97-AF65-F5344CB8AC3E}">
        <p14:creationId xmlns:p14="http://schemas.microsoft.com/office/powerpoint/2010/main" val="2823209898"/>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576" y="213354"/>
            <a:ext cx="9014800" cy="1143200"/>
          </a:xfrm>
        </p:spPr>
        <p:txBody>
          <a:bodyPr/>
          <a:lstStyle/>
          <a:p>
            <a:r>
              <a:rPr lang="en-GB" dirty="0"/>
              <a:t>3, Greedy method:</a:t>
            </a:r>
            <a:r>
              <a:rPr lang="en-US" dirty="0"/>
              <a:t/>
            </a:r>
            <a:br>
              <a:rPr lang="en-US" dirty="0"/>
            </a:br>
            <a:endParaRPr lang="en-US" dirty="0"/>
          </a:p>
        </p:txBody>
      </p:sp>
      <p:sp>
        <p:nvSpPr>
          <p:cNvPr id="4" name="Text Placeholder 3"/>
          <p:cNvSpPr>
            <a:spLocks noGrp="1"/>
          </p:cNvSpPr>
          <p:nvPr>
            <p:ph type="body" idx="1"/>
          </p:nvPr>
        </p:nvSpPr>
        <p:spPr>
          <a:xfrm>
            <a:off x="353575" y="1450428"/>
            <a:ext cx="4100859" cy="5030986"/>
          </a:xfrm>
        </p:spPr>
        <p:txBody>
          <a:bodyPr/>
          <a:lstStyle/>
          <a:p>
            <a:pPr marL="152396" indent="0">
              <a:buNone/>
            </a:pPr>
            <a:r>
              <a:rPr lang="en-GB" dirty="0"/>
              <a:t>Pseudo code for CVRP:</a:t>
            </a:r>
            <a:endParaRPr lang="en-US" altLang="ja-JP" dirty="0">
              <a:solidFill>
                <a:srgbClr val="6A8759"/>
              </a:solidFill>
              <a:latin typeface="Arial Unicode MS" panose="020B0604020202020204" pitchFamily="34" charset="-128"/>
              <a:ea typeface="Times New Roman" panose="02020603050405020304" pitchFamily="18" charset="0"/>
              <a:cs typeface="Courier New" panose="02070309020205020404" pitchFamily="49" charset="0"/>
            </a:endParaRPr>
          </a:p>
          <a:p>
            <a:pPr marL="609596" indent="-457200">
              <a:buClr>
                <a:schemeClr val="accent5"/>
              </a:buClr>
              <a:buFont typeface="+mj-lt"/>
              <a:buAutoNum type="arabicPeriod"/>
            </a:pPr>
            <a:r>
              <a:rPr lang="en-US" altLang="ja-JP" dirty="0" err="1">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Generate_greedy_graph_of_CVRP</a:t>
            </a:r>
            <a:endParaRPr lang="en-US" altLang="ja-JP"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endParaRPr>
          </a:p>
          <a:p>
            <a:pPr marL="609596" indent="-457200">
              <a:buClr>
                <a:schemeClr val="accent5"/>
              </a:buClr>
              <a:buFont typeface="+mj-lt"/>
              <a:buAutoNum type="arabicPeriod"/>
            </a:pPr>
            <a:r>
              <a:rPr lang="en-US" altLang="ja-JP"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Greedy algorithm : </a:t>
            </a:r>
          </a:p>
          <a:p>
            <a:pPr marL="152396" indent="0">
              <a:buNone/>
            </a:pPr>
            <a:r>
              <a:rPr lang="en-US" altLang="ja-JP"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 choose car with                                                    biggest capacity </a:t>
            </a:r>
          </a:p>
          <a:p>
            <a:pPr marL="152396" indent="0">
              <a:buNone/>
            </a:pPr>
            <a:r>
              <a:rPr lang="en-US" altLang="ja-JP" dirty="0">
                <a:solidFill>
                  <a:schemeClr val="tx1"/>
                </a:solidFill>
                <a:latin typeface="Arial Unicode MS" panose="020B0604020202020204" pitchFamily="34" charset="-128"/>
                <a:ea typeface="Times New Roman" panose="02020603050405020304" pitchFamily="18" charset="0"/>
                <a:cs typeface="Courier New" panose="02070309020205020404" pitchFamily="49" charset="0"/>
              </a:rPr>
              <a:t>       - then choose the node                   with the lowest cost</a:t>
            </a:r>
            <a:endParaRPr lang="en-US" dirty="0">
              <a:solidFill>
                <a:schemeClr val="tx1"/>
              </a:solidFill>
            </a:endParaRPr>
          </a:p>
        </p:txBody>
      </p:sp>
      <p:sp>
        <p:nvSpPr>
          <p:cNvPr id="6" name="Rectangle 1"/>
          <p:cNvSpPr>
            <a:spLocks noGrp="1" noChangeArrowheads="1"/>
          </p:cNvSpPr>
          <p:nvPr>
            <p:ph type="body" idx="2"/>
          </p:nvPr>
        </p:nvSpPr>
        <p:spPr bwMode="auto">
          <a:xfrm>
            <a:off x="4145979" y="1355659"/>
            <a:ext cx="5609521" cy="50321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err="1">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def</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err="1">
                <a:ln>
                  <a:noFill/>
                </a:ln>
                <a:solidFill>
                  <a:srgbClr val="FFC66D"/>
                </a:solidFill>
                <a:effectLst/>
                <a:latin typeface="Arial Unicode MS" panose="020B0604020202020204" pitchFamily="34" charset="-128"/>
                <a:ea typeface="Times New Roman" panose="02020603050405020304" pitchFamily="18" charset="0"/>
                <a:cs typeface="Courier New" panose="02070309020205020404" pitchFamily="49" charset="0"/>
              </a:rPr>
              <a:t>greedy_search</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tier=[]</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cost=</a:t>
            </a: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b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capacity=</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car_capacity</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childnode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is not </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visited:</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tier.append</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childnode</a:t>
            </a:r>
            <a:r>
              <a:rPr kumimoji="0" lang="en-US" altLang="ja-JP" sz="1800" b="0" i="0" u="none" strike="noStrike" cap="none" normalizeH="0" baseline="0" dirty="0" err="1">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cost_to_the_parentnode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tier.sort</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1800" b="0" i="0" u="none" strike="noStrike" cap="none" normalizeH="0" baseline="0" dirty="0">
                <a:ln>
                  <a:noFill/>
                </a:ln>
                <a:solidFill>
                  <a:srgbClr val="AA4926"/>
                </a:solidFill>
                <a:effectLst/>
                <a:latin typeface="Arial Unicode MS" panose="020B0604020202020204" pitchFamily="34" charset="-128"/>
                <a:ea typeface="Times New Roman" panose="02020603050405020304" pitchFamily="18" charset="0"/>
                <a:cs typeface="Courier New" panose="02070309020205020404" pitchFamily="49" charset="0"/>
              </a:rPr>
              <a:t>key</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lambda </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x: x[</a:t>
            </a: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childnode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childnode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(tier[</a:t>
            </a: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err="1">
                <a:ln>
                  <a:noFill/>
                </a:ln>
                <a:solidFill>
                  <a:srgbClr val="72737A"/>
                </a:solidFill>
                <a:effectLst/>
                <a:latin typeface="Arial Unicode MS" panose="020B0604020202020204" pitchFamily="34" charset="-128"/>
                <a:ea typeface="Times New Roman" panose="02020603050405020304" pitchFamily="18" charset="0"/>
                <a:cs typeface="Courier New" panose="02070309020205020404" pitchFamily="49" charset="0"/>
              </a:rPr>
              <a:t>parentnode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=tier[</a:t>
            </a: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cost+=</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cost_to_the_parentnode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capacity-=</a:t>
            </a: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a:t>
            </a:r>
            <a:b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capacity==</a:t>
            </a:r>
            <a:r>
              <a:rPr kumimoji="0" lang="en-US" altLang="ja-JP" sz="18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0</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cost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else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ja-JP" sz="18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childnode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==depot: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cost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else</a:t>
            </a: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18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18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continue</a:t>
            </a:r>
            <a:r>
              <a:rPr kumimoji="0" lang="en-US" altLang="ja-JP" sz="1800" b="0" i="0" u="none" strike="noStrike" cap="none" normalizeH="0" baseline="0" dirty="0">
                <a:ln>
                  <a:noFill/>
                </a:ln>
                <a:solidFill>
                  <a:schemeClr val="tx1"/>
                </a:solidFill>
                <a:effectLst/>
              </a:rPr>
              <a:t> </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9307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733" y="38776"/>
            <a:ext cx="9014800" cy="532724"/>
          </a:xfrm>
        </p:spPr>
        <p:txBody>
          <a:bodyPr/>
          <a:lstStyle/>
          <a:p>
            <a:endParaRPr lang="en-US"/>
          </a:p>
        </p:txBody>
      </p:sp>
      <p:sp>
        <p:nvSpPr>
          <p:cNvPr id="5" name="Text Placeholder 4"/>
          <p:cNvSpPr>
            <a:spLocks noGrp="1"/>
          </p:cNvSpPr>
          <p:nvPr>
            <p:ph type="body" idx="1"/>
          </p:nvPr>
        </p:nvSpPr>
        <p:spPr>
          <a:xfrm>
            <a:off x="957733" y="939800"/>
            <a:ext cx="9014800" cy="5297714"/>
          </a:xfrm>
        </p:spPr>
        <p:txBody>
          <a:bodyPr/>
          <a:lstStyle/>
          <a:p>
            <a:pPr marL="101598" indent="0">
              <a:buNone/>
            </a:pPr>
            <a:r>
              <a:rPr lang="en-US" dirty="0"/>
              <a:t>Greedy algorithm has the same problem as the CP method: How to add </a:t>
            </a:r>
            <a:r>
              <a:rPr lang="en-GB" dirty="0"/>
              <a:t>the specific set of h(</a:t>
            </a:r>
            <a:r>
              <a:rPr lang="en-GB" dirty="0" err="1"/>
              <a:t>i</a:t>
            </a:r>
            <a:r>
              <a:rPr lang="en-GB" dirty="0"/>
              <a:t>) hospitals constraints?</a:t>
            </a:r>
            <a:endParaRPr lang="en-US" dirty="0"/>
          </a:p>
          <a:p>
            <a:pPr marL="101598" indent="0">
              <a:buNone/>
            </a:pPr>
            <a:r>
              <a:rPr lang="en-GB" dirty="0"/>
              <a:t>SOLUTION: We make the hospital in the set H(</a:t>
            </a:r>
            <a:r>
              <a:rPr lang="en-GB" dirty="0" err="1"/>
              <a:t>i</a:t>
            </a:r>
            <a:r>
              <a:rPr lang="en-GB" dirty="0"/>
              <a:t>) have higher priority by making their cost  JUST like “tier list” below (Because the greedy algorithm always start with lowest cost node), and make sure it doesn’t affect much to the optimal path.</a:t>
            </a:r>
            <a:r>
              <a:rPr lang="en-US" altLang="ja-JP" dirty="0">
                <a:solidFill>
                  <a:schemeClr val="tx1"/>
                </a:solidFill>
                <a:latin typeface="Calibri" panose="020F0502020204030204" pitchFamily="34" charset="0"/>
                <a:ea typeface="MS Mincho" charset="-128"/>
                <a:cs typeface="Times New Roman" panose="02020603050405020304" pitchFamily="18" charset="0"/>
              </a:rPr>
              <a:t> </a:t>
            </a:r>
            <a:endParaRPr lang="en-US" altLang="ja-JP" dirty="0">
              <a:solidFill>
                <a:schemeClr val="tx1"/>
              </a:solidFill>
            </a:endParaRPr>
          </a:p>
          <a:p>
            <a:pPr marL="101598" indent="0">
              <a:buNone/>
            </a:pPr>
            <a:endParaRPr lang="en-GB" dirty="0"/>
          </a:p>
          <a:p>
            <a:pPr marL="101598" indent="0">
              <a:buNone/>
            </a:pPr>
            <a:endParaRPr lang="en-GB" dirty="0"/>
          </a:p>
          <a:p>
            <a:pPr marL="101598" indent="0">
              <a:buNone/>
            </a:pPr>
            <a:endParaRPr lang="en-US" dirty="0"/>
          </a:p>
          <a:p>
            <a:pPr marL="101598" indent="0">
              <a:buNone/>
            </a:pPr>
            <a:endParaRPr lang="en-US" dirty="0"/>
          </a:p>
          <a:p>
            <a:pPr marL="101598" indent="0">
              <a:buNone/>
            </a:pPr>
            <a:r>
              <a:rPr lang="en-US" dirty="0"/>
              <a:t>The Alpha make sure that the longer of ”not any node of H(</a:t>
            </a:r>
            <a:r>
              <a:rPr lang="en-US" dirty="0" err="1"/>
              <a:t>i</a:t>
            </a:r>
            <a:r>
              <a:rPr lang="en-US" dirty="0"/>
              <a:t>) chosen”, the smaller of their cost</a:t>
            </a:r>
          </a:p>
          <a:p>
            <a:pPr marL="101598" indent="0">
              <a:buNone/>
            </a:pPr>
            <a:endParaRPr lang="en-US" dirty="0"/>
          </a:p>
        </p:txBody>
      </p:sp>
      <p:sp>
        <p:nvSpPr>
          <p:cNvPr id="8" name="Rectangle 1"/>
          <p:cNvSpPr>
            <a:spLocks noChangeArrowheads="1"/>
          </p:cNvSpPr>
          <p:nvPr/>
        </p:nvSpPr>
        <p:spPr bwMode="auto">
          <a:xfrm>
            <a:off x="1094368" y="3687603"/>
            <a:ext cx="8356005" cy="152349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eaLnBrk="0" fontAlgn="base" hangingPunct="0">
              <a:spcBef>
                <a:spcPct val="0"/>
              </a:spcBef>
              <a:spcAft>
                <a:spcPct val="0"/>
              </a:spcAft>
              <a:buClrTx/>
            </a:pPr>
            <a:r>
              <a:rPr kumimoji="0" lang="en-US" altLang="ja-JP" sz="1600" b="0" i="0" u="none" strike="noStrike" cap="none" normalizeH="0" baseline="0" dirty="0">
                <a:ln>
                  <a:noFill/>
                </a:ln>
                <a:solidFill>
                  <a:srgbClr val="CC7832"/>
                </a:solidFill>
                <a:effectLst/>
                <a:latin typeface="Arial Unicode MS"/>
                <a:ea typeface="Times New Roman" panose="02020603050405020304" pitchFamily="18" charset="0"/>
                <a:cs typeface="Courier New"/>
              </a:rPr>
              <a:t>def </a:t>
            </a:r>
            <a:r>
              <a:rPr kumimoji="0" lang="en-US" altLang="ja-JP" sz="1600" b="0" i="0" u="none" strike="noStrike" cap="none" normalizeH="0" baseline="0" dirty="0" err="1">
                <a:ln>
                  <a:noFill/>
                </a:ln>
                <a:solidFill>
                  <a:srgbClr val="FFC66D"/>
                </a:solidFill>
                <a:effectLst/>
                <a:latin typeface="Arial Unicode MS"/>
                <a:ea typeface="Times New Roman" panose="02020603050405020304" pitchFamily="18" charset="0"/>
                <a:cs typeface="Courier New"/>
              </a:rPr>
              <a:t>adjust_node_cost</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t>
            </a:r>
            <a: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t/>
            </a:r>
            <a:b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br>
            <a:r>
              <a:rPr lang="en-US" altLang="ja-JP" sz="1600" dirty="0">
                <a:solidFill>
                  <a:srgbClr val="A9B7C6"/>
                </a:solidFill>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CC7832"/>
                </a:solidFill>
                <a:effectLst/>
                <a:latin typeface="Arial Unicode MS"/>
                <a:ea typeface="Times New Roman" panose="02020603050405020304" pitchFamily="18" charset="0"/>
                <a:cs typeface="Courier New"/>
              </a:rPr>
              <a:t>if </a:t>
            </a:r>
            <a:r>
              <a:rPr kumimoji="0" lang="en-US" altLang="ja-JP" sz="1600" b="0" i="0" u="none" strike="noStrike" cap="none" normalizeH="0" baseline="0" dirty="0" err="1">
                <a:ln>
                  <a:noFill/>
                </a:ln>
                <a:solidFill>
                  <a:srgbClr val="A9B7C6"/>
                </a:solidFill>
                <a:effectLst/>
                <a:latin typeface="Arial Unicode MS"/>
                <a:ea typeface="Times New Roman" panose="02020603050405020304" pitchFamily="18" charset="0"/>
                <a:cs typeface="Courier New"/>
              </a:rPr>
              <a:t>every_node_in_H</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t>
            </a:r>
            <a:r>
              <a:rPr kumimoji="0" lang="en-US" altLang="ja-JP" sz="1600" b="0" i="0" u="none" strike="noStrike" cap="none" normalizeH="0" baseline="0" dirty="0" err="1">
                <a:ln>
                  <a:noFill/>
                </a:ln>
                <a:solidFill>
                  <a:srgbClr val="A9B7C6"/>
                </a:solidFill>
                <a:effectLst/>
                <a:latin typeface="Arial Unicode MS"/>
                <a:ea typeface="Times New Roman" panose="02020603050405020304" pitchFamily="18" charset="0"/>
                <a:cs typeface="Courier New"/>
              </a:rPr>
              <a:t>i</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CC7832"/>
                </a:solidFill>
                <a:effectLst/>
                <a:latin typeface="Arial Unicode MS"/>
                <a:ea typeface="Times New Roman" panose="02020603050405020304" pitchFamily="18" charset="0"/>
                <a:cs typeface="Courier New"/>
              </a:rPr>
              <a:t>is not </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visited:</a:t>
            </a:r>
            <a: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t/>
            </a:r>
            <a:b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br>
            <a:r>
              <a:rPr lang="en-US" altLang="ja-JP" sz="1600" dirty="0">
                <a:solidFill>
                  <a:srgbClr val="A9B7C6"/>
                </a:solidFill>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 alpha=</a:t>
            </a:r>
            <a:r>
              <a:rPr kumimoji="0" lang="en-US" altLang="ja-JP" sz="1600" b="0" i="0" u="none" strike="noStrike" cap="none" normalizeH="0" baseline="0" dirty="0" err="1">
                <a:ln>
                  <a:noFill/>
                </a:ln>
                <a:solidFill>
                  <a:srgbClr val="A9B7C6"/>
                </a:solidFill>
                <a:effectLst/>
                <a:latin typeface="Arial Unicode MS"/>
                <a:ea typeface="Times New Roman" panose="02020603050405020304" pitchFamily="18" charset="0"/>
                <a:cs typeface="Courier New"/>
              </a:rPr>
              <a:t>cost_of_i</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t>
            </a:r>
            <a:r>
              <a:rPr kumimoji="0" lang="en-US" altLang="ja-JP" sz="1600" b="0" i="0" u="none" strike="noStrike" cap="none" normalizeH="0" baseline="0" dirty="0" err="1">
                <a:ln>
                  <a:noFill/>
                </a:ln>
                <a:solidFill>
                  <a:srgbClr val="A9B7C6"/>
                </a:solidFill>
                <a:effectLst/>
                <a:latin typeface="Arial Unicode MS"/>
                <a:ea typeface="Times New Roman" panose="02020603050405020304" pitchFamily="18" charset="0"/>
                <a:cs typeface="Courier New"/>
              </a:rPr>
              <a:t>sum_of_cost_of_visitednode</a:t>
            </a:r>
            <a: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t/>
            </a:r>
            <a:b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br>
            <a:r>
              <a:rPr lang="en-US" altLang="ja-JP" sz="1600" dirty="0">
                <a:solidFill>
                  <a:srgbClr val="A9B7C6"/>
                </a:solidFill>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CC7832"/>
                </a:solidFill>
                <a:effectLst/>
                <a:latin typeface="Arial Unicode MS"/>
                <a:ea typeface="Times New Roman" panose="02020603050405020304" pitchFamily="18" charset="0"/>
                <a:cs typeface="Courier New"/>
              </a:rPr>
              <a:t>else</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t>
            </a:r>
            <a:r>
              <a:rPr kumimoji="0" lang="en-US" altLang="ja-JP" sz="1600" b="0" i="0" u="none" strike="noStrike" cap="none" normalizeH="0" baseline="0" dirty="0">
                <a:ln>
                  <a:noFill/>
                </a:ln>
                <a:solidFill>
                  <a:srgbClr val="808080"/>
                </a:solidFill>
                <a:effectLst/>
                <a:latin typeface="Arial Unicode MS"/>
                <a:ea typeface="Times New Roman" panose="02020603050405020304" pitchFamily="18" charset="0"/>
                <a:cs typeface="Courier New"/>
              </a:rPr>
              <a:t>#there exist </a:t>
            </a:r>
            <a:r>
              <a:rPr kumimoji="0" lang="en-US" altLang="ja-JP" sz="1600" b="0" i="0" u="none" strike="noStrike" cap="none" normalizeH="0" baseline="0" dirty="0" err="1">
                <a:ln>
                  <a:noFill/>
                </a:ln>
                <a:solidFill>
                  <a:srgbClr val="808080"/>
                </a:solidFill>
                <a:effectLst/>
                <a:latin typeface="Arial Unicode MS"/>
                <a:ea typeface="Times New Roman" panose="02020603050405020304" pitchFamily="18" charset="0"/>
                <a:cs typeface="Courier New"/>
              </a:rPr>
              <a:t>node_in_H</a:t>
            </a:r>
            <a:r>
              <a:rPr kumimoji="0" lang="en-US" altLang="ja-JP" sz="1600" b="0" i="0" u="none" strike="noStrike" cap="none" normalizeH="0" baseline="0" dirty="0">
                <a:ln>
                  <a:noFill/>
                </a:ln>
                <a:solidFill>
                  <a:srgbClr val="808080"/>
                </a:solidFill>
                <a:effectLst/>
                <a:latin typeface="Arial Unicode MS"/>
                <a:ea typeface="Times New Roman" panose="02020603050405020304" pitchFamily="18" charset="0"/>
                <a:cs typeface="Courier New"/>
              </a:rPr>
              <a:t>(</a:t>
            </a:r>
            <a:r>
              <a:rPr kumimoji="0" lang="en-US" altLang="ja-JP" sz="1600" b="0" i="0" u="none" strike="noStrike" cap="none" normalizeH="0" baseline="0" dirty="0" err="1">
                <a:ln>
                  <a:noFill/>
                </a:ln>
                <a:solidFill>
                  <a:srgbClr val="808080"/>
                </a:solidFill>
                <a:effectLst/>
                <a:latin typeface="Arial Unicode MS"/>
                <a:ea typeface="Times New Roman" panose="02020603050405020304" pitchFamily="18" charset="0"/>
                <a:cs typeface="Courier New"/>
              </a:rPr>
              <a:t>i</a:t>
            </a:r>
            <a:r>
              <a:rPr kumimoji="0" lang="en-US" altLang="ja-JP" sz="1600" b="0" i="0" u="none" strike="noStrike" cap="none" normalizeH="0" baseline="0" dirty="0">
                <a:ln>
                  <a:noFill/>
                </a:ln>
                <a:solidFill>
                  <a:srgbClr val="808080"/>
                </a:solidFill>
                <a:effectLst/>
                <a:latin typeface="Arial Unicode MS"/>
                <a:ea typeface="Times New Roman" panose="02020603050405020304" pitchFamily="18" charset="0"/>
                <a:cs typeface="Courier New"/>
              </a:rPr>
              <a:t>) </a:t>
            </a:r>
            <a:r>
              <a:rPr kumimoji="0" lang="en-US" altLang="ja-JP" sz="1600" b="0" i="0" u="none" strike="noStrike" cap="none" normalizeH="0" baseline="0" dirty="0" err="1">
                <a:ln>
                  <a:noFill/>
                </a:ln>
                <a:solidFill>
                  <a:srgbClr val="808080"/>
                </a:solidFill>
                <a:effectLst/>
                <a:latin typeface="Arial Unicode MS"/>
                <a:ea typeface="Times New Roman" panose="02020603050405020304" pitchFamily="18" charset="0"/>
                <a:cs typeface="Courier New"/>
              </a:rPr>
              <a:t>visted</a:t>
            </a:r>
            <a:r>
              <a:rPr kumimoji="0" lang="en-US" altLang="ja-JP" sz="1600" b="0" i="0" u="none" strike="noStrike" cap="none" normalizeH="0" baseline="0" dirty="0">
                <a:ln>
                  <a:noFill/>
                </a:ln>
                <a:solidFill>
                  <a:srgbClr val="808080"/>
                </a:solidFill>
                <a:effectLst/>
                <a:latin typeface="Arial Unicode MS"/>
                <a:ea typeface="Times New Roman" panose="02020603050405020304" pitchFamily="18" charset="0"/>
                <a:cs typeface="Courier New"/>
              </a:rPr>
              <a:t>:</a:t>
            </a:r>
            <a: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t/>
            </a:r>
            <a:b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br>
            <a:r>
              <a:rPr lang="en-US" altLang="ja-JP" sz="1600" dirty="0">
                <a:solidFill>
                  <a:srgbClr val="808080"/>
                </a:solidFill>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808080"/>
                </a:solidFill>
                <a:effectLst/>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alpha=</a:t>
            </a:r>
            <a:r>
              <a:rPr kumimoji="0" lang="en-US" altLang="ja-JP" sz="1600" b="0" i="0" u="none" strike="noStrike" cap="none" normalizeH="0" baseline="0" dirty="0">
                <a:ln>
                  <a:noFill/>
                </a:ln>
                <a:solidFill>
                  <a:srgbClr val="6897BB"/>
                </a:solidFill>
                <a:effectLst/>
                <a:latin typeface="Arial Unicode MS"/>
                <a:ea typeface="Times New Roman" panose="02020603050405020304" pitchFamily="18" charset="0"/>
                <a:cs typeface="Courier New"/>
              </a:rPr>
              <a:t>1</a:t>
            </a:r>
            <a: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t/>
            </a:r>
            <a:br>
              <a:rPr lang="en-US" altLang="ja-JP" sz="1600"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br>
            <a:r>
              <a:rPr lang="en-US" altLang="ja-JP" sz="1600" dirty="0">
                <a:solidFill>
                  <a:srgbClr val="6897BB"/>
                </a:solidFill>
                <a:latin typeface="Arial Unicode MS"/>
                <a:ea typeface="Times New Roman" panose="02020603050405020304" pitchFamily="18" charset="0"/>
                <a:cs typeface="Courier New"/>
              </a:rPr>
              <a:t>   </a:t>
            </a:r>
            <a:r>
              <a:rPr kumimoji="0" lang="en-US" altLang="ja-JP" sz="1600" b="0" i="0" u="none" strike="noStrike" cap="none" normalizeH="0" baseline="0" dirty="0">
                <a:ln>
                  <a:noFill/>
                </a:ln>
                <a:solidFill>
                  <a:srgbClr val="6897BB"/>
                </a:solidFill>
                <a:effectLst/>
                <a:latin typeface="Arial Unicode MS"/>
                <a:ea typeface="Times New Roman" panose="02020603050405020304" pitchFamily="18" charset="0"/>
                <a:cs typeface="Courier New"/>
              </a:rPr>
              <a:t> </a:t>
            </a:r>
            <a:r>
              <a:rPr kumimoji="0" lang="en-US" altLang="ja-JP" sz="1600" b="0" i="0" u="none" strike="noStrike" cap="none" normalizeH="0" baseline="0" dirty="0" err="1">
                <a:ln>
                  <a:noFill/>
                </a:ln>
                <a:solidFill>
                  <a:srgbClr val="72737A"/>
                </a:solidFill>
                <a:effectLst/>
                <a:latin typeface="Arial Unicode MS"/>
                <a:ea typeface="Times New Roman" panose="02020603050405020304" pitchFamily="18" charset="0"/>
                <a:cs typeface="Courier New"/>
              </a:rPr>
              <a:t>cost_of_every_node_in_H</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t>
            </a:r>
            <a:r>
              <a:rPr kumimoji="0" lang="en-US" altLang="ja-JP" sz="1600" b="0" i="0" u="none" strike="noStrike" cap="none" normalizeH="0" baseline="0" dirty="0" err="1">
                <a:ln>
                  <a:noFill/>
                </a:ln>
                <a:solidFill>
                  <a:srgbClr val="A9B7C6"/>
                </a:solidFill>
                <a:effectLst/>
                <a:latin typeface="Arial Unicode MS"/>
                <a:ea typeface="Times New Roman" panose="02020603050405020304" pitchFamily="18" charset="0"/>
                <a:cs typeface="Courier New"/>
              </a:rPr>
              <a:t>i</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t>
            </a:r>
            <a:r>
              <a:rPr kumimoji="0" lang="en-US" altLang="ja-JP" sz="1600" b="0" i="0" u="none" strike="noStrike" cap="none" normalizeH="0" baseline="0" dirty="0" err="1">
                <a:ln>
                  <a:noFill/>
                </a:ln>
                <a:solidFill>
                  <a:srgbClr val="A9B7C6"/>
                </a:solidFill>
                <a:effectLst/>
                <a:latin typeface="Arial Unicode MS"/>
                <a:ea typeface="Times New Roman" panose="02020603050405020304" pitchFamily="18" charset="0"/>
                <a:cs typeface="Courier New"/>
              </a:rPr>
              <a:t>every_node_in_H</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t>
            </a:r>
            <a:r>
              <a:rPr kumimoji="0" lang="en-US" altLang="ja-JP" sz="1600" b="0" i="0" u="none" strike="noStrike" cap="none" normalizeH="0" baseline="0" dirty="0" err="1">
                <a:ln>
                  <a:noFill/>
                </a:ln>
                <a:solidFill>
                  <a:srgbClr val="A9B7C6"/>
                </a:solidFill>
                <a:effectLst/>
                <a:latin typeface="Arial Unicode MS"/>
                <a:ea typeface="Times New Roman" panose="02020603050405020304" pitchFamily="18" charset="0"/>
                <a:cs typeface="Courier New"/>
              </a:rPr>
              <a:t>i</a:t>
            </a:r>
            <a:r>
              <a:rPr kumimoji="0" lang="en-US" altLang="ja-JP" sz="1600" b="0" i="0" u="none" strike="noStrike" cap="none" normalizeH="0" baseline="0" dirty="0">
                <a:ln>
                  <a:noFill/>
                </a:ln>
                <a:solidFill>
                  <a:srgbClr val="A9B7C6"/>
                </a:solidFill>
                <a:effectLst/>
                <a:latin typeface="Arial Unicode MS"/>
                <a:ea typeface="Times New Roman" panose="02020603050405020304" pitchFamily="18" charset="0"/>
                <a:cs typeface="Courier New"/>
              </a:rPr>
              <a:t>)*alpha</a:t>
            </a:r>
            <a:endParaRPr lang="en-US" altLang="ja-JP" sz="1600" b="0" i="0" u="none" strike="noStrike" cap="none" normalizeH="0" baseline="0" dirty="0">
              <a:ln>
                <a:noFill/>
              </a:ln>
              <a:solidFill>
                <a:schemeClr val="tx1"/>
              </a:solidFill>
              <a:effectLst/>
              <a:latin typeface="Arial Unicode MS"/>
              <a:cs typeface="Courier New"/>
            </a:endParaRPr>
          </a:p>
        </p:txBody>
      </p:sp>
    </p:spTree>
    <p:extLst>
      <p:ext uri="{BB962C8B-B14F-4D97-AF65-F5344CB8AC3E}">
        <p14:creationId xmlns:p14="http://schemas.microsoft.com/office/powerpoint/2010/main" val="106586655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09" y="332690"/>
            <a:ext cx="9014800" cy="1143200"/>
          </a:xfrm>
        </p:spPr>
        <p:txBody>
          <a:bodyPr/>
          <a:lstStyle/>
          <a:p>
            <a:r>
              <a:rPr lang="en-US" dirty="0"/>
              <a:t>4,Hill-Climbing</a:t>
            </a:r>
            <a:br>
              <a:rPr lang="en-US" dirty="0"/>
            </a:br>
            <a:endParaRPr lang="en-US" dirty="0"/>
          </a:p>
        </p:txBody>
      </p:sp>
      <p:sp>
        <p:nvSpPr>
          <p:cNvPr id="6" name="Rectangle 1"/>
          <p:cNvSpPr>
            <a:spLocks noGrp="1" noChangeArrowheads="1"/>
          </p:cNvSpPr>
          <p:nvPr>
            <p:ph type="body" idx="1"/>
          </p:nvPr>
        </p:nvSpPr>
        <p:spPr bwMode="auto">
          <a:xfrm>
            <a:off x="560909" y="2606112"/>
            <a:ext cx="4904224" cy="373948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err="1">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def</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FFC66D"/>
                </a:solidFill>
                <a:effectLst/>
                <a:latin typeface="Arial Unicode MS" panose="020B0604020202020204" pitchFamily="34" charset="-128"/>
                <a:ea typeface="Times New Roman" panose="02020603050405020304" pitchFamily="18" charset="0"/>
                <a:cs typeface="Courier New" panose="02070309020205020404" pitchFamily="49" charset="0"/>
              </a:rPr>
              <a:t>generate_neighbours</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neighbours</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for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in </a:t>
            </a:r>
            <a:r>
              <a:rPr kumimoji="0" lang="en-US" altLang="ja-JP" sz="2000" b="0" i="0" u="none" strike="noStrike" cap="none" normalizeH="0" baseline="0" dirty="0">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range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len</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initial_state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for </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j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in </a:t>
            </a:r>
            <a:r>
              <a:rPr kumimoji="0" lang="en-US" altLang="ja-JP" sz="2000" b="0" i="0" u="none" strike="noStrike" cap="none" normalizeH="0" baseline="0" dirty="0">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range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8888C6"/>
                </a:solidFill>
                <a:effectLst/>
                <a:latin typeface="Arial Unicode MS" panose="020B0604020202020204" pitchFamily="34" charset="-128"/>
                <a:ea typeface="Times New Roman" panose="02020603050405020304" pitchFamily="18" charset="0"/>
                <a:cs typeface="Courier New" panose="02070309020205020404" pitchFamily="49" charset="0"/>
              </a:rPr>
              <a:t>len</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initial_state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initial_state.copy</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initial_state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[j]</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[j] =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initial_state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i</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check_capacity</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True</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neighbours.append</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a:t>
            </a: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ja-JP" sz="2000" b="0" i="0" u="none" strike="noStrike" cap="none" normalizeH="0" baseline="0" dirty="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ja-JP" sz="2000" b="0" i="0" u="none" strike="noStrike" cap="none" normalizeH="0" baseline="0" dirty="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return </a:t>
            </a:r>
            <a:r>
              <a:rPr kumimoji="0" lang="en-US" altLang="ja-JP" sz="2000" b="0" i="0" u="none" strike="noStrike" cap="none" normalizeH="0" baseline="0" dirty="0" err="1">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neighbours</a:t>
            </a:r>
            <a:r>
              <a:rPr kumimoji="0" lang="en-US" altLang="ja-JP" sz="2000" b="0" i="0" u="none" strike="noStrike" cap="none" normalizeH="0" baseline="0" dirty="0">
                <a:ln>
                  <a:noFill/>
                </a:ln>
                <a:solidFill>
                  <a:schemeClr val="tx1"/>
                </a:solidFill>
                <a:effectLst/>
              </a:rPr>
              <a:t> </a:t>
            </a:r>
            <a:endParaRPr kumimoji="0" lang="en-US" altLang="ja-JP" sz="2000" b="0" i="0" u="none" strike="noStrike" cap="none" normalizeH="0" baseline="0" dirty="0">
              <a:ln>
                <a:noFill/>
              </a:ln>
              <a:solidFill>
                <a:schemeClr val="tx1"/>
              </a:solidFill>
              <a:effectLst/>
              <a:latin typeface="Arial" panose="020B0604020202020204" pitchFamily="34" charset="0"/>
            </a:endParaRPr>
          </a:p>
        </p:txBody>
      </p:sp>
      <p:sp>
        <p:nvSpPr>
          <p:cNvPr id="7" name="Text Placeholder 6"/>
          <p:cNvSpPr>
            <a:spLocks noGrp="1"/>
          </p:cNvSpPr>
          <p:nvPr>
            <p:ph type="body" idx="2"/>
          </p:nvPr>
        </p:nvSpPr>
        <p:spPr>
          <a:xfrm>
            <a:off x="5778641" y="920877"/>
            <a:ext cx="4323200" cy="5401547"/>
          </a:xfrm>
        </p:spPr>
        <p:txBody>
          <a:bodyPr/>
          <a:lstStyle/>
          <a:p>
            <a:pPr marL="152396" indent="0">
              <a:buNone/>
            </a:pPr>
            <a:r>
              <a:rPr lang="en-GB" sz="2200" dirty="0"/>
              <a:t>Exist problem: </a:t>
            </a:r>
          </a:p>
          <a:p>
            <a:pPr marL="152396" indent="0">
              <a:buNone/>
            </a:pPr>
            <a:r>
              <a:rPr lang="en-GB" sz="2200" dirty="0"/>
              <a:t> - This is the simple </a:t>
            </a:r>
            <a:r>
              <a:rPr lang="en-GB" sz="2200" dirty="0" err="1"/>
              <a:t>hill_climbing</a:t>
            </a:r>
            <a:r>
              <a:rPr lang="en-GB" sz="2200" dirty="0"/>
              <a:t> which cannot fix the “local optimal” problem, we are still working for the backtracking hill-climbing. </a:t>
            </a:r>
          </a:p>
          <a:p>
            <a:pPr marL="152396" indent="0">
              <a:buNone/>
            </a:pPr>
            <a:r>
              <a:rPr lang="en-US" sz="2200" dirty="0"/>
              <a:t> - Backtracking technique can be a solution of the local maximum in state space landscape. It creates a list of promising paths so that the algorithm can backtrack the search space and explore other paths as well. </a:t>
            </a:r>
          </a:p>
          <a:p>
            <a:pPr marL="152396" indent="0">
              <a:buNone/>
            </a:pPr>
            <a:endParaRPr lang="en-US" dirty="0"/>
          </a:p>
        </p:txBody>
      </p:sp>
      <p:sp>
        <p:nvSpPr>
          <p:cNvPr id="8" name="Rectangle 7"/>
          <p:cNvSpPr/>
          <p:nvPr/>
        </p:nvSpPr>
        <p:spPr>
          <a:xfrm>
            <a:off x="560909" y="944050"/>
            <a:ext cx="4904224" cy="1631216"/>
          </a:xfrm>
          <a:prstGeom prst="rect">
            <a:avLst/>
          </a:prstGeom>
        </p:spPr>
        <p:txBody>
          <a:bodyPr wrap="square">
            <a:spAutoFit/>
          </a:bodyPr>
          <a:lstStyle/>
          <a:p>
            <a:r>
              <a:rPr lang="en-US" sz="2000" dirty="0">
                <a:solidFill>
                  <a:schemeClr val="tx1"/>
                </a:solidFill>
                <a:latin typeface="Titillium Web Light"/>
              </a:rPr>
              <a:t>It only evaluates the neighbor node state at a time and selects the first one which</a:t>
            </a:r>
            <a:r>
              <a:rPr lang="en-US" sz="2000" b="1" dirty="0">
                <a:solidFill>
                  <a:schemeClr val="tx1"/>
                </a:solidFill>
                <a:latin typeface="Titillium Web Light"/>
              </a:rPr>
              <a:t> </a:t>
            </a:r>
            <a:r>
              <a:rPr lang="en-US" sz="2000" dirty="0">
                <a:solidFill>
                  <a:schemeClr val="tx1"/>
                </a:solidFill>
                <a:latin typeface="Titillium Web Light"/>
              </a:rPr>
              <a:t>optimizes current cost and set it as a current state.</a:t>
            </a:r>
          </a:p>
          <a:p>
            <a:r>
              <a:rPr lang="en-US" sz="2000" dirty="0">
                <a:solidFill>
                  <a:schemeClr val="tx1"/>
                </a:solidFill>
                <a:latin typeface="Titillium Web Light"/>
              </a:rPr>
              <a:t>Way to generate </a:t>
            </a:r>
            <a:r>
              <a:rPr lang="en-US" sz="2000" dirty="0" err="1">
                <a:solidFill>
                  <a:schemeClr val="tx1"/>
                </a:solidFill>
                <a:latin typeface="Titillium Web Light"/>
              </a:rPr>
              <a:t>neighbours</a:t>
            </a:r>
            <a:r>
              <a:rPr lang="en-US" sz="2000" dirty="0">
                <a:solidFill>
                  <a:schemeClr val="tx1"/>
                </a:solidFill>
                <a:latin typeface="Titillium Web Light"/>
              </a:rPr>
              <a:t>:</a:t>
            </a:r>
          </a:p>
        </p:txBody>
      </p:sp>
    </p:spTree>
    <p:extLst>
      <p:ext uri="{BB962C8B-B14F-4D97-AF65-F5344CB8AC3E}">
        <p14:creationId xmlns:p14="http://schemas.microsoft.com/office/powerpoint/2010/main" val="90869529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3444" y="483475"/>
            <a:ext cx="9014800" cy="804730"/>
          </a:xfrm>
        </p:spPr>
        <p:txBody>
          <a:bodyPr/>
          <a:lstStyle/>
          <a:p>
            <a:r>
              <a:rPr lang="en-US" dirty="0"/>
              <a:t>C. Data Analysis</a:t>
            </a:r>
          </a:p>
        </p:txBody>
      </p:sp>
      <p:sp>
        <p:nvSpPr>
          <p:cNvPr id="6" name="Text Placeholder 5"/>
          <p:cNvSpPr>
            <a:spLocks noGrp="1"/>
          </p:cNvSpPr>
          <p:nvPr>
            <p:ph type="body" idx="1"/>
          </p:nvPr>
        </p:nvSpPr>
        <p:spPr>
          <a:xfrm>
            <a:off x="947223" y="1480099"/>
            <a:ext cx="9014800" cy="4405693"/>
          </a:xfrm>
        </p:spPr>
        <p:txBody>
          <a:bodyPr/>
          <a:lstStyle/>
          <a:p>
            <a:pPr>
              <a:buClr>
                <a:schemeClr val="accent5"/>
              </a:buClr>
              <a:buFont typeface="Wingdings" panose="05000000000000000000" pitchFamily="2" charset="2"/>
              <a:buChar char="§"/>
            </a:pPr>
            <a:r>
              <a:rPr lang="en-US" dirty="0"/>
              <a:t>N: 4 patient</a:t>
            </a:r>
          </a:p>
          <a:p>
            <a:pPr>
              <a:lnSpc>
                <a:spcPct val="150000"/>
              </a:lnSpc>
              <a:buClr>
                <a:schemeClr val="accent5"/>
              </a:buClr>
              <a:buFont typeface="Wingdings" panose="05000000000000000000" pitchFamily="2" charset="2"/>
              <a:buChar char="§"/>
            </a:pPr>
            <a:r>
              <a:rPr lang="en-US" dirty="0"/>
              <a:t>M: 5 hospital</a:t>
            </a:r>
          </a:p>
          <a:p>
            <a:pPr>
              <a:buClr>
                <a:schemeClr val="accent5"/>
              </a:buClr>
              <a:buFont typeface="Wingdings" panose="05000000000000000000" pitchFamily="2" charset="2"/>
              <a:buChar char="§"/>
            </a:pPr>
            <a:r>
              <a:rPr lang="en-US" dirty="0"/>
              <a:t>K: random from 2 to 5 vehicle</a:t>
            </a:r>
          </a:p>
          <a:p>
            <a:pPr>
              <a:buClr>
                <a:schemeClr val="accent5"/>
              </a:buClr>
              <a:buFont typeface="Wingdings" panose="05000000000000000000" pitchFamily="2" charset="2"/>
              <a:buChar char="§"/>
            </a:pPr>
            <a:r>
              <a:rPr lang="en-US" dirty="0"/>
              <a:t>2 depot point in 11 x 11 matrix</a:t>
            </a:r>
          </a:p>
          <a:p>
            <a:pPr>
              <a:buClr>
                <a:schemeClr val="accent5"/>
              </a:buClr>
              <a:buFont typeface="Wingdings" panose="05000000000000000000" pitchFamily="2" charset="2"/>
              <a:buChar char="§"/>
            </a:pPr>
            <a:r>
              <a:rPr lang="en-US" dirty="0"/>
              <a:t>The set of specific hospital H(</a:t>
            </a:r>
            <a:r>
              <a:rPr lang="en-US" dirty="0" err="1"/>
              <a:t>i</a:t>
            </a:r>
            <a:r>
              <a:rPr lang="en-US" dirty="0"/>
              <a:t>) is random</a:t>
            </a:r>
          </a:p>
        </p:txBody>
      </p:sp>
    </p:spTree>
    <p:extLst>
      <p:ext uri="{BB962C8B-B14F-4D97-AF65-F5344CB8AC3E}">
        <p14:creationId xmlns:p14="http://schemas.microsoft.com/office/powerpoint/2010/main" val="194951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FCDAEF-386E-C8A6-081D-93CFA3064FBC}"/>
              </a:ext>
            </a:extLst>
          </p:cNvPr>
          <p:cNvSpPr>
            <a:spLocks noGrp="1"/>
          </p:cNvSpPr>
          <p:nvPr>
            <p:ph type="title"/>
          </p:nvPr>
        </p:nvSpPr>
        <p:spPr/>
        <p:txBody>
          <a:bodyPr/>
          <a:lstStyle/>
          <a:p>
            <a:r>
              <a:rPr lang="vi-VN" b="1" dirty="0" err="1"/>
              <a:t>Group</a:t>
            </a:r>
            <a:r>
              <a:rPr lang="vi-VN" b="1" dirty="0"/>
              <a:t> 11 </a:t>
            </a:r>
            <a:r>
              <a:rPr lang="vi-VN" b="1" dirty="0" err="1"/>
              <a:t>members</a:t>
            </a:r>
            <a:r>
              <a:rPr lang="vi-VN" b="1" dirty="0"/>
              <a:t>:</a:t>
            </a:r>
          </a:p>
        </p:txBody>
      </p:sp>
      <p:sp>
        <p:nvSpPr>
          <p:cNvPr id="3" name="Tiêu đề phụ 2">
            <a:extLst>
              <a:ext uri="{FF2B5EF4-FFF2-40B4-BE49-F238E27FC236}">
                <a16:creationId xmlns:a16="http://schemas.microsoft.com/office/drawing/2014/main" id="{DA22254F-1B6D-C9D6-7D9F-3E8EBB64C25A}"/>
              </a:ext>
            </a:extLst>
          </p:cNvPr>
          <p:cNvSpPr>
            <a:spLocks noGrp="1"/>
          </p:cNvSpPr>
          <p:nvPr>
            <p:ph type="body" idx="1"/>
          </p:nvPr>
        </p:nvSpPr>
        <p:spPr/>
        <p:txBody>
          <a:bodyPr/>
          <a:lstStyle/>
          <a:p>
            <a:r>
              <a:rPr lang="vi-VN" dirty="0" err="1"/>
              <a:t>Nguyễn</a:t>
            </a:r>
            <a:r>
              <a:rPr lang="vi-VN" dirty="0"/>
              <a:t> Quang Hưng 20214961</a:t>
            </a:r>
          </a:p>
          <a:p>
            <a:r>
              <a:rPr lang="vi-VN" dirty="0" err="1"/>
              <a:t>Phạm</a:t>
            </a:r>
            <a:r>
              <a:rPr lang="vi-VN" dirty="0"/>
              <a:t> </a:t>
            </a:r>
            <a:r>
              <a:rPr lang="vi-VN" dirty="0" err="1"/>
              <a:t>Đức</a:t>
            </a:r>
            <a:r>
              <a:rPr lang="vi-VN" dirty="0"/>
              <a:t> </a:t>
            </a:r>
            <a:r>
              <a:rPr lang="vi-VN" dirty="0" err="1"/>
              <a:t>Thành</a:t>
            </a:r>
            <a:r>
              <a:rPr lang="vi-VN" dirty="0"/>
              <a:t> 20210795</a:t>
            </a:r>
          </a:p>
          <a:p>
            <a:r>
              <a:rPr lang="vi-VN" dirty="0" err="1"/>
              <a:t>Nguyễn</a:t>
            </a:r>
            <a:r>
              <a:rPr lang="vi-VN" dirty="0"/>
              <a:t> Trung </a:t>
            </a:r>
            <a:r>
              <a:rPr lang="vi-VN" dirty="0" err="1"/>
              <a:t>Trực</a:t>
            </a:r>
            <a:r>
              <a:rPr lang="vi-VN" dirty="0"/>
              <a:t> 20214936</a:t>
            </a:r>
          </a:p>
        </p:txBody>
      </p:sp>
    </p:spTree>
    <p:extLst>
      <p:ext uri="{BB962C8B-B14F-4D97-AF65-F5344CB8AC3E}">
        <p14:creationId xmlns:p14="http://schemas.microsoft.com/office/powerpoint/2010/main" val="264896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7715172"/>
              </p:ext>
            </p:extLst>
          </p:nvPr>
        </p:nvGraphicFramePr>
        <p:xfrm>
          <a:off x="340468" y="510702"/>
          <a:ext cx="9689094" cy="5917327"/>
        </p:xfrm>
        <a:graphic>
          <a:graphicData uri="http://schemas.openxmlformats.org/drawingml/2006/table">
            <a:tbl>
              <a:tblPr firstRow="1" bandRow="1">
                <a:tableStyleId>{073A0DAA-6AF3-43AB-8588-CEC1D06C72B9}</a:tableStyleId>
              </a:tblPr>
              <a:tblGrid>
                <a:gridCol w="1410510">
                  <a:extLst>
                    <a:ext uri="{9D8B030D-6E8A-4147-A177-3AD203B41FA5}">
                      <a16:colId xmlns:a16="http://schemas.microsoft.com/office/drawing/2014/main" val="3837351962"/>
                    </a:ext>
                  </a:extLst>
                </a:gridCol>
                <a:gridCol w="1420584">
                  <a:extLst>
                    <a:ext uri="{9D8B030D-6E8A-4147-A177-3AD203B41FA5}">
                      <a16:colId xmlns:a16="http://schemas.microsoft.com/office/drawing/2014/main" val="748908146"/>
                    </a:ext>
                  </a:extLst>
                </a:gridCol>
                <a:gridCol w="1730829">
                  <a:extLst>
                    <a:ext uri="{9D8B030D-6E8A-4147-A177-3AD203B41FA5}">
                      <a16:colId xmlns:a16="http://schemas.microsoft.com/office/drawing/2014/main" val="219493006"/>
                    </a:ext>
                  </a:extLst>
                </a:gridCol>
                <a:gridCol w="1616529">
                  <a:extLst>
                    <a:ext uri="{9D8B030D-6E8A-4147-A177-3AD203B41FA5}">
                      <a16:colId xmlns:a16="http://schemas.microsoft.com/office/drawing/2014/main" val="1731914360"/>
                    </a:ext>
                  </a:extLst>
                </a:gridCol>
                <a:gridCol w="1812470">
                  <a:extLst>
                    <a:ext uri="{9D8B030D-6E8A-4147-A177-3AD203B41FA5}">
                      <a16:colId xmlns:a16="http://schemas.microsoft.com/office/drawing/2014/main" val="3240408199"/>
                    </a:ext>
                  </a:extLst>
                </a:gridCol>
                <a:gridCol w="1698172">
                  <a:extLst>
                    <a:ext uri="{9D8B030D-6E8A-4147-A177-3AD203B41FA5}">
                      <a16:colId xmlns:a16="http://schemas.microsoft.com/office/drawing/2014/main" val="3796694097"/>
                    </a:ext>
                  </a:extLst>
                </a:gridCol>
              </a:tblGrid>
              <a:tr h="620113">
                <a:tc rowSpan="2">
                  <a:txBody>
                    <a:bodyPr/>
                    <a:lstStyle/>
                    <a:p>
                      <a:r>
                        <a:rPr lang="en-US" dirty="0"/>
                        <a:t>Sample No.</a:t>
                      </a:r>
                    </a:p>
                  </a:txBody>
                  <a:tcPr/>
                </a:tc>
                <a:tc rowSpan="2">
                  <a:txBody>
                    <a:bodyPr/>
                    <a:lstStyle/>
                    <a:p>
                      <a:r>
                        <a:rPr lang="en-US" dirty="0"/>
                        <a:t>Exact cost</a:t>
                      </a:r>
                    </a:p>
                  </a:txBody>
                  <a:tcPr/>
                </a:tc>
                <a:tc gridSpan="2">
                  <a:txBody>
                    <a:bodyPr/>
                    <a:lstStyle/>
                    <a:p>
                      <a:r>
                        <a:rPr lang="en-US" dirty="0"/>
                        <a:t>Greedy Algorithm</a:t>
                      </a:r>
                    </a:p>
                  </a:txBody>
                  <a:tcPr/>
                </a:tc>
                <a:tc hMerge="1">
                  <a:txBody>
                    <a:bodyPr/>
                    <a:lstStyle/>
                    <a:p>
                      <a:endParaRPr lang="en-US" dirty="0"/>
                    </a:p>
                  </a:txBody>
                  <a:tcPr/>
                </a:tc>
                <a:tc gridSpan="2">
                  <a:txBody>
                    <a:bodyPr/>
                    <a:lstStyle/>
                    <a:p>
                      <a:r>
                        <a:rPr lang="en-US" dirty="0"/>
                        <a:t>Metaheuristic</a:t>
                      </a:r>
                      <a:r>
                        <a:rPr lang="en-US" baseline="0" dirty="0"/>
                        <a:t> </a:t>
                      </a:r>
                      <a:r>
                        <a:rPr lang="en-US" dirty="0"/>
                        <a:t>Hill Climbing</a:t>
                      </a:r>
                    </a:p>
                  </a:txBody>
                  <a:tcPr/>
                </a:tc>
                <a:tc hMerge="1">
                  <a:txBody>
                    <a:bodyPr/>
                    <a:lstStyle/>
                    <a:p>
                      <a:endParaRPr lang="en-US" dirty="0"/>
                    </a:p>
                  </a:txBody>
                  <a:tcPr/>
                </a:tc>
                <a:extLst>
                  <a:ext uri="{0D108BD9-81ED-4DB2-BD59-A6C34878D82A}">
                    <a16:rowId xmlns:a16="http://schemas.microsoft.com/office/drawing/2014/main" val="3495625383"/>
                  </a:ext>
                </a:extLst>
              </a:tr>
              <a:tr h="451945">
                <a:tc vMerge="1">
                  <a:txBody>
                    <a:bodyPr/>
                    <a:lstStyle/>
                    <a:p>
                      <a:endParaRPr lang="en-US"/>
                    </a:p>
                  </a:txBody>
                  <a:tcPr/>
                </a:tc>
                <a:tc vMerge="1">
                  <a:txBody>
                    <a:bodyPr/>
                    <a:lstStyle/>
                    <a:p>
                      <a:endParaRPr lang="en-US"/>
                    </a:p>
                  </a:txBody>
                  <a:tcPr/>
                </a:tc>
                <a:tc>
                  <a:txBody>
                    <a:bodyPr/>
                    <a:lstStyle/>
                    <a:p>
                      <a:r>
                        <a:rPr lang="en-US" dirty="0"/>
                        <a:t>f</a:t>
                      </a:r>
                    </a:p>
                  </a:txBody>
                  <a:tcPr/>
                </a:tc>
                <a:tc>
                  <a:txBody>
                    <a:bodyPr/>
                    <a:lstStyle/>
                    <a:p>
                      <a:r>
                        <a:rPr lang="en-US" dirty="0"/>
                        <a:t>t(s)</a:t>
                      </a:r>
                    </a:p>
                  </a:txBody>
                  <a:tcPr/>
                </a:tc>
                <a:tc>
                  <a:txBody>
                    <a:bodyPr/>
                    <a:lstStyle/>
                    <a:p>
                      <a:r>
                        <a:rPr lang="en-US" dirty="0"/>
                        <a:t>f</a:t>
                      </a:r>
                    </a:p>
                  </a:txBody>
                  <a:tcPr/>
                </a:tc>
                <a:tc>
                  <a:txBody>
                    <a:bodyPr/>
                    <a:lstStyle/>
                    <a:p>
                      <a:r>
                        <a:rPr lang="en-US" dirty="0"/>
                        <a:t>T(s)</a:t>
                      </a:r>
                    </a:p>
                  </a:txBody>
                  <a:tcPr/>
                </a:tc>
                <a:extLst>
                  <a:ext uri="{0D108BD9-81ED-4DB2-BD59-A6C34878D82A}">
                    <a16:rowId xmlns:a16="http://schemas.microsoft.com/office/drawing/2014/main" val="1787270884"/>
                  </a:ext>
                </a:extLst>
              </a:tr>
              <a:tr h="487291">
                <a:tc>
                  <a:txBody>
                    <a:bodyPr/>
                    <a:lstStyle/>
                    <a:p>
                      <a:pPr algn="ctr"/>
                      <a:r>
                        <a:rPr lang="en-US" dirty="0"/>
                        <a:t>1</a:t>
                      </a:r>
                    </a:p>
                  </a:txBody>
                  <a:tcPr/>
                </a:tc>
                <a:tc>
                  <a:txBody>
                    <a:bodyPr/>
                    <a:lstStyle/>
                    <a:p>
                      <a:pPr algn="ctr"/>
                      <a:r>
                        <a:rPr lang="en-US" dirty="0"/>
                        <a:t>189</a:t>
                      </a:r>
                    </a:p>
                  </a:txBody>
                  <a:tcPr/>
                </a:tc>
                <a:tc>
                  <a:txBody>
                    <a:bodyPr/>
                    <a:lstStyle/>
                    <a:p>
                      <a:pPr algn="ctr"/>
                      <a:r>
                        <a:rPr lang="en-US" dirty="0"/>
                        <a:t>193</a:t>
                      </a:r>
                    </a:p>
                  </a:txBody>
                  <a:tcPr/>
                </a:tc>
                <a:tc>
                  <a:txBody>
                    <a:bodyPr/>
                    <a:lstStyle/>
                    <a:p>
                      <a:pPr algn="ctr"/>
                      <a:r>
                        <a:rPr lang="en-US" dirty="0"/>
                        <a:t>0.001</a:t>
                      </a:r>
                    </a:p>
                  </a:txBody>
                  <a:tcPr/>
                </a:tc>
                <a:tc>
                  <a:txBody>
                    <a:bodyPr/>
                    <a:lstStyle/>
                    <a:p>
                      <a:pPr algn="ctr"/>
                      <a:r>
                        <a:rPr lang="en-US" dirty="0"/>
                        <a:t>189</a:t>
                      </a:r>
                    </a:p>
                  </a:txBody>
                  <a:tcPr/>
                </a:tc>
                <a:tc>
                  <a:txBody>
                    <a:bodyPr/>
                    <a:lstStyle/>
                    <a:p>
                      <a:pPr algn="ctr"/>
                      <a:r>
                        <a:rPr lang="en-US" dirty="0"/>
                        <a:t>0.1217</a:t>
                      </a:r>
                    </a:p>
                  </a:txBody>
                  <a:tcPr/>
                </a:tc>
                <a:extLst>
                  <a:ext uri="{0D108BD9-81ED-4DB2-BD59-A6C34878D82A}">
                    <a16:rowId xmlns:a16="http://schemas.microsoft.com/office/drawing/2014/main" val="1687397198"/>
                  </a:ext>
                </a:extLst>
              </a:tr>
              <a:tr h="487291">
                <a:tc>
                  <a:txBody>
                    <a:bodyPr/>
                    <a:lstStyle/>
                    <a:p>
                      <a:pPr algn="ctr"/>
                      <a:r>
                        <a:rPr lang="en-US" dirty="0"/>
                        <a:t>2</a:t>
                      </a:r>
                    </a:p>
                  </a:txBody>
                  <a:tcPr/>
                </a:tc>
                <a:tc>
                  <a:txBody>
                    <a:bodyPr/>
                    <a:lstStyle/>
                    <a:p>
                      <a:pPr algn="ctr"/>
                      <a:r>
                        <a:rPr lang="en-US" dirty="0"/>
                        <a:t>182</a:t>
                      </a:r>
                    </a:p>
                  </a:txBody>
                  <a:tcPr/>
                </a:tc>
                <a:tc>
                  <a:txBody>
                    <a:bodyPr/>
                    <a:lstStyle/>
                    <a:p>
                      <a:pPr algn="ctr"/>
                      <a:r>
                        <a:rPr lang="en-US" dirty="0"/>
                        <a:t>201</a:t>
                      </a:r>
                    </a:p>
                  </a:txBody>
                  <a:tcPr/>
                </a:tc>
                <a:tc>
                  <a:txBody>
                    <a:bodyPr/>
                    <a:lstStyle/>
                    <a:p>
                      <a:pPr algn="ctr"/>
                      <a:r>
                        <a:rPr lang="en-US" dirty="0"/>
                        <a:t>0.001</a:t>
                      </a:r>
                    </a:p>
                  </a:txBody>
                  <a:tcPr/>
                </a:tc>
                <a:tc>
                  <a:txBody>
                    <a:bodyPr/>
                    <a:lstStyle/>
                    <a:p>
                      <a:pPr algn="ctr"/>
                      <a:r>
                        <a:rPr lang="en-US" dirty="0"/>
                        <a:t>187</a:t>
                      </a:r>
                    </a:p>
                  </a:txBody>
                  <a:tcPr/>
                </a:tc>
                <a:tc>
                  <a:txBody>
                    <a:bodyPr/>
                    <a:lstStyle/>
                    <a:p>
                      <a:pPr algn="ctr"/>
                      <a:r>
                        <a:rPr lang="en-US" dirty="0"/>
                        <a:t>0.0509</a:t>
                      </a:r>
                    </a:p>
                  </a:txBody>
                  <a:tcPr/>
                </a:tc>
                <a:extLst>
                  <a:ext uri="{0D108BD9-81ED-4DB2-BD59-A6C34878D82A}">
                    <a16:rowId xmlns:a16="http://schemas.microsoft.com/office/drawing/2014/main" val="1664566767"/>
                  </a:ext>
                </a:extLst>
              </a:tr>
              <a:tr h="487291">
                <a:tc>
                  <a:txBody>
                    <a:bodyPr/>
                    <a:lstStyle/>
                    <a:p>
                      <a:pPr algn="ctr"/>
                      <a:r>
                        <a:rPr lang="en-US" dirty="0"/>
                        <a:t>3</a:t>
                      </a:r>
                    </a:p>
                  </a:txBody>
                  <a:tcPr/>
                </a:tc>
                <a:tc>
                  <a:txBody>
                    <a:bodyPr/>
                    <a:lstStyle/>
                    <a:p>
                      <a:pPr algn="ctr"/>
                      <a:r>
                        <a:rPr lang="en-US" dirty="0"/>
                        <a:t>188</a:t>
                      </a:r>
                    </a:p>
                  </a:txBody>
                  <a:tcPr/>
                </a:tc>
                <a:tc>
                  <a:txBody>
                    <a:bodyPr/>
                    <a:lstStyle/>
                    <a:p>
                      <a:pPr algn="ctr"/>
                      <a:r>
                        <a:rPr lang="en-US" dirty="0"/>
                        <a:t>196</a:t>
                      </a:r>
                    </a:p>
                  </a:txBody>
                  <a:tcPr/>
                </a:tc>
                <a:tc>
                  <a:txBody>
                    <a:bodyPr/>
                    <a:lstStyle/>
                    <a:p>
                      <a:pPr algn="ctr"/>
                      <a:r>
                        <a:rPr lang="en-US" dirty="0"/>
                        <a:t>0.001</a:t>
                      </a:r>
                    </a:p>
                  </a:txBody>
                  <a:tcPr/>
                </a:tc>
                <a:tc>
                  <a:txBody>
                    <a:bodyPr/>
                    <a:lstStyle/>
                    <a:p>
                      <a:pPr algn="ctr"/>
                      <a:r>
                        <a:rPr lang="en-US" dirty="0"/>
                        <a:t>193</a:t>
                      </a:r>
                    </a:p>
                  </a:txBody>
                  <a:tcPr/>
                </a:tc>
                <a:tc>
                  <a:txBody>
                    <a:bodyPr/>
                    <a:lstStyle/>
                    <a:p>
                      <a:pPr algn="ctr"/>
                      <a:r>
                        <a:rPr lang="en-US" dirty="0"/>
                        <a:t>0.0499</a:t>
                      </a:r>
                    </a:p>
                  </a:txBody>
                  <a:tcPr/>
                </a:tc>
                <a:extLst>
                  <a:ext uri="{0D108BD9-81ED-4DB2-BD59-A6C34878D82A}">
                    <a16:rowId xmlns:a16="http://schemas.microsoft.com/office/drawing/2014/main" val="2497087910"/>
                  </a:ext>
                </a:extLst>
              </a:tr>
              <a:tr h="487291">
                <a:tc>
                  <a:txBody>
                    <a:bodyPr/>
                    <a:lstStyle/>
                    <a:p>
                      <a:pPr algn="ctr"/>
                      <a:r>
                        <a:rPr lang="en-US" dirty="0"/>
                        <a:t>4</a:t>
                      </a:r>
                    </a:p>
                  </a:txBody>
                  <a:tcPr/>
                </a:tc>
                <a:tc>
                  <a:txBody>
                    <a:bodyPr/>
                    <a:lstStyle/>
                    <a:p>
                      <a:pPr algn="ctr"/>
                      <a:r>
                        <a:rPr lang="en-US" dirty="0"/>
                        <a:t>184</a:t>
                      </a:r>
                    </a:p>
                  </a:txBody>
                  <a:tcPr/>
                </a:tc>
                <a:tc>
                  <a:txBody>
                    <a:bodyPr/>
                    <a:lstStyle/>
                    <a:p>
                      <a:pPr algn="ctr"/>
                      <a:r>
                        <a:rPr lang="en-US" dirty="0"/>
                        <a:t>201</a:t>
                      </a:r>
                    </a:p>
                  </a:txBody>
                  <a:tcPr/>
                </a:tc>
                <a:tc>
                  <a:txBody>
                    <a:bodyPr/>
                    <a:lstStyle/>
                    <a:p>
                      <a:pPr algn="ctr"/>
                      <a:r>
                        <a:rPr lang="en-US" dirty="0"/>
                        <a:t>0.001</a:t>
                      </a:r>
                    </a:p>
                  </a:txBody>
                  <a:tcPr/>
                </a:tc>
                <a:tc>
                  <a:txBody>
                    <a:bodyPr/>
                    <a:lstStyle/>
                    <a:p>
                      <a:pPr algn="ctr"/>
                      <a:r>
                        <a:rPr lang="en-US" dirty="0"/>
                        <a:t>191</a:t>
                      </a:r>
                    </a:p>
                  </a:txBody>
                  <a:tcPr/>
                </a:tc>
                <a:tc>
                  <a:txBody>
                    <a:bodyPr/>
                    <a:lstStyle/>
                    <a:p>
                      <a:pPr algn="ctr"/>
                      <a:r>
                        <a:rPr lang="en-US" dirty="0"/>
                        <a:t>0.0379</a:t>
                      </a:r>
                    </a:p>
                  </a:txBody>
                  <a:tcPr/>
                </a:tc>
                <a:extLst>
                  <a:ext uri="{0D108BD9-81ED-4DB2-BD59-A6C34878D82A}">
                    <a16:rowId xmlns:a16="http://schemas.microsoft.com/office/drawing/2014/main" val="591552366"/>
                  </a:ext>
                </a:extLst>
              </a:tr>
              <a:tr h="487291">
                <a:tc>
                  <a:txBody>
                    <a:bodyPr/>
                    <a:lstStyle/>
                    <a:p>
                      <a:pPr algn="ctr"/>
                      <a:r>
                        <a:rPr lang="en-US" dirty="0"/>
                        <a:t>5</a:t>
                      </a:r>
                    </a:p>
                  </a:txBody>
                  <a:tcPr/>
                </a:tc>
                <a:tc>
                  <a:txBody>
                    <a:bodyPr/>
                    <a:lstStyle/>
                    <a:p>
                      <a:pPr algn="ctr"/>
                      <a:r>
                        <a:rPr lang="en-US" dirty="0"/>
                        <a:t>189</a:t>
                      </a:r>
                    </a:p>
                  </a:txBody>
                  <a:tcPr/>
                </a:tc>
                <a:tc>
                  <a:txBody>
                    <a:bodyPr/>
                    <a:lstStyle/>
                    <a:p>
                      <a:pPr algn="ctr"/>
                      <a:r>
                        <a:rPr lang="en-US" dirty="0"/>
                        <a:t>194</a:t>
                      </a:r>
                    </a:p>
                  </a:txBody>
                  <a:tcPr/>
                </a:tc>
                <a:tc>
                  <a:txBody>
                    <a:bodyPr/>
                    <a:lstStyle/>
                    <a:p>
                      <a:pPr algn="ctr"/>
                      <a:r>
                        <a:rPr lang="en-US" dirty="0"/>
                        <a:t>0.001</a:t>
                      </a:r>
                    </a:p>
                  </a:txBody>
                  <a:tcPr/>
                </a:tc>
                <a:tc>
                  <a:txBody>
                    <a:bodyPr/>
                    <a:lstStyle/>
                    <a:p>
                      <a:pPr algn="ctr"/>
                      <a:r>
                        <a:rPr lang="en-US" dirty="0"/>
                        <a:t>195</a:t>
                      </a:r>
                    </a:p>
                  </a:txBody>
                  <a:tcPr/>
                </a:tc>
                <a:tc>
                  <a:txBody>
                    <a:bodyPr/>
                    <a:lstStyle/>
                    <a:p>
                      <a:pPr algn="ctr"/>
                      <a:r>
                        <a:rPr lang="en-US" dirty="0"/>
                        <a:t>0.0356</a:t>
                      </a:r>
                    </a:p>
                  </a:txBody>
                  <a:tcPr/>
                </a:tc>
                <a:extLst>
                  <a:ext uri="{0D108BD9-81ED-4DB2-BD59-A6C34878D82A}">
                    <a16:rowId xmlns:a16="http://schemas.microsoft.com/office/drawing/2014/main" val="4061831414"/>
                  </a:ext>
                </a:extLst>
              </a:tr>
              <a:tr h="487291">
                <a:tc>
                  <a:txBody>
                    <a:bodyPr/>
                    <a:lstStyle/>
                    <a:p>
                      <a:pPr algn="ctr"/>
                      <a:r>
                        <a:rPr lang="en-US" dirty="0"/>
                        <a:t>6</a:t>
                      </a:r>
                    </a:p>
                  </a:txBody>
                  <a:tcPr/>
                </a:tc>
                <a:tc>
                  <a:txBody>
                    <a:bodyPr/>
                    <a:lstStyle/>
                    <a:p>
                      <a:pPr algn="ctr"/>
                      <a:r>
                        <a:rPr lang="en-US" dirty="0"/>
                        <a:t>180</a:t>
                      </a:r>
                    </a:p>
                  </a:txBody>
                  <a:tcPr/>
                </a:tc>
                <a:tc>
                  <a:txBody>
                    <a:bodyPr/>
                    <a:lstStyle/>
                    <a:p>
                      <a:pPr algn="ctr"/>
                      <a:r>
                        <a:rPr lang="en-US" dirty="0"/>
                        <a:t>186</a:t>
                      </a:r>
                    </a:p>
                  </a:txBody>
                  <a:tcPr/>
                </a:tc>
                <a:tc>
                  <a:txBody>
                    <a:bodyPr/>
                    <a:lstStyle/>
                    <a:p>
                      <a:pPr algn="ctr"/>
                      <a:r>
                        <a:rPr lang="en-US" dirty="0"/>
                        <a:t>0.001</a:t>
                      </a:r>
                    </a:p>
                  </a:txBody>
                  <a:tcPr/>
                </a:tc>
                <a:tc>
                  <a:txBody>
                    <a:bodyPr/>
                    <a:lstStyle/>
                    <a:p>
                      <a:pPr algn="ctr"/>
                      <a:r>
                        <a:rPr lang="en-US" dirty="0"/>
                        <a:t>190</a:t>
                      </a:r>
                    </a:p>
                  </a:txBody>
                  <a:tcPr/>
                </a:tc>
                <a:tc>
                  <a:txBody>
                    <a:bodyPr/>
                    <a:lstStyle/>
                    <a:p>
                      <a:pPr algn="ctr"/>
                      <a:r>
                        <a:rPr lang="en-US" dirty="0"/>
                        <a:t>0.0519</a:t>
                      </a:r>
                    </a:p>
                  </a:txBody>
                  <a:tcPr/>
                </a:tc>
                <a:extLst>
                  <a:ext uri="{0D108BD9-81ED-4DB2-BD59-A6C34878D82A}">
                    <a16:rowId xmlns:a16="http://schemas.microsoft.com/office/drawing/2014/main" val="2630455839"/>
                  </a:ext>
                </a:extLst>
              </a:tr>
              <a:tr h="487291">
                <a:tc>
                  <a:txBody>
                    <a:bodyPr/>
                    <a:lstStyle/>
                    <a:p>
                      <a:pPr algn="ctr"/>
                      <a:r>
                        <a:rPr lang="en-US" dirty="0"/>
                        <a:t>7</a:t>
                      </a:r>
                    </a:p>
                  </a:txBody>
                  <a:tcPr/>
                </a:tc>
                <a:tc>
                  <a:txBody>
                    <a:bodyPr/>
                    <a:lstStyle/>
                    <a:p>
                      <a:pPr algn="ctr"/>
                      <a:r>
                        <a:rPr lang="en-US" dirty="0"/>
                        <a:t>195</a:t>
                      </a:r>
                    </a:p>
                  </a:txBody>
                  <a:tcPr/>
                </a:tc>
                <a:tc>
                  <a:txBody>
                    <a:bodyPr/>
                    <a:lstStyle/>
                    <a:p>
                      <a:pPr algn="ctr"/>
                      <a:r>
                        <a:rPr lang="en-US" dirty="0"/>
                        <a:t>207</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0.002</a:t>
                      </a:r>
                    </a:p>
                  </a:txBody>
                  <a:tcPr/>
                </a:tc>
                <a:tc>
                  <a:txBody>
                    <a:bodyPr/>
                    <a:lstStyle/>
                    <a:p>
                      <a:pPr algn="ctr"/>
                      <a:r>
                        <a:rPr lang="en-US" dirty="0"/>
                        <a:t>196</a:t>
                      </a:r>
                    </a:p>
                  </a:txBody>
                  <a:tcPr/>
                </a:tc>
                <a:tc>
                  <a:txBody>
                    <a:bodyPr/>
                    <a:lstStyle/>
                    <a:p>
                      <a:pPr algn="ctr"/>
                      <a:r>
                        <a:rPr lang="en-US" dirty="0"/>
                        <a:t>0.0429</a:t>
                      </a:r>
                    </a:p>
                  </a:txBody>
                  <a:tcPr/>
                </a:tc>
                <a:extLst>
                  <a:ext uri="{0D108BD9-81ED-4DB2-BD59-A6C34878D82A}">
                    <a16:rowId xmlns:a16="http://schemas.microsoft.com/office/drawing/2014/main" val="3312535657"/>
                  </a:ext>
                </a:extLst>
              </a:tr>
              <a:tr h="487291">
                <a:tc>
                  <a:txBody>
                    <a:bodyPr/>
                    <a:lstStyle/>
                    <a:p>
                      <a:pPr algn="ctr"/>
                      <a:r>
                        <a:rPr lang="en-US" dirty="0"/>
                        <a:t>8</a:t>
                      </a:r>
                    </a:p>
                  </a:txBody>
                  <a:tcPr/>
                </a:tc>
                <a:tc>
                  <a:txBody>
                    <a:bodyPr/>
                    <a:lstStyle/>
                    <a:p>
                      <a:pPr algn="ctr"/>
                      <a:r>
                        <a:rPr lang="en-US" dirty="0"/>
                        <a:t>182</a:t>
                      </a:r>
                    </a:p>
                  </a:txBody>
                  <a:tcPr/>
                </a:tc>
                <a:tc>
                  <a:txBody>
                    <a:bodyPr/>
                    <a:lstStyle/>
                    <a:p>
                      <a:pPr algn="ctr"/>
                      <a:r>
                        <a:rPr lang="en-US" dirty="0"/>
                        <a:t>207</a:t>
                      </a:r>
                    </a:p>
                  </a:txBody>
                  <a:tcPr/>
                </a:tc>
                <a:tc>
                  <a:txBody>
                    <a:bodyPr/>
                    <a:lstStyle/>
                    <a:p>
                      <a:pPr algn="ctr"/>
                      <a:r>
                        <a:rPr lang="en-US" dirty="0"/>
                        <a:t>0.001</a:t>
                      </a:r>
                    </a:p>
                  </a:txBody>
                  <a:tcPr/>
                </a:tc>
                <a:tc>
                  <a:txBody>
                    <a:bodyPr/>
                    <a:lstStyle/>
                    <a:p>
                      <a:pPr algn="ctr"/>
                      <a:r>
                        <a:rPr lang="en-US" dirty="0"/>
                        <a:t>195</a:t>
                      </a:r>
                    </a:p>
                  </a:txBody>
                  <a:tcPr/>
                </a:tc>
                <a:tc>
                  <a:txBody>
                    <a:bodyPr/>
                    <a:lstStyle/>
                    <a:p>
                      <a:pPr algn="ctr"/>
                      <a:r>
                        <a:rPr lang="en-US" dirty="0"/>
                        <a:t>0.0399</a:t>
                      </a:r>
                    </a:p>
                  </a:txBody>
                  <a:tcPr/>
                </a:tc>
                <a:extLst>
                  <a:ext uri="{0D108BD9-81ED-4DB2-BD59-A6C34878D82A}">
                    <a16:rowId xmlns:a16="http://schemas.microsoft.com/office/drawing/2014/main" val="1061906619"/>
                  </a:ext>
                </a:extLst>
              </a:tr>
              <a:tr h="452954">
                <a:tc>
                  <a:txBody>
                    <a:bodyPr/>
                    <a:lstStyle/>
                    <a:p>
                      <a:pPr algn="ctr"/>
                      <a:r>
                        <a:rPr lang="en-US" dirty="0"/>
                        <a:t>9</a:t>
                      </a:r>
                    </a:p>
                  </a:txBody>
                  <a:tcPr/>
                </a:tc>
                <a:tc>
                  <a:txBody>
                    <a:bodyPr/>
                    <a:lstStyle/>
                    <a:p>
                      <a:pPr algn="ctr"/>
                      <a:r>
                        <a:rPr lang="en-US" dirty="0"/>
                        <a:t>189</a:t>
                      </a:r>
                    </a:p>
                  </a:txBody>
                  <a:tcPr/>
                </a:tc>
                <a:tc>
                  <a:txBody>
                    <a:bodyPr/>
                    <a:lstStyle/>
                    <a:p>
                      <a:pPr algn="ctr"/>
                      <a:r>
                        <a:rPr lang="en-US" dirty="0"/>
                        <a:t>194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0.001</a:t>
                      </a:r>
                    </a:p>
                  </a:txBody>
                  <a:tcPr/>
                </a:tc>
                <a:tc>
                  <a:txBody>
                    <a:bodyPr/>
                    <a:lstStyle/>
                    <a:p>
                      <a:pPr algn="ctr"/>
                      <a:r>
                        <a:rPr lang="en-US" dirty="0"/>
                        <a:t>195</a:t>
                      </a:r>
                    </a:p>
                  </a:txBody>
                  <a:tcPr/>
                </a:tc>
                <a:tc>
                  <a:txBody>
                    <a:bodyPr/>
                    <a:lstStyle/>
                    <a:p>
                      <a:pPr algn="ctr"/>
                      <a:r>
                        <a:rPr lang="en-US" dirty="0"/>
                        <a:t>0.0509</a:t>
                      </a:r>
                    </a:p>
                  </a:txBody>
                  <a:tcPr/>
                </a:tc>
                <a:extLst>
                  <a:ext uri="{0D108BD9-81ED-4DB2-BD59-A6C34878D82A}">
                    <a16:rowId xmlns:a16="http://schemas.microsoft.com/office/drawing/2014/main" val="2276446478"/>
                  </a:ext>
                </a:extLst>
              </a:tr>
              <a:tr h="493987">
                <a:tc>
                  <a:txBody>
                    <a:bodyPr/>
                    <a:lstStyle/>
                    <a:p>
                      <a:pPr algn="ctr"/>
                      <a:r>
                        <a:rPr lang="en-US" dirty="0"/>
                        <a:t>10</a:t>
                      </a:r>
                    </a:p>
                  </a:txBody>
                  <a:tcPr/>
                </a:tc>
                <a:tc>
                  <a:txBody>
                    <a:bodyPr/>
                    <a:lstStyle/>
                    <a:p>
                      <a:pPr algn="ctr"/>
                      <a:r>
                        <a:rPr lang="en-US" dirty="0"/>
                        <a:t>190</a:t>
                      </a:r>
                    </a:p>
                  </a:txBody>
                  <a:tcPr/>
                </a:tc>
                <a:tc>
                  <a:txBody>
                    <a:bodyPr/>
                    <a:lstStyle/>
                    <a:p>
                      <a:pPr algn="ctr"/>
                      <a:r>
                        <a:rPr lang="en-US" dirty="0"/>
                        <a:t>200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0.001</a:t>
                      </a:r>
                    </a:p>
                  </a:txBody>
                  <a:tcPr/>
                </a:tc>
                <a:tc>
                  <a:txBody>
                    <a:bodyPr/>
                    <a:lstStyle/>
                    <a:p>
                      <a:pPr algn="ctr"/>
                      <a:r>
                        <a:rPr lang="en-US" dirty="0"/>
                        <a:t>191</a:t>
                      </a:r>
                    </a:p>
                  </a:txBody>
                  <a:tcPr/>
                </a:tc>
                <a:tc>
                  <a:txBody>
                    <a:bodyPr/>
                    <a:lstStyle/>
                    <a:p>
                      <a:pPr algn="ctr"/>
                      <a:r>
                        <a:rPr lang="en-US" dirty="0"/>
                        <a:t>0.0619</a:t>
                      </a:r>
                    </a:p>
                  </a:txBody>
                  <a:tcPr/>
                </a:tc>
                <a:extLst>
                  <a:ext uri="{0D108BD9-81ED-4DB2-BD59-A6C34878D82A}">
                    <a16:rowId xmlns:a16="http://schemas.microsoft.com/office/drawing/2014/main" val="695276176"/>
                  </a:ext>
                </a:extLst>
              </a:tr>
            </a:tbl>
          </a:graphicData>
        </a:graphic>
      </p:graphicFrame>
    </p:spTree>
    <p:extLst>
      <p:ext uri="{BB962C8B-B14F-4D97-AF65-F5344CB8AC3E}">
        <p14:creationId xmlns:p14="http://schemas.microsoft.com/office/powerpoint/2010/main" val="1046714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63" y="76970"/>
            <a:ext cx="9014800" cy="1143200"/>
          </a:xfrm>
        </p:spPr>
        <p:txBody>
          <a:bodyPr/>
          <a:lstStyle/>
          <a:p>
            <a:r>
              <a:rPr lang="en-US" dirty="0"/>
              <a:t>D. Conclusion</a:t>
            </a:r>
          </a:p>
        </p:txBody>
      </p:sp>
      <p:sp>
        <p:nvSpPr>
          <p:cNvPr id="3" name="Text Placeholder 2"/>
          <p:cNvSpPr>
            <a:spLocks noGrp="1"/>
          </p:cNvSpPr>
          <p:nvPr>
            <p:ph type="body" idx="1"/>
          </p:nvPr>
        </p:nvSpPr>
        <p:spPr>
          <a:xfrm>
            <a:off x="5653886" y="3467097"/>
            <a:ext cx="4443702" cy="3092467"/>
          </a:xfrm>
          <a:solidFill>
            <a:schemeClr val="accent1"/>
          </a:solidFill>
          <a:effectLst>
            <a:outerShdw blurRad="50800" dist="38100" dir="5400000" algn="t" rotWithShape="0">
              <a:prstClr val="black">
                <a:alpha val="40000"/>
              </a:prstClr>
            </a:outerShdw>
            <a:softEdge rad="63500"/>
          </a:effectLst>
        </p:spPr>
        <p:txBody>
          <a:bodyPr/>
          <a:lstStyle/>
          <a:p>
            <a:pPr marL="152396" indent="0">
              <a:buNone/>
            </a:pPr>
            <a:r>
              <a:rPr lang="en-US" dirty="0"/>
              <a:t>Greedy Algorithm</a:t>
            </a:r>
          </a:p>
          <a:p>
            <a:pPr>
              <a:buClr>
                <a:schemeClr val="accent4"/>
              </a:buClr>
              <a:buFont typeface="Wingdings" panose="05000000000000000000" pitchFamily="2" charset="2"/>
              <a:buChar char="Ø"/>
            </a:pPr>
            <a:r>
              <a:rPr lang="en-US" dirty="0"/>
              <a:t>Shortest execution time</a:t>
            </a:r>
          </a:p>
          <a:p>
            <a:pPr>
              <a:buClr>
                <a:schemeClr val="accent4"/>
              </a:buClr>
              <a:buFont typeface="Wingdings" panose="05000000000000000000" pitchFamily="2" charset="2"/>
              <a:buChar char="Ø"/>
            </a:pPr>
            <a:r>
              <a:rPr lang="en-US" dirty="0"/>
              <a:t>But the result always close to optimal result, never equal</a:t>
            </a:r>
          </a:p>
          <a:p>
            <a:endParaRPr lang="en-US" dirty="0"/>
          </a:p>
        </p:txBody>
      </p:sp>
      <p:sp>
        <p:nvSpPr>
          <p:cNvPr id="4" name="Text Placeholder 3"/>
          <p:cNvSpPr>
            <a:spLocks noGrp="1"/>
          </p:cNvSpPr>
          <p:nvPr>
            <p:ph type="body" idx="2"/>
          </p:nvPr>
        </p:nvSpPr>
        <p:spPr>
          <a:xfrm>
            <a:off x="688463" y="3467098"/>
            <a:ext cx="4698125" cy="3092467"/>
          </a:xfrm>
          <a:solidFill>
            <a:schemeClr val="accent1"/>
          </a:solidFill>
          <a:effectLst>
            <a:outerShdw blurRad="50800" dist="38100" dir="5400000" algn="t" rotWithShape="0">
              <a:prstClr val="black">
                <a:alpha val="40000"/>
              </a:prstClr>
            </a:outerShdw>
            <a:softEdge rad="63500"/>
          </a:effectLst>
        </p:spPr>
        <p:txBody>
          <a:bodyPr/>
          <a:lstStyle/>
          <a:p>
            <a:pPr marL="152396" indent="0">
              <a:buNone/>
            </a:pPr>
            <a:r>
              <a:rPr lang="en-US" dirty="0"/>
              <a:t>Metaheuristic Hill Climbing</a:t>
            </a:r>
          </a:p>
          <a:p>
            <a:pPr>
              <a:buClr>
                <a:schemeClr val="accent4"/>
              </a:buClr>
              <a:buFont typeface="Wingdings" panose="05000000000000000000" pitchFamily="2" charset="2"/>
              <a:buChar char="Ø"/>
            </a:pPr>
            <a:r>
              <a:rPr lang="en-GB" dirty="0"/>
              <a:t>Short execution time, often give the exact optimal </a:t>
            </a:r>
            <a:r>
              <a:rPr lang="en-US" dirty="0"/>
              <a:t>result</a:t>
            </a:r>
          </a:p>
          <a:p>
            <a:pPr>
              <a:buClr>
                <a:schemeClr val="accent4"/>
              </a:buClr>
              <a:buFont typeface="Wingdings" panose="05000000000000000000" pitchFamily="2" charset="2"/>
              <a:buChar char="Ø"/>
            </a:pPr>
            <a:r>
              <a:rPr lang="en-GB" dirty="0"/>
              <a:t> Sometime the result is </a:t>
            </a:r>
            <a:r>
              <a:rPr lang="en-US" dirty="0"/>
              <a:t>“local optimal result”, and distant from optimal result</a:t>
            </a:r>
          </a:p>
        </p:txBody>
      </p:sp>
      <p:sp>
        <p:nvSpPr>
          <p:cNvPr id="8" name="Rectangle 7"/>
          <p:cNvSpPr/>
          <p:nvPr/>
        </p:nvSpPr>
        <p:spPr>
          <a:xfrm>
            <a:off x="688462" y="1130375"/>
            <a:ext cx="9409125" cy="1785104"/>
          </a:xfrm>
          <a:prstGeom prst="rect">
            <a:avLst/>
          </a:prstGeom>
          <a:solidFill>
            <a:schemeClr val="accent1"/>
          </a:solidFill>
          <a:effectLst>
            <a:outerShdw blurRad="50800" dist="38100" dir="5400000" algn="t" rotWithShape="0">
              <a:prstClr val="black">
                <a:alpha val="40000"/>
              </a:prstClr>
            </a:outerShdw>
            <a:softEdge rad="63500"/>
          </a:effectLst>
        </p:spPr>
        <p:txBody>
          <a:bodyPr wrap="square">
            <a:spAutoFit/>
          </a:bodyPr>
          <a:lstStyle/>
          <a:p>
            <a:r>
              <a:rPr lang="vi-VN" sz="2200" dirty="0">
                <a:solidFill>
                  <a:schemeClr val="accent5"/>
                </a:solidFill>
                <a:latin typeface="Titillium Web Light"/>
              </a:rPr>
              <a:t>CP and Bactracking :</a:t>
            </a:r>
            <a:endParaRPr lang="en-US" sz="2200" dirty="0">
              <a:solidFill>
                <a:schemeClr val="accent5"/>
              </a:solidFill>
              <a:latin typeface="Titillium Web Light"/>
            </a:endParaRPr>
          </a:p>
          <a:p>
            <a:pPr marL="285750" indent="-285750">
              <a:buFont typeface="Wingdings" panose="05000000000000000000" pitchFamily="2" charset="2"/>
              <a:buChar char="Ø"/>
            </a:pPr>
            <a:r>
              <a:rPr lang="en-GB" sz="2200" dirty="0">
                <a:solidFill>
                  <a:schemeClr val="accent5"/>
                </a:solidFill>
                <a:latin typeface="Titillium Web Light"/>
              </a:rPr>
              <a:t>Always give exact result</a:t>
            </a:r>
          </a:p>
          <a:p>
            <a:pPr marL="285750" indent="-285750">
              <a:buFont typeface="Wingdings" panose="05000000000000000000" pitchFamily="2" charset="2"/>
              <a:buChar char="Ø"/>
            </a:pPr>
            <a:r>
              <a:rPr lang="en-GB" sz="2200" dirty="0">
                <a:solidFill>
                  <a:schemeClr val="accent5"/>
                </a:solidFill>
                <a:latin typeface="Titillium Web Light"/>
              </a:rPr>
              <a:t>Easier to code than other methods.</a:t>
            </a:r>
            <a:endParaRPr lang="en-US" sz="2200" dirty="0">
              <a:solidFill>
                <a:schemeClr val="accent5"/>
              </a:solidFill>
              <a:latin typeface="Titillium Web Light"/>
            </a:endParaRPr>
          </a:p>
          <a:p>
            <a:pPr marL="285750" indent="-285750">
              <a:buFont typeface="Wingdings" panose="05000000000000000000" pitchFamily="2" charset="2"/>
              <a:buChar char="Ø"/>
            </a:pPr>
            <a:r>
              <a:rPr lang="en-GB" sz="2200" dirty="0">
                <a:solidFill>
                  <a:schemeClr val="accent5"/>
                </a:solidFill>
                <a:latin typeface="Titillium Web Light"/>
              </a:rPr>
              <a:t>But takes at least 4 seconds to </a:t>
            </a:r>
            <a:r>
              <a:rPr lang="en-GB" sz="2200" dirty="0" err="1">
                <a:solidFill>
                  <a:schemeClr val="accent5"/>
                </a:solidFill>
                <a:latin typeface="Titillium Web Light"/>
              </a:rPr>
              <a:t>excute</a:t>
            </a:r>
            <a:r>
              <a:rPr lang="en-GB" sz="2200" dirty="0">
                <a:solidFill>
                  <a:schemeClr val="accent5"/>
                </a:solidFill>
                <a:latin typeface="Titillium Web Light"/>
              </a:rPr>
              <a:t> (That’s 200 times greater than the “hill-climbing” and 4000 times for “Greedy algorithm”)</a:t>
            </a:r>
            <a:endParaRPr lang="en-US" sz="2200" dirty="0">
              <a:solidFill>
                <a:schemeClr val="accent5"/>
              </a:solidFill>
              <a:latin typeface="Titillium Web Light"/>
            </a:endParaRPr>
          </a:p>
        </p:txBody>
      </p:sp>
    </p:spTree>
    <p:extLst>
      <p:ext uri="{BB962C8B-B14F-4D97-AF65-F5344CB8AC3E}">
        <p14:creationId xmlns:p14="http://schemas.microsoft.com/office/powerpoint/2010/main" val="165845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A779D3-22F7-19C2-8C2F-2409596677D8}"/>
              </a:ext>
            </a:extLst>
          </p:cNvPr>
          <p:cNvSpPr>
            <a:spLocks noGrp="1"/>
          </p:cNvSpPr>
          <p:nvPr>
            <p:ph type="title"/>
          </p:nvPr>
        </p:nvSpPr>
        <p:spPr/>
        <p:txBody>
          <a:bodyPr/>
          <a:lstStyle/>
          <a:p>
            <a:r>
              <a:rPr lang="en-US" dirty="0"/>
              <a:t>Table of contents</a:t>
            </a:r>
            <a:endParaRPr lang="vi-VN" dirty="0"/>
          </a:p>
        </p:txBody>
      </p:sp>
      <p:sp>
        <p:nvSpPr>
          <p:cNvPr id="3" name="Chỗ dành sẵn cho Văn bản 2">
            <a:extLst>
              <a:ext uri="{FF2B5EF4-FFF2-40B4-BE49-F238E27FC236}">
                <a16:creationId xmlns:a16="http://schemas.microsoft.com/office/drawing/2014/main" id="{5AF015AC-CDDB-E158-B266-BEC55CED8934}"/>
              </a:ext>
            </a:extLst>
          </p:cNvPr>
          <p:cNvSpPr>
            <a:spLocks noGrp="1"/>
          </p:cNvSpPr>
          <p:nvPr>
            <p:ph type="body" idx="1"/>
          </p:nvPr>
        </p:nvSpPr>
        <p:spPr/>
        <p:txBody>
          <a:bodyPr/>
          <a:lstStyle/>
          <a:p>
            <a:pPr marL="101598" indent="0">
              <a:buNone/>
            </a:pPr>
            <a:r>
              <a:rPr lang="en-US" dirty="0"/>
              <a:t>A.Analyzing problem</a:t>
            </a:r>
          </a:p>
          <a:p>
            <a:pPr marL="101598" indent="0">
              <a:buNone/>
            </a:pPr>
            <a:r>
              <a:rPr lang="en-US" dirty="0"/>
              <a:t>B. Solving methods</a:t>
            </a:r>
          </a:p>
          <a:p>
            <a:pPr marL="101598" indent="0">
              <a:buNone/>
            </a:pPr>
            <a:r>
              <a:rPr lang="en-US" dirty="0"/>
              <a:t>       1. Backtracking</a:t>
            </a:r>
          </a:p>
          <a:p>
            <a:pPr marL="101598" indent="0">
              <a:buNone/>
            </a:pPr>
            <a:r>
              <a:rPr lang="en-US" dirty="0"/>
              <a:t>       2.Constraint programing</a:t>
            </a:r>
          </a:p>
          <a:p>
            <a:pPr marL="101598" indent="0">
              <a:buNone/>
            </a:pPr>
            <a:r>
              <a:rPr lang="en-US" dirty="0"/>
              <a:t>       3. Greedy Algorithm</a:t>
            </a:r>
          </a:p>
          <a:p>
            <a:pPr marL="101598" indent="0">
              <a:buNone/>
            </a:pPr>
            <a:r>
              <a:rPr lang="en-US" dirty="0"/>
              <a:t>       4. Hill climbing</a:t>
            </a:r>
          </a:p>
          <a:p>
            <a:pPr marL="101598" indent="0">
              <a:buNone/>
            </a:pPr>
            <a:r>
              <a:rPr lang="en-US" dirty="0"/>
              <a:t>C. Data Analysis</a:t>
            </a:r>
          </a:p>
          <a:p>
            <a:pPr marL="101598" indent="0">
              <a:buNone/>
            </a:pPr>
            <a:r>
              <a:rPr lang="en-US" dirty="0"/>
              <a:t>D. Conclusion</a:t>
            </a:r>
          </a:p>
          <a:p>
            <a:pPr marL="101598" indent="0">
              <a:buNone/>
            </a:pPr>
            <a:endParaRPr lang="vi-VN" dirty="0"/>
          </a:p>
        </p:txBody>
      </p:sp>
    </p:spTree>
    <p:extLst>
      <p:ext uri="{BB962C8B-B14F-4D97-AF65-F5344CB8AC3E}">
        <p14:creationId xmlns:p14="http://schemas.microsoft.com/office/powerpoint/2010/main" val="3479818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6743" y="4025461"/>
            <a:ext cx="7592759" cy="1632540"/>
          </a:xfrm>
        </p:spPr>
        <p:txBody>
          <a:bodyPr/>
          <a:lstStyle/>
          <a:p>
            <a:r>
              <a:rPr lang="en-US" sz="6000" dirty="0"/>
              <a:t>A. Analyzing problem</a:t>
            </a:r>
          </a:p>
        </p:txBody>
      </p:sp>
      <p:sp>
        <p:nvSpPr>
          <p:cNvPr id="2" name="Subtitle 1"/>
          <p:cNvSpPr>
            <a:spLocks noGrp="1"/>
          </p:cNvSpPr>
          <p:nvPr>
            <p:ph type="subTitle" idx="1"/>
          </p:nvPr>
        </p:nvSpPr>
        <p:spPr>
          <a:xfrm>
            <a:off x="1219200" y="906906"/>
            <a:ext cx="7025200" cy="1046400"/>
          </a:xfrm>
        </p:spPr>
        <p:txBody>
          <a:bodyPr/>
          <a:lstStyle/>
          <a:p>
            <a:endParaRPr lang="en-US" dirty="0"/>
          </a:p>
        </p:txBody>
      </p:sp>
    </p:spTree>
    <p:extLst>
      <p:ext uri="{BB962C8B-B14F-4D97-AF65-F5344CB8AC3E}">
        <p14:creationId xmlns:p14="http://schemas.microsoft.com/office/powerpoint/2010/main" val="100545306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707" y="538842"/>
            <a:ext cx="9014800" cy="756391"/>
          </a:xfrm>
        </p:spPr>
        <p:txBody>
          <a:bodyPr/>
          <a:lstStyle/>
          <a:p>
            <a:r>
              <a:rPr lang="en-US" dirty="0"/>
              <a:t>Problem</a:t>
            </a:r>
          </a:p>
        </p:txBody>
      </p:sp>
      <p:sp>
        <p:nvSpPr>
          <p:cNvPr id="3" name="Text Placeholder 2"/>
          <p:cNvSpPr>
            <a:spLocks noGrp="1"/>
          </p:cNvSpPr>
          <p:nvPr>
            <p:ph type="body" idx="1"/>
          </p:nvPr>
        </p:nvSpPr>
        <p:spPr>
          <a:xfrm>
            <a:off x="315707" y="1085715"/>
            <a:ext cx="9014800" cy="3974000"/>
          </a:xfrm>
        </p:spPr>
        <p:txBody>
          <a:bodyPr/>
          <a:lstStyle/>
          <a:p>
            <a:pPr marL="101598" indent="0">
              <a:buNone/>
            </a:pPr>
            <a:r>
              <a:rPr lang="en-US" dirty="0"/>
              <a:t>N patients need to be transported from their houses to M hospitals. Due to specific issues of patients, each patient </a:t>
            </a:r>
            <a:r>
              <a:rPr lang="en-US" dirty="0" err="1"/>
              <a:t>i</a:t>
            </a:r>
            <a:r>
              <a:rPr lang="en-US" dirty="0"/>
              <a:t> can only go to hospitals in set H(</a:t>
            </a:r>
            <a:r>
              <a:rPr lang="en-US" dirty="0" err="1"/>
              <a:t>i</a:t>
            </a:r>
            <a:r>
              <a:rPr lang="en-US" dirty="0"/>
              <a:t>).</a:t>
            </a:r>
          </a:p>
          <a:p>
            <a:pPr>
              <a:buClr>
                <a:schemeClr val="accent5"/>
              </a:buClr>
              <a:buFont typeface="Wingdings" panose="05000000000000000000" pitchFamily="2" charset="2"/>
              <a:buChar char="v"/>
            </a:pPr>
            <a:r>
              <a:rPr lang="en-US" dirty="0"/>
              <a:t>There are K cars which their capacities are under or equal c(k). Supposed that K cars are all at the depot 0.</a:t>
            </a:r>
          </a:p>
          <a:p>
            <a:pPr>
              <a:buClr>
                <a:schemeClr val="accent5"/>
              </a:buClr>
              <a:buFont typeface="Wingdings" panose="05000000000000000000" pitchFamily="2" charset="2"/>
              <a:buChar char="v"/>
            </a:pPr>
            <a:r>
              <a:rPr lang="en-US" dirty="0"/>
              <a:t>Patient </a:t>
            </a:r>
            <a:r>
              <a:rPr lang="en-US" dirty="0" err="1"/>
              <a:t>i</a:t>
            </a:r>
            <a:r>
              <a:rPr lang="en-US" baseline="30000" dirty="0" err="1"/>
              <a:t>th</a:t>
            </a:r>
            <a:r>
              <a:rPr lang="en-US" dirty="0"/>
              <a:t> lives in point </a:t>
            </a:r>
            <a:r>
              <a:rPr lang="en-US" dirty="0" err="1"/>
              <a:t>i</a:t>
            </a:r>
            <a:endParaRPr lang="en-US" dirty="0"/>
          </a:p>
          <a:p>
            <a:pPr>
              <a:buClr>
                <a:schemeClr val="accent5"/>
              </a:buClr>
              <a:buFont typeface="Wingdings" panose="05000000000000000000" pitchFamily="2" charset="2"/>
              <a:buChar char="v"/>
            </a:pPr>
            <a:r>
              <a:rPr lang="en-US" dirty="0"/>
              <a:t>Hospital </a:t>
            </a:r>
            <a:r>
              <a:rPr lang="en-US" dirty="0" err="1"/>
              <a:t>j</a:t>
            </a:r>
            <a:r>
              <a:rPr lang="en-US" baseline="25000" dirty="0" err="1"/>
              <a:t>th</a:t>
            </a:r>
            <a:r>
              <a:rPr lang="en-US" dirty="0"/>
              <a:t> is at point </a:t>
            </a:r>
            <a:r>
              <a:rPr lang="en-US" dirty="0" err="1"/>
              <a:t>N+j</a:t>
            </a:r>
            <a:endParaRPr lang="en-US" dirty="0"/>
          </a:p>
          <a:p>
            <a:pPr>
              <a:buClr>
                <a:schemeClr val="accent5"/>
              </a:buClr>
              <a:buFont typeface="Wingdings" panose="05000000000000000000" pitchFamily="2" charset="2"/>
              <a:buChar char="v"/>
            </a:pPr>
            <a:r>
              <a:rPr lang="en-US" dirty="0"/>
              <a:t>Supposed that all t(</a:t>
            </a:r>
            <a:r>
              <a:rPr lang="en-US" dirty="0" err="1"/>
              <a:t>i,j</a:t>
            </a:r>
            <a:r>
              <a:rPr lang="en-US" dirty="0"/>
              <a:t>) (time to transport from point I to point j) are provided</a:t>
            </a:r>
          </a:p>
          <a:p>
            <a:pPr>
              <a:buClr>
                <a:schemeClr val="accent5"/>
              </a:buClr>
              <a:buFont typeface="Wingdings" panose="05000000000000000000" pitchFamily="2" charset="2"/>
              <a:buChar char="v"/>
            </a:pPr>
            <a:r>
              <a:rPr lang="en-US" dirty="0"/>
              <a:t>Find way to carry all patients to their suitable hospitals with the shortest time.</a:t>
            </a:r>
          </a:p>
          <a:p>
            <a:endParaRPr lang="en-US" dirty="0"/>
          </a:p>
          <a:p>
            <a:endParaRPr lang="en-US" dirty="0"/>
          </a:p>
        </p:txBody>
      </p:sp>
    </p:spTree>
    <p:extLst>
      <p:ext uri="{BB962C8B-B14F-4D97-AF65-F5344CB8AC3E}">
        <p14:creationId xmlns:p14="http://schemas.microsoft.com/office/powerpoint/2010/main" val="264606287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171" y="408214"/>
            <a:ext cx="9014800" cy="885988"/>
          </a:xfrm>
        </p:spPr>
        <p:txBody>
          <a:bodyPr/>
          <a:lstStyle/>
          <a:p>
            <a:endParaRPr lang="en-US" dirty="0"/>
          </a:p>
        </p:txBody>
      </p:sp>
      <p:sp>
        <p:nvSpPr>
          <p:cNvPr id="5" name="Text Placeholder 4"/>
          <p:cNvSpPr>
            <a:spLocks noGrp="1"/>
          </p:cNvSpPr>
          <p:nvPr>
            <p:ph type="body" idx="1"/>
          </p:nvPr>
        </p:nvSpPr>
        <p:spPr>
          <a:xfrm>
            <a:off x="549171" y="1294203"/>
            <a:ext cx="9236855" cy="4770335"/>
          </a:xfrm>
        </p:spPr>
        <p:txBody>
          <a:bodyPr/>
          <a:lstStyle/>
          <a:p>
            <a:pPr marL="101598" indent="0">
              <a:buNone/>
            </a:pPr>
            <a:r>
              <a:rPr lang="en-US" sz="2800" dirty="0"/>
              <a:t>This is a CVRP (Capacitated vehicle routing problem) with more constraints. Specifically, patient </a:t>
            </a:r>
            <a:r>
              <a:rPr lang="en-US" sz="2800" dirty="0" err="1"/>
              <a:t>i</a:t>
            </a:r>
            <a:r>
              <a:rPr lang="en-US" sz="2800" dirty="0"/>
              <a:t> can only go to hospital in set H(</a:t>
            </a:r>
            <a:r>
              <a:rPr lang="en-US" sz="2800" dirty="0" err="1"/>
              <a:t>i</a:t>
            </a:r>
            <a:r>
              <a:rPr lang="en-US" sz="2800" dirty="0"/>
              <a:t>)</a:t>
            </a:r>
          </a:p>
          <a:p>
            <a:pPr marL="101598" indent="0">
              <a:buNone/>
            </a:pPr>
            <a:r>
              <a:rPr lang="en-US" sz="2800" dirty="0"/>
              <a:t>So, we define 3-step solution:</a:t>
            </a:r>
          </a:p>
          <a:p>
            <a:pPr>
              <a:buClr>
                <a:schemeClr val="accent5"/>
              </a:buClr>
              <a:buFont typeface="Wingdings" panose="05000000000000000000" pitchFamily="2" charset="2"/>
              <a:buChar char="Ø"/>
            </a:pPr>
            <a:r>
              <a:rPr lang="en-US" sz="2800" dirty="0"/>
              <a:t>1</a:t>
            </a:r>
            <a:r>
              <a:rPr lang="en-US" sz="2800" baseline="30000" dirty="0"/>
              <a:t>st</a:t>
            </a:r>
            <a:r>
              <a:rPr lang="en-US" sz="2800" dirty="0"/>
              <a:t> step: solve the CRVP problem  </a:t>
            </a:r>
          </a:p>
          <a:p>
            <a:pPr>
              <a:buClr>
                <a:schemeClr val="accent5"/>
              </a:buClr>
              <a:buFont typeface="Wingdings" panose="05000000000000000000" pitchFamily="2" charset="2"/>
              <a:buChar char="Ø"/>
            </a:pPr>
            <a:r>
              <a:rPr lang="en-US" sz="2800" dirty="0"/>
              <a:t>2</a:t>
            </a:r>
            <a:r>
              <a:rPr lang="en-US" sz="2800" baseline="30000" dirty="0"/>
              <a:t>nd</a:t>
            </a:r>
            <a:r>
              <a:rPr lang="en-US" sz="2800" dirty="0"/>
              <a:t> step: add constraint H(</a:t>
            </a:r>
            <a:r>
              <a:rPr lang="en-US" sz="2800" dirty="0" err="1"/>
              <a:t>i</a:t>
            </a:r>
            <a:r>
              <a:rPr lang="en-US" sz="2800" dirty="0"/>
              <a:t>) to the code</a:t>
            </a:r>
          </a:p>
          <a:p>
            <a:pPr>
              <a:buClr>
                <a:schemeClr val="accent5"/>
              </a:buClr>
              <a:buFont typeface="Wingdings" panose="05000000000000000000" pitchFamily="2" charset="2"/>
              <a:buChar char="Ø"/>
            </a:pPr>
            <a:r>
              <a:rPr lang="en-US" sz="2800" dirty="0"/>
              <a:t>3</a:t>
            </a:r>
            <a:r>
              <a:rPr lang="en-US" sz="2800" baseline="30000" dirty="0"/>
              <a:t>rd</a:t>
            </a:r>
            <a:r>
              <a:rPr lang="en-US" sz="2800" dirty="0"/>
              <a:t> step: testing, debugging and comparing every method</a:t>
            </a:r>
          </a:p>
          <a:p>
            <a:endParaRPr lang="en-US" dirty="0"/>
          </a:p>
        </p:txBody>
      </p:sp>
    </p:spTree>
    <p:extLst>
      <p:ext uri="{BB962C8B-B14F-4D97-AF65-F5344CB8AC3E}">
        <p14:creationId xmlns:p14="http://schemas.microsoft.com/office/powerpoint/2010/main" val="3802990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B.Solving</a:t>
            </a:r>
            <a:r>
              <a:rPr lang="en-US" dirty="0"/>
              <a:t> method</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274181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7733" y="580885"/>
            <a:ext cx="9014800" cy="1143200"/>
          </a:xfrm>
        </p:spPr>
        <p:txBody>
          <a:bodyPr/>
          <a:lstStyle/>
          <a:p>
            <a:r>
              <a:rPr lang="en-GB" dirty="0"/>
              <a:t>1.Backtracking</a:t>
            </a:r>
            <a:endParaRPr lang="en-US" dirty="0"/>
          </a:p>
        </p:txBody>
      </p:sp>
      <p:sp>
        <p:nvSpPr>
          <p:cNvPr id="5" name="Text Placeholder 4"/>
          <p:cNvSpPr>
            <a:spLocks noGrp="1"/>
          </p:cNvSpPr>
          <p:nvPr>
            <p:ph type="body" idx="1"/>
          </p:nvPr>
        </p:nvSpPr>
        <p:spPr>
          <a:xfrm>
            <a:off x="957733" y="1890986"/>
            <a:ext cx="9014800" cy="3974000"/>
          </a:xfrm>
        </p:spPr>
        <p:txBody>
          <a:bodyPr/>
          <a:lstStyle/>
          <a:p>
            <a:pPr marL="101598" indent="0">
              <a:buNone/>
            </a:pPr>
            <a:r>
              <a:rPr lang="en-GB" dirty="0"/>
              <a:t>PART 1: </a:t>
            </a:r>
            <a:r>
              <a:rPr lang="en-US" dirty="0"/>
              <a:t>Find the </a:t>
            </a:r>
            <a:r>
              <a:rPr lang="en-US" dirty="0" err="1"/>
              <a:t>optimal_path</a:t>
            </a:r>
            <a:r>
              <a:rPr lang="en-US" dirty="0"/>
              <a:t> of TSP problem</a:t>
            </a:r>
          </a:p>
          <a:p>
            <a:pPr marL="101598" indent="0">
              <a:buNone/>
            </a:pPr>
            <a:r>
              <a:rPr lang="en-US" dirty="0"/>
              <a:t>Example:</a:t>
            </a:r>
          </a:p>
          <a:p>
            <a:r>
              <a:rPr lang="en-US" dirty="0"/>
              <a:t>INPUT:  </a:t>
            </a:r>
            <a:r>
              <a:rPr lang="en-US" dirty="0" err="1">
                <a:solidFill>
                  <a:schemeClr val="accent6"/>
                </a:solidFill>
              </a:rPr>
              <a:t>matrix_distance</a:t>
            </a:r>
            <a:r>
              <a:rPr lang="en-US" dirty="0">
                <a:solidFill>
                  <a:schemeClr val="accent6"/>
                </a:solidFill>
              </a:rPr>
              <a:t>=[[0, 3, 2, 4, 3],</a:t>
            </a:r>
          </a:p>
          <a:p>
            <a:pPr marL="101598" indent="0">
              <a:buNone/>
            </a:pPr>
            <a:r>
              <a:rPr lang="en-US" dirty="0">
                <a:solidFill>
                  <a:schemeClr val="accent6"/>
                </a:solidFill>
              </a:rPr>
              <a:t>                                                       [4, 0, 5, 3, 2],</a:t>
            </a:r>
          </a:p>
          <a:p>
            <a:pPr marL="101598" indent="0">
              <a:buNone/>
            </a:pPr>
            <a:r>
              <a:rPr lang="en-US" dirty="0">
                <a:solidFill>
                  <a:schemeClr val="accent6"/>
                </a:solidFill>
              </a:rPr>
              <a:t>                                                       [2, 1, 0, 6, 4],</a:t>
            </a:r>
          </a:p>
          <a:p>
            <a:pPr marL="101598" indent="0">
              <a:buNone/>
            </a:pPr>
            <a:r>
              <a:rPr lang="en-US" dirty="0">
                <a:solidFill>
                  <a:schemeClr val="accent6"/>
                </a:solidFill>
              </a:rPr>
              <a:t>                                                       [1, 1, 3, 0, 5],</a:t>
            </a:r>
          </a:p>
          <a:p>
            <a:pPr marL="101598" indent="0">
              <a:buNone/>
            </a:pPr>
            <a:r>
              <a:rPr lang="en-US" dirty="0">
                <a:solidFill>
                  <a:schemeClr val="accent6"/>
                </a:solidFill>
              </a:rPr>
              <a:t>                                                       [3, 4, 5, 3, 0]]  </a:t>
            </a:r>
          </a:p>
          <a:p>
            <a:r>
              <a:rPr lang="en-US" dirty="0"/>
              <a:t>OUTPUT:  </a:t>
            </a:r>
            <a:r>
              <a:rPr lang="en-US" dirty="0" err="1">
                <a:solidFill>
                  <a:schemeClr val="accent6"/>
                </a:solidFill>
              </a:rPr>
              <a:t>optimal_path</a:t>
            </a:r>
            <a:r>
              <a:rPr lang="en-US" dirty="0">
                <a:solidFill>
                  <a:schemeClr val="accent6"/>
                </a:solidFill>
              </a:rPr>
              <a:t>:[9, [0, 2, 1, 4, 3, 0]]</a:t>
            </a:r>
          </a:p>
          <a:p>
            <a:endParaRPr lang="en-US" dirty="0"/>
          </a:p>
        </p:txBody>
      </p:sp>
    </p:spTree>
    <p:extLst>
      <p:ext uri="{BB962C8B-B14F-4D97-AF65-F5344CB8AC3E}">
        <p14:creationId xmlns:p14="http://schemas.microsoft.com/office/powerpoint/2010/main" val="79775907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733" y="316362"/>
            <a:ext cx="9014800" cy="1143200"/>
          </a:xfrm>
        </p:spPr>
        <p:txBody>
          <a:bodyPr/>
          <a:lstStyle/>
          <a:p>
            <a:r>
              <a:rPr lang="en-US" dirty="0"/>
              <a:t/>
            </a:r>
            <a:br>
              <a:rPr lang="en-US" dirty="0"/>
            </a:br>
            <a:endParaRPr lang="en-US" dirty="0"/>
          </a:p>
        </p:txBody>
      </p:sp>
      <p:sp>
        <p:nvSpPr>
          <p:cNvPr id="3" name="Text Placeholder 2"/>
          <p:cNvSpPr>
            <a:spLocks noGrp="1"/>
          </p:cNvSpPr>
          <p:nvPr>
            <p:ph type="body" idx="1"/>
          </p:nvPr>
        </p:nvSpPr>
        <p:spPr>
          <a:xfrm>
            <a:off x="745462" y="672661"/>
            <a:ext cx="9014800" cy="5570483"/>
          </a:xfrm>
        </p:spPr>
        <p:txBody>
          <a:bodyPr/>
          <a:lstStyle/>
          <a:p>
            <a:pPr marL="101598" indent="0">
              <a:buNone/>
            </a:pPr>
            <a:r>
              <a:rPr lang="en-GB" sz="2800" dirty="0"/>
              <a:t>PART 2: </a:t>
            </a:r>
            <a:r>
              <a:rPr lang="en-GB" sz="2800" dirty="0" err="1"/>
              <a:t>generate_data</a:t>
            </a:r>
            <a:endParaRPr lang="en-GB" sz="2800" dirty="0"/>
          </a:p>
          <a:p>
            <a:pPr marL="101598" indent="0">
              <a:buNone/>
            </a:pPr>
            <a:r>
              <a:rPr lang="en-GB" dirty="0"/>
              <a:t> In part 2, we will consider the carriage limitation and the specific set of h(</a:t>
            </a:r>
            <a:r>
              <a:rPr lang="en-GB" dirty="0" err="1"/>
              <a:t>i</a:t>
            </a:r>
            <a:r>
              <a:rPr lang="en-GB" dirty="0"/>
              <a:t>) hospitals constraints.</a:t>
            </a:r>
            <a:endParaRPr lang="en-US" dirty="0"/>
          </a:p>
          <a:p>
            <a:pPr marL="101598" indent="0">
              <a:buNone/>
            </a:pPr>
            <a:r>
              <a:rPr lang="en-GB" dirty="0"/>
              <a:t> First, we generate all </a:t>
            </a:r>
            <a:r>
              <a:rPr lang="en-US" dirty="0"/>
              <a:t>forms of all kinds of vehicle can carry by function “</a:t>
            </a:r>
            <a:r>
              <a:rPr lang="en-US" dirty="0" err="1"/>
              <a:t>generate_carriages</a:t>
            </a:r>
            <a:r>
              <a:rPr lang="en-US" dirty="0"/>
              <a:t>”</a:t>
            </a:r>
          </a:p>
          <a:p>
            <a:pPr>
              <a:buClr>
                <a:schemeClr val="accent5"/>
              </a:buClr>
            </a:pPr>
            <a:r>
              <a:rPr lang="en-US" dirty="0"/>
              <a:t>For example, a CVRP :“if there 3 carriages in point(1,2,3), and there are 2 cars to transport them from depot 0 to depot 0.</a:t>
            </a:r>
          </a:p>
          <a:p>
            <a:pPr>
              <a:buClr>
                <a:schemeClr val="accent5"/>
              </a:buClr>
              <a:buFont typeface="Wingdings" panose="05000000000000000000" pitchFamily="2" charset="2"/>
              <a:buChar char="§"/>
            </a:pPr>
            <a:r>
              <a:rPr lang="en-US" dirty="0"/>
              <a:t>The Function “</a:t>
            </a:r>
            <a:r>
              <a:rPr lang="en-US" dirty="0" err="1"/>
              <a:t>generate_carriages</a:t>
            </a:r>
            <a:r>
              <a:rPr lang="en-US" dirty="0"/>
              <a:t>” will give us this list :</a:t>
            </a:r>
          </a:p>
          <a:p>
            <a:pPr marL="101598" indent="0">
              <a:buClr>
                <a:schemeClr val="accent5"/>
              </a:buClr>
              <a:buNone/>
            </a:pPr>
            <a:r>
              <a:rPr lang="en-US" dirty="0"/>
              <a:t>               [ [[0, 1, 2, 0], [0, 3, 0]], [[0, 1, 3, 0], [0, 2, 0]], </a:t>
            </a:r>
          </a:p>
          <a:p>
            <a:pPr marL="101598" indent="0">
              <a:buClr>
                <a:schemeClr val="accent5"/>
              </a:buClr>
              <a:buNone/>
            </a:pPr>
            <a:r>
              <a:rPr lang="en-US" dirty="0"/>
              <a:t>                 [[0, 1, 0], [0, 2, 3, 0]], [[0, 2, 3, 0], [0, 1, 0]], </a:t>
            </a:r>
          </a:p>
          <a:p>
            <a:pPr marL="101598" indent="0">
              <a:buClr>
                <a:schemeClr val="accent5"/>
              </a:buClr>
              <a:buNone/>
            </a:pPr>
            <a:r>
              <a:rPr lang="en-US" dirty="0"/>
              <a:t>                 [[0, 2, 0], [0, 1, 3, 0]], [[0, 3, 0], [0, 1, 2, 0]] ]</a:t>
            </a:r>
          </a:p>
          <a:p>
            <a:pPr marL="101598" indent="0">
              <a:buNone/>
            </a:pPr>
            <a:endParaRPr lang="en-US" dirty="0"/>
          </a:p>
        </p:txBody>
      </p:sp>
    </p:spTree>
    <p:extLst>
      <p:ext uri="{BB962C8B-B14F-4D97-AF65-F5344CB8AC3E}">
        <p14:creationId xmlns:p14="http://schemas.microsoft.com/office/powerpoint/2010/main" val="158185927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Mowbray · SlidesCarnival</Template>
  <TotalTime>897</TotalTime>
  <Words>1615</Words>
  <Application>Microsoft Office PowerPoint</Application>
  <PresentationFormat>Widescreen</PresentationFormat>
  <Paragraphs>177</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 Unicode MS</vt:lpstr>
      <vt:lpstr>Arial</vt:lpstr>
      <vt:lpstr>Calibri</vt:lpstr>
      <vt:lpstr>Courier New</vt:lpstr>
      <vt:lpstr>Dosis ExtraLight</vt:lpstr>
      <vt:lpstr>MS Mincho</vt:lpstr>
      <vt:lpstr>Times New Roman</vt:lpstr>
      <vt:lpstr>Titillium Web Light</vt:lpstr>
      <vt:lpstr>Wingdings</vt:lpstr>
      <vt:lpstr>Mowbray template</vt:lpstr>
      <vt:lpstr>MINI PROJECT</vt:lpstr>
      <vt:lpstr>Group 11 members:</vt:lpstr>
      <vt:lpstr>Table of contents</vt:lpstr>
      <vt:lpstr>A. Analyzing problem</vt:lpstr>
      <vt:lpstr>Problem</vt:lpstr>
      <vt:lpstr>PowerPoint Presentation</vt:lpstr>
      <vt:lpstr>B.Solving method</vt:lpstr>
      <vt:lpstr>1.Backtracking</vt:lpstr>
      <vt:lpstr> </vt:lpstr>
      <vt:lpstr>: </vt:lpstr>
      <vt:lpstr>Third part, select the best path: Example:</vt:lpstr>
      <vt:lpstr>2. Constraint Programing</vt:lpstr>
      <vt:lpstr>PowerPoint Presentation</vt:lpstr>
      <vt:lpstr>PowerPoint Presentation</vt:lpstr>
      <vt:lpstr>PowerPoint Presentation</vt:lpstr>
      <vt:lpstr>3, Greedy method: </vt:lpstr>
      <vt:lpstr>PowerPoint Presentation</vt:lpstr>
      <vt:lpstr>4,Hill-Climbing </vt:lpstr>
      <vt:lpstr>C. Data Analysis</vt:lpstr>
      <vt:lpstr>PowerPoint Presentation</vt:lpstr>
      <vt:lpstr>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 by Team 11</dc:title>
  <dc:creator>Windows User</dc:creator>
  <cp:lastModifiedBy>Windows User</cp:lastModifiedBy>
  <cp:revision>119</cp:revision>
  <dcterms:created xsi:type="dcterms:W3CDTF">2023-02-07T14:13:39Z</dcterms:created>
  <dcterms:modified xsi:type="dcterms:W3CDTF">2023-02-28T06:12:20Z</dcterms:modified>
</cp:coreProperties>
</file>