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61"/>
  </p:notesMasterIdLst>
  <p:sldIdLst>
    <p:sldId id="256" r:id="rId2"/>
    <p:sldId id="258" r:id="rId3"/>
    <p:sldId id="259" r:id="rId4"/>
    <p:sldId id="261" r:id="rId5"/>
    <p:sldId id="288" r:id="rId6"/>
    <p:sldId id="262" r:id="rId7"/>
    <p:sldId id="272" r:id="rId8"/>
    <p:sldId id="284" r:id="rId9"/>
    <p:sldId id="285" r:id="rId10"/>
    <p:sldId id="286" r:id="rId11"/>
    <p:sldId id="287" r:id="rId12"/>
    <p:sldId id="263" r:id="rId13"/>
    <p:sldId id="291" r:id="rId14"/>
    <p:sldId id="289" r:id="rId15"/>
    <p:sldId id="290" r:id="rId16"/>
    <p:sldId id="292" r:id="rId17"/>
    <p:sldId id="293" r:id="rId18"/>
    <p:sldId id="294" r:id="rId19"/>
    <p:sldId id="295" r:id="rId20"/>
    <p:sldId id="296" r:id="rId21"/>
    <p:sldId id="298" r:id="rId22"/>
    <p:sldId id="297" r:id="rId23"/>
    <p:sldId id="299" r:id="rId24"/>
    <p:sldId id="314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8" r:id="rId33"/>
    <p:sldId id="309" r:id="rId34"/>
    <p:sldId id="310" r:id="rId35"/>
    <p:sldId id="311" r:id="rId36"/>
    <p:sldId id="312" r:id="rId37"/>
    <p:sldId id="313" r:id="rId38"/>
    <p:sldId id="315" r:id="rId39"/>
    <p:sldId id="316" r:id="rId40"/>
    <p:sldId id="317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8" r:id="rId49"/>
    <p:sldId id="326" r:id="rId50"/>
    <p:sldId id="327" r:id="rId51"/>
    <p:sldId id="329" r:id="rId52"/>
    <p:sldId id="331" r:id="rId53"/>
    <p:sldId id="332" r:id="rId54"/>
    <p:sldId id="334" r:id="rId55"/>
    <p:sldId id="335" r:id="rId56"/>
    <p:sldId id="336" r:id="rId57"/>
    <p:sldId id="279" r:id="rId58"/>
    <p:sldId id="282" r:id="rId59"/>
    <p:sldId id="283" r:id="rId60"/>
  </p:sldIdLst>
  <p:sldSz cx="9144000" cy="5143500" type="screen16x9"/>
  <p:notesSz cx="6858000" cy="9144000"/>
  <p:embeddedFontLst>
    <p:embeddedFont>
      <p:font typeface="Sniglet" panose="020B0604020202020204" charset="0"/>
      <p:regular r:id="rId62"/>
    </p:embeddedFont>
    <p:embeddedFont>
      <p:font typeface="Walter Turncoat" panose="020B0604020202020204" charset="0"/>
      <p:regular r:id="rId63"/>
    </p:embeddedFont>
    <p:embeddedFont>
      <p:font typeface="Segoe UI Light" panose="020B0502040204020203" pitchFamily="34" charset="0"/>
      <p:regular r:id="rId64"/>
      <p:italic r:id="rId65"/>
    </p:embeddedFont>
    <p:embeddedFont>
      <p:font typeface="Ebrima" panose="02000000000000000000" pitchFamily="2" charset="0"/>
      <p:regular r:id="rId66"/>
      <p:bold r:id="rId67"/>
    </p:embeddedFont>
    <p:embeddedFont>
      <p:font typeface="Calibri" panose="020F0502020204030204" pitchFamily="34" charset="0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FF99"/>
    <a:srgbClr val="33CC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BE0A05-6C62-4D5F-994D-04FDB2DFCB8E}">
  <a:tblStyle styleId="{01BE0A05-6C62-4D5F-994D-04FDB2DFCB8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30740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158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521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307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396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089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010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050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364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946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823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57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709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759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465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870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1247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979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149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6868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5604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290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197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9018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8631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625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1540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5150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9814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357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7011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9963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5967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318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4208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9823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2081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0371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-VN" dirty="0" smtClean="0"/>
              <a:t>HTML code embedded</a:t>
            </a:r>
            <a:r>
              <a:rPr lang="vi-VN" baseline="0" dirty="0" smtClean="0"/>
              <a:t> into Java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785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Java </a:t>
            </a:r>
            <a:r>
              <a:rPr lang="en-US" dirty="0" smtClean="0"/>
              <a:t>code embedded</a:t>
            </a:r>
            <a:r>
              <a:rPr lang="en-US" baseline="0" dirty="0" smtClean="0"/>
              <a:t> into </a:t>
            </a:r>
            <a:r>
              <a:rPr lang="en-US" dirty="0" smtClean="0"/>
              <a:t>HTML</a:t>
            </a:r>
            <a:r>
              <a:rPr lang="vi-VN" dirty="0" smtClean="0"/>
              <a:t> </a:t>
            </a:r>
            <a:r>
              <a:rPr lang="en-US" baseline="0" dirty="0" smtClean="0"/>
              <a:t>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86511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172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3638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6859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6135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220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0441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3043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9524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-VN" dirty="0" smtClean="0"/>
              <a:t>HTML code embedded</a:t>
            </a:r>
            <a:r>
              <a:rPr lang="vi-VN" baseline="0" dirty="0" smtClean="0"/>
              <a:t> into Java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58463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-VN" dirty="0" smtClean="0"/>
              <a:t>HTML code embedded</a:t>
            </a:r>
            <a:r>
              <a:rPr lang="vi-VN" baseline="0" dirty="0" smtClean="0"/>
              <a:t> into Java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66996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6919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3074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4363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2520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0152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920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361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440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535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61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/>
            </a:lvl1pPr>
            <a:lvl2pPr lvl="1" algn="ctr" rtl="0">
              <a:spcBef>
                <a:spcPts val="0"/>
              </a:spcBef>
              <a:buSzPct val="100000"/>
              <a:buNone/>
              <a:defRPr sz="3000"/>
            </a:lvl2pPr>
            <a:lvl3pPr lvl="2" algn="ctr" rtl="0">
              <a:spcBef>
                <a:spcPts val="0"/>
              </a:spcBef>
              <a:buSzPct val="100000"/>
              <a:buNone/>
              <a:defRPr sz="3000"/>
            </a:lvl3pPr>
            <a:lvl4pPr lvl="3" algn="ctr" rtl="0">
              <a:spcBef>
                <a:spcPts val="0"/>
              </a:spcBef>
              <a:buSzPct val="100000"/>
              <a:buNone/>
              <a:defRPr sz="3000"/>
            </a:lvl4pPr>
            <a:lvl5pPr lvl="4" algn="ctr" rtl="0">
              <a:spcBef>
                <a:spcPts val="0"/>
              </a:spcBef>
              <a:buSzPct val="100000"/>
              <a:buNone/>
              <a:defRPr sz="3000"/>
            </a:lvl5pPr>
            <a:lvl6pPr lvl="5" algn="ctr" rtl="0">
              <a:spcBef>
                <a:spcPts val="0"/>
              </a:spcBef>
              <a:buSzPct val="100000"/>
              <a:buNone/>
              <a:defRPr sz="3000"/>
            </a:lvl6pPr>
            <a:lvl7pPr lvl="6" algn="ctr" rtl="0">
              <a:spcBef>
                <a:spcPts val="0"/>
              </a:spcBef>
              <a:buSzPct val="100000"/>
              <a:buNone/>
              <a:defRPr sz="3000"/>
            </a:lvl7pPr>
            <a:lvl8pPr lvl="7" algn="ctr" rtl="0">
              <a:spcBef>
                <a:spcPts val="0"/>
              </a:spcBef>
              <a:buSzPct val="100000"/>
              <a:buNone/>
              <a:defRPr sz="3000"/>
            </a:lvl8pPr>
            <a:lvl9pPr lvl="8" algn="ctr" rtl="0"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1549098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SPRING</a:t>
            </a:r>
            <a:br>
              <a:rPr lang="en" dirty="0" smtClean="0"/>
            </a:br>
            <a:r>
              <a:rPr lang="en" dirty="0" smtClean="0"/>
              <a:t>HIBERNATE</a:t>
            </a:r>
            <a:br>
              <a:rPr lang="en" dirty="0" smtClean="0"/>
            </a:br>
            <a:r>
              <a:rPr lang="en" dirty="0" smtClean="0"/>
              <a:t>STRUTS2</a:t>
            </a:r>
            <a:endParaRPr lang="en" dirty="0"/>
          </a:p>
        </p:txBody>
      </p:sp>
      <p:grpSp>
        <p:nvGrpSpPr>
          <p:cNvPr id="39" name="Shape 39"/>
          <p:cNvGrpSpPr/>
          <p:nvPr/>
        </p:nvGrpSpPr>
        <p:grpSpPr>
          <a:xfrm rot="10615994" flipH="1">
            <a:off x="1416904" y="233226"/>
            <a:ext cx="2100213" cy="681289"/>
            <a:chOff x="238125" y="1918825"/>
            <a:chExt cx="1042450" cy="660400"/>
          </a:xfrm>
        </p:grpSpPr>
        <p:sp>
          <p:nvSpPr>
            <p:cNvPr id="40" name="Shape 40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" name="Shape 42"/>
          <p:cNvGrpSpPr/>
          <p:nvPr/>
        </p:nvGrpSpPr>
        <p:grpSpPr>
          <a:xfrm rot="13119205">
            <a:off x="6370997" y="1281483"/>
            <a:ext cx="1694590" cy="1012083"/>
            <a:chOff x="1113100" y="2199475"/>
            <a:chExt cx="801900" cy="709925"/>
          </a:xfrm>
        </p:grpSpPr>
        <p:sp>
          <p:nvSpPr>
            <p:cNvPr id="43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8" y="286379"/>
            <a:ext cx="1352550" cy="135255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63" y="1820419"/>
            <a:ext cx="1353312" cy="1353312"/>
          </a:xfrm>
          <a:prstGeom prst="rect">
            <a:avLst/>
          </a:prstGeom>
        </p:spPr>
      </p:pic>
      <p:grpSp>
        <p:nvGrpSpPr>
          <p:cNvPr id="18" name="Shape 42"/>
          <p:cNvGrpSpPr/>
          <p:nvPr/>
        </p:nvGrpSpPr>
        <p:grpSpPr>
          <a:xfrm rot="21405321">
            <a:off x="4366162" y="3465574"/>
            <a:ext cx="1694590" cy="1012083"/>
            <a:chOff x="1113100" y="2199475"/>
            <a:chExt cx="801900" cy="709925"/>
          </a:xfrm>
        </p:grpSpPr>
        <p:sp>
          <p:nvSpPr>
            <p:cNvPr id="19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837" y="3514138"/>
            <a:ext cx="1353312" cy="135331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675165" y="1934216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5000" dirty="0" smtClean="0"/>
              <a:t>first milestone released</a:t>
            </a:r>
            <a:endParaRPr lang="en" sz="5000" dirty="0"/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308343" y="3487750"/>
            <a:ext cx="8506047" cy="13713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lvl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Version </a:t>
            </a:r>
            <a:r>
              <a:rPr lang="en-US" dirty="0" smtClean="0">
                <a:solidFill>
                  <a:srgbClr val="0070C0"/>
                </a:solidFill>
              </a:rPr>
              <a:t>1.0</a:t>
            </a:r>
            <a:r>
              <a:rPr lang="en-US" dirty="0" smtClean="0"/>
              <a:t> was </a:t>
            </a:r>
            <a:r>
              <a:rPr lang="en-US" dirty="0"/>
              <a:t>released in March 2004, with further milestone releases in September 2004 and March 2005.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36" y="432336"/>
            <a:ext cx="2547257" cy="14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796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675165" y="1934216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5000" dirty="0" smtClean="0"/>
              <a:t>lasted version</a:t>
            </a:r>
            <a:endParaRPr lang="en" sz="5000" dirty="0"/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308343" y="3487750"/>
            <a:ext cx="8506047" cy="13713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lvl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The lasted version in current (2017) is </a:t>
            </a:r>
            <a:r>
              <a:rPr lang="en-US" dirty="0" smtClean="0">
                <a:solidFill>
                  <a:srgbClr val="0070C0"/>
                </a:solidFill>
              </a:rPr>
              <a:t>5.0.2 (5.0.3-snapshot)</a:t>
            </a:r>
          </a:p>
          <a:p>
            <a:pPr marL="228600" lvl="0" algn="ctr">
              <a:buNone/>
            </a:pPr>
            <a:r>
              <a:rPr lang="en-US" dirty="0"/>
              <a:t>Last </a:t>
            </a:r>
            <a:r>
              <a:rPr lang="en-US" dirty="0" smtClean="0"/>
              <a:t>updated in </a:t>
            </a:r>
            <a:r>
              <a:rPr lang="en-US" dirty="0"/>
              <a:t>2017-11-27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016" y="310885"/>
            <a:ext cx="2616697" cy="14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706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It is…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8" y="2087676"/>
            <a:ext cx="8193322" cy="2793668"/>
          </a:xfrm>
          <a:prstGeom prst="rect">
            <a:avLst/>
          </a:prstGeom>
        </p:spPr>
      </p:pic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214081" y="1155110"/>
            <a:ext cx="8703837" cy="758749"/>
          </a:xfrm>
        </p:spPr>
        <p:txBody>
          <a:bodyPr/>
          <a:lstStyle/>
          <a:p>
            <a:pPr algn="ctr">
              <a:buNone/>
            </a:pPr>
            <a:r>
              <a:rPr lang="en-US" sz="2000" dirty="0" smtClean="0"/>
              <a:t>an </a:t>
            </a:r>
            <a:r>
              <a:rPr lang="en-US" sz="2000" dirty="0" smtClean="0">
                <a:solidFill>
                  <a:srgbClr val="0070C0"/>
                </a:solidFill>
              </a:rPr>
              <a:t>application development framework</a:t>
            </a:r>
            <a:r>
              <a:rPr lang="en-US" sz="2000" dirty="0" smtClean="0"/>
              <a:t> for the Java platform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69338" y="3894623"/>
            <a:ext cx="3007510" cy="924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It is…</a:t>
            </a:r>
            <a:endParaRPr lang="e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153338" y="1913859"/>
            <a:ext cx="4668883" cy="347634"/>
          </a:xfrm>
        </p:spPr>
        <p:txBody>
          <a:bodyPr/>
          <a:lstStyle/>
          <a:p>
            <a:pPr>
              <a:buNone/>
            </a:pPr>
            <a:r>
              <a:rPr lang="en-US" sz="1400" dirty="0"/>
              <a:t>https://github.com/spring-projects/spring-framework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1" y="1998725"/>
            <a:ext cx="3310284" cy="2855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338" y="2346359"/>
            <a:ext cx="4764580" cy="2507486"/>
          </a:xfrm>
          <a:prstGeom prst="rect">
            <a:avLst/>
          </a:prstGeom>
        </p:spPr>
      </p:pic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214081" y="1155110"/>
            <a:ext cx="8703837" cy="758749"/>
          </a:xfrm>
        </p:spPr>
        <p:txBody>
          <a:bodyPr/>
          <a:lstStyle/>
          <a:p>
            <a:pPr algn="ctr">
              <a:buNone/>
            </a:pPr>
            <a:r>
              <a:rPr lang="en-US" sz="2000" dirty="0"/>
              <a:t>an </a:t>
            </a:r>
            <a:r>
              <a:rPr lang="en-US" sz="2000" dirty="0">
                <a:solidFill>
                  <a:srgbClr val="0070C0"/>
                </a:solidFill>
              </a:rPr>
              <a:t>open source</a:t>
            </a:r>
            <a:r>
              <a:rPr lang="en-US" sz="2000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22120966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It is…</a:t>
            </a:r>
            <a:endParaRPr lang="en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214081" y="1155110"/>
            <a:ext cx="8703837" cy="758749"/>
          </a:xfrm>
        </p:spPr>
        <p:txBody>
          <a:bodyPr/>
          <a:lstStyle/>
          <a:p>
            <a:pPr algn="ctr">
              <a:buNone/>
            </a:pPr>
            <a:r>
              <a:rPr lang="en-US" sz="2000" dirty="0"/>
              <a:t>an </a:t>
            </a:r>
            <a:r>
              <a:rPr lang="en-US" sz="2000" dirty="0" smtClean="0">
                <a:solidFill>
                  <a:srgbClr val="0070C0"/>
                </a:solidFill>
              </a:rPr>
              <a:t>Inversion </a:t>
            </a:r>
            <a:r>
              <a:rPr lang="en-US" sz="2000" dirty="0">
                <a:solidFill>
                  <a:srgbClr val="0070C0"/>
                </a:solidFill>
              </a:rPr>
              <a:t>of </a:t>
            </a:r>
            <a:r>
              <a:rPr lang="en-US" sz="2000" dirty="0" smtClean="0">
                <a:solidFill>
                  <a:srgbClr val="0070C0"/>
                </a:solidFill>
              </a:rPr>
              <a:t>Control</a:t>
            </a:r>
            <a:r>
              <a:rPr lang="en-US" sz="2000" dirty="0" smtClean="0"/>
              <a:t> </a:t>
            </a:r>
            <a:r>
              <a:rPr lang="en-US" sz="2000" dirty="0"/>
              <a:t>container for </a:t>
            </a:r>
            <a:r>
              <a:rPr lang="en-US" sz="2000" dirty="0" smtClean="0"/>
              <a:t>Java </a:t>
            </a:r>
            <a:r>
              <a:rPr lang="en-US" sz="2000" dirty="0"/>
              <a:t>platform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10" y="1913859"/>
            <a:ext cx="7914178" cy="215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875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It is…</a:t>
            </a:r>
            <a:endParaRPr lang="en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214081" y="1155110"/>
            <a:ext cx="8703837" cy="758749"/>
          </a:xfrm>
        </p:spPr>
        <p:txBody>
          <a:bodyPr/>
          <a:lstStyle/>
          <a:p>
            <a:pPr algn="ctr">
              <a:buNone/>
            </a:pPr>
            <a:r>
              <a:rPr lang="en-US" sz="2000" dirty="0" smtClean="0"/>
              <a:t>a </a:t>
            </a:r>
            <a:r>
              <a:rPr lang="en-US" sz="2000" dirty="0">
                <a:solidFill>
                  <a:srgbClr val="0070C0"/>
                </a:solidFill>
              </a:rPr>
              <a:t>complete</a:t>
            </a:r>
            <a:r>
              <a:rPr lang="en-US" sz="2000" dirty="0"/>
              <a:t> and a </a:t>
            </a:r>
            <a:r>
              <a:rPr lang="en-US" sz="2000" dirty="0">
                <a:solidFill>
                  <a:srgbClr val="0070C0"/>
                </a:solidFill>
              </a:rPr>
              <a:t>modular</a:t>
            </a:r>
            <a:r>
              <a:rPr lang="en-US" sz="2000" dirty="0"/>
              <a:t> framework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99" y="1722473"/>
            <a:ext cx="6400800" cy="323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286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72" y="1135457"/>
            <a:ext cx="2694927" cy="14349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099" y="1135457"/>
            <a:ext cx="16668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943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s</a:t>
            </a:r>
            <a:r>
              <a:rPr lang="en-US" dirty="0" smtClean="0"/>
              <a:t>implicity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214081" y="1155110"/>
            <a:ext cx="8703837" cy="758749"/>
          </a:xfrm>
        </p:spPr>
        <p:txBody>
          <a:bodyPr/>
          <a:lstStyle/>
          <a:p>
            <a:pPr algn="ctr">
              <a:buNone/>
            </a:pPr>
            <a:r>
              <a:rPr lang="en-US" sz="2000" dirty="0"/>
              <a:t>because its non-invasive as it uses POJO and POJI models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934" y="1913859"/>
            <a:ext cx="3552129" cy="215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135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b="1" dirty="0" smtClean="0"/>
              <a:t>testability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214081" y="1155110"/>
            <a:ext cx="8703837" cy="758749"/>
          </a:xfrm>
        </p:spPr>
        <p:txBody>
          <a:bodyPr/>
          <a:lstStyle/>
          <a:p>
            <a:pPr algn="ctr">
              <a:buNone/>
            </a:pPr>
            <a:r>
              <a:rPr lang="en-US" sz="2000" dirty="0"/>
              <a:t>f</a:t>
            </a:r>
            <a:r>
              <a:rPr lang="en-US" sz="2000" dirty="0" smtClean="0"/>
              <a:t>or </a:t>
            </a:r>
            <a:r>
              <a:rPr lang="en-US" sz="2000" dirty="0"/>
              <a:t>writing the Spring application, server is not mandatory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743" y="1913859"/>
            <a:ext cx="2568510" cy="215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035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b="1" dirty="0" smtClean="0"/>
              <a:t>loose coupling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214081" y="1155110"/>
            <a:ext cx="8703837" cy="758749"/>
          </a:xfrm>
        </p:spPr>
        <p:txBody>
          <a:bodyPr/>
          <a:lstStyle/>
          <a:p>
            <a:pPr algn="ctr">
              <a:buNone/>
            </a:pPr>
            <a:r>
              <a:rPr lang="en-US" sz="2000" dirty="0"/>
              <a:t>it has concepts like Dependency </a:t>
            </a:r>
            <a:r>
              <a:rPr lang="en-US" sz="2000" dirty="0" smtClean="0"/>
              <a:t>Injection, </a:t>
            </a:r>
            <a:r>
              <a:rPr lang="en-US" sz="2000" dirty="0"/>
              <a:t>help in reducing dependency and increasing the modularity within the code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6" y="1989029"/>
            <a:ext cx="4539402" cy="2965744"/>
          </a:xfrm>
          <a:prstGeom prst="rect">
            <a:avLst/>
          </a:prstGeom>
        </p:spPr>
      </p:pic>
      <p:sp>
        <p:nvSpPr>
          <p:cNvPr id="5" name="Text Placeholder 1"/>
          <p:cNvSpPr>
            <a:spLocks noGrp="1"/>
          </p:cNvSpPr>
          <p:nvPr>
            <p:ph type="body" idx="1"/>
          </p:nvPr>
        </p:nvSpPr>
        <p:spPr>
          <a:xfrm>
            <a:off x="5042178" y="1989029"/>
            <a:ext cx="3719049" cy="2965744"/>
          </a:xfrm>
        </p:spPr>
        <p:txBody>
          <a:bodyPr/>
          <a:lstStyle/>
          <a:p>
            <a:pPr>
              <a:buNone/>
            </a:pPr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public interface </a:t>
            </a:r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Bike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{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public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void start();</a:t>
            </a:r>
          </a:p>
          <a:p>
            <a:pPr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  <a:p>
            <a:pPr>
              <a:buNone/>
            </a:pP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None/>
            </a:pPr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public class Rider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{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Bike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b;</a:t>
            </a:r>
          </a:p>
          <a:p>
            <a:pPr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public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void </a:t>
            </a:r>
            <a:r>
              <a:rPr lang="en-US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setBike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(Bike b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{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</a:t>
            </a:r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this.b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b;</a:t>
            </a:r>
          </a:p>
          <a:p>
            <a:pPr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}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None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void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ride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() {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</a:t>
            </a:r>
            <a:r>
              <a:rPr lang="en-US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b.start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();</a:t>
            </a:r>
          </a:p>
          <a:p>
            <a:pPr>
              <a:buNone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}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None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33966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hello!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3"/>
            <a:ext cx="65937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/>
              <a:t>I am </a:t>
            </a:r>
            <a:r>
              <a:rPr lang="en" sz="3600" b="1" dirty="0" smtClean="0"/>
              <a:t>PhongNT9</a:t>
            </a:r>
            <a:endParaRPr lang="en" sz="3600" b="1" dirty="0"/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dirty="0" smtClean="0">
                <a:solidFill>
                  <a:schemeClr val="lt1"/>
                </a:solidFill>
              </a:rPr>
              <a:t>Project Tenchnical Leader at FSU2.BU6</a:t>
            </a:r>
          </a:p>
        </p:txBody>
      </p:sp>
      <p:sp>
        <p:nvSpPr>
          <p:cNvPr id="65" name="Shape 65"/>
          <p:cNvSpPr/>
          <p:nvPr/>
        </p:nvSpPr>
        <p:spPr>
          <a:xfrm>
            <a:off x="3799401" y="2051575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GEETING STARTED WITH SPRING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08343" y="1765427"/>
            <a:ext cx="8548577" cy="31255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" dirty="0" smtClean="0"/>
              <a:t>Preparing Environment</a:t>
            </a:r>
            <a:endParaRPr lang="en" i="1" dirty="0"/>
          </a:p>
          <a:p>
            <a:pPr marL="228600" lvl="0" rtl="0">
              <a:spcBef>
                <a:spcPts val="0"/>
              </a:spcBef>
              <a:buNone/>
            </a:pPr>
            <a:r>
              <a:rPr lang="en" dirty="0" smtClean="0"/>
              <a:t>Hello World</a:t>
            </a:r>
            <a:r>
              <a:rPr lang="vi-VN" dirty="0" smtClean="0"/>
              <a:t> with Spring</a:t>
            </a:r>
            <a:endParaRPr lang="en" dirty="0"/>
          </a:p>
        </p:txBody>
      </p:sp>
      <p:sp>
        <p:nvSpPr>
          <p:cNvPr id="85" name="Shape 85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" name="Straight Connector 2"/>
          <p:cNvCxnSpPr/>
          <p:nvPr/>
        </p:nvCxnSpPr>
        <p:spPr>
          <a:xfrm>
            <a:off x="308343" y="1541721"/>
            <a:ext cx="8548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5296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22632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b="1" dirty="0"/>
              <a:t>preparing </a:t>
            </a:r>
            <a:r>
              <a:rPr lang="en-US" b="1" dirty="0" smtClean="0"/>
              <a:t>environment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2083980" y="2586008"/>
            <a:ext cx="6220048" cy="731520"/>
          </a:xfrm>
        </p:spPr>
        <p:txBody>
          <a:bodyPr anchor="ctr"/>
          <a:lstStyle/>
          <a:p>
            <a:pPr>
              <a:buNone/>
            </a:pPr>
            <a:r>
              <a:rPr lang="en-US" sz="1500" dirty="0">
                <a:solidFill>
                  <a:schemeClr val="bg1"/>
                </a:solidFill>
              </a:rPr>
              <a:t>http://</a:t>
            </a:r>
            <a:r>
              <a:rPr lang="en-US" sz="1500" dirty="0" smtClean="0">
                <a:solidFill>
                  <a:schemeClr val="bg1"/>
                </a:solidFill>
              </a:rPr>
              <a:t>www.eclipse.org/downloads</a:t>
            </a: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6" y="2586008"/>
            <a:ext cx="731520" cy="7315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6" y="918426"/>
            <a:ext cx="731520" cy="7315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 Placeholder 1"/>
          <p:cNvSpPr>
            <a:spLocks noGrp="1"/>
          </p:cNvSpPr>
          <p:nvPr>
            <p:ph type="body" idx="1"/>
          </p:nvPr>
        </p:nvSpPr>
        <p:spPr>
          <a:xfrm>
            <a:off x="1988286" y="918426"/>
            <a:ext cx="6315741" cy="731520"/>
          </a:xfrm>
        </p:spPr>
        <p:txBody>
          <a:bodyPr anchor="ctr"/>
          <a:lstStyle/>
          <a:p>
            <a:pPr>
              <a:buNone/>
            </a:pPr>
            <a:r>
              <a:rPr lang="en-US" sz="1500" dirty="0"/>
              <a:t>http://</a:t>
            </a:r>
            <a:r>
              <a:rPr lang="en-US" sz="1500" dirty="0" smtClean="0"/>
              <a:t>www.oracle.com/technetwork/java/javase/downloads</a:t>
            </a:r>
            <a:endParaRPr lang="en-US" sz="1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6" y="1752217"/>
            <a:ext cx="731520" cy="7315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 Placeholder 1"/>
          <p:cNvSpPr>
            <a:spLocks noGrp="1"/>
          </p:cNvSpPr>
          <p:nvPr>
            <p:ph type="body" idx="1"/>
          </p:nvPr>
        </p:nvSpPr>
        <p:spPr>
          <a:xfrm>
            <a:off x="2083980" y="1752217"/>
            <a:ext cx="6220048" cy="731520"/>
          </a:xfrm>
        </p:spPr>
        <p:txBody>
          <a:bodyPr anchor="ctr"/>
          <a:lstStyle/>
          <a:p>
            <a:pPr fontAlgn="base">
              <a:buNone/>
            </a:pPr>
            <a:r>
              <a:rPr lang="en-US" sz="1500" dirty="0"/>
              <a:t>http://</a:t>
            </a:r>
            <a:r>
              <a:rPr lang="en-US" sz="1500" dirty="0" smtClean="0"/>
              <a:t>repo.spring.io/release/org/springframework/spring</a:t>
            </a:r>
            <a:endParaRPr lang="en-US" sz="1500" dirty="0"/>
          </a:p>
        </p:txBody>
      </p:sp>
      <p:sp>
        <p:nvSpPr>
          <p:cNvPr id="10" name="Text Placeholder 1"/>
          <p:cNvSpPr>
            <a:spLocks noGrp="1"/>
          </p:cNvSpPr>
          <p:nvPr>
            <p:ph type="body" idx="1"/>
          </p:nvPr>
        </p:nvSpPr>
        <p:spPr>
          <a:xfrm>
            <a:off x="2083979" y="3415178"/>
            <a:ext cx="6220049" cy="731520"/>
          </a:xfrm>
        </p:spPr>
        <p:txBody>
          <a:bodyPr anchor="ctr"/>
          <a:lstStyle/>
          <a:p>
            <a:pPr fontAlgn="base">
              <a:buNone/>
            </a:pPr>
            <a:r>
              <a:rPr lang="en-US" sz="1500" dirty="0"/>
              <a:t>https://maven.apache.org/download.cgi</a:t>
            </a: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6" y="3415178"/>
            <a:ext cx="731520" cy="7315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6" y="4244348"/>
            <a:ext cx="731520" cy="7315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 Placeholder 1"/>
          <p:cNvSpPr>
            <a:spLocks noGrp="1"/>
          </p:cNvSpPr>
          <p:nvPr>
            <p:ph type="body" idx="1"/>
          </p:nvPr>
        </p:nvSpPr>
        <p:spPr>
          <a:xfrm>
            <a:off x="2083979" y="4244348"/>
            <a:ext cx="6220049" cy="731520"/>
          </a:xfrm>
        </p:spPr>
        <p:txBody>
          <a:bodyPr anchor="ctr"/>
          <a:lstStyle/>
          <a:p>
            <a:pPr fontAlgn="base">
              <a:buNone/>
            </a:pPr>
            <a:r>
              <a:rPr lang="en-US" sz="1500" dirty="0"/>
              <a:t>https://</a:t>
            </a:r>
            <a:r>
              <a:rPr lang="en-US" sz="1500" dirty="0" smtClean="0"/>
              <a:t>tomcat.apache.org/download.cgi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8450041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22632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b="1" dirty="0"/>
              <a:t>hello </a:t>
            </a:r>
            <a:r>
              <a:rPr lang="en-US" b="1" dirty="0" smtClean="0"/>
              <a:t>world</a:t>
            </a:r>
            <a:r>
              <a:rPr lang="vi-VN" b="1" dirty="0" smtClean="0"/>
              <a:t> with spring</a:t>
            </a:r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idx="1"/>
          </p:nvPr>
        </p:nvSpPr>
        <p:spPr>
          <a:xfrm>
            <a:off x="1063254" y="1087479"/>
            <a:ext cx="5794744" cy="1169581"/>
          </a:xfrm>
        </p:spPr>
        <p:txBody>
          <a:bodyPr anchor="t"/>
          <a:lstStyle/>
          <a:p>
            <a:pPr>
              <a:buNone/>
            </a:pPr>
            <a:r>
              <a:rPr lang="en-US" altLang="ja-JP" sz="1500" dirty="0" smtClean="0"/>
              <a:t>【</a:t>
            </a:r>
            <a:r>
              <a:rPr lang="vi-VN" altLang="ja-JP" sz="1500" dirty="0" smtClean="0"/>
              <a:t>01DemoHelloSpring</a:t>
            </a:r>
            <a:r>
              <a:rPr lang="en-US" altLang="ja-JP" sz="1500" dirty="0" smtClean="0"/>
              <a:t>】</a:t>
            </a:r>
            <a:r>
              <a:rPr lang="vi-VN" altLang="ja-JP" sz="1500" dirty="0" smtClean="0"/>
              <a:t>:                          is </a:t>
            </a:r>
            <a:r>
              <a:rPr lang="vi-VN" altLang="ja-JP" sz="1500" dirty="0">
                <a:solidFill>
                  <a:srgbClr val="FF0000"/>
                </a:solidFill>
              </a:rPr>
              <a:t>Without</a:t>
            </a:r>
            <a:r>
              <a:rPr lang="vi-VN" altLang="ja-JP" sz="1500" dirty="0"/>
              <a:t> </a:t>
            </a:r>
            <a:r>
              <a:rPr lang="vi-VN" altLang="ja-JP" sz="1500" dirty="0" smtClean="0"/>
              <a:t>Maven project</a:t>
            </a:r>
          </a:p>
          <a:p>
            <a:pPr>
              <a:buNone/>
            </a:pPr>
            <a:endParaRPr lang="vi-VN" altLang="ja-JP" sz="1500" dirty="0" smtClean="0"/>
          </a:p>
          <a:p>
            <a:pPr>
              <a:buNone/>
            </a:pPr>
            <a:r>
              <a:rPr lang="en-US" altLang="ja-JP" sz="1500" dirty="0"/>
              <a:t>【</a:t>
            </a:r>
            <a:r>
              <a:rPr lang="vi-VN" altLang="ja-JP" sz="1500" dirty="0" smtClean="0"/>
              <a:t>02DemoHelloSpringWithMaven</a:t>
            </a:r>
            <a:r>
              <a:rPr lang="en-US" altLang="ja-JP" sz="1500" dirty="0" smtClean="0"/>
              <a:t>】</a:t>
            </a:r>
            <a:r>
              <a:rPr lang="vi-VN" altLang="ja-JP" sz="1500" dirty="0"/>
              <a:t>:  is </a:t>
            </a:r>
            <a:r>
              <a:rPr lang="vi-VN" altLang="ja-JP" sz="1500" dirty="0" smtClean="0">
                <a:solidFill>
                  <a:srgbClr val="0070C0"/>
                </a:solidFill>
              </a:rPr>
              <a:t>With</a:t>
            </a:r>
            <a:r>
              <a:rPr lang="vi-VN" altLang="ja-JP" sz="1500" dirty="0" smtClean="0"/>
              <a:t> </a:t>
            </a:r>
            <a:r>
              <a:rPr lang="vi-VN" altLang="ja-JP" sz="1500" dirty="0"/>
              <a:t>Maven project</a:t>
            </a:r>
            <a:endParaRPr lang="en-US" sz="1500" dirty="0"/>
          </a:p>
          <a:p>
            <a:pPr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655263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76445" y="1746347"/>
            <a:ext cx="8637181" cy="3219058"/>
          </a:xfrm>
          <a:ln>
            <a:solidFill>
              <a:srgbClr val="FF0000"/>
            </a:solidFill>
          </a:ln>
        </p:spPr>
        <p:txBody>
          <a:bodyPr/>
          <a:lstStyle/>
          <a:p>
            <a:pPr algn="l"/>
            <a:r>
              <a:rPr lang="ja-JP" altLang="en-US" dirty="0" smtClean="0">
                <a:solidFill>
                  <a:schemeClr val="bg1"/>
                </a:solidFill>
              </a:rPr>
              <a:t>① </a:t>
            </a:r>
            <a:r>
              <a:rPr lang="en-US" dirty="0" smtClean="0">
                <a:solidFill>
                  <a:schemeClr val="bg1"/>
                </a:solidFill>
              </a:rPr>
              <a:t>Finished task [preparing environment]</a:t>
            </a:r>
          </a:p>
          <a:p>
            <a:pPr algn="l"/>
            <a:r>
              <a:rPr lang="ja-JP" altLang="en-US" dirty="0" smtClean="0">
                <a:solidFill>
                  <a:schemeClr val="bg1"/>
                </a:solidFill>
              </a:rPr>
              <a:t>② </a:t>
            </a:r>
            <a:r>
              <a:rPr lang="en-US" dirty="0" smtClean="0">
                <a:solidFill>
                  <a:schemeClr val="bg1"/>
                </a:solidFill>
              </a:rPr>
              <a:t>Creating project [</a:t>
            </a:r>
            <a:r>
              <a:rPr lang="en-US" dirty="0" err="1" smtClean="0">
                <a:solidFill>
                  <a:schemeClr val="bg1"/>
                </a:solidFill>
              </a:rPr>
              <a:t>HelloSpringWithMaven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bg1"/>
                </a:solidFill>
              </a:rPr>
              <a:t>③ </a:t>
            </a:r>
            <a:r>
              <a:rPr lang="en-US" altLang="ja-JP" dirty="0" smtClean="0">
                <a:solidFill>
                  <a:schemeClr val="bg1"/>
                </a:solidFill>
              </a:rPr>
              <a:t>Research &amp; Report about [</a:t>
            </a:r>
            <a:r>
              <a:rPr lang="en-US" dirty="0" smtClean="0"/>
              <a:t>Modules</a:t>
            </a:r>
            <a:r>
              <a:rPr lang="en-US" altLang="ja-JP" dirty="0" smtClean="0">
                <a:solidFill>
                  <a:schemeClr val="bg1"/>
                </a:solidFill>
              </a:rPr>
              <a:t> in Spring Framework]</a:t>
            </a:r>
            <a:endParaRPr lang="en-US" altLang="ja-JP" dirty="0">
              <a:solidFill>
                <a:schemeClr val="bg1"/>
              </a:solidFill>
            </a:endParaRPr>
          </a:p>
          <a:p>
            <a:pPr algn="l"/>
            <a:r>
              <a:rPr lang="en-US" dirty="0" smtClean="0"/>
              <a:t>	Core Container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Beans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Core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Context</a:t>
            </a:r>
            <a:endParaRPr lang="en-US" dirty="0"/>
          </a:p>
          <a:p>
            <a:pPr algn="l"/>
            <a:r>
              <a:rPr lang="en-US" dirty="0" smtClean="0"/>
              <a:t>	Data Access</a:t>
            </a:r>
          </a:p>
          <a:p>
            <a:pPr algn="l"/>
            <a:r>
              <a:rPr lang="en-US" altLang="ja-JP" dirty="0">
                <a:solidFill>
                  <a:schemeClr val="bg1"/>
                </a:solidFill>
              </a:rPr>
              <a:t>	</a:t>
            </a:r>
            <a:r>
              <a:rPr lang="en-US" altLang="ja-JP" dirty="0" smtClean="0">
                <a:solidFill>
                  <a:schemeClr val="bg1"/>
                </a:solidFill>
              </a:rPr>
              <a:t>	JDBC</a:t>
            </a:r>
          </a:p>
          <a:p>
            <a:pPr algn="l"/>
            <a:r>
              <a:rPr lang="en-US" altLang="ja-JP" dirty="0">
                <a:solidFill>
                  <a:schemeClr val="bg1"/>
                </a:solidFill>
              </a:rPr>
              <a:t>	</a:t>
            </a:r>
            <a:r>
              <a:rPr lang="en-US" altLang="ja-JP" dirty="0" smtClean="0">
                <a:solidFill>
                  <a:schemeClr val="bg1"/>
                </a:solidFill>
              </a:rPr>
              <a:t>	ORM</a:t>
            </a:r>
          </a:p>
        </p:txBody>
      </p:sp>
      <p:sp>
        <p:nvSpPr>
          <p:cNvPr id="10" name="Shape 71"/>
          <p:cNvSpPr txBox="1">
            <a:spLocks/>
          </p:cNvSpPr>
          <p:nvPr/>
        </p:nvSpPr>
        <p:spPr>
          <a:xfrm>
            <a:off x="276446" y="207251"/>
            <a:ext cx="8637181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  <a:rtl val="0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vi-VN" dirty="0" smtClean="0"/>
              <a:t>Day 1 - Problems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61179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95693" y="263131"/>
            <a:ext cx="1704754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/>
              <a:t>1.</a:t>
            </a:r>
            <a:endParaRPr lang="en" dirty="0"/>
          </a:p>
        </p:txBody>
      </p:sp>
      <p:sp>
        <p:nvSpPr>
          <p:cNvPr id="73" name="Shape 73"/>
          <p:cNvSpPr/>
          <p:nvPr/>
        </p:nvSpPr>
        <p:spPr>
          <a:xfrm>
            <a:off x="136593" y="85995"/>
            <a:ext cx="1622955" cy="1514073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76446" y="1746347"/>
            <a:ext cx="4261104" cy="1486763"/>
          </a:xfrm>
          <a:ln>
            <a:solidFill>
              <a:srgbClr val="FF0000"/>
            </a:solidFill>
          </a:ln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Day 1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Spring </a:t>
            </a:r>
            <a:r>
              <a:rPr lang="en-US" dirty="0">
                <a:solidFill>
                  <a:schemeClr val="bg1"/>
                </a:solidFill>
              </a:rPr>
              <a:t>Framework </a:t>
            </a:r>
            <a:r>
              <a:rPr lang="en-US" dirty="0" smtClean="0">
                <a:solidFill>
                  <a:schemeClr val="bg1"/>
                </a:solidFill>
              </a:rPr>
              <a:t>Introduction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Getting Started with Spring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4657060" y="1746347"/>
            <a:ext cx="4256567" cy="1486763"/>
          </a:xfrm>
          <a:prstGeom prst="rect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</a:rPr>
              <a:t>Day 2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Spring </a:t>
            </a:r>
            <a:r>
              <a:rPr lang="en-US" dirty="0" err="1">
                <a:solidFill>
                  <a:schemeClr val="bg1"/>
                </a:solidFill>
              </a:rPr>
              <a:t>IoC</a:t>
            </a:r>
            <a:r>
              <a:rPr lang="en-US" dirty="0">
                <a:solidFill>
                  <a:schemeClr val="bg1"/>
                </a:solidFill>
              </a:rPr>
              <a:t> – Dependencies </a:t>
            </a:r>
            <a:r>
              <a:rPr lang="en-US" dirty="0" smtClean="0">
                <a:solidFill>
                  <a:schemeClr val="bg1"/>
                </a:solidFill>
              </a:rPr>
              <a:t>Injection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Spring AOP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Spring common annotations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276446" y="3379389"/>
            <a:ext cx="4261104" cy="148676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Day 3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Spring Web MVC</a:t>
            </a: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4657060" y="3379389"/>
            <a:ext cx="4261104" cy="14867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</a:rPr>
              <a:t>Day 4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Spring Security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Spring F</a:t>
            </a:r>
            <a:r>
              <a:rPr lang="en-US" dirty="0" smtClean="0">
                <a:solidFill>
                  <a:schemeClr val="bg1"/>
                </a:solidFill>
              </a:rPr>
              <a:t>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hape 71"/>
          <p:cNvSpPr txBox="1">
            <a:spLocks/>
          </p:cNvSpPr>
          <p:nvPr/>
        </p:nvSpPr>
        <p:spPr>
          <a:xfrm>
            <a:off x="1841347" y="207251"/>
            <a:ext cx="3863583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  <a:rtl val="0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en" dirty="0" smtClean="0"/>
              <a:t>SPRING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988158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Spring </a:t>
            </a:r>
            <a:r>
              <a:rPr lang="en-US" dirty="0" err="1">
                <a:solidFill>
                  <a:schemeClr val="bg1"/>
                </a:solidFill>
              </a:rPr>
              <a:t>IoC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 smtClean="0">
                <a:solidFill>
                  <a:schemeClr val="bg1"/>
                </a:solidFill>
              </a:rPr>
              <a:t>Dependency </a:t>
            </a:r>
            <a:r>
              <a:rPr lang="en-US" dirty="0">
                <a:solidFill>
                  <a:schemeClr val="bg1"/>
                </a:solidFill>
              </a:rPr>
              <a:t>Injection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08343" y="1765427"/>
            <a:ext cx="8548577" cy="31255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" dirty="0" smtClean="0"/>
              <a:t>Do not create 	or instantate an object inside another Java class.</a:t>
            </a:r>
          </a:p>
          <a:p>
            <a:pPr marL="228600" lvl="0" rtl="0">
              <a:spcBef>
                <a:spcPts val="0"/>
              </a:spcBef>
              <a:buNone/>
            </a:pPr>
            <a:r>
              <a:rPr lang="en" dirty="0" smtClean="0"/>
              <a:t>Instead, rely on </a:t>
            </a:r>
            <a:r>
              <a:rPr lang="en" dirty="0" smtClean="0">
                <a:solidFill>
                  <a:srgbClr val="00FF00"/>
                </a:solidFill>
              </a:rPr>
              <a:t>Spring’s I</a:t>
            </a:r>
            <a:r>
              <a:rPr lang="vi-VN" dirty="0" smtClean="0">
                <a:solidFill>
                  <a:srgbClr val="00FF00"/>
                </a:solidFill>
              </a:rPr>
              <a:t>oC</a:t>
            </a:r>
            <a:r>
              <a:rPr lang="en" dirty="0" smtClean="0">
                <a:solidFill>
                  <a:srgbClr val="00FF00"/>
                </a:solidFill>
              </a:rPr>
              <a:t> </a:t>
            </a:r>
            <a:r>
              <a:rPr lang="en" dirty="0" smtClean="0"/>
              <a:t>module to create the object for you.</a:t>
            </a:r>
            <a:endParaRPr lang="en" dirty="0"/>
          </a:p>
        </p:txBody>
      </p:sp>
      <p:sp>
        <p:nvSpPr>
          <p:cNvPr id="85" name="Shape 85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" name="Straight Connector 2"/>
          <p:cNvCxnSpPr/>
          <p:nvPr/>
        </p:nvCxnSpPr>
        <p:spPr>
          <a:xfrm>
            <a:off x="308343" y="1541721"/>
            <a:ext cx="8548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376" y="2809703"/>
            <a:ext cx="2568510" cy="192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987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b="1" dirty="0"/>
              <a:t>w</a:t>
            </a:r>
            <a:r>
              <a:rPr lang="en-US" b="1" dirty="0" smtClean="0"/>
              <a:t>hat is dependency</a:t>
            </a:r>
            <a:r>
              <a:rPr lang="vi-VN" b="1" dirty="0" smtClean="0"/>
              <a:t> ?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3572540" y="1261573"/>
            <a:ext cx="5334797" cy="3650669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Class A is complete </a:t>
            </a:r>
            <a:r>
              <a:rPr lang="en-US" sz="2000" dirty="0" smtClean="0">
                <a:solidFill>
                  <a:srgbClr val="00FF00"/>
                </a:solidFill>
              </a:rPr>
              <a:t>dependent</a:t>
            </a:r>
            <a:r>
              <a:rPr lang="en-US" sz="2000" dirty="0" smtClean="0"/>
              <a:t> on Class B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Modifications in Class B </a:t>
            </a:r>
            <a:r>
              <a:rPr lang="ja-JP" altLang="en-US" sz="2000" dirty="0" smtClean="0"/>
              <a:t>⇒</a:t>
            </a:r>
            <a:r>
              <a:rPr lang="vi-VN" altLang="ja-JP" sz="2000" dirty="0" smtClean="0"/>
              <a:t> may force you to modify Class A as well</a:t>
            </a:r>
          </a:p>
          <a:p>
            <a:pPr>
              <a:buNone/>
            </a:pPr>
            <a:endParaRPr lang="vi-VN" sz="2000" dirty="0"/>
          </a:p>
          <a:p>
            <a:pPr>
              <a:buNone/>
            </a:pPr>
            <a:r>
              <a:rPr lang="vi-VN" sz="2000" dirty="0" smtClean="0">
                <a:solidFill>
                  <a:srgbClr val="FF0000"/>
                </a:solidFill>
              </a:rPr>
              <a:t>Replacing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Class </a:t>
            </a:r>
            <a:r>
              <a:rPr lang="en-US" sz="2000" dirty="0" smtClean="0">
                <a:solidFill>
                  <a:srgbClr val="FF0000"/>
                </a:solidFill>
              </a:rPr>
              <a:t>B</a:t>
            </a:r>
            <a:r>
              <a:rPr lang="vi-VN" sz="2000" dirty="0" smtClean="0">
                <a:solidFill>
                  <a:srgbClr val="FF0000"/>
                </a:solidFill>
              </a:rPr>
              <a:t> with a new Class C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ja-JP" altLang="en-US" sz="2000" dirty="0"/>
              <a:t>⇒</a:t>
            </a:r>
            <a:r>
              <a:rPr lang="vi-VN" altLang="ja-JP" sz="2000" dirty="0"/>
              <a:t> </a:t>
            </a:r>
            <a:r>
              <a:rPr lang="vi-VN" altLang="ja-JP" sz="2000" dirty="0" smtClean="0"/>
              <a:t>will force </a:t>
            </a:r>
            <a:r>
              <a:rPr lang="vi-VN" altLang="ja-JP" sz="2000" dirty="0"/>
              <a:t>you to modify Class A </a:t>
            </a:r>
            <a:r>
              <a:rPr lang="vi-VN" altLang="ja-JP" sz="2000" dirty="0" smtClean="0"/>
              <a:t>also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15398" y="1265411"/>
            <a:ext cx="3176388" cy="1815882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public class ClassA {</a:t>
            </a:r>
          </a:p>
          <a:p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Ebrima" panose="02000000000000000000" pitchFamily="2" charset="0"/>
              <a:cs typeface="Calibri" panose="020F0502020204030204" pitchFamily="34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public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void methodA() 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        ClassB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objectB = new ClassB();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    }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Ebrima" panose="02000000000000000000" pitchFamily="2" charset="0"/>
              <a:cs typeface="Calibri" panose="020F050202020403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Ebrima" panose="02000000000000000000" pitchFamily="2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38824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vi-VN" b="1" dirty="0"/>
              <a:t>p</a:t>
            </a:r>
            <a:r>
              <a:rPr lang="vi-VN" b="1" dirty="0" smtClean="0"/>
              <a:t>roblem if you do not use it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478466" y="2615610"/>
            <a:ext cx="8196992" cy="1786270"/>
          </a:xfrm>
        </p:spPr>
        <p:txBody>
          <a:bodyPr/>
          <a:lstStyle/>
          <a:p>
            <a:pPr>
              <a:buNone/>
            </a:pPr>
            <a:r>
              <a:rPr lang="vi-VN" sz="2000" b="1" u="sng" dirty="0" smtClean="0"/>
              <a:t>Problem 1</a:t>
            </a:r>
            <a:endParaRPr lang="en-US" sz="2000" b="1" u="sng" dirty="0" smtClean="0"/>
          </a:p>
          <a:p>
            <a:pPr>
              <a:buNone/>
            </a:pPr>
            <a:r>
              <a:rPr lang="vi-VN" sz="2000" dirty="0" smtClean="0">
                <a:solidFill>
                  <a:srgbClr val="FF0000"/>
                </a:solidFill>
              </a:rPr>
              <a:t>Modifying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vi-VN" sz="2000" dirty="0" smtClean="0">
                <a:solidFill>
                  <a:srgbClr val="FF0000"/>
                </a:solidFill>
              </a:rPr>
              <a:t>Tea class say Parametering its constructor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ja-JP" altLang="en-US" sz="2000" dirty="0"/>
              <a:t>⇒</a:t>
            </a:r>
            <a:r>
              <a:rPr lang="vi-VN" altLang="ja-JP" sz="2000" dirty="0"/>
              <a:t> </a:t>
            </a:r>
            <a:r>
              <a:rPr lang="vi-VN" altLang="ja-JP" sz="2000" dirty="0" smtClean="0"/>
              <a:t>will force </a:t>
            </a:r>
            <a:r>
              <a:rPr lang="vi-VN" altLang="ja-JP" sz="2000" dirty="0"/>
              <a:t>you to modify </a:t>
            </a:r>
            <a:r>
              <a:rPr lang="vi-VN" altLang="ja-JP" sz="2000" dirty="0" smtClean="0"/>
              <a:t>Restaurent class at Line 9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66" y="1155111"/>
            <a:ext cx="2657475" cy="131445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633" y="1145586"/>
            <a:ext cx="4314825" cy="132397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0532460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vi-VN" b="1" dirty="0"/>
              <a:t>p</a:t>
            </a:r>
            <a:r>
              <a:rPr lang="vi-VN" b="1" dirty="0" smtClean="0"/>
              <a:t>roblem if you do not use it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478466" y="2615610"/>
            <a:ext cx="8196992" cy="1786270"/>
          </a:xfrm>
        </p:spPr>
        <p:txBody>
          <a:bodyPr/>
          <a:lstStyle/>
          <a:p>
            <a:pPr>
              <a:buNone/>
            </a:pPr>
            <a:r>
              <a:rPr lang="vi-VN" sz="2000" b="1" u="sng" dirty="0" smtClean="0"/>
              <a:t>Problem 2</a:t>
            </a:r>
            <a:endParaRPr lang="en-US" sz="2000" b="1" u="sng" dirty="0" smtClean="0"/>
          </a:p>
          <a:p>
            <a:pPr>
              <a:buNone/>
            </a:pPr>
            <a:r>
              <a:rPr lang="vi-VN" sz="2000" dirty="0" smtClean="0">
                <a:solidFill>
                  <a:srgbClr val="FF0000"/>
                </a:solidFill>
              </a:rPr>
              <a:t>Replacing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vi-VN" sz="2000" dirty="0" smtClean="0">
                <a:solidFill>
                  <a:srgbClr val="FF0000"/>
                </a:solidFill>
              </a:rPr>
              <a:t>Tea class with another class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ja-JP" altLang="en-US" sz="2000" dirty="0"/>
              <a:t>⇒</a:t>
            </a:r>
            <a:r>
              <a:rPr lang="vi-VN" altLang="ja-JP" sz="2000" dirty="0"/>
              <a:t> </a:t>
            </a:r>
            <a:r>
              <a:rPr lang="vi-VN" altLang="ja-JP" sz="2000" dirty="0" smtClean="0"/>
              <a:t>will force </a:t>
            </a:r>
            <a:r>
              <a:rPr lang="vi-VN" altLang="ja-JP" sz="2000" dirty="0"/>
              <a:t>you to modify </a:t>
            </a:r>
            <a:r>
              <a:rPr lang="vi-VN" altLang="ja-JP" sz="2000" dirty="0" smtClean="0"/>
              <a:t>Restaurent class at Line 9 and 13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66" y="1155111"/>
            <a:ext cx="2657475" cy="131445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633" y="1145586"/>
            <a:ext cx="4314825" cy="132397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5254741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vi-VN" b="1" dirty="0"/>
              <a:t>p</a:t>
            </a:r>
            <a:r>
              <a:rPr lang="vi-VN" b="1" dirty="0" smtClean="0"/>
              <a:t>roblem if you do not use it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478466" y="2615610"/>
            <a:ext cx="8196992" cy="1786270"/>
          </a:xfrm>
        </p:spPr>
        <p:txBody>
          <a:bodyPr/>
          <a:lstStyle/>
          <a:p>
            <a:pPr>
              <a:buNone/>
            </a:pPr>
            <a:r>
              <a:rPr lang="vi-VN" sz="2000" b="1" u="sng" dirty="0" smtClean="0"/>
              <a:t>Problem 3</a:t>
            </a:r>
            <a:endParaRPr lang="en-US" sz="2000" b="1" u="sng" dirty="0" smtClean="0"/>
          </a:p>
          <a:p>
            <a:pPr>
              <a:buNone/>
            </a:pPr>
            <a:r>
              <a:rPr lang="vi-VN" sz="2000" dirty="0" smtClean="0">
                <a:solidFill>
                  <a:srgbClr val="FF0000"/>
                </a:solidFill>
              </a:rPr>
              <a:t>You can not test Restaurant class without including Tea class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66" y="1155111"/>
            <a:ext cx="2657475" cy="131445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633" y="1145586"/>
            <a:ext cx="4314825" cy="132397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8185944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95693" y="263131"/>
            <a:ext cx="1704754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/>
              <a:t>1.</a:t>
            </a:r>
            <a:endParaRPr lang="en" dirty="0"/>
          </a:p>
        </p:txBody>
      </p:sp>
      <p:sp>
        <p:nvSpPr>
          <p:cNvPr id="73" name="Shape 73"/>
          <p:cNvSpPr/>
          <p:nvPr/>
        </p:nvSpPr>
        <p:spPr>
          <a:xfrm>
            <a:off x="136593" y="85995"/>
            <a:ext cx="1622955" cy="1514073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76446" y="1746347"/>
            <a:ext cx="4261104" cy="1486763"/>
          </a:xfrm>
          <a:ln>
            <a:solidFill>
              <a:srgbClr val="FF0000"/>
            </a:solidFill>
          </a:ln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Day 1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Spring </a:t>
            </a:r>
            <a:r>
              <a:rPr lang="en-US" dirty="0">
                <a:solidFill>
                  <a:schemeClr val="bg1"/>
                </a:solidFill>
              </a:rPr>
              <a:t>Framework </a:t>
            </a:r>
            <a:r>
              <a:rPr lang="en-US" dirty="0" smtClean="0">
                <a:solidFill>
                  <a:schemeClr val="bg1"/>
                </a:solidFill>
              </a:rPr>
              <a:t>Introduction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Getting Started with Spring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4657060" y="1746347"/>
            <a:ext cx="4256567" cy="14867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</a:rPr>
              <a:t>Day 2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Spring </a:t>
            </a:r>
            <a:r>
              <a:rPr lang="en-US" dirty="0" err="1">
                <a:solidFill>
                  <a:schemeClr val="bg1"/>
                </a:solidFill>
              </a:rPr>
              <a:t>IoC</a:t>
            </a:r>
            <a:r>
              <a:rPr lang="en-US" dirty="0">
                <a:solidFill>
                  <a:schemeClr val="bg1"/>
                </a:solidFill>
              </a:rPr>
              <a:t> – Dependencies </a:t>
            </a:r>
            <a:r>
              <a:rPr lang="en-US" dirty="0" smtClean="0">
                <a:solidFill>
                  <a:schemeClr val="bg1"/>
                </a:solidFill>
              </a:rPr>
              <a:t>Injection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Spring AOP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Spring common annotations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276446" y="3379389"/>
            <a:ext cx="4261104" cy="148676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Day 3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Spring Web MVC</a:t>
            </a: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4657060" y="3379389"/>
            <a:ext cx="4261104" cy="14867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</a:rPr>
              <a:t>Day 4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Spring Security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Spring F</a:t>
            </a:r>
            <a:r>
              <a:rPr lang="en-US" dirty="0" smtClean="0">
                <a:solidFill>
                  <a:schemeClr val="bg1"/>
                </a:solidFill>
              </a:rPr>
              <a:t>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hape 71"/>
          <p:cNvSpPr txBox="1">
            <a:spLocks/>
          </p:cNvSpPr>
          <p:nvPr/>
        </p:nvSpPr>
        <p:spPr>
          <a:xfrm>
            <a:off x="1841347" y="207251"/>
            <a:ext cx="3863583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  <a:rtl val="0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en" dirty="0" smtClean="0"/>
              <a:t>SPRING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b="1" dirty="0"/>
              <a:t>w</a:t>
            </a:r>
            <a:r>
              <a:rPr lang="en-US" b="1" dirty="0" smtClean="0"/>
              <a:t>hat is dependency</a:t>
            </a:r>
            <a:r>
              <a:rPr lang="vi-VN" b="1" dirty="0" smtClean="0"/>
              <a:t> injection ?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3916848" y="1401622"/>
            <a:ext cx="5029382" cy="3650669"/>
          </a:xfrm>
        </p:spPr>
        <p:txBody>
          <a:bodyPr/>
          <a:lstStyle/>
          <a:p>
            <a:pPr>
              <a:buNone/>
            </a:pPr>
            <a:r>
              <a:rPr lang="vi-VN" sz="2000" dirty="0" smtClean="0">
                <a:solidFill>
                  <a:srgbClr val="00FF00"/>
                </a:solidFill>
              </a:rPr>
              <a:t>NEVER</a:t>
            </a:r>
            <a:r>
              <a:rPr lang="vi-VN" sz="2000" dirty="0" smtClean="0"/>
              <a:t> create an object inside another class by using a NEW operator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9" y="1403498"/>
            <a:ext cx="3137465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18676" y="2191528"/>
            <a:ext cx="4295984" cy="156966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public class ClassA {</a:t>
            </a:r>
          </a:p>
          <a:p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Ebrima" panose="02000000000000000000" pitchFamily="2" charset="0"/>
              <a:cs typeface="Calibri" panose="020F0502020204030204" pitchFamily="34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public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void methodA() 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        </a:t>
            </a:r>
            <a:r>
              <a:rPr lang="en-US" sz="1600" strike="sngStrike" dirty="0" smtClean="0">
                <a:solidFill>
                  <a:schemeClr val="bg1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ClassB </a:t>
            </a:r>
            <a:r>
              <a:rPr lang="en-US" sz="1600" strike="sngStrike" dirty="0">
                <a:solidFill>
                  <a:schemeClr val="bg1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objectB = new ClassB();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    }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Ebrima" panose="02000000000000000000" pitchFamily="2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}</a:t>
            </a:r>
          </a:p>
        </p:txBody>
      </p:sp>
      <p:grpSp>
        <p:nvGrpSpPr>
          <p:cNvPr id="7" name="Shape 381"/>
          <p:cNvGrpSpPr/>
          <p:nvPr/>
        </p:nvGrpSpPr>
        <p:grpSpPr>
          <a:xfrm rot="4600683">
            <a:off x="2775220" y="2032177"/>
            <a:ext cx="1869232" cy="843826"/>
            <a:chOff x="238125" y="1918825"/>
            <a:chExt cx="1042450" cy="660400"/>
          </a:xfrm>
        </p:grpSpPr>
        <p:sp>
          <p:nvSpPr>
            <p:cNvPr id="8" name="Shape 382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83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896228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vi-VN" b="1" dirty="0" smtClean="0"/>
              <a:t>How to use it 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60" y="1499191"/>
            <a:ext cx="530428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460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vi-VN" b="1" dirty="0"/>
              <a:t>How to use it ?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627321" y="3476848"/>
            <a:ext cx="7851561" cy="1371599"/>
          </a:xfrm>
        </p:spPr>
        <p:txBody>
          <a:bodyPr/>
          <a:lstStyle/>
          <a:p>
            <a:pPr>
              <a:buNone/>
            </a:pPr>
            <a:r>
              <a:rPr lang="vi-VN" sz="2000" dirty="0" smtClean="0">
                <a:solidFill>
                  <a:schemeClr val="bg1"/>
                </a:solidFill>
              </a:rPr>
              <a:t>Outsource the task of handling all dependencies of an object to an expert (some third party program)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613" y="1040961"/>
            <a:ext cx="4666774" cy="230829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0529302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vi-VN" b="1" dirty="0"/>
              <a:t>How to use it ?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627321" y="3094074"/>
            <a:ext cx="7851561" cy="1754373"/>
          </a:xfrm>
        </p:spPr>
        <p:txBody>
          <a:bodyPr/>
          <a:lstStyle/>
          <a:p>
            <a:pPr>
              <a:buNone/>
            </a:pPr>
            <a:r>
              <a:rPr lang="vi-VN" sz="2000" dirty="0" smtClean="0">
                <a:solidFill>
                  <a:schemeClr val="bg1"/>
                </a:solidFill>
              </a:rPr>
              <a:t>When the Restaurant object is created,</a:t>
            </a:r>
          </a:p>
          <a:p>
            <a:pPr>
              <a:buNone/>
            </a:pPr>
            <a:r>
              <a:rPr lang="vi-VN" sz="2000" dirty="0" smtClean="0">
                <a:solidFill>
                  <a:schemeClr val="bg1"/>
                </a:solidFill>
              </a:rPr>
              <a:t>the Tea object will be created and provided to it from </a:t>
            </a:r>
            <a:r>
              <a:rPr lang="vi-VN" sz="2000" dirty="0" smtClean="0">
                <a:solidFill>
                  <a:srgbClr val="00FF00"/>
                </a:solidFill>
              </a:rPr>
              <a:t>outside</a:t>
            </a:r>
            <a:r>
              <a:rPr lang="vi-VN" sz="2000" dirty="0" smtClean="0">
                <a:solidFill>
                  <a:schemeClr val="bg1"/>
                </a:solidFill>
              </a:rPr>
              <a:t> by some third party program</a:t>
            </a:r>
          </a:p>
          <a:p>
            <a:pPr>
              <a:buNone/>
            </a:pPr>
            <a:endParaRPr lang="vi-V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ja-JP" altLang="en-US" sz="2000" dirty="0" smtClean="0">
                <a:solidFill>
                  <a:schemeClr val="bg1"/>
                </a:solidFill>
              </a:rPr>
              <a:t>👆</a:t>
            </a:r>
            <a:r>
              <a:rPr lang="vi-VN" altLang="ja-JP" sz="2000" dirty="0" smtClean="0">
                <a:solidFill>
                  <a:schemeClr val="bg1"/>
                </a:solidFill>
              </a:rPr>
              <a:t> In order to do this, you need an </a:t>
            </a:r>
            <a:r>
              <a:rPr lang="vi-VN" altLang="ja-JP" sz="2000" dirty="0" smtClean="0">
                <a:solidFill>
                  <a:srgbClr val="00FF00"/>
                </a:solidFill>
              </a:rPr>
              <a:t>interface</a:t>
            </a:r>
            <a:endParaRPr lang="en-US" sz="2000" dirty="0">
              <a:solidFill>
                <a:srgbClr val="00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532" y="1019696"/>
            <a:ext cx="3720936" cy="184046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6361582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vi-VN" b="1" dirty="0"/>
              <a:t>How to use it ?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5771183" y="3032939"/>
            <a:ext cx="3202334" cy="1754373"/>
          </a:xfrm>
        </p:spPr>
        <p:txBody>
          <a:bodyPr/>
          <a:lstStyle/>
          <a:p>
            <a:pPr algn="ctr">
              <a:buNone/>
            </a:pPr>
            <a:r>
              <a:rPr lang="vi-VN" sz="2000" dirty="0" smtClean="0">
                <a:solidFill>
                  <a:schemeClr val="bg1"/>
                </a:solidFill>
              </a:rPr>
              <a:t>The inteface will </a:t>
            </a:r>
            <a:r>
              <a:rPr lang="vi-VN" sz="2000" dirty="0" smtClean="0">
                <a:solidFill>
                  <a:srgbClr val="00FF00"/>
                </a:solidFill>
              </a:rPr>
              <a:t>BIND</a:t>
            </a:r>
            <a:r>
              <a:rPr lang="vi-VN" sz="2000" dirty="0" smtClean="0">
                <a:solidFill>
                  <a:schemeClr val="bg1"/>
                </a:solidFill>
              </a:rPr>
              <a:t> the Restaurant and Tea class</a:t>
            </a:r>
            <a:endParaRPr lang="en-US" sz="2000" dirty="0">
              <a:solidFill>
                <a:srgbClr val="00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88" y="2207306"/>
            <a:ext cx="2600325" cy="771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291" y="952087"/>
            <a:ext cx="4314825" cy="1171575"/>
          </a:xfrm>
          <a:prstGeom prst="rect">
            <a:avLst/>
          </a:prstGeom>
        </p:spPr>
      </p:pic>
      <p:grpSp>
        <p:nvGrpSpPr>
          <p:cNvPr id="12" name="Shape 387"/>
          <p:cNvGrpSpPr/>
          <p:nvPr/>
        </p:nvGrpSpPr>
        <p:grpSpPr>
          <a:xfrm rot="13077342">
            <a:off x="5449347" y="2304600"/>
            <a:ext cx="579818" cy="292499"/>
            <a:chOff x="271125" y="812725"/>
            <a:chExt cx="766525" cy="221725"/>
          </a:xfrm>
        </p:grpSpPr>
        <p:sp>
          <p:nvSpPr>
            <p:cNvPr id="13" name="Shape 388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8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" name="Shape 387"/>
          <p:cNvGrpSpPr/>
          <p:nvPr/>
        </p:nvGrpSpPr>
        <p:grpSpPr>
          <a:xfrm rot="8611986">
            <a:off x="5291724" y="3070559"/>
            <a:ext cx="898534" cy="292499"/>
            <a:chOff x="271125" y="812725"/>
            <a:chExt cx="766525" cy="221725"/>
          </a:xfrm>
        </p:grpSpPr>
        <p:sp>
          <p:nvSpPr>
            <p:cNvPr id="16" name="Shape 388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38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215" y="2778038"/>
            <a:ext cx="32289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874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vi-VN" b="1" dirty="0"/>
              <a:t>How to use it ?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557525" y="1342362"/>
            <a:ext cx="8016949" cy="1754373"/>
          </a:xfrm>
        </p:spPr>
        <p:txBody>
          <a:bodyPr/>
          <a:lstStyle/>
          <a:p>
            <a:pPr algn="ctr">
              <a:buNone/>
            </a:pPr>
            <a:r>
              <a:rPr lang="vi-VN" sz="2000" dirty="0" smtClean="0">
                <a:solidFill>
                  <a:schemeClr val="bg1"/>
                </a:solidFill>
              </a:rPr>
              <a:t>Spring framework provides 2 ways of DI:</a:t>
            </a:r>
            <a:endParaRPr lang="en-US" sz="2000" dirty="0">
              <a:solidFill>
                <a:srgbClr val="00FF00"/>
              </a:solidFill>
            </a:endParaRPr>
          </a:p>
        </p:txBody>
      </p:sp>
      <p:sp>
        <p:nvSpPr>
          <p:cNvPr id="18" name="Text Placeholder 1"/>
          <p:cNvSpPr>
            <a:spLocks noGrp="1"/>
          </p:cNvSpPr>
          <p:nvPr>
            <p:ph type="body" idx="1"/>
          </p:nvPr>
        </p:nvSpPr>
        <p:spPr>
          <a:xfrm>
            <a:off x="3306726" y="1920065"/>
            <a:ext cx="5420148" cy="1754373"/>
          </a:xfrm>
        </p:spPr>
        <p:txBody>
          <a:bodyPr/>
          <a:lstStyle/>
          <a:p>
            <a:pPr>
              <a:buNone/>
            </a:pPr>
            <a:r>
              <a:rPr lang="ja-JP" altLang="en-US" sz="2000" dirty="0" smtClean="0">
                <a:solidFill>
                  <a:schemeClr val="bg1"/>
                </a:solidFill>
              </a:rPr>
              <a:t>①</a:t>
            </a:r>
            <a:r>
              <a:rPr lang="vi-VN" altLang="ja-JP" sz="2000" dirty="0" smtClean="0">
                <a:solidFill>
                  <a:schemeClr val="bg1"/>
                </a:solidFill>
              </a:rPr>
              <a:t> Using CONSTRUCTOR</a:t>
            </a:r>
            <a:endParaRPr lang="en-US" altLang="ja-JP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ja-JP" altLang="en-US" sz="2000" dirty="0" smtClean="0">
                <a:solidFill>
                  <a:schemeClr val="bg1"/>
                </a:solidFill>
              </a:rPr>
              <a:t>②</a:t>
            </a:r>
            <a:r>
              <a:rPr lang="vi-VN" altLang="ja-JP" sz="2000" dirty="0" smtClean="0">
                <a:solidFill>
                  <a:schemeClr val="bg1"/>
                </a:solidFill>
              </a:rPr>
              <a:t> Using SETTER method</a:t>
            </a:r>
            <a:endParaRPr lang="en-US" sz="2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8203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vi-VN" b="1" dirty="0"/>
              <a:t>How to use it ?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461832" y="1155111"/>
            <a:ext cx="8299396" cy="1754373"/>
          </a:xfrm>
        </p:spPr>
        <p:txBody>
          <a:bodyPr/>
          <a:lstStyle/>
          <a:p>
            <a:pPr>
              <a:buNone/>
            </a:pPr>
            <a:r>
              <a:rPr lang="ja-JP" altLang="en-US" sz="2000" dirty="0">
                <a:solidFill>
                  <a:schemeClr val="bg1"/>
                </a:solidFill>
              </a:rPr>
              <a:t>①</a:t>
            </a:r>
            <a:r>
              <a:rPr lang="vi-VN" altLang="ja-JP" sz="2000" dirty="0">
                <a:solidFill>
                  <a:schemeClr val="bg1"/>
                </a:solidFill>
              </a:rPr>
              <a:t> Using CONSTRUCTOR</a:t>
            </a:r>
            <a:endParaRPr lang="en-US" altLang="ja-JP" sz="20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2" y="1936235"/>
            <a:ext cx="3596460" cy="29003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349" y="1936237"/>
            <a:ext cx="4429125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5349" y="3226874"/>
            <a:ext cx="4429125" cy="16097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03911" y="2757191"/>
            <a:ext cx="2955892" cy="849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622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2" y="1936237"/>
            <a:ext cx="3609975" cy="2900362"/>
          </a:xfrm>
          <a:prstGeom prst="rect">
            <a:avLst/>
          </a:prstGeom>
        </p:spPr>
      </p:pic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vi-VN" b="1" dirty="0"/>
              <a:t>How to use it ?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461832" y="1155111"/>
            <a:ext cx="8299396" cy="1754373"/>
          </a:xfrm>
        </p:spPr>
        <p:txBody>
          <a:bodyPr/>
          <a:lstStyle/>
          <a:p>
            <a:pPr>
              <a:buNone/>
            </a:pPr>
            <a:r>
              <a:rPr lang="ja-JP" altLang="en-US" sz="2000" dirty="0">
                <a:solidFill>
                  <a:schemeClr val="bg1"/>
                </a:solidFill>
              </a:rPr>
              <a:t>②</a:t>
            </a:r>
            <a:r>
              <a:rPr lang="vi-VN" altLang="ja-JP" sz="2000" dirty="0">
                <a:solidFill>
                  <a:schemeClr val="bg1"/>
                </a:solidFill>
              </a:rPr>
              <a:t> Using SETTER method</a:t>
            </a:r>
            <a:endParaRPr lang="en-US" altLang="ja-JP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359" y="2547509"/>
            <a:ext cx="2955892" cy="601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349" y="3226874"/>
            <a:ext cx="4429125" cy="1609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5349" y="1936237"/>
            <a:ext cx="44481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348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76445" y="1746347"/>
            <a:ext cx="8637181" cy="3219058"/>
          </a:xfrm>
          <a:ln>
            <a:solidFill>
              <a:srgbClr val="FF0000"/>
            </a:solidFill>
          </a:ln>
        </p:spPr>
        <p:txBody>
          <a:bodyPr/>
          <a:lstStyle/>
          <a:p>
            <a:pPr algn="l"/>
            <a:r>
              <a:rPr lang="ja-JP" altLang="en-US" dirty="0" smtClean="0">
                <a:solidFill>
                  <a:schemeClr val="bg1"/>
                </a:solidFill>
              </a:rPr>
              <a:t>① </a:t>
            </a:r>
            <a:r>
              <a:rPr lang="en-US" dirty="0">
                <a:solidFill>
                  <a:schemeClr val="bg1"/>
                </a:solidFill>
              </a:rPr>
              <a:t>Implement [</a:t>
            </a:r>
            <a:r>
              <a:rPr lang="en-US" dirty="0" smtClean="0">
                <a:solidFill>
                  <a:schemeClr val="bg1"/>
                </a:solidFill>
              </a:rPr>
              <a:t>Assignment.xlsx]</a:t>
            </a:r>
          </a:p>
          <a:p>
            <a:pPr algn="l"/>
            <a:r>
              <a:rPr lang="ja-JP" altLang="en-US" dirty="0" smtClean="0">
                <a:solidFill>
                  <a:schemeClr val="bg1"/>
                </a:solidFill>
              </a:rPr>
              <a:t>② </a:t>
            </a:r>
            <a:r>
              <a:rPr lang="en-US" altLang="ja-JP" dirty="0" smtClean="0">
                <a:solidFill>
                  <a:schemeClr val="bg1"/>
                </a:solidFill>
              </a:rPr>
              <a:t>Research &amp; Report about [</a:t>
            </a:r>
            <a:r>
              <a:rPr lang="en-US" dirty="0">
                <a:solidFill>
                  <a:schemeClr val="bg1"/>
                </a:solidFill>
              </a:rPr>
              <a:t>Spring AOP</a:t>
            </a:r>
            <a:r>
              <a:rPr lang="en-US" altLang="ja-JP" dirty="0" smtClean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bg1"/>
                </a:solidFill>
              </a:rPr>
              <a:t>③ </a:t>
            </a:r>
            <a:r>
              <a:rPr lang="en-US" altLang="ja-JP" dirty="0">
                <a:solidFill>
                  <a:schemeClr val="bg1"/>
                </a:solidFill>
              </a:rPr>
              <a:t>Research &amp; Report about </a:t>
            </a:r>
            <a:r>
              <a:rPr lang="en-US" altLang="ja-JP" dirty="0" smtClean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bg1"/>
                </a:solidFill>
              </a:rPr>
              <a:t>Spring common annotations</a:t>
            </a:r>
            <a:r>
              <a:rPr lang="en-US" altLang="ja-JP" dirty="0" smtClean="0">
                <a:solidFill>
                  <a:schemeClr val="bg1"/>
                </a:solidFill>
              </a:rPr>
              <a:t>]</a:t>
            </a:r>
            <a:endParaRPr lang="en-US" altLang="ja-JP" dirty="0">
              <a:solidFill>
                <a:schemeClr val="bg1"/>
              </a:solidFill>
            </a:endParaRPr>
          </a:p>
          <a:p>
            <a:pPr algn="l"/>
            <a:endParaRPr lang="en-US" altLang="ja-JP" dirty="0" smtClean="0">
              <a:solidFill>
                <a:schemeClr val="bg1"/>
              </a:solidFill>
            </a:endParaRPr>
          </a:p>
        </p:txBody>
      </p:sp>
      <p:sp>
        <p:nvSpPr>
          <p:cNvPr id="10" name="Shape 71"/>
          <p:cNvSpPr txBox="1">
            <a:spLocks/>
          </p:cNvSpPr>
          <p:nvPr/>
        </p:nvSpPr>
        <p:spPr>
          <a:xfrm>
            <a:off x="276446" y="207251"/>
            <a:ext cx="8637181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  <a:rtl val="0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vi-VN" dirty="0" smtClean="0"/>
              <a:t>Day </a:t>
            </a:r>
            <a:r>
              <a:rPr lang="en-US" dirty="0" smtClean="0"/>
              <a:t>2</a:t>
            </a:r>
            <a:r>
              <a:rPr lang="vi-VN" dirty="0" smtClean="0"/>
              <a:t> - Problems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205501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95693" y="263131"/>
            <a:ext cx="1704754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/>
              <a:t>1.</a:t>
            </a:r>
            <a:endParaRPr lang="en" dirty="0"/>
          </a:p>
        </p:txBody>
      </p:sp>
      <p:sp>
        <p:nvSpPr>
          <p:cNvPr id="73" name="Shape 73"/>
          <p:cNvSpPr/>
          <p:nvPr/>
        </p:nvSpPr>
        <p:spPr>
          <a:xfrm>
            <a:off x="136593" y="85995"/>
            <a:ext cx="1622955" cy="1514073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76446" y="1746347"/>
            <a:ext cx="4261104" cy="1486763"/>
          </a:xfrm>
          <a:ln>
            <a:solidFill>
              <a:srgbClr val="FF0000"/>
            </a:solidFill>
          </a:ln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Day 1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Spring </a:t>
            </a:r>
            <a:r>
              <a:rPr lang="en-US" dirty="0">
                <a:solidFill>
                  <a:schemeClr val="bg1"/>
                </a:solidFill>
              </a:rPr>
              <a:t>Framework </a:t>
            </a:r>
            <a:r>
              <a:rPr lang="en-US" dirty="0" smtClean="0">
                <a:solidFill>
                  <a:schemeClr val="bg1"/>
                </a:solidFill>
              </a:rPr>
              <a:t>Introduction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Getting Started with Spring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4657060" y="1746347"/>
            <a:ext cx="4256567" cy="14867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</a:rPr>
              <a:t>Day 2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Spring </a:t>
            </a:r>
            <a:r>
              <a:rPr lang="en-US" dirty="0" err="1">
                <a:solidFill>
                  <a:schemeClr val="bg1"/>
                </a:solidFill>
              </a:rPr>
              <a:t>IoC</a:t>
            </a:r>
            <a:r>
              <a:rPr lang="en-US" dirty="0">
                <a:solidFill>
                  <a:schemeClr val="bg1"/>
                </a:solidFill>
              </a:rPr>
              <a:t> – Dependencies </a:t>
            </a:r>
            <a:r>
              <a:rPr lang="en-US" dirty="0" smtClean="0">
                <a:solidFill>
                  <a:schemeClr val="bg1"/>
                </a:solidFill>
              </a:rPr>
              <a:t>Injection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Spring AOP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Spring common annotations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276446" y="3379389"/>
            <a:ext cx="4261104" cy="1486763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</a:rPr>
              <a:t>Day 3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Spring Web MVC</a:t>
            </a: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4657060" y="3379389"/>
            <a:ext cx="4261104" cy="14867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</a:rPr>
              <a:t>Day 4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Spring Security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Spring F</a:t>
            </a:r>
            <a:r>
              <a:rPr lang="en-US" dirty="0" smtClean="0">
                <a:solidFill>
                  <a:schemeClr val="bg1"/>
                </a:solidFill>
              </a:rPr>
              <a:t>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hape 71"/>
          <p:cNvSpPr txBox="1">
            <a:spLocks/>
          </p:cNvSpPr>
          <p:nvPr/>
        </p:nvSpPr>
        <p:spPr>
          <a:xfrm>
            <a:off x="1841347" y="207251"/>
            <a:ext cx="3863583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  <a:rtl val="0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en" dirty="0" smtClean="0"/>
              <a:t>SPRING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597745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SPRING FRAMEWORK 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08343" y="1765427"/>
            <a:ext cx="8548577" cy="31255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" dirty="0" smtClean="0"/>
              <a:t>What exactly </a:t>
            </a:r>
            <a:r>
              <a:rPr lang="en" sz="2800" dirty="0" smtClean="0"/>
              <a:t>Spring offers</a:t>
            </a:r>
            <a:r>
              <a:rPr lang="en" dirty="0" smtClean="0"/>
              <a:t>?</a:t>
            </a:r>
            <a:endParaRPr lang="en" i="1" dirty="0"/>
          </a:p>
          <a:p>
            <a:pPr marL="228600" lvl="0" rtl="0">
              <a:spcBef>
                <a:spcPts val="0"/>
              </a:spcBef>
              <a:buNone/>
            </a:pPr>
            <a:r>
              <a:rPr lang="en" dirty="0" smtClean="0"/>
              <a:t>Reasons for </a:t>
            </a:r>
            <a:r>
              <a:rPr lang="en" sz="2800" dirty="0" smtClean="0"/>
              <a:t>Spring’s popularity </a:t>
            </a:r>
            <a:r>
              <a:rPr lang="en" dirty="0" smtClean="0"/>
              <a:t>in Java world?</a:t>
            </a:r>
            <a:endParaRPr lang="en" dirty="0"/>
          </a:p>
        </p:txBody>
      </p:sp>
      <p:sp>
        <p:nvSpPr>
          <p:cNvPr id="85" name="Shape 85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" name="Straight Connector 2"/>
          <p:cNvCxnSpPr/>
          <p:nvPr/>
        </p:nvCxnSpPr>
        <p:spPr>
          <a:xfrm>
            <a:off x="308343" y="1541721"/>
            <a:ext cx="8548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Spring </a:t>
            </a:r>
            <a:r>
              <a:rPr lang="en-US" dirty="0">
                <a:solidFill>
                  <a:schemeClr val="bg1"/>
                </a:solidFill>
              </a:rPr>
              <a:t>Web MVC</a:t>
            </a:r>
          </a:p>
        </p:txBody>
      </p:sp>
      <p:sp>
        <p:nvSpPr>
          <p:cNvPr id="85" name="Shape 85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" name="Straight Connector 2"/>
          <p:cNvCxnSpPr/>
          <p:nvPr/>
        </p:nvCxnSpPr>
        <p:spPr>
          <a:xfrm>
            <a:off x="308343" y="1541721"/>
            <a:ext cx="8548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99" y="1722473"/>
            <a:ext cx="6400800" cy="323525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19205" y="2804845"/>
            <a:ext cx="1229532" cy="421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781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Spring Web MVC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08343" y="1765427"/>
            <a:ext cx="8548577" cy="31255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" dirty="0" smtClean="0"/>
              <a:t>What is MVC</a:t>
            </a:r>
            <a:r>
              <a:rPr lang="vi-VN" dirty="0" smtClean="0"/>
              <a:t> Framework</a:t>
            </a:r>
            <a:r>
              <a:rPr lang="en" dirty="0" smtClean="0"/>
              <a:t>?</a:t>
            </a:r>
            <a:endParaRPr lang="vi-VN" dirty="0" smtClean="0"/>
          </a:p>
          <a:p>
            <a:pPr marL="228600" lvl="0" rtl="0">
              <a:spcBef>
                <a:spcPts val="0"/>
              </a:spcBef>
              <a:buNone/>
            </a:pPr>
            <a:endParaRPr lang="en" i="1" dirty="0"/>
          </a:p>
          <a:p>
            <a:pPr marL="228600" lvl="0" rtl="0">
              <a:spcBef>
                <a:spcPts val="0"/>
              </a:spcBef>
              <a:buNone/>
            </a:pPr>
            <a:r>
              <a:rPr lang="vi-VN" dirty="0" smtClean="0"/>
              <a:t>What is Spring Web MVC Framework?</a:t>
            </a:r>
            <a:endParaRPr lang="en" dirty="0"/>
          </a:p>
        </p:txBody>
      </p:sp>
      <p:sp>
        <p:nvSpPr>
          <p:cNvPr id="85" name="Shape 85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" name="Straight Connector 2"/>
          <p:cNvCxnSpPr/>
          <p:nvPr/>
        </p:nvCxnSpPr>
        <p:spPr>
          <a:xfrm>
            <a:off x="308343" y="1541721"/>
            <a:ext cx="8548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8726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b="1" dirty="0" smtClean="0"/>
              <a:t>MVC FRAMEWORK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400692" y="1155111"/>
            <a:ext cx="8360536" cy="3571001"/>
          </a:xfrm>
        </p:spPr>
        <p:txBody>
          <a:bodyPr anchor="ctr"/>
          <a:lstStyle/>
          <a:p>
            <a:pPr algn="ctr">
              <a:buNone/>
            </a:pPr>
            <a:r>
              <a:rPr lang="en-US" sz="2000" b="1" dirty="0"/>
              <a:t>Model View </a:t>
            </a:r>
            <a:r>
              <a:rPr lang="en-US" sz="2000" b="1" dirty="0" smtClean="0"/>
              <a:t>Controller</a:t>
            </a:r>
          </a:p>
          <a:p>
            <a:pPr algn="ctr">
              <a:buNone/>
            </a:pPr>
            <a:endParaRPr lang="en-US" altLang="ja-JP" sz="2000" b="1" dirty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z="2000" i="1" dirty="0" smtClean="0"/>
              <a:t>architecture - a </a:t>
            </a:r>
            <a:r>
              <a:rPr lang="en-US" sz="2000" i="1" dirty="0"/>
              <a:t>guideline which says how you should write  a code for developing an application having a UI ( User Interface)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1938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12488" y="2012511"/>
            <a:ext cx="4048740" cy="2754698"/>
          </a:xfrm>
          <a:prstGeom prst="rect">
            <a:avLst/>
          </a:prstGeom>
          <a:solidFill>
            <a:srgbClr val="CCFF99">
              <a:alpha val="12941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Sniglet" panose="020B0604020202020204" charset="0"/>
              </a:rPr>
              <a:t>Web server</a:t>
            </a:r>
            <a:endParaRPr lang="en-US" dirty="0">
              <a:latin typeface="Sniglet" panose="020B0604020202020204" charset="0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b="1" dirty="0" smtClean="0"/>
              <a:t>MVC FRAMEWORK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400692" y="1155111"/>
            <a:ext cx="8360536" cy="519577"/>
          </a:xfrm>
        </p:spPr>
        <p:txBody>
          <a:bodyPr anchor="ctr"/>
          <a:lstStyle/>
          <a:p>
            <a:pPr algn="ctr">
              <a:buNone/>
            </a:pPr>
            <a:r>
              <a:rPr lang="en-US" sz="2000" b="1" dirty="0" smtClean="0"/>
              <a:t>Web app developed using SERVLET technology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90" y="2884987"/>
            <a:ext cx="1502701" cy="107905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7320089" y="2165162"/>
            <a:ext cx="1217630" cy="5445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niglet" panose="020B0604020202020204" charset="0"/>
              </a:rPr>
              <a:t>SERVLET</a:t>
            </a:r>
            <a:endParaRPr lang="en-US" dirty="0">
              <a:latin typeface="Sniglet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29624" y="2859467"/>
            <a:ext cx="1217630" cy="10309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niglet" panose="020B0604020202020204" charset="0"/>
              </a:rPr>
              <a:t>SERVLET</a:t>
            </a:r>
            <a:endParaRPr lang="en-US" dirty="0">
              <a:latin typeface="Sniglet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29624" y="4040210"/>
            <a:ext cx="1217630" cy="5445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niglet" panose="020B0604020202020204" charset="0"/>
              </a:rPr>
              <a:t>SERVLET</a:t>
            </a:r>
            <a:endParaRPr lang="en-US" dirty="0">
              <a:latin typeface="Sniglet" panose="020B060402020202020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60426" y="2928697"/>
            <a:ext cx="2341972" cy="5866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Sniglet" panose="020B0604020202020204" charset="0"/>
              </a:rPr>
              <a:t>client </a:t>
            </a:r>
            <a:r>
              <a:rPr lang="en-US" sz="900" b="1" dirty="0">
                <a:latin typeface="Sniglet" panose="020B0604020202020204" charset="0"/>
              </a:rPr>
              <a:t>requests</a:t>
            </a:r>
            <a:r>
              <a:rPr lang="en-US" sz="900" dirty="0">
                <a:latin typeface="Sniglet" panose="020B0604020202020204" charset="0"/>
              </a:rPr>
              <a:t>  for web page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712488" y="2910908"/>
            <a:ext cx="2617136" cy="5866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Sniglet" panose="020B0604020202020204" charset="0"/>
              </a:rPr>
              <a:t>the request is </a:t>
            </a:r>
            <a:r>
              <a:rPr lang="en-US" sz="900" b="1" dirty="0">
                <a:latin typeface="Sniglet" panose="020B0604020202020204" charset="0"/>
              </a:rPr>
              <a:t>mapped</a:t>
            </a:r>
            <a:r>
              <a:rPr lang="en-US" sz="900" dirty="0">
                <a:latin typeface="Sniglet" panose="020B0604020202020204" charset="0"/>
              </a:rPr>
              <a:t> to a particular servlet </a:t>
            </a:r>
            <a:endParaRPr lang="en-US" sz="900" dirty="0" smtClean="0">
              <a:latin typeface="Sniglet" panose="020B0604020202020204" charset="0"/>
            </a:endParaRPr>
          </a:p>
          <a:p>
            <a:pPr algn="ctr"/>
            <a:r>
              <a:rPr lang="en-US" sz="900" dirty="0" smtClean="0">
                <a:latin typeface="Sniglet" panose="020B0604020202020204" charset="0"/>
              </a:rPr>
              <a:t>( </a:t>
            </a:r>
            <a:r>
              <a:rPr lang="en-US" sz="900" dirty="0">
                <a:latin typeface="Sniglet" panose="020B0604020202020204" charset="0"/>
              </a:rPr>
              <a:t>based on the </a:t>
            </a:r>
            <a:r>
              <a:rPr lang="en-US" sz="900" dirty="0" err="1">
                <a:latin typeface="Sniglet" panose="020B0604020202020204" charset="0"/>
              </a:rPr>
              <a:t>url</a:t>
            </a:r>
            <a:r>
              <a:rPr lang="en-US" sz="900" dirty="0">
                <a:latin typeface="Sniglet" panose="020B0604020202020204" charset="0"/>
              </a:rPr>
              <a:t> )</a:t>
            </a:r>
          </a:p>
        </p:txBody>
      </p:sp>
      <p:sp>
        <p:nvSpPr>
          <p:cNvPr id="15" name="Right Arrow 14"/>
          <p:cNvSpPr/>
          <p:nvPr/>
        </p:nvSpPr>
        <p:spPr>
          <a:xfrm flipH="1">
            <a:off x="4702397" y="3427842"/>
            <a:ext cx="2607046" cy="5727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Sniglet" panose="020B0604020202020204" charset="0"/>
              </a:rPr>
              <a:t>the servlet </a:t>
            </a:r>
            <a:r>
              <a:rPr lang="en-US" sz="900" b="1" dirty="0">
                <a:latin typeface="Sniglet" panose="020B0604020202020204" charset="0"/>
              </a:rPr>
              <a:t>processes</a:t>
            </a:r>
            <a:r>
              <a:rPr lang="en-US" sz="900" dirty="0">
                <a:latin typeface="Sniglet" panose="020B0604020202020204" charset="0"/>
              </a:rPr>
              <a:t> the </a:t>
            </a:r>
            <a:r>
              <a:rPr lang="en-US" sz="900" dirty="0" smtClean="0">
                <a:latin typeface="Sniglet" panose="020B0604020202020204" charset="0"/>
              </a:rPr>
              <a:t>request</a:t>
            </a:r>
            <a:endParaRPr lang="en-US" sz="900" dirty="0">
              <a:latin typeface="Sniglet" panose="020B0604020202020204" charset="0"/>
            </a:endParaRPr>
          </a:p>
        </p:txBody>
      </p:sp>
      <p:sp>
        <p:nvSpPr>
          <p:cNvPr id="16" name="Right Arrow 15"/>
          <p:cNvSpPr/>
          <p:nvPr/>
        </p:nvSpPr>
        <p:spPr>
          <a:xfrm flipH="1">
            <a:off x="2360427" y="3420140"/>
            <a:ext cx="2341970" cy="58667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Sniglet" panose="020B0604020202020204" charset="0"/>
              </a:rPr>
              <a:t>sends back the generated </a:t>
            </a:r>
            <a:r>
              <a:rPr lang="en-US" sz="900" b="1" dirty="0">
                <a:latin typeface="Sniglet" panose="020B0604020202020204" charset="0"/>
              </a:rPr>
              <a:t>response</a:t>
            </a:r>
          </a:p>
          <a:p>
            <a:pPr algn="ctr"/>
            <a:r>
              <a:rPr lang="en-US" sz="900" dirty="0">
                <a:latin typeface="Sniglet" panose="020B0604020202020204" charset="0"/>
              </a:rPr>
              <a:t>( html and  data to the client’s </a:t>
            </a:r>
            <a:r>
              <a:rPr lang="en-US" sz="900" dirty="0" smtClean="0">
                <a:latin typeface="Sniglet" panose="020B0604020202020204" charset="0"/>
              </a:rPr>
              <a:t>browse)</a:t>
            </a:r>
            <a:endParaRPr lang="en-US" sz="900" dirty="0">
              <a:latin typeface="Sniglet" panose="020B060402020202020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4014" y="2608381"/>
            <a:ext cx="1786412" cy="1557027"/>
          </a:xfrm>
          <a:prstGeom prst="rect">
            <a:avLst/>
          </a:prstGeom>
          <a:solidFill>
            <a:srgbClr val="CCFF99">
              <a:alpha val="12941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Sniglet" panose="020B0604020202020204" charset="0"/>
              </a:rPr>
              <a:t>Web client</a:t>
            </a:r>
            <a:endParaRPr lang="en-US" dirty="0">
              <a:latin typeface="Sniglet" panose="020B060402020202020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593" y="2109770"/>
            <a:ext cx="611518" cy="40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641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12488" y="2012511"/>
            <a:ext cx="4048740" cy="2754698"/>
          </a:xfrm>
          <a:prstGeom prst="rect">
            <a:avLst/>
          </a:prstGeom>
          <a:solidFill>
            <a:srgbClr val="CCFF99">
              <a:alpha val="12941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Sniglet" panose="020B0604020202020204" charset="0"/>
              </a:rPr>
              <a:t>Web server</a:t>
            </a:r>
            <a:endParaRPr lang="en-US" dirty="0">
              <a:latin typeface="Sniglet" panose="020B0604020202020204" charset="0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b="1" dirty="0" smtClean="0"/>
              <a:t>MVC FRAMEWORK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400692" y="1155111"/>
            <a:ext cx="8360536" cy="519577"/>
          </a:xfrm>
        </p:spPr>
        <p:txBody>
          <a:bodyPr anchor="ctr"/>
          <a:lstStyle/>
          <a:p>
            <a:pPr algn="ctr">
              <a:buNone/>
            </a:pPr>
            <a:r>
              <a:rPr lang="en-US" sz="2000" b="1" dirty="0" smtClean="0"/>
              <a:t>Web app developed using JSP (</a:t>
            </a:r>
            <a:r>
              <a:rPr lang="en-US" sz="2000" dirty="0" err="1"/>
              <a:t>JavaServer</a:t>
            </a:r>
            <a:r>
              <a:rPr lang="en-US" sz="2000" dirty="0"/>
              <a:t> </a:t>
            </a:r>
            <a:r>
              <a:rPr lang="en-US" sz="2000" dirty="0" smtClean="0"/>
              <a:t>Pages)</a:t>
            </a:r>
            <a:r>
              <a:rPr lang="en-US" sz="2000" b="1" dirty="0" smtClean="0"/>
              <a:t> technology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90" y="2884987"/>
            <a:ext cx="1502701" cy="107905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7320089" y="2165162"/>
            <a:ext cx="1217630" cy="5445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niglet" panose="020B0604020202020204" charset="0"/>
              </a:rPr>
              <a:t>JSP Page</a:t>
            </a:r>
            <a:endParaRPr lang="en-US" dirty="0">
              <a:latin typeface="Sniglet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29624" y="2859467"/>
            <a:ext cx="1217630" cy="10309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niglet" panose="020B0604020202020204" charset="0"/>
              </a:rPr>
              <a:t>JSP Page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7329624" y="4040210"/>
            <a:ext cx="1217630" cy="5445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niglet" panose="020B0604020202020204" charset="0"/>
              </a:rPr>
              <a:t>JSP Page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360426" y="2928697"/>
            <a:ext cx="2341972" cy="5866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Sniglet" panose="020B0604020202020204" charset="0"/>
              </a:rPr>
              <a:t>client </a:t>
            </a:r>
            <a:r>
              <a:rPr lang="en-US" sz="900" b="1" dirty="0">
                <a:latin typeface="Sniglet" panose="020B0604020202020204" charset="0"/>
              </a:rPr>
              <a:t>requests</a:t>
            </a:r>
            <a:r>
              <a:rPr lang="en-US" sz="900" dirty="0">
                <a:latin typeface="Sniglet" panose="020B0604020202020204" charset="0"/>
              </a:rPr>
              <a:t>  for web page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712488" y="2910908"/>
            <a:ext cx="2617136" cy="5866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Sniglet" panose="020B0604020202020204" charset="0"/>
              </a:rPr>
              <a:t>the request is </a:t>
            </a:r>
            <a:r>
              <a:rPr lang="en-US" sz="900" b="1" dirty="0">
                <a:latin typeface="Sniglet" panose="020B0604020202020204" charset="0"/>
              </a:rPr>
              <a:t>mapped</a:t>
            </a:r>
            <a:r>
              <a:rPr lang="en-US" sz="900" dirty="0">
                <a:latin typeface="Sniglet" panose="020B0604020202020204" charset="0"/>
              </a:rPr>
              <a:t> to a particular </a:t>
            </a:r>
            <a:r>
              <a:rPr lang="en-US" sz="900" dirty="0" smtClean="0">
                <a:latin typeface="Sniglet" panose="020B0604020202020204" charset="0"/>
              </a:rPr>
              <a:t>JSP</a:t>
            </a:r>
          </a:p>
          <a:p>
            <a:pPr algn="ctr"/>
            <a:r>
              <a:rPr lang="en-US" sz="900" dirty="0" smtClean="0">
                <a:latin typeface="Sniglet" panose="020B0604020202020204" charset="0"/>
              </a:rPr>
              <a:t>( </a:t>
            </a:r>
            <a:r>
              <a:rPr lang="en-US" sz="900" dirty="0">
                <a:latin typeface="Sniglet" panose="020B0604020202020204" charset="0"/>
              </a:rPr>
              <a:t>based on the </a:t>
            </a:r>
            <a:r>
              <a:rPr lang="en-US" sz="900" dirty="0" err="1">
                <a:latin typeface="Sniglet" panose="020B0604020202020204" charset="0"/>
              </a:rPr>
              <a:t>url</a:t>
            </a:r>
            <a:r>
              <a:rPr lang="en-US" sz="900" dirty="0">
                <a:latin typeface="Sniglet" panose="020B0604020202020204" charset="0"/>
              </a:rPr>
              <a:t> )</a:t>
            </a:r>
          </a:p>
        </p:txBody>
      </p:sp>
      <p:sp>
        <p:nvSpPr>
          <p:cNvPr id="15" name="Right Arrow 14"/>
          <p:cNvSpPr/>
          <p:nvPr/>
        </p:nvSpPr>
        <p:spPr>
          <a:xfrm flipH="1">
            <a:off x="4702397" y="3427842"/>
            <a:ext cx="2607046" cy="5727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Sniglet" panose="020B0604020202020204" charset="0"/>
              </a:rPr>
              <a:t>the </a:t>
            </a:r>
            <a:r>
              <a:rPr lang="en-US" sz="900" dirty="0" smtClean="0">
                <a:latin typeface="Sniglet" panose="020B0604020202020204" charset="0"/>
              </a:rPr>
              <a:t>JSP </a:t>
            </a:r>
            <a:r>
              <a:rPr lang="en-US" sz="900" b="1" dirty="0">
                <a:latin typeface="Sniglet" panose="020B0604020202020204" charset="0"/>
              </a:rPr>
              <a:t>processes</a:t>
            </a:r>
            <a:r>
              <a:rPr lang="en-US" sz="900" dirty="0">
                <a:latin typeface="Sniglet" panose="020B0604020202020204" charset="0"/>
              </a:rPr>
              <a:t> the </a:t>
            </a:r>
            <a:r>
              <a:rPr lang="en-US" sz="900" dirty="0" smtClean="0">
                <a:latin typeface="Sniglet" panose="020B0604020202020204" charset="0"/>
              </a:rPr>
              <a:t>request</a:t>
            </a:r>
            <a:endParaRPr lang="en-US" sz="900" dirty="0">
              <a:latin typeface="Sniglet" panose="020B0604020202020204" charset="0"/>
            </a:endParaRPr>
          </a:p>
        </p:txBody>
      </p:sp>
      <p:sp>
        <p:nvSpPr>
          <p:cNvPr id="16" name="Right Arrow 15"/>
          <p:cNvSpPr/>
          <p:nvPr/>
        </p:nvSpPr>
        <p:spPr>
          <a:xfrm flipH="1">
            <a:off x="2360427" y="3420140"/>
            <a:ext cx="2341970" cy="58667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Sniglet" panose="020B0604020202020204" charset="0"/>
              </a:rPr>
              <a:t>sends back the generated </a:t>
            </a:r>
            <a:r>
              <a:rPr lang="en-US" sz="900" b="1" dirty="0">
                <a:latin typeface="Sniglet" panose="020B0604020202020204" charset="0"/>
              </a:rPr>
              <a:t>response</a:t>
            </a:r>
          </a:p>
          <a:p>
            <a:pPr algn="ctr"/>
            <a:r>
              <a:rPr lang="en-US" sz="900" dirty="0">
                <a:latin typeface="Sniglet" panose="020B0604020202020204" charset="0"/>
              </a:rPr>
              <a:t>( html and  data to the client’s </a:t>
            </a:r>
            <a:r>
              <a:rPr lang="en-US" sz="900" dirty="0" smtClean="0">
                <a:latin typeface="Sniglet" panose="020B0604020202020204" charset="0"/>
              </a:rPr>
              <a:t>browse)</a:t>
            </a:r>
            <a:endParaRPr lang="en-US" sz="900" dirty="0">
              <a:latin typeface="Sniglet" panose="020B060402020202020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4014" y="2608381"/>
            <a:ext cx="1786412" cy="1557027"/>
          </a:xfrm>
          <a:prstGeom prst="rect">
            <a:avLst/>
          </a:prstGeom>
          <a:solidFill>
            <a:srgbClr val="CCFF99">
              <a:alpha val="12941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Sniglet" panose="020B0604020202020204" charset="0"/>
              </a:rPr>
              <a:t>Web client</a:t>
            </a:r>
            <a:endParaRPr lang="en-US" dirty="0">
              <a:latin typeface="Sniglet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593" y="2109770"/>
            <a:ext cx="611518" cy="40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640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b="1" dirty="0" smtClean="0"/>
              <a:t>MVC FRAMEWORK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400692" y="1155111"/>
            <a:ext cx="8360536" cy="519577"/>
          </a:xfrm>
        </p:spPr>
        <p:txBody>
          <a:bodyPr anchor="ctr"/>
          <a:lstStyle/>
          <a:p>
            <a:pPr algn="ctr">
              <a:buNone/>
            </a:pPr>
            <a:r>
              <a:rPr lang="en-US" altLang="ja-JP" sz="2000" b="1" dirty="0" smtClean="0"/>
              <a:t>Problem…?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>
            <a:spLocks noGrp="1"/>
          </p:cNvSpPr>
          <p:nvPr>
            <p:ph type="body" idx="1"/>
          </p:nvPr>
        </p:nvSpPr>
        <p:spPr>
          <a:xfrm>
            <a:off x="385732" y="1841768"/>
            <a:ext cx="8360536" cy="2904893"/>
          </a:xfrm>
        </p:spPr>
        <p:txBody>
          <a:bodyPr anchor="t"/>
          <a:lstStyle/>
          <a:p>
            <a:pPr>
              <a:buNone/>
            </a:pPr>
            <a:r>
              <a:rPr lang="en-US" altLang="ja-JP" sz="2000" dirty="0"/>
              <a:t>A typical JSP page or a Servlet which developers write would have two things or responsibilities mixed </a:t>
            </a:r>
            <a:r>
              <a:rPr lang="en-US" altLang="ja-JP" sz="2000" dirty="0" smtClean="0"/>
              <a:t>together:</a:t>
            </a:r>
          </a:p>
          <a:p>
            <a:pPr>
              <a:buNone/>
            </a:pPr>
            <a:endParaRPr lang="en-US" altLang="ja-JP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ja-JP" altLang="en-US" sz="2000" dirty="0" smtClean="0">
                <a:solidFill>
                  <a:schemeClr val="bg1"/>
                </a:solidFill>
              </a:rPr>
              <a:t>①</a:t>
            </a:r>
            <a:r>
              <a:rPr lang="vi-VN" altLang="ja-JP" sz="2000" dirty="0" smtClean="0">
                <a:solidFill>
                  <a:schemeClr val="bg1"/>
                </a:solidFill>
              </a:rPr>
              <a:t> </a:t>
            </a:r>
            <a:r>
              <a:rPr lang="en-US" altLang="ja-JP" sz="2000" dirty="0" smtClean="0">
                <a:solidFill>
                  <a:schemeClr val="bg1"/>
                </a:solidFill>
              </a:rPr>
              <a:t>code </a:t>
            </a:r>
            <a:r>
              <a:rPr lang="en-US" altLang="ja-JP" sz="2000" dirty="0">
                <a:solidFill>
                  <a:schemeClr val="bg1"/>
                </a:solidFill>
              </a:rPr>
              <a:t>which actually </a:t>
            </a:r>
            <a:r>
              <a:rPr lang="en-US" altLang="ja-JP" sz="2000" dirty="0">
                <a:solidFill>
                  <a:srgbClr val="FFC000"/>
                </a:solidFill>
              </a:rPr>
              <a:t>renders UI</a:t>
            </a:r>
            <a:r>
              <a:rPr lang="en-US" altLang="ja-JP" sz="2000" dirty="0">
                <a:solidFill>
                  <a:srgbClr val="0000CC"/>
                </a:solidFill>
              </a:rPr>
              <a:t> </a:t>
            </a:r>
            <a:r>
              <a:rPr lang="en-US" altLang="ja-JP" sz="2000" dirty="0">
                <a:solidFill>
                  <a:schemeClr val="bg1"/>
                </a:solidFill>
              </a:rPr>
              <a:t>on the </a:t>
            </a:r>
            <a:r>
              <a:rPr lang="en-US" altLang="ja-JP" sz="2000" dirty="0" smtClean="0">
                <a:solidFill>
                  <a:schemeClr val="bg1"/>
                </a:solidFill>
              </a:rPr>
              <a:t>screen (ex: html code)</a:t>
            </a:r>
          </a:p>
          <a:p>
            <a:pPr>
              <a:buNone/>
            </a:pPr>
            <a:r>
              <a:rPr lang="ja-JP" altLang="en-US" sz="2000" dirty="0" smtClean="0">
                <a:solidFill>
                  <a:schemeClr val="bg1"/>
                </a:solidFill>
              </a:rPr>
              <a:t>②</a:t>
            </a:r>
            <a:r>
              <a:rPr lang="vi-VN" altLang="ja-JP" sz="2000" dirty="0" smtClean="0">
                <a:solidFill>
                  <a:schemeClr val="bg1"/>
                </a:solidFill>
              </a:rPr>
              <a:t> </a:t>
            </a:r>
            <a:r>
              <a:rPr lang="en-US" altLang="ja-JP" sz="2000" dirty="0" smtClean="0">
                <a:solidFill>
                  <a:schemeClr val="bg1"/>
                </a:solidFill>
              </a:rPr>
              <a:t>code </a:t>
            </a:r>
            <a:r>
              <a:rPr lang="en-US" altLang="ja-JP" sz="2000" dirty="0">
                <a:solidFill>
                  <a:schemeClr val="bg1"/>
                </a:solidFill>
              </a:rPr>
              <a:t>which executes some </a:t>
            </a:r>
            <a:r>
              <a:rPr lang="en-US" altLang="ja-JP" sz="2000" dirty="0">
                <a:solidFill>
                  <a:srgbClr val="FFC000"/>
                </a:solidFill>
              </a:rPr>
              <a:t>logic</a:t>
            </a:r>
            <a:r>
              <a:rPr lang="en-US" altLang="ja-JP" sz="2000" dirty="0">
                <a:solidFill>
                  <a:schemeClr val="bg1"/>
                </a:solidFill>
              </a:rPr>
              <a:t> in order to provide data which is to be displayed on the UI</a:t>
            </a:r>
          </a:p>
        </p:txBody>
      </p:sp>
    </p:spTree>
    <p:extLst>
      <p:ext uri="{BB962C8B-B14F-4D97-AF65-F5344CB8AC3E}">
        <p14:creationId xmlns:p14="http://schemas.microsoft.com/office/powerpoint/2010/main" val="1140989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b="1" dirty="0" smtClean="0"/>
              <a:t>MVC FRAMEWORK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400692" y="1155111"/>
            <a:ext cx="8360536" cy="519577"/>
          </a:xfrm>
        </p:spPr>
        <p:txBody>
          <a:bodyPr anchor="ctr"/>
          <a:lstStyle/>
          <a:p>
            <a:pPr algn="ctr">
              <a:buNone/>
            </a:pPr>
            <a:r>
              <a:rPr lang="en-US" altLang="ja-JP" sz="2000" b="1" dirty="0" smtClean="0"/>
              <a:t>Problem…?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>
            <a:spLocks noGrp="1"/>
          </p:cNvSpPr>
          <p:nvPr>
            <p:ph type="body" idx="1"/>
          </p:nvPr>
        </p:nvSpPr>
        <p:spPr>
          <a:xfrm>
            <a:off x="385732" y="1841768"/>
            <a:ext cx="8360536" cy="2904893"/>
          </a:xfrm>
        </p:spPr>
        <p:txBody>
          <a:bodyPr anchor="t"/>
          <a:lstStyle/>
          <a:p>
            <a:pPr>
              <a:buNone/>
            </a:pPr>
            <a:r>
              <a:rPr lang="en-US" altLang="ja-JP" sz="2000" dirty="0" smtClean="0"/>
              <a:t>UI </a:t>
            </a:r>
            <a:r>
              <a:rPr lang="en-US" altLang="ja-JP" sz="2000" dirty="0"/>
              <a:t>developer and Business logic developer difficult to work independently as both resides in the same file and as a result it </a:t>
            </a:r>
            <a:r>
              <a:rPr lang="en-US" altLang="ja-JP" sz="2000" dirty="0">
                <a:solidFill>
                  <a:srgbClr val="FFC000"/>
                </a:solidFill>
              </a:rPr>
              <a:t>takes more time </a:t>
            </a:r>
            <a:r>
              <a:rPr lang="en-US" altLang="ja-JP" sz="2000" dirty="0"/>
              <a:t>to </a:t>
            </a:r>
            <a:r>
              <a:rPr lang="en-US" altLang="ja-JP" sz="2000" dirty="0" smtClean="0"/>
              <a:t>develop</a:t>
            </a:r>
            <a:r>
              <a:rPr lang="vi-VN" altLang="ja-JP" sz="2000" dirty="0" smtClean="0"/>
              <a:t>/maintenance</a:t>
            </a:r>
            <a:endParaRPr lang="en-US" altLang="ja-JP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7379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b="1" dirty="0" smtClean="0"/>
              <a:t>MVC FRAMEWORK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400692" y="1155111"/>
            <a:ext cx="8360536" cy="519577"/>
          </a:xfrm>
        </p:spPr>
        <p:txBody>
          <a:bodyPr anchor="ctr"/>
          <a:lstStyle/>
          <a:p>
            <a:pPr algn="ctr">
              <a:buNone/>
            </a:pPr>
            <a:r>
              <a:rPr lang="en-US" altLang="ja-JP" sz="2000" b="1" dirty="0"/>
              <a:t>MVC says we can overcome all such problems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09" y="2207720"/>
            <a:ext cx="5360726" cy="22764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52973" y="2207720"/>
            <a:ext cx="2964995" cy="22764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niglet" panose="020B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65990" y="3948564"/>
            <a:ext cx="914400" cy="4212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100" dirty="0" smtClean="0"/>
              <a:t>View</a:t>
            </a:r>
            <a:endParaRPr lang="en-US" sz="1100" dirty="0">
              <a:latin typeface="Sniglet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66891" y="2327809"/>
            <a:ext cx="914400" cy="4212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100" dirty="0" smtClean="0"/>
              <a:t>Controller</a:t>
            </a:r>
            <a:endParaRPr lang="en-US" sz="1100" dirty="0">
              <a:latin typeface="Sniglet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31972" y="2327808"/>
            <a:ext cx="1129256" cy="4212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900" dirty="0" smtClean="0"/>
              <a:t>Bussiness Service</a:t>
            </a:r>
            <a:endParaRPr lang="en-US" sz="900" dirty="0">
              <a:latin typeface="Sniglet" panose="020B0604020202020204" charset="0"/>
            </a:endParaRPr>
          </a:p>
        </p:txBody>
      </p:sp>
      <p:cxnSp>
        <p:nvCxnSpPr>
          <p:cNvPr id="6" name="Straight Arrow Connector 5"/>
          <p:cNvCxnSpPr>
            <a:stCxn id="8" idx="2"/>
            <a:endCxn id="4" idx="0"/>
          </p:cNvCxnSpPr>
          <p:nvPr/>
        </p:nvCxnSpPr>
        <p:spPr>
          <a:xfrm flipH="1">
            <a:off x="6523190" y="2749050"/>
            <a:ext cx="901" cy="1199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6200000">
            <a:off x="6312570" y="3112194"/>
            <a:ext cx="914400" cy="4212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100" dirty="0" smtClean="0"/>
              <a:t>Model</a:t>
            </a:r>
            <a:endParaRPr lang="en-US" sz="1100" dirty="0">
              <a:latin typeface="Sniglet" panose="020B0604020202020204" charset="0"/>
            </a:endParaRPr>
          </a:p>
        </p:txBody>
      </p:sp>
      <p:cxnSp>
        <p:nvCxnSpPr>
          <p:cNvPr id="16" name="Straight Arrow Connector 15"/>
          <p:cNvCxnSpPr>
            <a:stCxn id="8" idx="3"/>
            <a:endCxn id="9" idx="1"/>
          </p:cNvCxnSpPr>
          <p:nvPr/>
        </p:nvCxnSpPr>
        <p:spPr>
          <a:xfrm flipV="1">
            <a:off x="6981291" y="2538429"/>
            <a:ext cx="650681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0525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b="1" dirty="0" smtClean="0"/>
              <a:t>MVC FRAMEWORK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400692" y="1155111"/>
            <a:ext cx="8360536" cy="519577"/>
          </a:xfrm>
        </p:spPr>
        <p:txBody>
          <a:bodyPr anchor="ctr"/>
          <a:lstStyle/>
          <a:p>
            <a:pPr algn="ctr">
              <a:buNone/>
            </a:pPr>
            <a:r>
              <a:rPr lang="en-US" altLang="ja-JP" sz="2000" b="1" dirty="0"/>
              <a:t>MVC says we can overcome all such problems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>
            <a:spLocks noGrp="1"/>
          </p:cNvSpPr>
          <p:nvPr>
            <p:ph type="body" idx="1"/>
          </p:nvPr>
        </p:nvSpPr>
        <p:spPr>
          <a:xfrm>
            <a:off x="385732" y="1841768"/>
            <a:ext cx="8360536" cy="2904893"/>
          </a:xfrm>
        </p:spPr>
        <p:txBody>
          <a:bodyPr anchor="t"/>
          <a:lstStyle/>
          <a:p>
            <a:pPr algn="ctr">
              <a:buNone/>
            </a:pPr>
            <a:r>
              <a:rPr lang="en-US" sz="2000" b="1" dirty="0" smtClean="0"/>
              <a:t>Model</a:t>
            </a:r>
            <a:endParaRPr lang="vi-VN" sz="2000" b="1" dirty="0" smtClean="0"/>
          </a:p>
          <a:p>
            <a:pPr>
              <a:buNone/>
            </a:pPr>
            <a:endParaRPr lang="vi-VN" sz="2000" i="1" dirty="0" smtClean="0"/>
          </a:p>
          <a:p>
            <a:pPr>
              <a:buNone/>
            </a:pPr>
            <a:r>
              <a:rPr lang="vi-VN" sz="2000" i="1" dirty="0" smtClean="0"/>
              <a:t>R</a:t>
            </a:r>
            <a:r>
              <a:rPr lang="en-US" sz="2000" i="1" dirty="0" err="1" smtClean="0"/>
              <a:t>epresents</a:t>
            </a:r>
            <a:r>
              <a:rPr lang="en-US" sz="2000" i="1" dirty="0" smtClean="0"/>
              <a:t> data</a:t>
            </a:r>
            <a:endParaRPr lang="vi-VN" sz="2000" i="1" dirty="0" smtClean="0"/>
          </a:p>
          <a:p>
            <a:pPr>
              <a:buNone/>
            </a:pPr>
            <a:endParaRPr lang="vi-VN" sz="2000" i="1" dirty="0" smtClean="0"/>
          </a:p>
          <a:p>
            <a:pPr>
              <a:buNone/>
            </a:pPr>
            <a:r>
              <a:rPr lang="vi-VN" sz="2000" i="1" dirty="0"/>
              <a:t>I</a:t>
            </a:r>
            <a:r>
              <a:rPr lang="en-US" sz="2000" i="1" dirty="0" smtClean="0"/>
              <a:t>s </a:t>
            </a:r>
            <a:r>
              <a:rPr lang="en-US" sz="2000" i="1" dirty="0"/>
              <a:t>typically a Java Object having some properties along with getters and setters </a:t>
            </a:r>
            <a:r>
              <a:rPr lang="en-US" sz="2000" i="1" dirty="0" smtClean="0"/>
              <a:t>method</a:t>
            </a:r>
            <a:endParaRPr lang="vi-VN" sz="2000" i="1" dirty="0" smtClean="0"/>
          </a:p>
          <a:p>
            <a:pPr>
              <a:buNone/>
            </a:pPr>
            <a:endParaRPr lang="vi-VN" altLang="ja-JP" sz="2000" i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b="1" dirty="0"/>
              <a:t>Business services </a:t>
            </a:r>
            <a:r>
              <a:rPr lang="en-US" sz="2000" i="1" dirty="0"/>
              <a:t>are also the Java Objects having some Business logic to produce a model object</a:t>
            </a:r>
            <a:endParaRPr lang="en-US" altLang="ja-JP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766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b="1" dirty="0" smtClean="0"/>
              <a:t>MVC FRAMEWORK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400692" y="1155111"/>
            <a:ext cx="8360536" cy="519577"/>
          </a:xfrm>
        </p:spPr>
        <p:txBody>
          <a:bodyPr anchor="ctr"/>
          <a:lstStyle/>
          <a:p>
            <a:pPr algn="ctr">
              <a:buNone/>
            </a:pPr>
            <a:r>
              <a:rPr lang="en-US" altLang="ja-JP" sz="2000" b="1" dirty="0"/>
              <a:t>MVC says we can overcome all such problems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>
            <a:spLocks noGrp="1"/>
          </p:cNvSpPr>
          <p:nvPr>
            <p:ph type="body" idx="1"/>
          </p:nvPr>
        </p:nvSpPr>
        <p:spPr>
          <a:xfrm>
            <a:off x="385732" y="1841768"/>
            <a:ext cx="8360536" cy="2904893"/>
          </a:xfrm>
        </p:spPr>
        <p:txBody>
          <a:bodyPr anchor="t"/>
          <a:lstStyle/>
          <a:p>
            <a:pPr algn="ctr">
              <a:buNone/>
            </a:pPr>
            <a:r>
              <a:rPr lang="en-US" sz="2000" b="1" dirty="0" smtClean="0"/>
              <a:t>View</a:t>
            </a:r>
            <a:endParaRPr lang="vi-VN" sz="2000" b="1" dirty="0" smtClean="0"/>
          </a:p>
          <a:p>
            <a:pPr>
              <a:buNone/>
            </a:pPr>
            <a:endParaRPr lang="vi-VN" sz="2000" b="1" dirty="0"/>
          </a:p>
          <a:p>
            <a:pPr>
              <a:buNone/>
            </a:pPr>
            <a:r>
              <a:rPr lang="en-US" sz="2000" i="1" dirty="0" smtClean="0"/>
              <a:t>Represents</a:t>
            </a:r>
            <a:r>
              <a:rPr lang="vi-VN" sz="2000" i="1" dirty="0" smtClean="0"/>
              <a:t> UI part</a:t>
            </a:r>
          </a:p>
          <a:p>
            <a:pPr>
              <a:buNone/>
            </a:pPr>
            <a:endParaRPr lang="vi-VN" sz="2000" i="1" dirty="0" smtClean="0"/>
          </a:p>
          <a:p>
            <a:pPr>
              <a:buNone/>
            </a:pPr>
            <a:r>
              <a:rPr lang="vi-VN" sz="2000" i="1" dirty="0" smtClean="0"/>
              <a:t>I</a:t>
            </a:r>
            <a:r>
              <a:rPr lang="en-US" sz="2000" i="1" dirty="0" smtClean="0"/>
              <a:t>s </a:t>
            </a:r>
            <a:r>
              <a:rPr lang="en-US" sz="2000" i="1" dirty="0"/>
              <a:t>html code displaying data by retrieving it from the model object</a:t>
            </a:r>
            <a:endParaRPr lang="en-US" altLang="ja-JP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9312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265" y="1292283"/>
            <a:ext cx="2694927" cy="269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442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b="1" dirty="0" smtClean="0"/>
              <a:t>MVC FRAMEWORK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400692" y="1155111"/>
            <a:ext cx="8360536" cy="519577"/>
          </a:xfrm>
        </p:spPr>
        <p:txBody>
          <a:bodyPr anchor="ctr"/>
          <a:lstStyle/>
          <a:p>
            <a:pPr algn="ctr">
              <a:buNone/>
            </a:pPr>
            <a:r>
              <a:rPr lang="en-US" altLang="ja-JP" sz="2000" b="1" dirty="0"/>
              <a:t>MVC says we can overcome all such problems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>
            <a:spLocks noGrp="1"/>
          </p:cNvSpPr>
          <p:nvPr>
            <p:ph type="body" idx="1"/>
          </p:nvPr>
        </p:nvSpPr>
        <p:spPr>
          <a:xfrm>
            <a:off x="385732" y="1841768"/>
            <a:ext cx="8360536" cy="2904893"/>
          </a:xfrm>
        </p:spPr>
        <p:txBody>
          <a:bodyPr anchor="t"/>
          <a:lstStyle/>
          <a:p>
            <a:pPr algn="ctr">
              <a:buNone/>
            </a:pPr>
            <a:r>
              <a:rPr lang="vi-VN" sz="2000" b="1" dirty="0" smtClean="0"/>
              <a:t>Controller</a:t>
            </a:r>
          </a:p>
          <a:p>
            <a:pPr>
              <a:buNone/>
            </a:pPr>
            <a:endParaRPr lang="vi-VN" sz="2000" b="1" dirty="0"/>
          </a:p>
          <a:p>
            <a:pPr>
              <a:buNone/>
            </a:pPr>
            <a:r>
              <a:rPr lang="vi-VN" sz="2000" i="1" dirty="0" smtClean="0"/>
              <a:t>Manages the application flow, makes a call to some sort of service producing MODEL and then passes on the model to VIEW</a:t>
            </a:r>
          </a:p>
        </p:txBody>
      </p:sp>
    </p:spTree>
    <p:extLst>
      <p:ext uri="{BB962C8B-B14F-4D97-AF65-F5344CB8AC3E}">
        <p14:creationId xmlns:p14="http://schemas.microsoft.com/office/powerpoint/2010/main" val="10603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vi-VN" b="1" dirty="0" smtClean="0"/>
              <a:t>SPRING WEB </a:t>
            </a:r>
            <a:r>
              <a:rPr lang="en-US" b="1" dirty="0" smtClean="0"/>
              <a:t>MV</a:t>
            </a:r>
            <a:r>
              <a:rPr lang="vi-VN" b="1" dirty="0" smtClean="0"/>
              <a:t>C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400692" y="1155111"/>
            <a:ext cx="8360536" cy="3571001"/>
          </a:xfrm>
        </p:spPr>
        <p:txBody>
          <a:bodyPr anchor="ctr"/>
          <a:lstStyle/>
          <a:p>
            <a:pPr algn="ctr">
              <a:buNone/>
            </a:pPr>
            <a:r>
              <a:rPr lang="vi-VN" sz="2000" dirty="0" smtClean="0"/>
              <a:t>Is a Web application development framework</a:t>
            </a:r>
          </a:p>
          <a:p>
            <a:pPr algn="ctr">
              <a:buNone/>
            </a:pPr>
            <a:endParaRPr lang="vi-VN" sz="2000" b="1" dirty="0" smtClean="0"/>
          </a:p>
          <a:p>
            <a:pPr algn="ctr">
              <a:buNone/>
            </a:pPr>
            <a:r>
              <a:rPr lang="vi-VN" sz="2000" dirty="0" smtClean="0"/>
              <a:t>B</a:t>
            </a:r>
            <a:r>
              <a:rPr lang="en-US" sz="2000" dirty="0" err="1" smtClean="0"/>
              <a:t>uilt</a:t>
            </a:r>
            <a:r>
              <a:rPr lang="en-US" sz="2000" dirty="0" smtClean="0"/>
              <a:t> </a:t>
            </a:r>
            <a:r>
              <a:rPr lang="en-US" sz="2000" dirty="0"/>
              <a:t>on the Servlet </a:t>
            </a:r>
            <a:r>
              <a:rPr lang="en-US" sz="2000" dirty="0" smtClean="0"/>
              <a:t>API</a:t>
            </a:r>
            <a:endParaRPr lang="vi-VN" sz="2000" dirty="0" smtClean="0"/>
          </a:p>
          <a:p>
            <a:pPr algn="ctr">
              <a:buNone/>
            </a:pPr>
            <a:endParaRPr lang="vi-VN" sz="2000" dirty="0"/>
          </a:p>
          <a:p>
            <a:pPr algn="ctr">
              <a:buNone/>
            </a:pPr>
            <a:r>
              <a:rPr lang="vi-VN" sz="2000" dirty="0" smtClean="0"/>
              <a:t>I</a:t>
            </a:r>
            <a:r>
              <a:rPr lang="en-US" sz="2000" dirty="0" err="1" smtClean="0"/>
              <a:t>ncluded</a:t>
            </a:r>
            <a:r>
              <a:rPr lang="en-US" sz="2000" dirty="0" smtClean="0"/>
              <a:t> </a:t>
            </a:r>
            <a:r>
              <a:rPr lang="en-US" sz="2000" dirty="0"/>
              <a:t>in the Spring </a:t>
            </a:r>
            <a:r>
              <a:rPr lang="en-US" sz="2000" dirty="0" smtClean="0"/>
              <a:t>Framework</a:t>
            </a:r>
            <a:endParaRPr lang="en-US" altLang="ja-JP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388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04928" y="1155111"/>
            <a:ext cx="5582217" cy="3725114"/>
          </a:xfrm>
          <a:prstGeom prst="rect">
            <a:avLst/>
          </a:prstGeom>
          <a:solidFill>
            <a:srgbClr val="CCFF99">
              <a:alpha val="12941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Sniglet" panose="020B0604020202020204" charset="0"/>
              </a:rPr>
              <a:t>Web server</a:t>
            </a:r>
            <a:endParaRPr lang="en-US" dirty="0">
              <a:latin typeface="Sniglet" panose="020B060402020202020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24102" y="3896481"/>
            <a:ext cx="1344172" cy="74958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latin typeface="Sniglet" panose="020B0604020202020204" charset="0"/>
              </a:rPr>
              <a:t>View</a:t>
            </a:r>
          </a:p>
          <a:p>
            <a:pPr algn="ctr"/>
            <a:r>
              <a:rPr lang="vi-VN" dirty="0" smtClean="0">
                <a:latin typeface="Sniglet" panose="020B0604020202020204" charset="0"/>
              </a:rPr>
              <a:t>Resolver</a:t>
            </a:r>
            <a:endParaRPr lang="en-US" dirty="0">
              <a:latin typeface="Sniglet" panose="020B0604020202020204" charset="0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vi-VN" b="1" dirty="0"/>
              <a:t>SPRING WEB </a:t>
            </a:r>
            <a:r>
              <a:rPr lang="en-US" b="1" dirty="0"/>
              <a:t>MV</a:t>
            </a:r>
            <a:r>
              <a:rPr lang="vi-VN" b="1" dirty="0"/>
              <a:t>C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087643" y="2824959"/>
            <a:ext cx="1417588" cy="2581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Sniglet" panose="020B0604020202020204" charset="0"/>
            </a:endParaRPr>
          </a:p>
        </p:txBody>
      </p:sp>
      <p:sp>
        <p:nvSpPr>
          <p:cNvPr id="16" name="Right Arrow 15"/>
          <p:cNvSpPr/>
          <p:nvPr/>
        </p:nvSpPr>
        <p:spPr>
          <a:xfrm flipH="1">
            <a:off x="2075660" y="3122054"/>
            <a:ext cx="1417587" cy="25814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Sniglet" panose="020B060402020202020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9248" y="2308525"/>
            <a:ext cx="1786412" cy="1557027"/>
            <a:chOff x="574014" y="2608381"/>
            <a:chExt cx="1786412" cy="155702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90" y="2884987"/>
              <a:ext cx="1502701" cy="1079054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sp>
          <p:nvSpPr>
            <p:cNvPr id="17" name="Rectangle 16"/>
            <p:cNvSpPr/>
            <p:nvPr/>
          </p:nvSpPr>
          <p:spPr>
            <a:xfrm>
              <a:off x="574014" y="2608381"/>
              <a:ext cx="1786412" cy="1557027"/>
            </a:xfrm>
            <a:prstGeom prst="rect">
              <a:avLst/>
            </a:prstGeom>
            <a:solidFill>
              <a:srgbClr val="CCFF99">
                <a:alpha val="12941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latin typeface="Sniglet" panose="020B0604020202020204" charset="0"/>
                </a:rPr>
                <a:t>Web client</a:t>
              </a:r>
              <a:endParaRPr lang="en-US" dirty="0">
                <a:latin typeface="Sniglet" panose="020B0604020202020204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3505231" y="2712802"/>
            <a:ext cx="1344172" cy="74958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latin typeface="Sniglet" panose="020B0604020202020204" charset="0"/>
              </a:rPr>
              <a:t>Front</a:t>
            </a:r>
          </a:p>
          <a:p>
            <a:pPr algn="ctr"/>
            <a:r>
              <a:rPr lang="vi-VN" dirty="0" smtClean="0">
                <a:latin typeface="Sniglet" panose="020B0604020202020204" charset="0"/>
              </a:rPr>
              <a:t>Controller</a:t>
            </a:r>
            <a:endParaRPr lang="en-US" dirty="0">
              <a:latin typeface="Sniglet" panose="020B060402020202020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05231" y="1536817"/>
            <a:ext cx="1344172" cy="74958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latin typeface="Sniglet" panose="020B0604020202020204" charset="0"/>
              </a:rPr>
              <a:t>Handler</a:t>
            </a:r>
          </a:p>
          <a:p>
            <a:pPr algn="ctr"/>
            <a:r>
              <a:rPr lang="vi-VN" dirty="0" smtClean="0">
                <a:latin typeface="Sniglet" panose="020B0604020202020204" charset="0"/>
              </a:rPr>
              <a:t>Mapping</a:t>
            </a:r>
            <a:endParaRPr lang="en-US" dirty="0">
              <a:latin typeface="Sniglet" panose="020B060402020202020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087805" y="2286406"/>
            <a:ext cx="0" cy="411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68921" y="3465817"/>
            <a:ext cx="776533" cy="6470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53916" y="2705954"/>
            <a:ext cx="1344172" cy="74958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latin typeface="Sniglet" panose="020B0604020202020204" charset="0"/>
              </a:rPr>
              <a:t>Data</a:t>
            </a:r>
          </a:p>
          <a:p>
            <a:pPr algn="ctr"/>
            <a:r>
              <a:rPr lang="vi-VN" dirty="0" smtClean="0">
                <a:latin typeface="Sniglet" panose="020B0604020202020204" charset="0"/>
              </a:rPr>
              <a:t>Generator</a:t>
            </a:r>
            <a:endParaRPr lang="en-US" dirty="0">
              <a:latin typeface="Sniglet" panose="020B060402020202020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849403" y="2947184"/>
            <a:ext cx="2504513" cy="68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505231" y="3896481"/>
            <a:ext cx="1344172" cy="749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latin typeface="Sniglet" panose="020B0604020202020204" charset="0"/>
              </a:rPr>
              <a:t>Final Response Builder</a:t>
            </a:r>
            <a:endParaRPr lang="en-US" dirty="0">
              <a:latin typeface="Sniglet" panose="020B060402020202020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24102" y="3161798"/>
            <a:ext cx="1344172" cy="4155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latin typeface="Sniglet" panose="020B0604020202020204" charset="0"/>
              </a:rPr>
              <a:t>Java Object</a:t>
            </a:r>
            <a:endParaRPr lang="en-US" dirty="0">
              <a:latin typeface="Sniglet" panose="020B060402020202020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837419" y="3109858"/>
            <a:ext cx="2504513" cy="684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ular Callout 40"/>
          <p:cNvSpPr/>
          <p:nvPr/>
        </p:nvSpPr>
        <p:spPr>
          <a:xfrm>
            <a:off x="5012164" y="1540177"/>
            <a:ext cx="3685924" cy="339998"/>
          </a:xfrm>
          <a:prstGeom prst="wedgeRectCallout">
            <a:avLst>
              <a:gd name="adj1" fmla="val -55035"/>
              <a:gd name="adj2" fmla="val -2329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900" dirty="0" smtClean="0">
                <a:latin typeface="Sniglet" panose="020B0604020202020204" charset="0"/>
              </a:rPr>
              <a:t>I</a:t>
            </a:r>
            <a:r>
              <a:rPr lang="en-US" sz="900" dirty="0" smtClean="0">
                <a:latin typeface="Sniglet" panose="020B0604020202020204" charset="0"/>
              </a:rPr>
              <a:t>t </a:t>
            </a:r>
            <a:r>
              <a:rPr lang="en-US" sz="900" dirty="0">
                <a:latin typeface="Sniglet" panose="020B0604020202020204" charset="0"/>
              </a:rPr>
              <a:t>will scan </a:t>
            </a:r>
            <a:r>
              <a:rPr lang="en-US" sz="900" dirty="0" err="1" smtClean="0">
                <a:latin typeface="Sniglet" panose="020B0604020202020204" charset="0"/>
              </a:rPr>
              <a:t>url</a:t>
            </a:r>
            <a:r>
              <a:rPr lang="en-US" sz="900" dirty="0" smtClean="0">
                <a:latin typeface="Sniglet" panose="020B0604020202020204" charset="0"/>
              </a:rPr>
              <a:t> </a:t>
            </a:r>
            <a:r>
              <a:rPr lang="en-US" sz="900" dirty="0">
                <a:latin typeface="Sniglet" panose="020B0604020202020204" charset="0"/>
              </a:rPr>
              <a:t>and tells the extract address </a:t>
            </a:r>
            <a:r>
              <a:rPr lang="vi-VN" sz="900" dirty="0" smtClean="0">
                <a:latin typeface="Sniglet" panose="020B0604020202020204" charset="0"/>
              </a:rPr>
              <a:t>which</a:t>
            </a:r>
            <a:r>
              <a:rPr lang="en-US" sz="900" dirty="0" smtClean="0">
                <a:latin typeface="Sniglet" panose="020B0604020202020204" charset="0"/>
              </a:rPr>
              <a:t> </a:t>
            </a:r>
            <a:r>
              <a:rPr lang="en-US" sz="900" dirty="0">
                <a:latin typeface="Sniglet" panose="020B0604020202020204" charset="0"/>
              </a:rPr>
              <a:t>can </a:t>
            </a:r>
            <a:endParaRPr lang="vi-VN" sz="900" dirty="0" smtClean="0">
              <a:latin typeface="Sniglet" panose="020B0604020202020204" charset="0"/>
            </a:endParaRPr>
          </a:p>
          <a:p>
            <a:pPr algn="ctr"/>
            <a:r>
              <a:rPr lang="vi-VN" sz="900" dirty="0">
                <a:latin typeface="Sniglet" panose="020B0604020202020204" charset="0"/>
              </a:rPr>
              <a:t>g</a:t>
            </a:r>
            <a:r>
              <a:rPr lang="en-US" sz="900" dirty="0" err="1" smtClean="0">
                <a:latin typeface="Sniglet" panose="020B0604020202020204" charset="0"/>
              </a:rPr>
              <a:t>enerate</a:t>
            </a:r>
            <a:r>
              <a:rPr lang="en-US" sz="900" dirty="0" smtClean="0">
                <a:latin typeface="Sniglet" panose="020B0604020202020204" charset="0"/>
              </a:rPr>
              <a:t> </a:t>
            </a:r>
            <a:r>
              <a:rPr lang="en-US" sz="900" dirty="0">
                <a:latin typeface="Sniglet" panose="020B0604020202020204" charset="0"/>
              </a:rPr>
              <a:t>data for this web page request</a:t>
            </a:r>
          </a:p>
        </p:txBody>
      </p:sp>
      <p:sp>
        <p:nvSpPr>
          <p:cNvPr id="44" name="Rectangular Callout 43"/>
          <p:cNvSpPr/>
          <p:nvPr/>
        </p:nvSpPr>
        <p:spPr>
          <a:xfrm>
            <a:off x="6923389" y="2167428"/>
            <a:ext cx="1774699" cy="339998"/>
          </a:xfrm>
          <a:prstGeom prst="wedgeRectCallout">
            <a:avLst>
              <a:gd name="adj1" fmla="val 10319"/>
              <a:gd name="adj2" fmla="val 10645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900" dirty="0" smtClean="0">
                <a:latin typeface="Sniglet" panose="020B0604020202020204" charset="0"/>
              </a:rPr>
              <a:t>It prepares data, creates Java object to hold this data</a:t>
            </a:r>
            <a:endParaRPr lang="en-US" sz="900" dirty="0">
              <a:latin typeface="Sniglet" panose="020B060402020202020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262468" y="3477307"/>
            <a:ext cx="0" cy="411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103647" y="3487581"/>
            <a:ext cx="8398" cy="411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1"/>
          </p:cNvCxnSpPr>
          <p:nvPr/>
        </p:nvCxnSpPr>
        <p:spPr>
          <a:xfrm flipH="1" flipV="1">
            <a:off x="4584227" y="3477308"/>
            <a:ext cx="939875" cy="7939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250479" y="2305244"/>
            <a:ext cx="0" cy="41148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ular Callout 53"/>
          <p:cNvSpPr/>
          <p:nvPr/>
        </p:nvSpPr>
        <p:spPr>
          <a:xfrm>
            <a:off x="4902225" y="2510146"/>
            <a:ext cx="1155045" cy="339998"/>
          </a:xfrm>
          <a:prstGeom prst="wedgeRectCallout">
            <a:avLst>
              <a:gd name="adj1" fmla="val -63736"/>
              <a:gd name="adj2" fmla="val 52064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900" dirty="0" smtClean="0">
                <a:latin typeface="Sniglet" panose="020B0604020202020204" charset="0"/>
              </a:rPr>
              <a:t>Is called as a Dispatcher Servlet</a:t>
            </a:r>
            <a:endParaRPr lang="en-US" sz="900" dirty="0">
              <a:latin typeface="Sniglet" panose="020B060402020202020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3711119" y="2335702"/>
            <a:ext cx="349322" cy="349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 dirty="0">
                <a:latin typeface="Sniglet" panose="020B0604020202020204" charset="0"/>
              </a:rPr>
              <a:t>1</a:t>
            </a:r>
            <a:endParaRPr lang="en-US" sz="1100" dirty="0">
              <a:latin typeface="Sniglet" panose="020B060402020202020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096036" y="2579324"/>
            <a:ext cx="349322" cy="349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 dirty="0" smtClean="0">
                <a:latin typeface="Sniglet" panose="020B0604020202020204" charset="0"/>
              </a:rPr>
              <a:t>2</a:t>
            </a:r>
            <a:endParaRPr lang="en-US" sz="1100" dirty="0">
              <a:latin typeface="Sniglet" panose="020B060402020202020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085419" y="3438104"/>
            <a:ext cx="349322" cy="349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 dirty="0" smtClean="0">
                <a:latin typeface="Sniglet" panose="020B0604020202020204" charset="0"/>
              </a:rPr>
              <a:t>3</a:t>
            </a:r>
            <a:endParaRPr lang="en-US" sz="1100" dirty="0">
              <a:latin typeface="Sniglet" panose="020B060402020202020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710715" y="3524962"/>
            <a:ext cx="349322" cy="34933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100" dirty="0" smtClean="0">
                <a:latin typeface="Sniglet" panose="020B0604020202020204" charset="0"/>
              </a:rPr>
              <a:t>4</a:t>
            </a:r>
            <a:endParaRPr lang="en-US" sz="1100" dirty="0">
              <a:latin typeface="Sniglet" panose="020B060402020202020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353916" y="3893906"/>
            <a:ext cx="1344172" cy="7521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Sniglet" panose="020B0604020202020204" charset="0"/>
              </a:rPr>
              <a:t>Bussiness Service</a:t>
            </a:r>
            <a:endParaRPr lang="en-US" dirty="0">
              <a:latin typeface="Sniglet" panose="020B060402020202020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8087210" y="3477307"/>
            <a:ext cx="0" cy="411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7928389" y="3487581"/>
            <a:ext cx="8398" cy="411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1802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04928" y="1155111"/>
            <a:ext cx="5582217" cy="3725114"/>
          </a:xfrm>
          <a:prstGeom prst="rect">
            <a:avLst/>
          </a:prstGeom>
          <a:solidFill>
            <a:srgbClr val="CCFF99">
              <a:alpha val="12941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Sniglet" panose="020B0604020202020204" charset="0"/>
              </a:rPr>
              <a:t>Web server</a:t>
            </a:r>
            <a:endParaRPr lang="en-US" dirty="0">
              <a:latin typeface="Sniglet" panose="020B060402020202020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24102" y="3896481"/>
            <a:ext cx="1344172" cy="74958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latin typeface="Sniglet" panose="020B0604020202020204" charset="0"/>
              </a:rPr>
              <a:t>View</a:t>
            </a:r>
          </a:p>
          <a:p>
            <a:pPr algn="ctr"/>
            <a:r>
              <a:rPr lang="vi-VN" dirty="0" smtClean="0">
                <a:latin typeface="Sniglet" panose="020B0604020202020204" charset="0"/>
              </a:rPr>
              <a:t>Resolver</a:t>
            </a:r>
            <a:endParaRPr lang="en-US" dirty="0">
              <a:latin typeface="Sniglet" panose="020B0604020202020204" charset="0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vi-VN" b="1" dirty="0"/>
              <a:t>SPRING WEB </a:t>
            </a:r>
            <a:r>
              <a:rPr lang="en-US" b="1" dirty="0"/>
              <a:t>MV</a:t>
            </a:r>
            <a:r>
              <a:rPr lang="vi-VN" b="1" dirty="0"/>
              <a:t>C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087643" y="2824959"/>
            <a:ext cx="1417588" cy="2581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Sniglet" panose="020B0604020202020204" charset="0"/>
            </a:endParaRPr>
          </a:p>
        </p:txBody>
      </p:sp>
      <p:sp>
        <p:nvSpPr>
          <p:cNvPr id="16" name="Right Arrow 15"/>
          <p:cNvSpPr/>
          <p:nvPr/>
        </p:nvSpPr>
        <p:spPr>
          <a:xfrm flipH="1">
            <a:off x="2075660" y="3122054"/>
            <a:ext cx="1417587" cy="25814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Sniglet" panose="020B060402020202020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9248" y="2308525"/>
            <a:ext cx="1786412" cy="1557027"/>
            <a:chOff x="574014" y="2608381"/>
            <a:chExt cx="1786412" cy="155702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90" y="2884987"/>
              <a:ext cx="1502701" cy="1079054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sp>
          <p:nvSpPr>
            <p:cNvPr id="17" name="Rectangle 16"/>
            <p:cNvSpPr/>
            <p:nvPr/>
          </p:nvSpPr>
          <p:spPr>
            <a:xfrm>
              <a:off x="574014" y="2608381"/>
              <a:ext cx="1786412" cy="1557027"/>
            </a:xfrm>
            <a:prstGeom prst="rect">
              <a:avLst/>
            </a:prstGeom>
            <a:solidFill>
              <a:srgbClr val="CCFF99">
                <a:alpha val="12941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latin typeface="Sniglet" panose="020B0604020202020204" charset="0"/>
                </a:rPr>
                <a:t>Web client</a:t>
              </a:r>
              <a:endParaRPr lang="en-US" dirty="0">
                <a:latin typeface="Sniglet" panose="020B0604020202020204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3505231" y="2712802"/>
            <a:ext cx="1344172" cy="74958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latin typeface="Sniglet" panose="020B0604020202020204" charset="0"/>
              </a:rPr>
              <a:t>Front</a:t>
            </a:r>
          </a:p>
          <a:p>
            <a:pPr algn="ctr"/>
            <a:r>
              <a:rPr lang="vi-VN" dirty="0" smtClean="0">
                <a:latin typeface="Sniglet" panose="020B0604020202020204" charset="0"/>
              </a:rPr>
              <a:t>Controller</a:t>
            </a:r>
            <a:endParaRPr lang="en-US" dirty="0">
              <a:latin typeface="Sniglet" panose="020B060402020202020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05231" y="1536817"/>
            <a:ext cx="1344172" cy="74958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latin typeface="Sniglet" panose="020B0604020202020204" charset="0"/>
              </a:rPr>
              <a:t>Handler</a:t>
            </a:r>
          </a:p>
          <a:p>
            <a:pPr algn="ctr"/>
            <a:r>
              <a:rPr lang="vi-VN" dirty="0" smtClean="0">
                <a:latin typeface="Sniglet" panose="020B0604020202020204" charset="0"/>
              </a:rPr>
              <a:t>Mapping</a:t>
            </a:r>
            <a:endParaRPr lang="en-US" dirty="0">
              <a:latin typeface="Sniglet" panose="020B060402020202020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087805" y="2286406"/>
            <a:ext cx="0" cy="411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68921" y="3465817"/>
            <a:ext cx="776533" cy="6470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53916" y="2705954"/>
            <a:ext cx="1344172" cy="74958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latin typeface="Sniglet" panose="020B0604020202020204" charset="0"/>
              </a:rPr>
              <a:t>Controller</a:t>
            </a:r>
            <a:endParaRPr lang="en-US" dirty="0">
              <a:latin typeface="Sniglet" panose="020B060402020202020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849403" y="2947184"/>
            <a:ext cx="2504513" cy="68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505231" y="3896481"/>
            <a:ext cx="1344172" cy="749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latin typeface="Sniglet" panose="020B0604020202020204" charset="0"/>
              </a:rPr>
              <a:t>View</a:t>
            </a:r>
            <a:endParaRPr lang="en-US" dirty="0">
              <a:latin typeface="Sniglet" panose="020B060402020202020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24102" y="3161798"/>
            <a:ext cx="1344172" cy="4155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latin typeface="Sniglet" panose="020B0604020202020204" charset="0"/>
              </a:rPr>
              <a:t>Model</a:t>
            </a:r>
            <a:endParaRPr lang="en-US" dirty="0">
              <a:latin typeface="Sniglet" panose="020B060402020202020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837419" y="3109858"/>
            <a:ext cx="2504513" cy="684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087805" y="3477307"/>
            <a:ext cx="0" cy="411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268031" y="3487581"/>
            <a:ext cx="8398" cy="411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1"/>
          </p:cNvCxnSpPr>
          <p:nvPr/>
        </p:nvCxnSpPr>
        <p:spPr>
          <a:xfrm flipH="1" flipV="1">
            <a:off x="4584227" y="3477308"/>
            <a:ext cx="939875" cy="7939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250479" y="2305244"/>
            <a:ext cx="0" cy="41148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53916" y="3893906"/>
            <a:ext cx="1344172" cy="7521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latin typeface="Sniglet" panose="020B0604020202020204" charset="0"/>
              </a:rPr>
              <a:t>Bussiness Service</a:t>
            </a:r>
            <a:endParaRPr lang="en-US" dirty="0">
              <a:latin typeface="Sniglet" panose="020B060402020202020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087210" y="3477307"/>
            <a:ext cx="0" cy="411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928389" y="3487581"/>
            <a:ext cx="8398" cy="411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0083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vi-VN" b="1" dirty="0"/>
              <a:t>SPRING WEB </a:t>
            </a:r>
            <a:r>
              <a:rPr lang="en-US" b="1" dirty="0"/>
              <a:t>MV</a:t>
            </a:r>
            <a:r>
              <a:rPr lang="vi-VN" b="1" dirty="0"/>
              <a:t>C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400692" y="1155111"/>
            <a:ext cx="8360536" cy="3571001"/>
          </a:xfrm>
        </p:spPr>
        <p:txBody>
          <a:bodyPr anchor="ctr"/>
          <a:lstStyle/>
          <a:p>
            <a:pPr algn="ctr">
              <a:buNone/>
            </a:pPr>
            <a:r>
              <a:rPr lang="vi-VN" sz="2000" b="1" dirty="0" smtClean="0"/>
              <a:t>Demo </a:t>
            </a:r>
            <a:r>
              <a:rPr lang="en-US" sz="2000" b="1" dirty="0"/>
              <a:t>[</a:t>
            </a:r>
            <a:r>
              <a:rPr lang="en-US" sz="2000" b="1" dirty="0" smtClean="0"/>
              <a:t>07DemoHelloSpringWebMVC]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2436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-12000" y="297711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vi-VN" b="1" dirty="0"/>
              <a:t>SPRING WEB </a:t>
            </a:r>
            <a:r>
              <a:rPr lang="en-US" b="1" dirty="0"/>
              <a:t>MV</a:t>
            </a:r>
            <a:r>
              <a:rPr lang="vi-VN" b="1" dirty="0"/>
              <a:t>C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400692" y="1155111"/>
            <a:ext cx="8360536" cy="3571001"/>
          </a:xfrm>
        </p:spPr>
        <p:txBody>
          <a:bodyPr anchor="ctr"/>
          <a:lstStyle/>
          <a:p>
            <a:pPr>
              <a:buNone/>
            </a:pPr>
            <a:r>
              <a:rPr lang="ja-JP" altLang="en-US" sz="2000" dirty="0" smtClean="0"/>
              <a:t>①</a:t>
            </a:r>
            <a:r>
              <a:rPr lang="vi-VN" altLang="ja-JP" sz="2000" dirty="0" smtClean="0"/>
              <a:t> Create </a:t>
            </a:r>
            <a:r>
              <a:rPr lang="vi-VN" altLang="ja-JP" sz="2000" dirty="0" smtClean="0">
                <a:solidFill>
                  <a:srgbClr val="FFC000"/>
                </a:solidFill>
              </a:rPr>
              <a:t>FontController/DispatcherServlet</a:t>
            </a:r>
            <a:r>
              <a:rPr lang="vi-VN" altLang="ja-JP" sz="2000" dirty="0" smtClean="0"/>
              <a:t> by:</a:t>
            </a:r>
          </a:p>
          <a:p>
            <a:pPr>
              <a:buNone/>
            </a:pPr>
            <a:r>
              <a:rPr lang="vi-VN" altLang="ja-JP" sz="2000" dirty="0"/>
              <a:t>	</a:t>
            </a:r>
            <a:r>
              <a:rPr lang="vi-VN" altLang="ja-JP" sz="2000" dirty="0" smtClean="0"/>
              <a:t>M</a:t>
            </a:r>
            <a:r>
              <a:rPr lang="en-US" altLang="ja-JP" sz="2000" dirty="0" err="1" smtClean="0"/>
              <a:t>odify</a:t>
            </a:r>
            <a:r>
              <a:rPr lang="ja-JP" altLang="en-US" sz="2000" dirty="0" smtClean="0"/>
              <a:t>「</a:t>
            </a:r>
            <a:r>
              <a:rPr lang="en-US" altLang="ja-JP" sz="2000" dirty="0" smtClean="0"/>
              <a:t>web.xml</a:t>
            </a:r>
            <a:r>
              <a:rPr lang="ja-JP" altLang="en-US" sz="2000" dirty="0" smtClean="0"/>
              <a:t>」</a:t>
            </a:r>
            <a:endParaRPr lang="vi-VN" altLang="ja-JP" sz="2000" dirty="0" smtClean="0"/>
          </a:p>
          <a:p>
            <a:pPr>
              <a:buNone/>
            </a:pPr>
            <a:r>
              <a:rPr lang="vi-VN" altLang="ja-JP" sz="2000" dirty="0"/>
              <a:t>	</a:t>
            </a:r>
            <a:r>
              <a:rPr lang="en-US" altLang="ja-JP" sz="2000" dirty="0" smtClean="0">
                <a:solidFill>
                  <a:schemeClr val="bg1"/>
                </a:solidFill>
              </a:rPr>
              <a:t>Create</a:t>
            </a:r>
            <a:r>
              <a:rPr lang="ja-JP" altLang="en-US" sz="2000" dirty="0" smtClean="0">
                <a:solidFill>
                  <a:schemeClr val="bg1"/>
                </a:solidFill>
              </a:rPr>
              <a:t>「</a:t>
            </a:r>
            <a:r>
              <a:rPr lang="en-US" altLang="ja-JP" sz="2000" dirty="0" smtClean="0">
                <a:solidFill>
                  <a:schemeClr val="bg1"/>
                </a:solidFill>
              </a:rPr>
              <a:t>spring-dispatcher-servlet.xml</a:t>
            </a:r>
            <a:r>
              <a:rPr lang="ja-JP" altLang="en-US" sz="2000" dirty="0" smtClean="0">
                <a:solidFill>
                  <a:schemeClr val="bg1"/>
                </a:solidFill>
              </a:rPr>
              <a:t>」</a:t>
            </a:r>
            <a:endParaRPr lang="en-US" altLang="ja-JP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ja-JP" altLang="en-US" sz="2000" dirty="0">
                <a:solidFill>
                  <a:schemeClr val="bg1"/>
                </a:solidFill>
              </a:rPr>
              <a:t>②</a:t>
            </a:r>
            <a:r>
              <a:rPr lang="ja-JP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ja-JP" sz="2000" dirty="0" smtClean="0">
                <a:solidFill>
                  <a:schemeClr val="bg1"/>
                </a:solidFill>
              </a:rPr>
              <a:t>Create </a:t>
            </a:r>
            <a:r>
              <a:rPr lang="vi-VN" altLang="ja-JP" sz="2000" dirty="0" smtClean="0">
                <a:solidFill>
                  <a:schemeClr val="bg1"/>
                </a:solidFill>
              </a:rPr>
              <a:t>a </a:t>
            </a:r>
            <a:r>
              <a:rPr lang="en-US" altLang="ja-JP" sz="2000" dirty="0" smtClean="0">
                <a:solidFill>
                  <a:srgbClr val="FFC000"/>
                </a:solidFill>
              </a:rPr>
              <a:t>Controller</a:t>
            </a:r>
            <a:r>
              <a:rPr lang="ja-JP" altLang="en-US" sz="2000" dirty="0" smtClean="0">
                <a:solidFill>
                  <a:schemeClr val="bg1"/>
                </a:solidFill>
              </a:rPr>
              <a:t>「</a:t>
            </a:r>
            <a:r>
              <a:rPr lang="en-US" altLang="ja-JP" sz="2000" dirty="0" smtClean="0">
                <a:solidFill>
                  <a:schemeClr val="bg1"/>
                </a:solidFill>
              </a:rPr>
              <a:t>HelloController.java</a:t>
            </a:r>
            <a:r>
              <a:rPr lang="ja-JP" altLang="en-US" sz="2000" dirty="0" smtClean="0">
                <a:solidFill>
                  <a:schemeClr val="bg1"/>
                </a:solidFill>
              </a:rPr>
              <a:t>」</a:t>
            </a:r>
            <a:endParaRPr lang="en-US" altLang="ja-JP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ja-JP" altLang="en-US" sz="2000" dirty="0">
                <a:solidFill>
                  <a:schemeClr val="bg1"/>
                </a:solidFill>
              </a:rPr>
              <a:t>③</a:t>
            </a:r>
            <a:r>
              <a:rPr lang="vi-VN" altLang="ja-JP" sz="2000" dirty="0" smtClean="0">
                <a:solidFill>
                  <a:schemeClr val="bg1"/>
                </a:solidFill>
              </a:rPr>
              <a:t> Create a </a:t>
            </a:r>
            <a:r>
              <a:rPr lang="vi-VN" altLang="ja-JP" sz="2000" dirty="0" smtClean="0">
                <a:solidFill>
                  <a:srgbClr val="FFC000"/>
                </a:solidFill>
              </a:rPr>
              <a:t>View</a:t>
            </a:r>
            <a:r>
              <a:rPr lang="ja-JP" altLang="en-US" sz="2000" dirty="0" smtClean="0">
                <a:solidFill>
                  <a:schemeClr val="bg1"/>
                </a:solidFill>
              </a:rPr>
              <a:t>「</a:t>
            </a:r>
            <a:r>
              <a:rPr lang="vi-VN" altLang="ja-JP" sz="2000" dirty="0" smtClean="0">
                <a:solidFill>
                  <a:schemeClr val="bg1"/>
                </a:solidFill>
              </a:rPr>
              <a:t>HelloPage.jsp</a:t>
            </a:r>
            <a:r>
              <a:rPr lang="ja-JP" altLang="en-US" sz="2000" dirty="0" smtClean="0">
                <a:solidFill>
                  <a:schemeClr val="bg1"/>
                </a:solidFill>
              </a:rPr>
              <a:t>」</a:t>
            </a:r>
            <a:endParaRPr lang="en-US" altLang="ja-JP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882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76445" y="1746347"/>
            <a:ext cx="8637181" cy="3219058"/>
          </a:xfrm>
          <a:ln>
            <a:solidFill>
              <a:srgbClr val="FF0000"/>
            </a:solidFill>
          </a:ln>
        </p:spPr>
        <p:txBody>
          <a:bodyPr/>
          <a:lstStyle/>
          <a:p>
            <a:pPr algn="l"/>
            <a:r>
              <a:rPr lang="ja-JP" altLang="en-US" dirty="0" smtClean="0">
                <a:solidFill>
                  <a:schemeClr val="bg1"/>
                </a:solidFill>
              </a:rPr>
              <a:t>① </a:t>
            </a:r>
            <a:r>
              <a:rPr lang="en-US" dirty="0" smtClean="0">
                <a:solidFill>
                  <a:schemeClr val="bg1"/>
                </a:solidFill>
              </a:rPr>
              <a:t>Step by step create Maven Project for </a:t>
            </a:r>
            <a:r>
              <a:rPr lang="en-US" dirty="0" err="1" smtClean="0">
                <a:solidFill>
                  <a:schemeClr val="bg1"/>
                </a:solidFill>
              </a:rPr>
              <a:t>SpringWebMVC</a:t>
            </a:r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bg1"/>
                </a:solidFill>
              </a:rPr>
              <a:t>② </a:t>
            </a:r>
            <a:r>
              <a:rPr lang="en-US" altLang="ja-JP" dirty="0" smtClean="0">
                <a:solidFill>
                  <a:schemeClr val="bg1"/>
                </a:solidFill>
              </a:rPr>
              <a:t>Planning for [assignment]: </a:t>
            </a:r>
            <a:r>
              <a:rPr lang="en-US" altLang="ja-JP" dirty="0" err="1" smtClean="0">
                <a:solidFill>
                  <a:schemeClr val="bg1"/>
                </a:solidFill>
              </a:rPr>
              <a:t>HieuNH</a:t>
            </a:r>
            <a:r>
              <a:rPr lang="en-US" altLang="ja-JP" dirty="0" smtClean="0">
                <a:solidFill>
                  <a:schemeClr val="bg1"/>
                </a:solidFill>
              </a:rPr>
              <a:t>, </a:t>
            </a:r>
            <a:r>
              <a:rPr lang="en-US" altLang="ja-JP" dirty="0" err="1" smtClean="0">
                <a:solidFill>
                  <a:schemeClr val="bg1"/>
                </a:solidFill>
              </a:rPr>
              <a:t>PhuNPV</a:t>
            </a:r>
            <a:r>
              <a:rPr lang="en-US" altLang="ja-JP" dirty="0" smtClean="0">
                <a:solidFill>
                  <a:schemeClr val="bg1"/>
                </a:solidFill>
              </a:rPr>
              <a:t>, </a:t>
            </a:r>
            <a:r>
              <a:rPr lang="en-US" altLang="ja-JP" dirty="0" err="1" smtClean="0">
                <a:solidFill>
                  <a:schemeClr val="bg1"/>
                </a:solidFill>
              </a:rPr>
              <a:t>AnhNQ</a:t>
            </a:r>
            <a:r>
              <a:rPr lang="en-US" altLang="ja-JP" dirty="0" smtClean="0">
                <a:solidFill>
                  <a:schemeClr val="bg1"/>
                </a:solidFill>
              </a:rPr>
              <a:t>, </a:t>
            </a:r>
            <a:r>
              <a:rPr lang="en-US" altLang="ja-JP" dirty="0" err="1" smtClean="0">
                <a:solidFill>
                  <a:schemeClr val="bg1"/>
                </a:solidFill>
              </a:rPr>
              <a:t>HuyLM</a:t>
            </a:r>
            <a:endParaRPr lang="en-US" altLang="ja-JP" dirty="0">
              <a:solidFill>
                <a:schemeClr val="bg1"/>
              </a:solidFill>
            </a:endParaRPr>
          </a:p>
          <a:p>
            <a:pPr algn="l"/>
            <a:endParaRPr lang="en-US" altLang="ja-JP" dirty="0" smtClean="0">
              <a:solidFill>
                <a:schemeClr val="bg1"/>
              </a:solidFill>
            </a:endParaRPr>
          </a:p>
        </p:txBody>
      </p:sp>
      <p:sp>
        <p:nvSpPr>
          <p:cNvPr id="10" name="Shape 71"/>
          <p:cNvSpPr txBox="1">
            <a:spLocks/>
          </p:cNvSpPr>
          <p:nvPr/>
        </p:nvSpPr>
        <p:spPr>
          <a:xfrm>
            <a:off x="276446" y="207251"/>
            <a:ext cx="8637181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  <a:rtl val="0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vi-VN" dirty="0" smtClean="0"/>
              <a:t>Day </a:t>
            </a:r>
            <a:r>
              <a:rPr lang="en-US" dirty="0" smtClean="0"/>
              <a:t>3</a:t>
            </a:r>
            <a:r>
              <a:rPr lang="vi-VN" dirty="0" smtClean="0"/>
              <a:t> </a:t>
            </a:r>
            <a:r>
              <a:rPr lang="vi-VN" dirty="0" smtClean="0"/>
              <a:t>- Problems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387141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/>
              <a:t>thanks!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8"/>
            <a:ext cx="6593700" cy="232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/>
              <a:t>Any questions</a:t>
            </a:r>
            <a:r>
              <a:rPr lang="en" sz="3600" b="1" dirty="0" smtClean="0"/>
              <a:t>?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4207273" y="603475"/>
            <a:ext cx="687463" cy="691589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3799401" y="2051575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277964" y="271962"/>
            <a:ext cx="373873" cy="479695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852800" y="338968"/>
            <a:ext cx="398875" cy="337703"/>
          </a:xfrm>
          <a:custGeom>
            <a:avLst/>
            <a:gdLst/>
            <a:ahLst/>
            <a:cxnLst/>
            <a:rect l="0" t="0" r="0" b="0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1445207" y="340017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2071095" y="330991"/>
            <a:ext cx="315367" cy="354182"/>
          </a:xfrm>
          <a:custGeom>
            <a:avLst/>
            <a:gdLst/>
            <a:ahLst/>
            <a:cxnLst/>
            <a:rect l="0" t="0" r="0" b="0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2678363" y="327800"/>
            <a:ext cx="268576" cy="357372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3190979" y="323538"/>
            <a:ext cx="414829" cy="366420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3808912" y="301728"/>
            <a:ext cx="355777" cy="411092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4367794" y="328325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4977728" y="334706"/>
            <a:ext cx="366420" cy="349395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5571184" y="326205"/>
            <a:ext cx="355777" cy="363230"/>
          </a:xfrm>
          <a:custGeom>
            <a:avLst/>
            <a:gdLst/>
            <a:ahLst/>
            <a:cxnLst/>
            <a:rect l="0" t="0" r="0" b="0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282226" y="865418"/>
            <a:ext cx="368540" cy="456288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869825" y="865418"/>
            <a:ext cx="368540" cy="456288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2034401" y="901041"/>
            <a:ext cx="379708" cy="384495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624666" y="926042"/>
            <a:ext cx="376517" cy="332917"/>
          </a:xfrm>
          <a:custGeom>
            <a:avLst/>
            <a:gdLst/>
            <a:ahLst/>
            <a:cxnLst/>
            <a:rect l="0" t="0" r="0" b="0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3218647" y="926042"/>
            <a:ext cx="365350" cy="33663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3815818" y="929757"/>
            <a:ext cx="338774" cy="32920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384819" y="911137"/>
            <a:ext cx="375447" cy="368016"/>
          </a:xfrm>
          <a:custGeom>
            <a:avLst/>
            <a:gdLst/>
            <a:ahLst/>
            <a:cxnLst/>
            <a:rect l="0" t="0" r="0" b="0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4934129" y="870729"/>
            <a:ext cx="458408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5532895" y="886682"/>
            <a:ext cx="429691" cy="410568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252963" y="1538096"/>
            <a:ext cx="421211" cy="298888"/>
          </a:xfrm>
          <a:custGeom>
            <a:avLst/>
            <a:gdLst/>
            <a:ahLst/>
            <a:cxnLst/>
            <a:rect l="0" t="0" r="0" b="0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842704" y="1481734"/>
            <a:ext cx="417998" cy="404710"/>
          </a:xfrm>
          <a:custGeom>
            <a:avLst/>
            <a:gdLst/>
            <a:ahLst/>
            <a:cxnLst/>
            <a:rect l="0" t="0" r="0" b="0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1445732" y="1499807"/>
            <a:ext cx="376517" cy="38025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2029615" y="1488115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2629977" y="1500354"/>
            <a:ext cx="365350" cy="366945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3234054" y="1457279"/>
            <a:ext cx="332917" cy="452551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3777529" y="1547144"/>
            <a:ext cx="417998" cy="269625"/>
          </a:xfrm>
          <a:custGeom>
            <a:avLst/>
            <a:gdLst/>
            <a:ahLst/>
            <a:cxnLst/>
            <a:rect l="0" t="0" r="0" b="0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4382677" y="1489710"/>
            <a:ext cx="385041" cy="389281"/>
          </a:xfrm>
          <a:custGeom>
            <a:avLst/>
            <a:gdLst/>
            <a:ahLst/>
            <a:cxnLst/>
            <a:rect l="0" t="0" r="0" b="0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5538752" y="1486520"/>
            <a:ext cx="414283" cy="388210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301895" y="2092192"/>
            <a:ext cx="324415" cy="354203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875135" y="2092739"/>
            <a:ext cx="346226" cy="348324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1469662" y="2092739"/>
            <a:ext cx="346205" cy="348324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2052475" y="2092739"/>
            <a:ext cx="345680" cy="348324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3319155" y="2041687"/>
            <a:ext cx="161683" cy="455217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3912065" y="2092192"/>
            <a:ext cx="147324" cy="348871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4402368" y="2087406"/>
            <a:ext cx="343014" cy="3632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4975608" y="2096978"/>
            <a:ext cx="375993" cy="347275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5570114" y="2037950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400283" y="2642049"/>
            <a:ext cx="127108" cy="429713"/>
          </a:xfrm>
          <a:custGeom>
            <a:avLst/>
            <a:gdLst/>
            <a:ahLst/>
            <a:cxnLst/>
            <a:rect l="0" t="0" r="0" b="0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913424" y="2626095"/>
            <a:ext cx="274957" cy="460550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0" t="0" r="0" b="0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2592213" y="2704268"/>
            <a:ext cx="434499" cy="242503"/>
          </a:xfrm>
          <a:custGeom>
            <a:avLst/>
            <a:gdLst/>
            <a:ahLst/>
            <a:cxnLst/>
            <a:rect l="0" t="0" r="0" b="0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2013115" y="2653741"/>
            <a:ext cx="421735" cy="398875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3210670" y="2663859"/>
            <a:ext cx="373327" cy="376517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3796674" y="2667050"/>
            <a:ext cx="378113" cy="376517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4332172" y="2667050"/>
            <a:ext cx="492436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5012302" y="2651096"/>
            <a:ext cx="296222" cy="412141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5602567" y="2671836"/>
            <a:ext cx="289294" cy="396187"/>
          </a:xfrm>
          <a:custGeom>
            <a:avLst/>
            <a:gdLst/>
            <a:ahLst/>
            <a:cxnLst/>
            <a:rect l="0" t="0" r="0" b="0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264677" y="3280175"/>
            <a:ext cx="417998" cy="330797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848014" y="3304630"/>
            <a:ext cx="407377" cy="276553"/>
          </a:xfrm>
          <a:custGeom>
            <a:avLst/>
            <a:gdLst/>
            <a:ahLst/>
            <a:cxnLst/>
            <a:rect l="0" t="0" r="0" b="0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1447327" y="3292938"/>
            <a:ext cx="386614" cy="302079"/>
          </a:xfrm>
          <a:custGeom>
            <a:avLst/>
            <a:gdLst/>
            <a:ahLst/>
            <a:cxnLst/>
            <a:rect l="0" t="0" r="0" b="0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2032260" y="3284961"/>
            <a:ext cx="389303" cy="316438"/>
          </a:xfrm>
          <a:custGeom>
            <a:avLst/>
            <a:gdLst/>
            <a:ahLst/>
            <a:cxnLst/>
            <a:rect l="0" t="0" r="0" b="0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2640620" y="3259435"/>
            <a:ext cx="351515" cy="354706"/>
          </a:xfrm>
          <a:custGeom>
            <a:avLst/>
            <a:gdLst/>
            <a:ahLst/>
            <a:cxnLst/>
            <a:rect l="0" t="0" r="0" b="0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3196312" y="3304105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3784982" y="3304105"/>
            <a:ext cx="396733" cy="292507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4383223" y="3275389"/>
            <a:ext cx="382353" cy="335037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4951132" y="3234980"/>
            <a:ext cx="419615" cy="422784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5569064" y="3258910"/>
            <a:ext cx="359492" cy="364279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258820" y="3831080"/>
            <a:ext cx="409497" cy="398853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828345" y="3895419"/>
            <a:ext cx="436619" cy="266980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1518572" y="3803959"/>
            <a:ext cx="256359" cy="437143"/>
          </a:xfrm>
          <a:custGeom>
            <a:avLst/>
            <a:gdLst/>
            <a:ahLst/>
            <a:cxnLst/>
            <a:rect l="0" t="0" r="0" b="0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2069500" y="3845963"/>
            <a:ext cx="321749" cy="403661"/>
          </a:xfrm>
          <a:custGeom>
            <a:avLst/>
            <a:gdLst/>
            <a:ahLst/>
            <a:cxnLst/>
            <a:rect l="0" t="0" r="0" b="0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2632643" y="3876821"/>
            <a:ext cx="362159" cy="314821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3218100" y="3848629"/>
            <a:ext cx="363230" cy="363754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3804126" y="3843843"/>
            <a:ext cx="365874" cy="374397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4363533" y="3847558"/>
            <a:ext cx="422260" cy="356848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4969227" y="3840128"/>
            <a:ext cx="384495" cy="379708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5566398" y="3822033"/>
            <a:ext cx="368540" cy="412163"/>
          </a:xfrm>
          <a:custGeom>
            <a:avLst/>
            <a:gdLst/>
            <a:ahLst/>
            <a:cxnLst/>
            <a:rect l="0" t="0" r="0" b="0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30650" y="4486231"/>
            <a:ext cx="474362" cy="267505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858133" y="4415489"/>
            <a:ext cx="382375" cy="402590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1430849" y="4392629"/>
            <a:ext cx="420643" cy="433952"/>
          </a:xfrm>
          <a:custGeom>
            <a:avLst/>
            <a:gdLst/>
            <a:ahLst/>
            <a:cxnLst/>
            <a:rect l="0" t="0" r="0" b="0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2039712" y="4429322"/>
            <a:ext cx="371207" cy="375993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2590093" y="4430393"/>
            <a:ext cx="446191" cy="372256"/>
          </a:xfrm>
          <a:custGeom>
            <a:avLst/>
            <a:gdLst/>
            <a:ahLst/>
            <a:cxnLst/>
            <a:rect l="0" t="0" r="0" b="0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0" t="0" r="0" b="0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3742431" y="4393700"/>
            <a:ext cx="494054" cy="448311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4336411" y="4386772"/>
            <a:ext cx="485006" cy="464265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4946346" y="4497923"/>
            <a:ext cx="431308" cy="249955"/>
          </a:xfrm>
          <a:custGeom>
            <a:avLst/>
            <a:gdLst/>
            <a:ahLst/>
            <a:cxnLst/>
            <a:rect l="0" t="0" r="0" b="0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5591924" y="4452182"/>
            <a:ext cx="321749" cy="353133"/>
          </a:xfrm>
          <a:custGeom>
            <a:avLst/>
            <a:gdLst/>
            <a:ahLst/>
            <a:cxnLst/>
            <a:rect l="0" t="0" r="0" b="0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6350991" y="1877604"/>
            <a:ext cx="458408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7244611" y="1877594"/>
            <a:ext cx="1104910" cy="1088367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6535708" y="2088457"/>
            <a:ext cx="436619" cy="266980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7689846" y="2385854"/>
            <a:ext cx="1052391" cy="643569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Shape 378"/>
          <p:cNvGrpSpPr/>
          <p:nvPr/>
        </p:nvGrpSpPr>
        <p:grpSpPr>
          <a:xfrm>
            <a:off x="814698" y="1747823"/>
            <a:ext cx="2818833" cy="420033"/>
            <a:chOff x="242825" y="1204225"/>
            <a:chExt cx="2136775" cy="318400"/>
          </a:xfrm>
        </p:grpSpPr>
        <p:sp>
          <p:nvSpPr>
            <p:cNvPr id="379" name="Shape 379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0" t="0" r="0" b="0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0" t="0" r="0" b="0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1" name="Shape 381"/>
          <p:cNvGrpSpPr/>
          <p:nvPr/>
        </p:nvGrpSpPr>
        <p:grpSpPr>
          <a:xfrm>
            <a:off x="1349349" y="2618783"/>
            <a:ext cx="1375200" cy="871199"/>
            <a:chOff x="238125" y="1918825"/>
            <a:chExt cx="1042450" cy="660400"/>
          </a:xfrm>
        </p:grpSpPr>
        <p:sp>
          <p:nvSpPr>
            <p:cNvPr id="382" name="Shape 382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4" name="Shape 384"/>
          <p:cNvGrpSpPr/>
          <p:nvPr/>
        </p:nvGrpSpPr>
        <p:grpSpPr>
          <a:xfrm rot="2090725">
            <a:off x="1494142" y="3744557"/>
            <a:ext cx="1057805" cy="936478"/>
            <a:chOff x="1113100" y="2199475"/>
            <a:chExt cx="801900" cy="709925"/>
          </a:xfrm>
        </p:grpSpPr>
        <p:sp>
          <p:nvSpPr>
            <p:cNvPr id="385" name="Shape 385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1718513" y="1203748"/>
            <a:ext cx="1011199" cy="292499"/>
            <a:chOff x="271125" y="812725"/>
            <a:chExt cx="766525" cy="221725"/>
          </a:xfrm>
        </p:grpSpPr>
        <p:sp>
          <p:nvSpPr>
            <p:cNvPr id="388" name="Shape 388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0" name="Shape 390"/>
          <p:cNvSpPr/>
          <p:nvPr/>
        </p:nvSpPr>
        <p:spPr>
          <a:xfrm>
            <a:off x="4207346" y="1019175"/>
            <a:ext cx="1533252" cy="1565326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6222600" y="1028798"/>
            <a:ext cx="1657266" cy="1546082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4235136" y="3262425"/>
            <a:ext cx="1477671" cy="141349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6314354" y="3121302"/>
            <a:ext cx="1629475" cy="1554627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-6025" y="205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Extra graphics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685800" y="24977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6000" b="1" dirty="0"/>
              <a:t>Rod</a:t>
            </a:r>
            <a:r>
              <a:rPr lang="en-US" sz="6000" dirty="0"/>
              <a:t>erick B. </a:t>
            </a:r>
            <a:r>
              <a:rPr lang="en-US" sz="6000" b="1" dirty="0"/>
              <a:t>Johnson</a:t>
            </a:r>
            <a:endParaRPr lang="en" sz="6000" dirty="0"/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308343" y="3487750"/>
            <a:ext cx="8506047" cy="13713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lvl="0" algn="ctr">
              <a:buNone/>
            </a:pPr>
            <a:r>
              <a:rPr lang="en-US" dirty="0"/>
              <a:t>is an Australian computer specialist </a:t>
            </a:r>
            <a:r>
              <a:rPr lang="en-US" dirty="0">
                <a:solidFill>
                  <a:srgbClr val="0070C0"/>
                </a:solidFill>
              </a:rPr>
              <a:t>who created </a:t>
            </a:r>
            <a:r>
              <a:rPr lang="en-US" dirty="0"/>
              <a:t>the Spring Framework and </a:t>
            </a:r>
            <a:r>
              <a:rPr lang="en-US" dirty="0" smtClean="0"/>
              <a:t>co-founded </a:t>
            </a:r>
            <a:r>
              <a:rPr lang="en-US" dirty="0" err="1" smtClean="0"/>
              <a:t>SpringSource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552" y="1135375"/>
            <a:ext cx="1905000" cy="14287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280666" y="131384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2002</a:t>
            </a:r>
            <a:endParaRPr lang="en"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2250957" y="1825375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2003</a:t>
            </a:r>
            <a:endParaRPr lang="en"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4221248" y="215564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2004</a:t>
            </a:r>
            <a:endParaRPr lang="en"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5" name="Shape 299"/>
          <p:cNvSpPr/>
          <p:nvPr/>
        </p:nvSpPr>
        <p:spPr>
          <a:xfrm>
            <a:off x="4358208" y="502230"/>
            <a:ext cx="355777" cy="363230"/>
          </a:xfrm>
          <a:custGeom>
            <a:avLst/>
            <a:gdLst/>
            <a:ahLst/>
            <a:cxnLst/>
            <a:rect l="0" t="0" r="0" b="0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209"/>
          <p:cNvSpPr/>
          <p:nvPr/>
        </p:nvSpPr>
        <p:spPr>
          <a:xfrm>
            <a:off x="7191000" y="3213849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current</a:t>
            </a:r>
            <a:endParaRPr lang="en"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685800" y="1902319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6000" dirty="0"/>
              <a:t>f</a:t>
            </a:r>
            <a:r>
              <a:rPr lang="en-US" sz="6000" dirty="0" smtClean="0"/>
              <a:t>irst version</a:t>
            </a:r>
            <a:endParaRPr lang="en" sz="6000" dirty="0"/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308343" y="3487750"/>
            <a:ext cx="8506047" cy="13713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lvl="0" algn="ctr">
              <a:buNone/>
            </a:pPr>
            <a:r>
              <a:rPr lang="en-US" dirty="0"/>
              <a:t>publication </a:t>
            </a:r>
            <a:r>
              <a:rPr lang="en-US" dirty="0" smtClean="0"/>
              <a:t>in </a:t>
            </a:r>
            <a:r>
              <a:rPr lang="en-US" dirty="0"/>
              <a:t>book </a:t>
            </a:r>
            <a:r>
              <a:rPr lang="en-US" dirty="0">
                <a:solidFill>
                  <a:srgbClr val="0070C0"/>
                </a:solidFill>
              </a:rPr>
              <a:t>Expert One-on-One J2EE Design and Development</a:t>
            </a:r>
            <a:r>
              <a:rPr lang="en-US" dirty="0"/>
              <a:t> in October 2002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5" y="316668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278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675165" y="1948633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6000" dirty="0" smtClean="0"/>
              <a:t>first released</a:t>
            </a:r>
            <a:endParaRPr lang="en" sz="6000" dirty="0"/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308343" y="3487750"/>
            <a:ext cx="8506047" cy="13713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lvl="0" algn="ctr">
              <a:buNone/>
            </a:pPr>
            <a:r>
              <a:rPr lang="en-US" dirty="0"/>
              <a:t>The framework was first released under the </a:t>
            </a:r>
            <a:r>
              <a:rPr lang="en-US" dirty="0">
                <a:solidFill>
                  <a:srgbClr val="0070C0"/>
                </a:solidFill>
              </a:rPr>
              <a:t>Apache 2.0 license</a:t>
            </a:r>
            <a:r>
              <a:rPr lang="en-US" dirty="0"/>
              <a:t> in June 2003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37" y="320151"/>
            <a:ext cx="2547257" cy="14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247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1270</Words>
  <Application>Microsoft Office PowerPoint</Application>
  <PresentationFormat>On-screen Show (16:9)</PresentationFormat>
  <Paragraphs>310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Sniglet</vt:lpstr>
      <vt:lpstr>Walter Turncoat</vt:lpstr>
      <vt:lpstr>Arial</vt:lpstr>
      <vt:lpstr>Segoe UI Light</vt:lpstr>
      <vt:lpstr>Ebrima</vt:lpstr>
      <vt:lpstr>Calibri</vt:lpstr>
      <vt:lpstr>Ursula template</vt:lpstr>
      <vt:lpstr>SPRING HIBERNATE STRUTS2</vt:lpstr>
      <vt:lpstr>hello!</vt:lpstr>
      <vt:lpstr>1.</vt:lpstr>
      <vt:lpstr>SPRING FRAMEWORK INTRODUCTION</vt:lpstr>
      <vt:lpstr>PowerPoint Presentation</vt:lpstr>
      <vt:lpstr>Roderick B. Johnson</vt:lpstr>
      <vt:lpstr>PowerPoint Presentation</vt:lpstr>
      <vt:lpstr>first version</vt:lpstr>
      <vt:lpstr>first released</vt:lpstr>
      <vt:lpstr>first milestone released</vt:lpstr>
      <vt:lpstr>lasted version</vt:lpstr>
      <vt:lpstr>It is…</vt:lpstr>
      <vt:lpstr>It is…</vt:lpstr>
      <vt:lpstr>It is…</vt:lpstr>
      <vt:lpstr>It is…</vt:lpstr>
      <vt:lpstr>PowerPoint Presentation</vt:lpstr>
      <vt:lpstr>simplicity</vt:lpstr>
      <vt:lpstr>testability</vt:lpstr>
      <vt:lpstr>loose coupling</vt:lpstr>
      <vt:lpstr>GEETING STARTED WITH SPRING</vt:lpstr>
      <vt:lpstr>preparing environment</vt:lpstr>
      <vt:lpstr>hello world with spring</vt:lpstr>
      <vt:lpstr>PowerPoint Presentation</vt:lpstr>
      <vt:lpstr>1.</vt:lpstr>
      <vt:lpstr>Spring IoC – Dependency Injection</vt:lpstr>
      <vt:lpstr>what is dependency ?</vt:lpstr>
      <vt:lpstr>problem if you do not use it</vt:lpstr>
      <vt:lpstr>problem if you do not use it</vt:lpstr>
      <vt:lpstr>problem if you do not use it</vt:lpstr>
      <vt:lpstr>what is dependency injection ?</vt:lpstr>
      <vt:lpstr>How to use it ?</vt:lpstr>
      <vt:lpstr>How to use it ?</vt:lpstr>
      <vt:lpstr>How to use it ?</vt:lpstr>
      <vt:lpstr>How to use it ?</vt:lpstr>
      <vt:lpstr>How to use it ?</vt:lpstr>
      <vt:lpstr>How to use it ?</vt:lpstr>
      <vt:lpstr>How to use it ?</vt:lpstr>
      <vt:lpstr>PowerPoint Presentation</vt:lpstr>
      <vt:lpstr>1.</vt:lpstr>
      <vt:lpstr>Spring Web MVC</vt:lpstr>
      <vt:lpstr>Spring Web MVC</vt:lpstr>
      <vt:lpstr>MVC FRAMEWORK</vt:lpstr>
      <vt:lpstr>MVC FRAMEWORK</vt:lpstr>
      <vt:lpstr>MVC FRAMEWORK</vt:lpstr>
      <vt:lpstr>MVC FRAMEWORK</vt:lpstr>
      <vt:lpstr>MVC FRAMEWORK</vt:lpstr>
      <vt:lpstr>MVC FRAMEWORK</vt:lpstr>
      <vt:lpstr>MVC FRAMEWORK</vt:lpstr>
      <vt:lpstr>MVC FRAMEWORK</vt:lpstr>
      <vt:lpstr>MVC FRAMEWORK</vt:lpstr>
      <vt:lpstr>SPRING WEB MVC</vt:lpstr>
      <vt:lpstr>SPRING WEB MVC</vt:lpstr>
      <vt:lpstr>SPRING WEB MVC</vt:lpstr>
      <vt:lpstr>SPRING WEB MVC</vt:lpstr>
      <vt:lpstr>SPRING WEB MVC</vt:lpstr>
      <vt:lpstr>PowerPoint Presentation</vt:lpstr>
      <vt:lpstr>thanks!</vt:lpstr>
      <vt:lpstr>PowerPoint Presentation</vt:lpstr>
      <vt:lpstr>Extra graphics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cp:lastModifiedBy>Nguyen Tuan Phong (FSU2.BU6)</cp:lastModifiedBy>
  <cp:revision>189</cp:revision>
  <dcterms:modified xsi:type="dcterms:W3CDTF">2017-12-14T04:12:52Z</dcterms:modified>
</cp:coreProperties>
</file>