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405b807e6_14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405b807e6_14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405b807e6_14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405b807e6_1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405b807e6_14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405b807e6_14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405b807e6_1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405b807e6_1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405b807e6_1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405b807e6_1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405b807e6_1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405b807e6_1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12ce2f7e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12ce2f7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12ce2f7e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12ce2f7e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405b807e6_1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405b807e6_1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12ce2f7e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12ce2f7e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405b807e6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405b807e6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12ce2f7e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12ce2f7e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12ce2f7e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12ce2f7e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405b807e6_1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405b807e6_1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405b807e6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405b807e6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405b807e6_1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405b807e6_1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05b807e6_1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05b807e6_1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05b807e6_1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05b807e6_1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405b807e6_14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405b807e6_1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405b807e6_14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405b807e6_14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Computer Network Assignment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02350" y="295400"/>
            <a:ext cx="2400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JUMP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302350" y="1763150"/>
            <a:ext cx="41958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JUMP</a:t>
            </a: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 &lt;filename&gt; RTPS/1.0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CSeq: &lt;sequence&gt;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Session: &lt;session&gt;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Frame: &lt;frame index&gt;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2"/>
          <p:cNvSpPr txBox="1"/>
          <p:nvPr>
            <p:ph type="title"/>
          </p:nvPr>
        </p:nvSpPr>
        <p:spPr>
          <a:xfrm>
            <a:off x="1455400" y="1293338"/>
            <a:ext cx="12474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/>
              <a:t>CLIENT</a:t>
            </a:r>
            <a:endParaRPr b="1" sz="2000"/>
          </a:p>
        </p:txBody>
      </p:sp>
      <p:sp>
        <p:nvSpPr>
          <p:cNvPr id="130" name="Google Shape;130;p22"/>
          <p:cNvSpPr txBox="1"/>
          <p:nvPr/>
        </p:nvSpPr>
        <p:spPr>
          <a:xfrm>
            <a:off x="4787100" y="1763150"/>
            <a:ext cx="41958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RTSP/1.0 200 OK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CSeq: &lt;sequence&gt;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Session: &lt;session&gt;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2"/>
          <p:cNvSpPr txBox="1"/>
          <p:nvPr>
            <p:ph type="title"/>
          </p:nvPr>
        </p:nvSpPr>
        <p:spPr>
          <a:xfrm>
            <a:off x="5788075" y="1293338"/>
            <a:ext cx="12474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/>
              <a:t>SERVER</a:t>
            </a:r>
            <a:endParaRPr b="1" sz="2000"/>
          </a:p>
        </p:txBody>
      </p:sp>
      <p:sp>
        <p:nvSpPr>
          <p:cNvPr id="132" name="Google Shape;132;p22"/>
          <p:cNvSpPr txBox="1"/>
          <p:nvPr/>
        </p:nvSpPr>
        <p:spPr>
          <a:xfrm>
            <a:off x="4787100" y="3236319"/>
            <a:ext cx="41064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RTSP/1.0 FILE_NOT_FOUND_404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CSeq: &lt;sequence&gt;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302350" y="3506925"/>
            <a:ext cx="2503200" cy="9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/>
              <a:t>frame index</a:t>
            </a:r>
            <a:r>
              <a:rPr lang="vi" sz="1800"/>
              <a:t> is the index of the current playing frame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02350" y="295400"/>
            <a:ext cx="2400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SWITCH</a:t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302350" y="1763150"/>
            <a:ext cx="41958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 &lt;filename&gt; RTPS/1.0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CSeq: &lt;sequence&gt;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Session: &lt;session&gt;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1455400" y="1293338"/>
            <a:ext cx="12474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/>
              <a:t>CLIENT</a:t>
            </a:r>
            <a:endParaRPr b="1" sz="2000"/>
          </a:p>
        </p:txBody>
      </p:sp>
      <p:sp>
        <p:nvSpPr>
          <p:cNvPr id="141" name="Google Shape;141;p23"/>
          <p:cNvSpPr txBox="1"/>
          <p:nvPr/>
        </p:nvSpPr>
        <p:spPr>
          <a:xfrm>
            <a:off x="4787100" y="1763150"/>
            <a:ext cx="41958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RTSP/1.0 200 OK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CSeq: &lt;sequence&gt;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Session: &lt;session&gt;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Video: &lt;file list&gt;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3"/>
          <p:cNvSpPr txBox="1"/>
          <p:nvPr>
            <p:ph type="title"/>
          </p:nvPr>
        </p:nvSpPr>
        <p:spPr>
          <a:xfrm>
            <a:off x="5788075" y="1293338"/>
            <a:ext cx="12474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/>
              <a:t>SERVER</a:t>
            </a:r>
            <a:endParaRPr b="1" sz="2000"/>
          </a:p>
        </p:txBody>
      </p:sp>
      <p:sp>
        <p:nvSpPr>
          <p:cNvPr id="143" name="Google Shape;143;p23"/>
          <p:cNvSpPr txBox="1"/>
          <p:nvPr/>
        </p:nvSpPr>
        <p:spPr>
          <a:xfrm>
            <a:off x="4787100" y="3236319"/>
            <a:ext cx="41064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RTSP/1.0 FILE_NOT_FOUND_404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CSeq: &lt;sequence&gt;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3"/>
          <p:cNvSpPr txBox="1"/>
          <p:nvPr>
            <p:ph type="title"/>
          </p:nvPr>
        </p:nvSpPr>
        <p:spPr>
          <a:xfrm>
            <a:off x="302350" y="3506925"/>
            <a:ext cx="2503200" cy="9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/>
              <a:t>file list</a:t>
            </a:r>
            <a:r>
              <a:rPr lang="vi" sz="1800"/>
              <a:t> is the list of playback files (.Mjpeg) in the Server.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02350" y="295400"/>
            <a:ext cx="330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CHANGESPEED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302350" y="1763150"/>
            <a:ext cx="47103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CHANGESPEED</a:t>
            </a: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 &lt;file name&gt; RTPS/1.0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CSeq: &lt;sequence&gt;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Session: &lt;session&gt;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Delay: &lt;frame delay&gt;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4"/>
          <p:cNvSpPr txBox="1"/>
          <p:nvPr>
            <p:ph type="title"/>
          </p:nvPr>
        </p:nvSpPr>
        <p:spPr>
          <a:xfrm>
            <a:off x="1455400" y="1293338"/>
            <a:ext cx="12474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/>
              <a:t>CLIENT</a:t>
            </a:r>
            <a:endParaRPr b="1" sz="2000"/>
          </a:p>
        </p:txBody>
      </p:sp>
      <p:sp>
        <p:nvSpPr>
          <p:cNvPr id="152" name="Google Shape;152;p24"/>
          <p:cNvSpPr txBox="1"/>
          <p:nvPr/>
        </p:nvSpPr>
        <p:spPr>
          <a:xfrm>
            <a:off x="5338800" y="1763150"/>
            <a:ext cx="30030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RTSP/1.0 200 OK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CSeq: &lt;sequence&gt;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Session: &lt;session&gt;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4"/>
          <p:cNvSpPr txBox="1"/>
          <p:nvPr>
            <p:ph type="title"/>
          </p:nvPr>
        </p:nvSpPr>
        <p:spPr>
          <a:xfrm>
            <a:off x="5788075" y="1293338"/>
            <a:ext cx="12474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/>
              <a:t>SERVER</a:t>
            </a:r>
            <a:endParaRPr b="1" sz="2000"/>
          </a:p>
        </p:txBody>
      </p:sp>
      <p:sp>
        <p:nvSpPr>
          <p:cNvPr id="154" name="Google Shape;154;p24"/>
          <p:cNvSpPr txBox="1"/>
          <p:nvPr>
            <p:ph type="title"/>
          </p:nvPr>
        </p:nvSpPr>
        <p:spPr>
          <a:xfrm>
            <a:off x="302350" y="3506925"/>
            <a:ext cx="2503200" cy="9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/>
              <a:t>frame delay</a:t>
            </a:r>
            <a:r>
              <a:rPr lang="vi" sz="1800"/>
              <a:t> is the delay after each frame sent.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0" y="9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Graphic User Interface (GUI)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250" y="703588"/>
            <a:ext cx="7685499" cy="431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0" y="12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GUI Layout</a:t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526" y="694500"/>
            <a:ext cx="7630925" cy="42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RTP Packet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75" y="1228125"/>
            <a:ext cx="8924651" cy="30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700"/>
              <a:t>Encoding</a:t>
            </a:r>
            <a:r>
              <a:rPr lang="vi" sz="2700"/>
              <a:t> (</a:t>
            </a:r>
            <a:r>
              <a:rPr lang="vi" sz="2700">
                <a:solidFill>
                  <a:srgbClr val="FF0000"/>
                </a:solidFill>
              </a:rPr>
              <a:t>V = 2</a:t>
            </a:r>
            <a:r>
              <a:rPr lang="vi" sz="2700"/>
              <a:t>, P = 0, </a:t>
            </a:r>
            <a:r>
              <a:rPr lang="vi" sz="2700">
                <a:solidFill>
                  <a:srgbClr val="0000FF"/>
                </a:solidFill>
              </a:rPr>
              <a:t>X = 1</a:t>
            </a:r>
            <a:r>
              <a:rPr lang="vi" sz="2700"/>
              <a:t>, CC = 0, M = 0, </a:t>
            </a:r>
            <a:r>
              <a:rPr lang="vi" sz="2700">
                <a:solidFill>
                  <a:srgbClr val="00FF00"/>
                </a:solidFill>
              </a:rPr>
              <a:t>PT = 26</a:t>
            </a:r>
            <a:r>
              <a:rPr lang="vi" sz="2700"/>
              <a:t>)</a:t>
            </a:r>
            <a:r>
              <a:rPr lang="vi"/>
              <a:t> 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00" y="687600"/>
            <a:ext cx="3400425" cy="42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3842425" y="572700"/>
            <a:ext cx="5143500" cy="4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500">
                <a:latin typeface="Courier New"/>
                <a:ea typeface="Courier New"/>
                <a:cs typeface="Courier New"/>
                <a:sym typeface="Courier New"/>
              </a:rPr>
              <a:t>0000 0000 0000 0010	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500">
                <a:latin typeface="Courier New"/>
                <a:ea typeface="Courier New"/>
                <a:cs typeface="Courier New"/>
                <a:sym typeface="Courier New"/>
              </a:rPr>
              <a:t>0000 0000 0000 0100	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500">
                <a:latin typeface="Courier New"/>
                <a:ea typeface="Courier New"/>
                <a:cs typeface="Courier New"/>
                <a:sym typeface="Courier New"/>
              </a:rPr>
              <a:t>0000 0000 0000 1000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500">
                <a:latin typeface="Courier New"/>
                <a:ea typeface="Courier New"/>
                <a:cs typeface="Courier New"/>
                <a:sym typeface="Courier New"/>
              </a:rPr>
              <a:t>0000 0000 0000 1001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500">
                <a:latin typeface="Courier New"/>
                <a:ea typeface="Courier New"/>
                <a:cs typeface="Courier New"/>
                <a:sym typeface="Courier New"/>
              </a:rPr>
              <a:t>0000 0000 1001 0000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500">
                <a:latin typeface="Courier New"/>
                <a:ea typeface="Courier New"/>
                <a:cs typeface="Courier New"/>
                <a:sym typeface="Courier New"/>
              </a:rPr>
              <a:t>0000 0001 0010 0000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500">
                <a:latin typeface="Courier New"/>
                <a:ea typeface="Courier New"/>
                <a:cs typeface="Courier New"/>
                <a:sym typeface="Courier New"/>
              </a:rPr>
              <a:t>1001 0000 0000 0000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vi" sz="25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vi" sz="2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vi" sz="2500">
                <a:latin typeface="Courier New"/>
                <a:ea typeface="Courier New"/>
                <a:cs typeface="Courier New"/>
                <a:sym typeface="Courier New"/>
              </a:rPr>
              <a:t> 0000 0</a:t>
            </a:r>
            <a:r>
              <a:rPr b="1" lang="vi" sz="25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001 1010</a:t>
            </a:r>
            <a:endParaRPr b="1" sz="25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700">
                <a:solidFill>
                  <a:srgbClr val="000000"/>
                </a:solidFill>
              </a:rPr>
              <a:t>Decoding</a:t>
            </a:r>
            <a:r>
              <a:rPr lang="vi" sz="2700">
                <a:solidFill>
                  <a:srgbClr val="FF0000"/>
                </a:solidFill>
              </a:rPr>
              <a:t> </a:t>
            </a:r>
            <a:r>
              <a:rPr lang="vi" sz="2700"/>
              <a:t>(header[0:2] = </a:t>
            </a:r>
            <a:r>
              <a:rPr b="1" lang="vi" sz="2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10010000 00011010</a:t>
            </a:r>
            <a:r>
              <a:rPr lang="vi" sz="2700"/>
              <a:t>)</a:t>
            </a:r>
            <a:r>
              <a:rPr lang="vi"/>
              <a:t> </a:t>
            </a:r>
            <a:endParaRPr/>
          </a:p>
        </p:txBody>
      </p:sp>
      <p:sp>
        <p:nvSpPr>
          <p:cNvPr id="186" name="Google Shape;186;p29"/>
          <p:cNvSpPr txBox="1"/>
          <p:nvPr/>
        </p:nvSpPr>
        <p:spPr>
          <a:xfrm>
            <a:off x="85125" y="3658650"/>
            <a:ext cx="3866700" cy="14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500">
                <a:latin typeface="Courier New"/>
                <a:ea typeface="Courier New"/>
                <a:cs typeface="Courier New"/>
                <a:sym typeface="Courier New"/>
              </a:rPr>
              <a:t>V: 0xC0 = 1100</a:t>
            </a:r>
            <a:r>
              <a:rPr b="1" lang="vi" sz="2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2500"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500">
                <a:latin typeface="Courier New"/>
                <a:ea typeface="Courier New"/>
                <a:cs typeface="Courier New"/>
                <a:sym typeface="Courier New"/>
              </a:rPr>
              <a:t>P: 0x20 = 0010 0000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500">
                <a:latin typeface="Courier New"/>
                <a:ea typeface="Courier New"/>
                <a:cs typeface="Courier New"/>
                <a:sym typeface="Courier New"/>
              </a:rPr>
              <a:t>X: 0x10 = 0001 0000</a:t>
            </a:r>
            <a:endParaRPr b="1" sz="25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25" y="1581988"/>
            <a:ext cx="5945851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4669275" y="3658650"/>
            <a:ext cx="4093200" cy="12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500">
                <a:latin typeface="Courier New"/>
                <a:ea typeface="Courier New"/>
                <a:cs typeface="Courier New"/>
                <a:sym typeface="Courier New"/>
              </a:rPr>
              <a:t>CC: 0x0F = 0000 1111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500">
                <a:latin typeface="Courier New"/>
                <a:ea typeface="Courier New"/>
                <a:cs typeface="Courier New"/>
                <a:sym typeface="Courier New"/>
              </a:rPr>
              <a:t>M : 0x80 = 1000 0000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500">
                <a:latin typeface="Courier New"/>
                <a:ea typeface="Courier New"/>
                <a:cs typeface="Courier New"/>
                <a:sym typeface="Courier New"/>
              </a:rPr>
              <a:t>PT: 0x7F = 0111 1111</a:t>
            </a:r>
            <a:endParaRPr b="1" sz="25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145925" y="644450"/>
            <a:ext cx="86697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Apply </a:t>
            </a:r>
            <a:r>
              <a:rPr b="1" lang="vi" sz="2500"/>
              <a:t>masking</a:t>
            </a:r>
            <a:r>
              <a:rPr lang="vi" sz="2500"/>
              <a:t> to extract individual bit, then </a:t>
            </a:r>
            <a:r>
              <a:rPr b="1" lang="vi" sz="2500"/>
              <a:t>shift</a:t>
            </a:r>
            <a:r>
              <a:rPr lang="vi" sz="2500"/>
              <a:t> the result based on their position:</a:t>
            </a:r>
            <a:endParaRPr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Appendix: Mjpeg format used in Assignment 1</a:t>
            </a:r>
            <a:endParaRPr b="1"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</a:rPr>
              <a:t>Composed of many JPEG images concatenated together in the same file.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</a:rPr>
              <a:t>Before each JPEG image, there’s a 5 byte header contain a </a:t>
            </a:r>
            <a:r>
              <a:rPr b="1" lang="vi">
                <a:solidFill>
                  <a:srgbClr val="000000"/>
                </a:solidFill>
              </a:rPr>
              <a:t>string of 5 digits </a:t>
            </a:r>
            <a:r>
              <a:rPr lang="vi">
                <a:solidFill>
                  <a:srgbClr val="000000"/>
                </a:solidFill>
              </a:rPr>
              <a:t>representing the size (in bytes) of the image immediately follow it.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</a:rPr>
              <a:t>This is consider non-standard for modern Mjpeg format.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</a:rPr>
              <a:t>Since the given movie.Mjpeg file is very special, that’s mean to have more videos for user to choose from, we have to convert </a:t>
            </a:r>
            <a:r>
              <a:rPr lang="vi">
                <a:solidFill>
                  <a:schemeClr val="dk1"/>
                </a:solidFill>
              </a:rPr>
              <a:t>from other video sources</a:t>
            </a:r>
            <a:r>
              <a:rPr lang="vi">
                <a:solidFill>
                  <a:srgbClr val="000000"/>
                </a:solidFill>
              </a:rPr>
              <a:t> ourselves.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</a:rPr>
              <a:t>Luckily, we have: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>
                <a:solidFill>
                  <a:srgbClr val="000000"/>
                </a:solidFill>
              </a:rPr>
              <a:t>A </a:t>
            </a:r>
            <a:r>
              <a:rPr b="1" lang="vi">
                <a:solidFill>
                  <a:srgbClr val="000000"/>
                </a:solidFill>
              </a:rPr>
              <a:t>JPEG</a:t>
            </a:r>
            <a:r>
              <a:rPr lang="vi">
                <a:solidFill>
                  <a:srgbClr val="000000"/>
                </a:solidFill>
              </a:rPr>
              <a:t> file always </a:t>
            </a:r>
            <a:r>
              <a:rPr b="1" lang="vi">
                <a:solidFill>
                  <a:srgbClr val="000000"/>
                </a:solidFill>
              </a:rPr>
              <a:t>start with 0xFFD8</a:t>
            </a:r>
            <a:r>
              <a:rPr lang="vi">
                <a:solidFill>
                  <a:srgbClr val="000000"/>
                </a:solidFill>
              </a:rPr>
              <a:t>, and </a:t>
            </a:r>
            <a:r>
              <a:rPr b="1" lang="vi">
                <a:solidFill>
                  <a:srgbClr val="000000"/>
                </a:solidFill>
              </a:rPr>
              <a:t>end with 0xFFD9</a:t>
            </a:r>
            <a:r>
              <a:rPr lang="vi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Example of our special Mjpeg format</a:t>
            </a:r>
            <a:endParaRPr b="1"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550" y="682225"/>
            <a:ext cx="7653051" cy="422024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/>
        </p:nvSpPr>
        <p:spPr>
          <a:xfrm>
            <a:off x="6833675" y="627100"/>
            <a:ext cx="19986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0000"/>
                </a:solidFill>
              </a:rPr>
              <a:t>Size of the first JPEG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3261000" y="572700"/>
            <a:ext cx="19986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0000"/>
                </a:solidFill>
              </a:rPr>
              <a:t>JPEG start point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4000"/>
            <a:ext cx="8520600" cy="8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vi" sz="2000"/>
              <a:t>Functional Requirements (Core function)</a:t>
            </a:r>
            <a:endParaRPr sz="320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500">
                <a:solidFill>
                  <a:srgbClr val="000000"/>
                </a:solidFill>
              </a:rPr>
              <a:t>When the Client presses the </a:t>
            </a:r>
            <a:r>
              <a:rPr b="1" lang="vi" sz="1500">
                <a:solidFill>
                  <a:srgbClr val="000000"/>
                </a:solidFill>
              </a:rPr>
              <a:t>‘Setup’</a:t>
            </a:r>
            <a:r>
              <a:rPr lang="vi" sz="1500">
                <a:solidFill>
                  <a:srgbClr val="000000"/>
                </a:solidFill>
              </a:rPr>
              <a:t> button the session is being sat up and ready to play the playback.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500">
                <a:solidFill>
                  <a:srgbClr val="000000"/>
                </a:solidFill>
              </a:rPr>
              <a:t>When the Client presses the </a:t>
            </a:r>
            <a:r>
              <a:rPr b="1" lang="vi" sz="1500">
                <a:solidFill>
                  <a:srgbClr val="000000"/>
                </a:solidFill>
              </a:rPr>
              <a:t>‘Play’</a:t>
            </a:r>
            <a:r>
              <a:rPr lang="vi" sz="1500">
                <a:solidFill>
                  <a:srgbClr val="000000"/>
                </a:solidFill>
              </a:rPr>
              <a:t> button they must be able to see the playback start playing.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500">
                <a:solidFill>
                  <a:srgbClr val="000000"/>
                </a:solidFill>
              </a:rPr>
              <a:t>When the Client presses the </a:t>
            </a:r>
            <a:r>
              <a:rPr b="1" lang="vi" sz="1500">
                <a:solidFill>
                  <a:srgbClr val="000000"/>
                </a:solidFill>
              </a:rPr>
              <a:t>‘Pause’</a:t>
            </a:r>
            <a:r>
              <a:rPr lang="vi" sz="1500">
                <a:solidFill>
                  <a:srgbClr val="000000"/>
                </a:solidFill>
              </a:rPr>
              <a:t> button the playback must be paused at the current frame but still able to proceed to the next frame play when the Client selects the </a:t>
            </a:r>
            <a:r>
              <a:rPr b="1" lang="vi" sz="1500">
                <a:solidFill>
                  <a:srgbClr val="000000"/>
                </a:solidFill>
              </a:rPr>
              <a:t>‘Play’</a:t>
            </a:r>
            <a:r>
              <a:rPr lang="vi" sz="1500">
                <a:solidFill>
                  <a:srgbClr val="000000"/>
                </a:solidFill>
              </a:rPr>
              <a:t> button.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500">
                <a:solidFill>
                  <a:srgbClr val="000000"/>
                </a:solidFill>
              </a:rPr>
              <a:t>When the Client presses the </a:t>
            </a:r>
            <a:r>
              <a:rPr b="1" lang="vi" sz="1500">
                <a:solidFill>
                  <a:srgbClr val="000000"/>
                </a:solidFill>
              </a:rPr>
              <a:t>‘TearDown’</a:t>
            </a:r>
            <a:r>
              <a:rPr lang="vi" sz="1500">
                <a:solidFill>
                  <a:srgbClr val="000000"/>
                </a:solidFill>
              </a:rPr>
              <a:t> button the playing session is terminated and the Client has to </a:t>
            </a:r>
            <a:r>
              <a:rPr b="1" lang="vi" sz="1500">
                <a:solidFill>
                  <a:srgbClr val="000000"/>
                </a:solidFill>
              </a:rPr>
              <a:t>‘Setup’</a:t>
            </a:r>
            <a:r>
              <a:rPr lang="vi" sz="1500">
                <a:solidFill>
                  <a:srgbClr val="000000"/>
                </a:solidFill>
              </a:rPr>
              <a:t> to play again.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500">
                <a:solidFill>
                  <a:srgbClr val="000000"/>
                </a:solidFill>
              </a:rPr>
              <a:t>The Server always replies to all the messages the Client sends.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Example of our special Mjpeg format</a:t>
            </a:r>
            <a:endParaRPr b="1"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802525" y="3591200"/>
            <a:ext cx="15201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>
                <a:solidFill>
                  <a:srgbClr val="FF0000"/>
                </a:solidFill>
              </a:rPr>
              <a:t>JPEG end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75" y="661950"/>
            <a:ext cx="8848249" cy="28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2462700" y="3501950"/>
            <a:ext cx="21093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>
                <a:solidFill>
                  <a:srgbClr val="0000FF"/>
                </a:solidFill>
              </a:rPr>
              <a:t>next JPEG size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6150"/>
            <a:ext cx="7968975" cy="46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0" y="0"/>
            <a:ext cx="4189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Complete Class Diagram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8675"/>
            <a:ext cx="9143998" cy="37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245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State diagram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425" y="1017725"/>
            <a:ext cx="6286406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02350" y="295400"/>
            <a:ext cx="138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SETUP</a:t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302350" y="1909963"/>
            <a:ext cx="3933900" cy="1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SETUP &lt;filename&gt; RTPS/1.0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CSeq: &lt;sequence&gt;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Transport: RTP/UDP; </a:t>
            </a: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client_port</a:t>
            </a: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= &lt;rtp port&gt;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1455400" y="1293338"/>
            <a:ext cx="12474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/>
              <a:t>CLIENT</a:t>
            </a:r>
            <a:endParaRPr b="1" sz="2000"/>
          </a:p>
        </p:txBody>
      </p:sp>
      <p:sp>
        <p:nvSpPr>
          <p:cNvPr id="80" name="Google Shape;80;p17"/>
          <p:cNvSpPr txBox="1"/>
          <p:nvPr/>
        </p:nvSpPr>
        <p:spPr>
          <a:xfrm>
            <a:off x="4572000" y="1877538"/>
            <a:ext cx="41064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RTSP/1.0 200 OK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CSeq: &lt;sequence&gt;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Session: &lt;session&gt;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TotalFrame &lt;number of frame&gt;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5788075" y="1293338"/>
            <a:ext cx="12474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/>
              <a:t>SERVER</a:t>
            </a:r>
            <a:endParaRPr b="1" sz="2000"/>
          </a:p>
        </p:txBody>
      </p:sp>
      <p:sp>
        <p:nvSpPr>
          <p:cNvPr id="82" name="Google Shape;82;p17"/>
          <p:cNvSpPr txBox="1"/>
          <p:nvPr/>
        </p:nvSpPr>
        <p:spPr>
          <a:xfrm>
            <a:off x="4572000" y="3265969"/>
            <a:ext cx="41064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RTSP/1.0 </a:t>
            </a:r>
            <a:r>
              <a:rPr b="1" lang="vi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FILE_NOT_FOUND_404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CSeq: &lt;sequence&gt;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02350" y="4158225"/>
            <a:ext cx="72888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/>
              <a:t>sequence</a:t>
            </a:r>
            <a:r>
              <a:rPr lang="vi" sz="1800"/>
              <a:t> number starts from 0 and increase by 1 after each request</a:t>
            </a:r>
            <a:endParaRPr sz="1800"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299700" y="4581250"/>
            <a:ext cx="87342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/>
              <a:t>session</a:t>
            </a:r>
            <a:r>
              <a:rPr lang="vi" sz="1800"/>
              <a:t> number is created in the </a:t>
            </a:r>
            <a:r>
              <a:rPr b="1" lang="vi" sz="1800"/>
              <a:t>SETUP</a:t>
            </a:r>
            <a:r>
              <a:rPr lang="vi" sz="1800"/>
              <a:t> request (random between 10000 - 99999)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02350" y="295400"/>
            <a:ext cx="138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PLAY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302350" y="1909972"/>
            <a:ext cx="39339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PLAY</a:t>
            </a: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 &lt;filename&gt; RTPS/1.0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CSeq: &lt;sequence&gt;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Session: &lt;session&gt;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1455400" y="1293338"/>
            <a:ext cx="12474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/>
              <a:t>CLIENT</a:t>
            </a:r>
            <a:endParaRPr b="1" sz="2000"/>
          </a:p>
        </p:txBody>
      </p:sp>
      <p:sp>
        <p:nvSpPr>
          <p:cNvPr id="92" name="Google Shape;92;p18"/>
          <p:cNvSpPr txBox="1"/>
          <p:nvPr/>
        </p:nvSpPr>
        <p:spPr>
          <a:xfrm>
            <a:off x="4572000" y="1877547"/>
            <a:ext cx="41064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RTSP/1.0 200 OK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CSeq: &lt;sequence&gt;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Session: &lt;session&gt;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5788075" y="1293338"/>
            <a:ext cx="12474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/>
              <a:t>SERVER</a:t>
            </a:r>
            <a:endParaRPr b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02350" y="295400"/>
            <a:ext cx="138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PAUSE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302350" y="1909972"/>
            <a:ext cx="39339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PAUSE</a:t>
            </a: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 &lt;filename&gt; RTPS/1.0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CSeq: &lt;sequence&gt;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Session: &lt;session&gt;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1455400" y="1293338"/>
            <a:ext cx="12474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/>
              <a:t>CLIENT</a:t>
            </a:r>
            <a:endParaRPr b="1" sz="2000"/>
          </a:p>
        </p:txBody>
      </p:sp>
      <p:sp>
        <p:nvSpPr>
          <p:cNvPr id="101" name="Google Shape;101;p19"/>
          <p:cNvSpPr txBox="1"/>
          <p:nvPr/>
        </p:nvSpPr>
        <p:spPr>
          <a:xfrm>
            <a:off x="4572000" y="1877547"/>
            <a:ext cx="41064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RTSP/1.0 200 OK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CSeq: &lt;sequence&gt;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Session: &lt;session&gt;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5788075" y="1293338"/>
            <a:ext cx="12474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/>
              <a:t>SERVER</a:t>
            </a:r>
            <a:endParaRPr b="1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02350" y="295400"/>
            <a:ext cx="2400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TEARDOWN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302350" y="1909975"/>
            <a:ext cx="41958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TEARDOWN</a:t>
            </a: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&gt; RTPS/1.0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CSeq: &lt;sequence&gt;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Session: &lt;session&gt;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1455400" y="1293338"/>
            <a:ext cx="12474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/>
              <a:t>CLIENT</a:t>
            </a:r>
            <a:endParaRPr b="1" sz="2000"/>
          </a:p>
        </p:txBody>
      </p:sp>
      <p:sp>
        <p:nvSpPr>
          <p:cNvPr id="110" name="Google Shape;110;p20"/>
          <p:cNvSpPr txBox="1"/>
          <p:nvPr/>
        </p:nvSpPr>
        <p:spPr>
          <a:xfrm>
            <a:off x="4787100" y="1909975"/>
            <a:ext cx="33303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RTSP/1.0 200 OK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CSeq: &lt;sequence&gt;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Session: &lt;session&gt;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5788075" y="1293338"/>
            <a:ext cx="12474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/>
              <a:t>SERVER</a:t>
            </a:r>
            <a:endParaRPr b="1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02350" y="295400"/>
            <a:ext cx="2400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DESCRIBE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302350" y="1763150"/>
            <a:ext cx="41958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&gt; RTPS/1.0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CSeq: &lt;sequence&gt;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Session: &lt;session&gt;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1455400" y="1293338"/>
            <a:ext cx="12474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/>
              <a:t>CLIENT</a:t>
            </a:r>
            <a:endParaRPr b="1" sz="2000"/>
          </a:p>
        </p:txBody>
      </p:sp>
      <p:sp>
        <p:nvSpPr>
          <p:cNvPr id="119" name="Google Shape;119;p21"/>
          <p:cNvSpPr txBox="1"/>
          <p:nvPr/>
        </p:nvSpPr>
        <p:spPr>
          <a:xfrm>
            <a:off x="4787100" y="1763150"/>
            <a:ext cx="4195800" cy="26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RTSP/1.0 200 OK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CSeq: &lt;sequence&gt;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Session: &lt;session&gt;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Content-Length: &lt;info length&gt;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v=2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o=&lt;Server IP address&gt;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s=RTSP &lt;session&gt;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m=video &lt;file name&gt; RTP/Mjpeg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latin typeface="Courier New"/>
                <a:ea typeface="Courier New"/>
                <a:cs typeface="Courier New"/>
                <a:sym typeface="Courier New"/>
              </a:rPr>
              <a:t>m=size &lt;file size&gt; Bytes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5788075" y="1293338"/>
            <a:ext cx="12474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/>
              <a:t>SERVER</a:t>
            </a:r>
            <a:endParaRPr b="1" sz="2000"/>
          </a:p>
        </p:txBody>
      </p:sp>
      <p:sp>
        <p:nvSpPr>
          <p:cNvPr id="121" name="Google Shape;121;p21"/>
          <p:cNvSpPr txBox="1"/>
          <p:nvPr/>
        </p:nvSpPr>
        <p:spPr>
          <a:xfrm>
            <a:off x="4787100" y="4386594"/>
            <a:ext cx="41064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RTSP/1.0 FILE_NOT_FOUND_404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CSeq: &lt;sequence&gt;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1"/>
          <p:cNvSpPr txBox="1"/>
          <p:nvPr>
            <p:ph type="title"/>
          </p:nvPr>
        </p:nvSpPr>
        <p:spPr>
          <a:xfrm>
            <a:off x="367825" y="3263775"/>
            <a:ext cx="2503200" cy="9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/>
              <a:t>info length</a:t>
            </a:r>
            <a:r>
              <a:rPr lang="vi" sz="1800"/>
              <a:t> is length of the information returned to the Client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