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58" r:id="rId3"/>
    <p:sldId id="314" r:id="rId4"/>
    <p:sldId id="317" r:id="rId5"/>
    <p:sldId id="353" r:id="rId6"/>
    <p:sldId id="316" r:id="rId7"/>
    <p:sldId id="359" r:id="rId8"/>
    <p:sldId id="354" r:id="rId9"/>
    <p:sldId id="355" r:id="rId10"/>
    <p:sldId id="362" r:id="rId11"/>
    <p:sldId id="363" r:id="rId12"/>
    <p:sldId id="365" r:id="rId13"/>
    <p:sldId id="330" r:id="rId14"/>
    <p:sldId id="303" r:id="rId15"/>
    <p:sldId id="311" r:id="rId16"/>
    <p:sldId id="289" r:id="rId17"/>
    <p:sldId id="295" r:id="rId18"/>
    <p:sldId id="333" r:id="rId19"/>
    <p:sldId id="308" r:id="rId20"/>
    <p:sldId id="309" r:id="rId21"/>
    <p:sldId id="310" r:id="rId22"/>
    <p:sldId id="292" r:id="rId23"/>
    <p:sldId id="368" r:id="rId24"/>
    <p:sldId id="312" r:id="rId25"/>
    <p:sldId id="313" r:id="rId26"/>
    <p:sldId id="366" r:id="rId27"/>
    <p:sldId id="336" r:id="rId28"/>
    <p:sldId id="338" r:id="rId29"/>
    <p:sldId id="352" r:id="rId30"/>
    <p:sldId id="367" r:id="rId31"/>
    <p:sldId id="347" r:id="rId32"/>
    <p:sldId id="349" r:id="rId33"/>
    <p:sldId id="348" r:id="rId34"/>
    <p:sldId id="350" r:id="rId35"/>
    <p:sldId id="351" r:id="rId36"/>
    <p:sldId id="342" r:id="rId37"/>
    <p:sldId id="341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B60E8F-BE6F-8A70-4951-795AE8BAD647}" name="Hastings, Nicky (she, her | elle, la)" initials="Hl" userId="S::nicky.hastings@nrcan-rncan.gc.ca::d5144842-88f3-4baf-9bde-9dd4ce49f4df" providerId="AD"/>
  <p188:author id="{C48623EE-335E-B97E-FCD8-FF44E3FB5C50}" name="McGrath, Heather" initials="MH" userId="S::heather.mcgrath@nrcan-rncan.gc.ca::83a50b91-6da5-44bc-8c99-acbf49e4c4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434"/>
    <a:srgbClr val="E7E6E6"/>
    <a:srgbClr val="E97F3D"/>
    <a:srgbClr val="9E277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E5850-4B3E-4710-9CD6-E42A91EAB016}" v="43" dt="2024-03-18T18:04:4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D8476-B75A-4FCF-AE65-63627126B9B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70C97-C869-4500-938F-65005FB521C0}">
      <dgm:prSet phldrT="[Text]" custT="1"/>
      <dgm:spPr/>
      <dgm:t>
        <a:bodyPr/>
        <a:lstStyle/>
        <a:p>
          <a:r>
            <a:rPr lang="en-US" sz="2000" dirty="0" err="1"/>
            <a:t>MasterRuleBook</a:t>
          </a:r>
          <a:endParaRPr lang="en-US" sz="2000" dirty="0"/>
        </a:p>
        <a:p>
          <a:r>
            <a:rPr lang="en-US" sz="2000" dirty="0"/>
            <a:t>Line Items</a:t>
          </a:r>
        </a:p>
      </dgm:t>
    </dgm:pt>
    <dgm:pt modelId="{83CCEE3A-4406-462A-9E48-4AF73FAB8808}" type="parTrans" cxnId="{9D8A8097-A930-47C2-8B2D-A0E8D5EE7070}">
      <dgm:prSet/>
      <dgm:spPr/>
      <dgm:t>
        <a:bodyPr/>
        <a:lstStyle/>
        <a:p>
          <a:endParaRPr lang="en-US" sz="1050"/>
        </a:p>
      </dgm:t>
    </dgm:pt>
    <dgm:pt modelId="{0835A515-8C80-4326-9D08-741D4A366751}" type="sibTrans" cxnId="{9D8A8097-A930-47C2-8B2D-A0E8D5EE7070}">
      <dgm:prSet custT="1"/>
      <dgm:spPr/>
      <dgm:t>
        <a:bodyPr/>
        <a:lstStyle/>
        <a:p>
          <a:r>
            <a:rPr lang="en-US" sz="1100" dirty="0"/>
            <a:t>All items found in a building: structural and contents</a:t>
          </a:r>
        </a:p>
      </dgm:t>
    </dgm:pt>
    <dgm:pt modelId="{1F0803C2-D92F-4AA6-BA54-837B38D21F70}">
      <dgm:prSet phldrT="[Text]" custT="1"/>
      <dgm:spPr/>
      <dgm:t>
        <a:bodyPr/>
        <a:lstStyle/>
        <a:p>
          <a:r>
            <a:rPr lang="en-US" sz="2000" dirty="0"/>
            <a:t>Depth Replacement</a:t>
          </a:r>
        </a:p>
      </dgm:t>
    </dgm:pt>
    <dgm:pt modelId="{2EB39523-7887-4926-B8CA-D69E28BD949E}" type="parTrans" cxnId="{42EA8AA8-66D7-4AE3-9D98-188E4BB5360B}">
      <dgm:prSet/>
      <dgm:spPr/>
      <dgm:t>
        <a:bodyPr/>
        <a:lstStyle/>
        <a:p>
          <a:endParaRPr lang="en-US" sz="1050"/>
        </a:p>
      </dgm:t>
    </dgm:pt>
    <dgm:pt modelId="{D5374375-4B4B-4D43-B618-CBE4D92B403A}" type="sibTrans" cxnId="{42EA8AA8-66D7-4AE3-9D98-188E4BB5360B}">
      <dgm:prSet custT="1"/>
      <dgm:spPr/>
      <dgm:t>
        <a:bodyPr/>
        <a:lstStyle/>
        <a:p>
          <a:r>
            <a:rPr lang="en-US" sz="800" dirty="0"/>
            <a:t>Unique list and value for each item at each water depth</a:t>
          </a:r>
        </a:p>
      </dgm:t>
    </dgm:pt>
    <dgm:pt modelId="{BDBB0444-443F-40AA-9CBC-4A7DB2C78CFF}">
      <dgm:prSet phldrT="[Text]" custT="1"/>
      <dgm:spPr/>
      <dgm:t>
        <a:bodyPr/>
        <a:lstStyle/>
        <a:p>
          <a:r>
            <a:rPr lang="en-US" sz="2000" dirty="0"/>
            <a:t>$</a:t>
          </a:r>
        </a:p>
        <a:p>
          <a:r>
            <a:rPr lang="en-US" sz="2000" dirty="0"/>
            <a:t> (by location &amp; date)</a:t>
          </a:r>
        </a:p>
      </dgm:t>
    </dgm:pt>
    <dgm:pt modelId="{436AF3D9-CC9D-4D71-B1F1-C911F4D27B35}" type="parTrans" cxnId="{96E7A4B1-51D4-4B62-AD64-7BB2B76F4B42}">
      <dgm:prSet/>
      <dgm:spPr/>
      <dgm:t>
        <a:bodyPr/>
        <a:lstStyle/>
        <a:p>
          <a:endParaRPr lang="en-US" sz="1050"/>
        </a:p>
      </dgm:t>
    </dgm:pt>
    <dgm:pt modelId="{619F7E11-EEF4-48D0-89E9-6C6754A73F06}" type="sibTrans" cxnId="{96E7A4B1-51D4-4B62-AD64-7BB2B76F4B42}">
      <dgm:prSet custT="1"/>
      <dgm:spPr/>
      <dgm:t>
        <a:bodyPr/>
        <a:lstStyle/>
        <a:p>
          <a:r>
            <a:rPr lang="en-US" sz="800" dirty="0"/>
            <a:t>Unique list and value for each item at each place &amp; time</a:t>
          </a:r>
        </a:p>
      </dgm:t>
    </dgm:pt>
    <dgm:pt modelId="{37C17926-8EFF-482B-A13D-A5B4114CE7EB}" type="pres">
      <dgm:prSet presAssocID="{A2AD8476-B75A-4FCF-AE65-63627126B9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5C7B57-15F4-447B-BD10-8B8CC39991EC}" type="pres">
      <dgm:prSet presAssocID="{9A470C97-C869-4500-938F-65005FB521C0}" presName="hierRoot1" presStyleCnt="0">
        <dgm:presLayoutVars>
          <dgm:hierBranch val="init"/>
        </dgm:presLayoutVars>
      </dgm:prSet>
      <dgm:spPr/>
    </dgm:pt>
    <dgm:pt modelId="{F5DD1883-D5E0-4134-A935-032B60F88E78}" type="pres">
      <dgm:prSet presAssocID="{9A470C97-C869-4500-938F-65005FB521C0}" presName="rootComposite1" presStyleCnt="0"/>
      <dgm:spPr/>
    </dgm:pt>
    <dgm:pt modelId="{F67D78AD-AB95-4897-B384-DAC331C589FF}" type="pres">
      <dgm:prSet presAssocID="{9A470C97-C869-4500-938F-65005FB521C0}" presName="rootText1" presStyleLbl="node0" presStyleIdx="0" presStyleCnt="1">
        <dgm:presLayoutVars>
          <dgm:chMax/>
          <dgm:chPref val="3"/>
        </dgm:presLayoutVars>
      </dgm:prSet>
      <dgm:spPr/>
    </dgm:pt>
    <dgm:pt modelId="{0844F6C0-7EBE-451B-AF3B-4B63F5E516BD}" type="pres">
      <dgm:prSet presAssocID="{9A470C97-C869-4500-938F-65005FB521C0}" presName="titleText1" presStyleLbl="fgAcc0" presStyleIdx="0" presStyleCnt="1">
        <dgm:presLayoutVars>
          <dgm:chMax val="0"/>
          <dgm:chPref val="0"/>
        </dgm:presLayoutVars>
      </dgm:prSet>
      <dgm:spPr/>
    </dgm:pt>
    <dgm:pt modelId="{57315459-29C8-4CCA-A7AC-E3B4E7C6023C}" type="pres">
      <dgm:prSet presAssocID="{9A470C97-C869-4500-938F-65005FB521C0}" presName="rootConnector1" presStyleLbl="node1" presStyleIdx="0" presStyleCnt="2"/>
      <dgm:spPr/>
    </dgm:pt>
    <dgm:pt modelId="{C919E78B-A83F-4A36-AA5C-E22B9C9ED091}" type="pres">
      <dgm:prSet presAssocID="{9A470C97-C869-4500-938F-65005FB521C0}" presName="hierChild2" presStyleCnt="0"/>
      <dgm:spPr/>
    </dgm:pt>
    <dgm:pt modelId="{AFFBB43F-786E-4942-84E2-1A3941A37E00}" type="pres">
      <dgm:prSet presAssocID="{436AF3D9-CC9D-4D71-B1F1-C911F4D27B35}" presName="Name37" presStyleLbl="parChTrans1D2" presStyleIdx="0" presStyleCnt="2"/>
      <dgm:spPr/>
    </dgm:pt>
    <dgm:pt modelId="{187D640B-C059-4D5D-8693-EF0640274CDA}" type="pres">
      <dgm:prSet presAssocID="{BDBB0444-443F-40AA-9CBC-4A7DB2C78CFF}" presName="hierRoot2" presStyleCnt="0">
        <dgm:presLayoutVars>
          <dgm:hierBranch val="init"/>
        </dgm:presLayoutVars>
      </dgm:prSet>
      <dgm:spPr/>
    </dgm:pt>
    <dgm:pt modelId="{B7E7635D-7429-4297-A94C-3FFB91F5CB7D}" type="pres">
      <dgm:prSet presAssocID="{BDBB0444-443F-40AA-9CBC-4A7DB2C78CFF}" presName="rootComposite" presStyleCnt="0"/>
      <dgm:spPr/>
    </dgm:pt>
    <dgm:pt modelId="{BC7A7BDA-7637-41DB-9CF6-ABDF5702799B}" type="pres">
      <dgm:prSet presAssocID="{BDBB0444-443F-40AA-9CBC-4A7DB2C78CFF}" presName="rootText" presStyleLbl="node1" presStyleIdx="0" presStyleCnt="2">
        <dgm:presLayoutVars>
          <dgm:chMax/>
          <dgm:chPref val="3"/>
        </dgm:presLayoutVars>
      </dgm:prSet>
      <dgm:spPr/>
    </dgm:pt>
    <dgm:pt modelId="{58F61F48-03C0-4DE2-8E15-9E956E57217B}" type="pres">
      <dgm:prSet presAssocID="{BDBB0444-443F-40AA-9CBC-4A7DB2C78CFF}" presName="titleText2" presStyleLbl="fgAcc1" presStyleIdx="0" presStyleCnt="2">
        <dgm:presLayoutVars>
          <dgm:chMax val="0"/>
          <dgm:chPref val="0"/>
        </dgm:presLayoutVars>
      </dgm:prSet>
      <dgm:spPr/>
    </dgm:pt>
    <dgm:pt modelId="{8B9FCFC8-5BD2-4011-93FE-EF00FAB81AFD}" type="pres">
      <dgm:prSet presAssocID="{BDBB0444-443F-40AA-9CBC-4A7DB2C78CFF}" presName="rootConnector" presStyleLbl="node2" presStyleIdx="0" presStyleCnt="0"/>
      <dgm:spPr/>
    </dgm:pt>
    <dgm:pt modelId="{891BF48B-14C5-4B90-887C-697479B1780C}" type="pres">
      <dgm:prSet presAssocID="{BDBB0444-443F-40AA-9CBC-4A7DB2C78CFF}" presName="hierChild4" presStyleCnt="0"/>
      <dgm:spPr/>
    </dgm:pt>
    <dgm:pt modelId="{DE6D2C81-39F5-44E7-A8CB-29C391339575}" type="pres">
      <dgm:prSet presAssocID="{BDBB0444-443F-40AA-9CBC-4A7DB2C78CFF}" presName="hierChild5" presStyleCnt="0"/>
      <dgm:spPr/>
    </dgm:pt>
    <dgm:pt modelId="{EEFC833A-4D4F-4119-831F-35056BC88294}" type="pres">
      <dgm:prSet presAssocID="{2EB39523-7887-4926-B8CA-D69E28BD949E}" presName="Name37" presStyleLbl="parChTrans1D2" presStyleIdx="1" presStyleCnt="2"/>
      <dgm:spPr/>
    </dgm:pt>
    <dgm:pt modelId="{9DD11547-75DB-4983-B18F-05A35A9B9274}" type="pres">
      <dgm:prSet presAssocID="{1F0803C2-D92F-4AA6-BA54-837B38D21F70}" presName="hierRoot2" presStyleCnt="0">
        <dgm:presLayoutVars>
          <dgm:hierBranch val="init"/>
        </dgm:presLayoutVars>
      </dgm:prSet>
      <dgm:spPr/>
    </dgm:pt>
    <dgm:pt modelId="{F8B28336-76F3-4EC6-9ECC-9B68967B8CA9}" type="pres">
      <dgm:prSet presAssocID="{1F0803C2-D92F-4AA6-BA54-837B38D21F70}" presName="rootComposite" presStyleCnt="0"/>
      <dgm:spPr/>
    </dgm:pt>
    <dgm:pt modelId="{205CFECB-86C4-44EF-93C5-BDE15CB6827C}" type="pres">
      <dgm:prSet presAssocID="{1F0803C2-D92F-4AA6-BA54-837B38D21F70}" presName="rootText" presStyleLbl="node1" presStyleIdx="1" presStyleCnt="2">
        <dgm:presLayoutVars>
          <dgm:chMax/>
          <dgm:chPref val="3"/>
        </dgm:presLayoutVars>
      </dgm:prSet>
      <dgm:spPr/>
    </dgm:pt>
    <dgm:pt modelId="{5C637EDE-4BE8-49E3-A66B-71FEBD0E21FB}" type="pres">
      <dgm:prSet presAssocID="{1F0803C2-D92F-4AA6-BA54-837B38D21F70}" presName="titleText2" presStyleLbl="fgAcc1" presStyleIdx="1" presStyleCnt="2">
        <dgm:presLayoutVars>
          <dgm:chMax val="0"/>
          <dgm:chPref val="0"/>
        </dgm:presLayoutVars>
      </dgm:prSet>
      <dgm:spPr/>
    </dgm:pt>
    <dgm:pt modelId="{4D196FC4-3108-4CEA-917E-072764448FB9}" type="pres">
      <dgm:prSet presAssocID="{1F0803C2-D92F-4AA6-BA54-837B38D21F70}" presName="rootConnector" presStyleLbl="node2" presStyleIdx="0" presStyleCnt="0"/>
      <dgm:spPr/>
    </dgm:pt>
    <dgm:pt modelId="{DD19D0BD-571F-445D-804B-216762D96A71}" type="pres">
      <dgm:prSet presAssocID="{1F0803C2-D92F-4AA6-BA54-837B38D21F70}" presName="hierChild4" presStyleCnt="0"/>
      <dgm:spPr/>
    </dgm:pt>
    <dgm:pt modelId="{693D277A-23E4-46F5-83FB-8CFF3E29BC20}" type="pres">
      <dgm:prSet presAssocID="{1F0803C2-D92F-4AA6-BA54-837B38D21F70}" presName="hierChild5" presStyleCnt="0"/>
      <dgm:spPr/>
    </dgm:pt>
    <dgm:pt modelId="{D4FE574F-FAB7-48B6-856A-F2677F202FD3}" type="pres">
      <dgm:prSet presAssocID="{9A470C97-C869-4500-938F-65005FB521C0}" presName="hierChild3" presStyleCnt="0"/>
      <dgm:spPr/>
    </dgm:pt>
  </dgm:ptLst>
  <dgm:cxnLst>
    <dgm:cxn modelId="{2BE9D00D-D0D4-4267-AE4A-861670FF7B03}" type="presOf" srcId="{A2AD8476-B75A-4FCF-AE65-63627126B9B6}" destId="{37C17926-8EFF-482B-A13D-A5B4114CE7EB}" srcOrd="0" destOrd="0" presId="urn:microsoft.com/office/officeart/2008/layout/NameandTitleOrganizationalChart"/>
    <dgm:cxn modelId="{1AE02B2D-5D06-479A-9A28-7B8D602621B3}" type="presOf" srcId="{D5374375-4B4B-4D43-B618-CBE4D92B403A}" destId="{5C637EDE-4BE8-49E3-A66B-71FEBD0E21FB}" srcOrd="0" destOrd="0" presId="urn:microsoft.com/office/officeart/2008/layout/NameandTitleOrganizationalChart"/>
    <dgm:cxn modelId="{054B8951-B517-4DD0-A12F-2441286291C2}" type="presOf" srcId="{9A470C97-C869-4500-938F-65005FB521C0}" destId="{F67D78AD-AB95-4897-B384-DAC331C589FF}" srcOrd="0" destOrd="0" presId="urn:microsoft.com/office/officeart/2008/layout/NameandTitleOrganizationalChart"/>
    <dgm:cxn modelId="{0CCD0E79-C03C-4CA8-8A4D-71F4DE9A1EF9}" type="presOf" srcId="{BDBB0444-443F-40AA-9CBC-4A7DB2C78CFF}" destId="{8B9FCFC8-5BD2-4011-93FE-EF00FAB81AFD}" srcOrd="1" destOrd="0" presId="urn:microsoft.com/office/officeart/2008/layout/NameandTitleOrganizationalChart"/>
    <dgm:cxn modelId="{1C19A979-DF98-4874-B74B-5086BFFBB7A5}" type="presOf" srcId="{436AF3D9-CC9D-4D71-B1F1-C911F4D27B35}" destId="{AFFBB43F-786E-4942-84E2-1A3941A37E00}" srcOrd="0" destOrd="0" presId="urn:microsoft.com/office/officeart/2008/layout/NameandTitleOrganizationalChart"/>
    <dgm:cxn modelId="{9871678C-9A0E-4975-9F72-27EC217255E3}" type="presOf" srcId="{9A470C97-C869-4500-938F-65005FB521C0}" destId="{57315459-29C8-4CCA-A7AC-E3B4E7C6023C}" srcOrd="1" destOrd="0" presId="urn:microsoft.com/office/officeart/2008/layout/NameandTitleOrganizationalChart"/>
    <dgm:cxn modelId="{9D8A8097-A930-47C2-8B2D-A0E8D5EE7070}" srcId="{A2AD8476-B75A-4FCF-AE65-63627126B9B6}" destId="{9A470C97-C869-4500-938F-65005FB521C0}" srcOrd="0" destOrd="0" parTransId="{83CCEE3A-4406-462A-9E48-4AF73FAB8808}" sibTransId="{0835A515-8C80-4326-9D08-741D4A366751}"/>
    <dgm:cxn modelId="{505B2DA1-DE31-4319-8963-61F912776AEF}" type="presOf" srcId="{BDBB0444-443F-40AA-9CBC-4A7DB2C78CFF}" destId="{BC7A7BDA-7637-41DB-9CF6-ABDF5702799B}" srcOrd="0" destOrd="0" presId="urn:microsoft.com/office/officeart/2008/layout/NameandTitleOrganizationalChart"/>
    <dgm:cxn modelId="{42EA8AA8-66D7-4AE3-9D98-188E4BB5360B}" srcId="{9A470C97-C869-4500-938F-65005FB521C0}" destId="{1F0803C2-D92F-4AA6-BA54-837B38D21F70}" srcOrd="1" destOrd="0" parTransId="{2EB39523-7887-4926-B8CA-D69E28BD949E}" sibTransId="{D5374375-4B4B-4D43-B618-CBE4D92B403A}"/>
    <dgm:cxn modelId="{96E7A4B1-51D4-4B62-AD64-7BB2B76F4B42}" srcId="{9A470C97-C869-4500-938F-65005FB521C0}" destId="{BDBB0444-443F-40AA-9CBC-4A7DB2C78CFF}" srcOrd="0" destOrd="0" parTransId="{436AF3D9-CC9D-4D71-B1F1-C911F4D27B35}" sibTransId="{619F7E11-EEF4-48D0-89E9-6C6754A73F06}"/>
    <dgm:cxn modelId="{A76A38B2-9A08-4272-B23B-52E470FA195A}" type="presOf" srcId="{1F0803C2-D92F-4AA6-BA54-837B38D21F70}" destId="{4D196FC4-3108-4CEA-917E-072764448FB9}" srcOrd="1" destOrd="0" presId="urn:microsoft.com/office/officeart/2008/layout/NameandTitleOrganizationalChart"/>
    <dgm:cxn modelId="{26A145BA-1BE7-4B69-994F-CD9FBBE7BCA6}" type="presOf" srcId="{1F0803C2-D92F-4AA6-BA54-837B38D21F70}" destId="{205CFECB-86C4-44EF-93C5-BDE15CB6827C}" srcOrd="0" destOrd="0" presId="urn:microsoft.com/office/officeart/2008/layout/NameandTitleOrganizationalChart"/>
    <dgm:cxn modelId="{EEFDFDCC-12C2-462E-A577-F78974BDFAA4}" type="presOf" srcId="{619F7E11-EEF4-48D0-89E9-6C6754A73F06}" destId="{58F61F48-03C0-4DE2-8E15-9E956E57217B}" srcOrd="0" destOrd="0" presId="urn:microsoft.com/office/officeart/2008/layout/NameandTitleOrganizationalChart"/>
    <dgm:cxn modelId="{E44429EC-C99E-4A6D-A1A7-12D381331FCA}" type="presOf" srcId="{2EB39523-7887-4926-B8CA-D69E28BD949E}" destId="{EEFC833A-4D4F-4119-831F-35056BC88294}" srcOrd="0" destOrd="0" presId="urn:microsoft.com/office/officeart/2008/layout/NameandTitleOrganizationalChart"/>
    <dgm:cxn modelId="{FFD17FEF-F8F1-401F-9D93-D7594AB3A136}" type="presOf" srcId="{0835A515-8C80-4326-9D08-741D4A366751}" destId="{0844F6C0-7EBE-451B-AF3B-4B63F5E516BD}" srcOrd="0" destOrd="0" presId="urn:microsoft.com/office/officeart/2008/layout/NameandTitleOrganizationalChart"/>
    <dgm:cxn modelId="{73E3C33F-B5C7-407A-9308-D3928C921C22}" type="presParOf" srcId="{37C17926-8EFF-482B-A13D-A5B4114CE7EB}" destId="{FA5C7B57-15F4-447B-BD10-8B8CC39991EC}" srcOrd="0" destOrd="0" presId="urn:microsoft.com/office/officeart/2008/layout/NameandTitleOrganizationalChart"/>
    <dgm:cxn modelId="{FD6AAF52-9661-4D5E-AB4A-E7FBFEF83F28}" type="presParOf" srcId="{FA5C7B57-15F4-447B-BD10-8B8CC39991EC}" destId="{F5DD1883-D5E0-4134-A935-032B60F88E78}" srcOrd="0" destOrd="0" presId="urn:microsoft.com/office/officeart/2008/layout/NameandTitleOrganizationalChart"/>
    <dgm:cxn modelId="{8BD8B539-AA38-4987-B323-06FE4AB49508}" type="presParOf" srcId="{F5DD1883-D5E0-4134-A935-032B60F88E78}" destId="{F67D78AD-AB95-4897-B384-DAC331C589FF}" srcOrd="0" destOrd="0" presId="urn:microsoft.com/office/officeart/2008/layout/NameandTitleOrganizationalChart"/>
    <dgm:cxn modelId="{B295FD6E-949C-4AA3-AAB7-CC97D51DE641}" type="presParOf" srcId="{F5DD1883-D5E0-4134-A935-032B60F88E78}" destId="{0844F6C0-7EBE-451B-AF3B-4B63F5E516BD}" srcOrd="1" destOrd="0" presId="urn:microsoft.com/office/officeart/2008/layout/NameandTitleOrganizationalChart"/>
    <dgm:cxn modelId="{D5576E00-07E9-4339-BE7C-42EB7253E181}" type="presParOf" srcId="{F5DD1883-D5E0-4134-A935-032B60F88E78}" destId="{57315459-29C8-4CCA-A7AC-E3B4E7C6023C}" srcOrd="2" destOrd="0" presId="urn:microsoft.com/office/officeart/2008/layout/NameandTitleOrganizationalChart"/>
    <dgm:cxn modelId="{EE4733C3-3017-4A6A-BCB0-7CAE42A15926}" type="presParOf" srcId="{FA5C7B57-15F4-447B-BD10-8B8CC39991EC}" destId="{C919E78B-A83F-4A36-AA5C-E22B9C9ED091}" srcOrd="1" destOrd="0" presId="urn:microsoft.com/office/officeart/2008/layout/NameandTitleOrganizationalChart"/>
    <dgm:cxn modelId="{B7FF3C3D-BDCA-4022-B716-334E2C5C439B}" type="presParOf" srcId="{C919E78B-A83F-4A36-AA5C-E22B9C9ED091}" destId="{AFFBB43F-786E-4942-84E2-1A3941A37E00}" srcOrd="0" destOrd="0" presId="urn:microsoft.com/office/officeart/2008/layout/NameandTitleOrganizationalChart"/>
    <dgm:cxn modelId="{04CFBB58-7785-4213-B8E9-E91A1C4DC9A2}" type="presParOf" srcId="{C919E78B-A83F-4A36-AA5C-E22B9C9ED091}" destId="{187D640B-C059-4D5D-8693-EF0640274CDA}" srcOrd="1" destOrd="0" presId="urn:microsoft.com/office/officeart/2008/layout/NameandTitleOrganizationalChart"/>
    <dgm:cxn modelId="{4B85A604-0746-4FC0-9458-AEBF9B2C3002}" type="presParOf" srcId="{187D640B-C059-4D5D-8693-EF0640274CDA}" destId="{B7E7635D-7429-4297-A94C-3FFB91F5CB7D}" srcOrd="0" destOrd="0" presId="urn:microsoft.com/office/officeart/2008/layout/NameandTitleOrganizationalChart"/>
    <dgm:cxn modelId="{E0409FEC-5E68-4314-A022-A65F4B8335D1}" type="presParOf" srcId="{B7E7635D-7429-4297-A94C-3FFB91F5CB7D}" destId="{BC7A7BDA-7637-41DB-9CF6-ABDF5702799B}" srcOrd="0" destOrd="0" presId="urn:microsoft.com/office/officeart/2008/layout/NameandTitleOrganizationalChart"/>
    <dgm:cxn modelId="{D4AD0290-190B-4123-8568-C618F07E7D1A}" type="presParOf" srcId="{B7E7635D-7429-4297-A94C-3FFB91F5CB7D}" destId="{58F61F48-03C0-4DE2-8E15-9E956E57217B}" srcOrd="1" destOrd="0" presId="urn:microsoft.com/office/officeart/2008/layout/NameandTitleOrganizationalChart"/>
    <dgm:cxn modelId="{EF1255BD-CC21-4E79-9078-F7C66086DEBD}" type="presParOf" srcId="{B7E7635D-7429-4297-A94C-3FFB91F5CB7D}" destId="{8B9FCFC8-5BD2-4011-93FE-EF00FAB81AFD}" srcOrd="2" destOrd="0" presId="urn:microsoft.com/office/officeart/2008/layout/NameandTitleOrganizationalChart"/>
    <dgm:cxn modelId="{FFD27493-B105-49EE-9794-0793B5F108D7}" type="presParOf" srcId="{187D640B-C059-4D5D-8693-EF0640274CDA}" destId="{891BF48B-14C5-4B90-887C-697479B1780C}" srcOrd="1" destOrd="0" presId="urn:microsoft.com/office/officeart/2008/layout/NameandTitleOrganizationalChart"/>
    <dgm:cxn modelId="{B57E07DD-4A9B-40CB-A5E4-12CD60BC0A03}" type="presParOf" srcId="{187D640B-C059-4D5D-8693-EF0640274CDA}" destId="{DE6D2C81-39F5-44E7-A8CB-29C391339575}" srcOrd="2" destOrd="0" presId="urn:microsoft.com/office/officeart/2008/layout/NameandTitleOrganizationalChart"/>
    <dgm:cxn modelId="{E971CD1A-2FED-494B-AB9E-8382B65213A1}" type="presParOf" srcId="{C919E78B-A83F-4A36-AA5C-E22B9C9ED091}" destId="{EEFC833A-4D4F-4119-831F-35056BC88294}" srcOrd="2" destOrd="0" presId="urn:microsoft.com/office/officeart/2008/layout/NameandTitleOrganizationalChart"/>
    <dgm:cxn modelId="{629D78CF-9999-4864-9070-46252BF4DAF7}" type="presParOf" srcId="{C919E78B-A83F-4A36-AA5C-E22B9C9ED091}" destId="{9DD11547-75DB-4983-B18F-05A35A9B9274}" srcOrd="3" destOrd="0" presId="urn:microsoft.com/office/officeart/2008/layout/NameandTitleOrganizationalChart"/>
    <dgm:cxn modelId="{A8DE71C0-549B-4F01-91A8-2D56B7CE6D3E}" type="presParOf" srcId="{9DD11547-75DB-4983-B18F-05A35A9B9274}" destId="{F8B28336-76F3-4EC6-9ECC-9B68967B8CA9}" srcOrd="0" destOrd="0" presId="urn:microsoft.com/office/officeart/2008/layout/NameandTitleOrganizationalChart"/>
    <dgm:cxn modelId="{AA04DFD4-C711-4A49-A3A0-6DD523BED64A}" type="presParOf" srcId="{F8B28336-76F3-4EC6-9ECC-9B68967B8CA9}" destId="{205CFECB-86C4-44EF-93C5-BDE15CB6827C}" srcOrd="0" destOrd="0" presId="urn:microsoft.com/office/officeart/2008/layout/NameandTitleOrganizationalChart"/>
    <dgm:cxn modelId="{955B2FFB-DDED-48D2-83FE-B40CDFF28105}" type="presParOf" srcId="{F8B28336-76F3-4EC6-9ECC-9B68967B8CA9}" destId="{5C637EDE-4BE8-49E3-A66B-71FEBD0E21FB}" srcOrd="1" destOrd="0" presId="urn:microsoft.com/office/officeart/2008/layout/NameandTitleOrganizationalChart"/>
    <dgm:cxn modelId="{02CFFECB-D38F-4C1B-90F3-90E17CF2C399}" type="presParOf" srcId="{F8B28336-76F3-4EC6-9ECC-9B68967B8CA9}" destId="{4D196FC4-3108-4CEA-917E-072764448FB9}" srcOrd="2" destOrd="0" presId="urn:microsoft.com/office/officeart/2008/layout/NameandTitleOrganizationalChart"/>
    <dgm:cxn modelId="{A5AE5144-9290-48E7-82A3-E9A70646C5E4}" type="presParOf" srcId="{9DD11547-75DB-4983-B18F-05A35A9B9274}" destId="{DD19D0BD-571F-445D-804B-216762D96A71}" srcOrd="1" destOrd="0" presId="urn:microsoft.com/office/officeart/2008/layout/NameandTitleOrganizationalChart"/>
    <dgm:cxn modelId="{6DEA7595-A2C7-42C4-8864-8237F353BD82}" type="presParOf" srcId="{9DD11547-75DB-4983-B18F-05A35A9B9274}" destId="{693D277A-23E4-46F5-83FB-8CFF3E29BC20}" srcOrd="2" destOrd="0" presId="urn:microsoft.com/office/officeart/2008/layout/NameandTitleOrganizationalChart"/>
    <dgm:cxn modelId="{B3CE09B2-E766-4FF0-B876-2ED0C180DF47}" type="presParOf" srcId="{FA5C7B57-15F4-447B-BD10-8B8CC39991EC}" destId="{D4FE574F-FAB7-48B6-856A-F2677F202FD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C833A-4D4F-4119-831F-35056BC88294}">
      <dsp:nvSpPr>
        <dsp:cNvPr id="0" name=""/>
        <dsp:cNvSpPr/>
      </dsp:nvSpPr>
      <dsp:spPr>
        <a:xfrm>
          <a:off x="2715196" y="2080891"/>
          <a:ext cx="1521934" cy="67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613"/>
              </a:lnTo>
              <a:lnTo>
                <a:pt x="1521934" y="404613"/>
              </a:lnTo>
              <a:lnTo>
                <a:pt x="1521934" y="678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BB43F-786E-4942-84E2-1A3941A37E00}">
      <dsp:nvSpPr>
        <dsp:cNvPr id="0" name=""/>
        <dsp:cNvSpPr/>
      </dsp:nvSpPr>
      <dsp:spPr>
        <a:xfrm>
          <a:off x="1193261" y="2080891"/>
          <a:ext cx="1521934" cy="678707"/>
        </a:xfrm>
        <a:custGeom>
          <a:avLst/>
          <a:gdLst/>
          <a:ahLst/>
          <a:cxnLst/>
          <a:rect l="0" t="0" r="0" b="0"/>
          <a:pathLst>
            <a:path>
              <a:moveTo>
                <a:pt x="1521934" y="0"/>
              </a:moveTo>
              <a:lnTo>
                <a:pt x="1521934" y="404613"/>
              </a:lnTo>
              <a:lnTo>
                <a:pt x="0" y="404613"/>
              </a:lnTo>
              <a:lnTo>
                <a:pt x="0" y="678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D78AD-AB95-4897-B384-DAC331C589FF}">
      <dsp:nvSpPr>
        <dsp:cNvPr id="0" name=""/>
        <dsp:cNvSpPr/>
      </dsp:nvSpPr>
      <dsp:spPr>
        <a:xfrm>
          <a:off x="1580795" y="906206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MasterRuleBook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Items</a:t>
          </a:r>
        </a:p>
      </dsp:txBody>
      <dsp:txXfrm>
        <a:off x="1580795" y="906206"/>
        <a:ext cx="2268802" cy="1174685"/>
      </dsp:txXfrm>
    </dsp:sp>
    <dsp:sp modelId="{0844F6C0-7EBE-451B-AF3B-4B63F5E516BD}">
      <dsp:nvSpPr>
        <dsp:cNvPr id="0" name=""/>
        <dsp:cNvSpPr/>
      </dsp:nvSpPr>
      <dsp:spPr>
        <a:xfrm>
          <a:off x="2034555" y="1819850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items found in a building: structural and contents</a:t>
          </a:r>
        </a:p>
      </dsp:txBody>
      <dsp:txXfrm>
        <a:off x="2034555" y="1819850"/>
        <a:ext cx="2041921" cy="391561"/>
      </dsp:txXfrm>
    </dsp:sp>
    <dsp:sp modelId="{BC7A7BDA-7637-41DB-9CF6-ABDF5702799B}">
      <dsp:nvSpPr>
        <dsp:cNvPr id="0" name=""/>
        <dsp:cNvSpPr/>
      </dsp:nvSpPr>
      <dsp:spPr>
        <a:xfrm>
          <a:off x="58860" y="2759598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(by location &amp; date)</a:t>
          </a:r>
        </a:p>
      </dsp:txBody>
      <dsp:txXfrm>
        <a:off x="58860" y="2759598"/>
        <a:ext cx="2268802" cy="1174685"/>
      </dsp:txXfrm>
    </dsp:sp>
    <dsp:sp modelId="{58F61F48-03C0-4DE2-8E15-9E956E57217B}">
      <dsp:nvSpPr>
        <dsp:cNvPr id="0" name=""/>
        <dsp:cNvSpPr/>
      </dsp:nvSpPr>
      <dsp:spPr>
        <a:xfrm>
          <a:off x="512621" y="3673242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Unique list and value for each item at each place &amp; time</a:t>
          </a:r>
        </a:p>
      </dsp:txBody>
      <dsp:txXfrm>
        <a:off x="512621" y="3673242"/>
        <a:ext cx="2041921" cy="391561"/>
      </dsp:txXfrm>
    </dsp:sp>
    <dsp:sp modelId="{205CFECB-86C4-44EF-93C5-BDE15CB6827C}">
      <dsp:nvSpPr>
        <dsp:cNvPr id="0" name=""/>
        <dsp:cNvSpPr/>
      </dsp:nvSpPr>
      <dsp:spPr>
        <a:xfrm>
          <a:off x="3102729" y="2759598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Depth Replacement</a:t>
          </a:r>
        </a:p>
      </dsp:txBody>
      <dsp:txXfrm>
        <a:off x="3102729" y="2759598"/>
        <a:ext cx="2268802" cy="1174685"/>
      </dsp:txXfrm>
    </dsp:sp>
    <dsp:sp modelId="{5C637EDE-4BE8-49E3-A66B-71FEBD0E21FB}">
      <dsp:nvSpPr>
        <dsp:cNvPr id="0" name=""/>
        <dsp:cNvSpPr/>
      </dsp:nvSpPr>
      <dsp:spPr>
        <a:xfrm>
          <a:off x="3556490" y="3673242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Unique list and value for each item at each water depth</a:t>
          </a:r>
        </a:p>
      </dsp:txBody>
      <dsp:txXfrm>
        <a:off x="3556490" y="3673242"/>
        <a:ext cx="2041921" cy="39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E296-C4D0-4090-A181-CC3692BEE8A0}" type="datetimeFigureOut"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0C70-851C-4D51-8C82-933CC4257F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All of the specifications/requirements to be captured as metadata and requirements for development of the DDF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Describe what needs to be done by the user.</a:t>
            </a:r>
          </a:p>
          <a:p>
            <a:r>
              <a:rPr lang="en-US" dirty="0">
                <a:cs typeface="Calibri"/>
              </a:rPr>
              <a:t>User needs to specify the details for each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Define file types for the resulting DDF – report? Csv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272B1-99B0-214E-8926-B46D3A273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C7A8EA-E9AD-2747-BB8E-4E6AC446E0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tIns="91440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8636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BD6-6F33-9544-91D3-41D905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CFC8-7F2F-7B4A-A59F-19560AF2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B950-23A4-5442-892C-8F5AC69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2A13-03F8-C048-B959-2E6A5B43C267}" type="datetime1">
              <a:rPr lang="en-CA" smtClean="0"/>
              <a:t>2024-03-21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D722-331D-A348-8A4A-68C860A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5E9F-F76A-BA45-B335-B23A8FA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DE30-B1C7-F444-9771-4D706FC3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CD90-D02E-0845-80F4-B0E3C128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09C4-970A-AF4D-BB35-9E4704C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B955-1AEC-724D-A0DC-4EB48B6B0BF5}" type="datetime1">
              <a:rPr lang="en-CA" smtClean="0"/>
              <a:t>2024-03-21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A36-E50F-214A-9BE6-F2771BD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C2FA-514D-FE42-873C-87F607D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D4337-A6FF-E447-AEBC-7572F3E160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73" y="3572"/>
            <a:ext cx="12176254" cy="6850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1CB60-8482-4741-A8DB-6E92FB731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779520"/>
            <a:ext cx="11391900" cy="350520"/>
          </a:xfrm>
        </p:spPr>
        <p:txBody>
          <a:bodyPr>
            <a:normAutofit/>
          </a:bodyPr>
          <a:lstStyle>
            <a:lvl1pPr algn="ctr">
              <a:defRPr sz="1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copyright year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B140-A1F6-1948-B146-330E137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2024-03-21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ACE6-299A-EF4D-B9DA-5ECFCC6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C7A8EA-E9AD-2747-BB8E-4E6AC446E0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tIns="91440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2" descr="File:Statistics Canada logo.svg - Wikimedia Commons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4000"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3608" y="6403566"/>
            <a:ext cx="233061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D4337-A6FF-E447-AEBC-7572F3E16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" y="3572"/>
            <a:ext cx="12179300" cy="6850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1CB60-8482-4741-A8DB-6E92FB731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779520"/>
            <a:ext cx="11391900" cy="350520"/>
          </a:xfrm>
        </p:spPr>
        <p:txBody>
          <a:bodyPr>
            <a:normAutofit/>
          </a:bodyPr>
          <a:lstStyle>
            <a:lvl1pPr algn="ctr">
              <a:defRPr sz="1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copyright year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B140-A1F6-1948-B146-330E137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/>
          <a:lstStyle/>
          <a:p>
            <a:fld id="{268858C0-6DDE-9444-BC31-866ED9DFCD8E}" type="datetime1">
              <a:rPr lang="en-CA" smtClean="0"/>
              <a:pPr/>
              <a:t>2024-03-21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ACE6-299A-EF4D-B9DA-5ECFCC6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3978-61B7-12BB-E942-6C444CE2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03E26-FEE9-2525-5D64-F472B587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7FB8-E9DA-D000-13EB-9D3FC9B7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EEE4-E5AE-4336-8D16-9AF32365A250}" type="datetimeFigureOut">
              <a:rPr lang="en-CA" smtClean="0"/>
              <a:t>2024-03-21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6EA6-AD91-4A74-43EB-AA9AB28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64F7-3522-48AD-0C42-D3CC3603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130-5329-405C-AE3F-90B68A82B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1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D64-2AF1-FE48-B966-37A28A3E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99060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57B-3149-DD49-AF6E-204756CE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11269133" cy="42291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9D7E303-64E9-1946-B0E1-0C9BFA26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2024-03-21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5B8D02-46EF-1343-B224-187A6611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811CB8-DE62-9D4B-BFD4-B724420B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071-EAD7-2142-9E61-767469E3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6C5B-016D-C54F-9A6E-0A79A4CE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2730"/>
            <a:ext cx="10515600" cy="1500187"/>
          </a:xfrm>
        </p:spPr>
        <p:txBody>
          <a:bodyPr anchor="t" anchorCtr="1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A8EB-B554-EA44-94DE-06559413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039D-FA2F-F446-B515-A25EA0F25CD4}" type="datetime1">
              <a:rPr lang="en-CA" smtClean="0"/>
              <a:t>2024-03-21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A6A-A61C-6B49-A093-4D6D4B74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156-1B62-FF4E-96AA-FF576F5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02A-4F51-E644-8B2B-31C6F597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D98B-14A6-2B46-A93E-4BC72CD1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DBDA5-30F9-ED40-BA26-391713454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27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26D5-FB56-984C-8394-E70D3527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90A-28E2-2241-82B9-77C01C864E0E}" type="datetime1">
              <a:rPr lang="en-CA" smtClean="0"/>
              <a:t>2024-03-21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6652-EF52-B446-88CA-29FB7E2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25CD-903C-3743-9541-67483A04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294-1363-054E-8DCD-CB664EF7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9"/>
            <a:ext cx="11270721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DDB2-303F-784C-B377-925EEDAD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AFF-5E82-6B48-AF85-FD48AEE3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24112"/>
            <a:ext cx="5157787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9F4C-27A7-0C49-8E62-C87DDF94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4733" y="16002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12F80-5872-0B43-B7B6-ABD5D131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4733" y="2424112"/>
            <a:ext cx="5183188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E9EF0-219D-DC4F-B9E2-6D048D9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BA0-B8BE-454E-9320-1397925DEF46}" type="datetime1">
              <a:rPr lang="en-CA" smtClean="0"/>
              <a:t>2024-03-21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A6FEA-DEE0-D744-A158-CB0B632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E0DB-5C91-584F-A15F-D5B2D547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0246-A0AF-BF4B-B83B-CEE81161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7C7DD-7FD8-0E41-96C0-E2F47CD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DA-F13D-9644-8FFD-469E8B6CEC02}" type="datetime1">
              <a:rPr lang="en-CA" smtClean="0"/>
              <a:t>2024-03-21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B0FB-BFC2-BD44-9A8D-9E3AB81A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69A-EC65-C948-9444-AD4FE21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26709-8B13-314E-B328-9E8351B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AF57-68DC-5241-AA7B-E116E226E515}" type="datetime1">
              <a:rPr lang="en-CA" smtClean="0"/>
              <a:t>2024-03-21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0B8A-E4B2-DD42-8DBE-FA1DC5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4D57-9D7F-3B42-B3FC-5D1C113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635-6006-B247-9A7F-55383676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14825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8129-AEC9-4942-BFD3-CB2BEC0C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"/>
            <a:ext cx="5645727" cy="5249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2AB-8D1A-2546-B6D8-ECA4542D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199"/>
            <a:ext cx="5232400" cy="41063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4573-3786-904C-BEAB-7308549D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7373-5A5E-4B47-A8E3-F30B8EF2A23E}" type="datetime1">
              <a:rPr lang="en-CA" smtClean="0"/>
              <a:t>2024-03-21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2E8E-04A5-3D45-8663-18FE598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C7B5-FD8E-414B-BC7D-783D731E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F53D-A5AC-AD43-8D7E-A0962CC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39267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DC009-9B3E-C14C-916B-507E998B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201"/>
            <a:ext cx="5350932" cy="5257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49DF-19BD-214E-8E6F-6C05ACB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5139267" cy="411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D602-E4B9-3049-8CF0-B312A1F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C1F-7783-E041-9472-24F46D16163B}" type="datetime1">
              <a:rPr lang="en-CA" smtClean="0"/>
              <a:t>2024-03-21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2C96-46AB-A04E-B81B-D32C1664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2C6-E43C-CF4A-A96C-7FE7A09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56E6F-8FD2-0E47-911E-80748C6FC72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9F5-151E-204E-9BB8-946F1AC5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76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13F5-06DF-D74C-AD90-5506E0F7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8858C0-6DDE-9444-BC31-866ED9DFCD8E}" type="datetime1">
              <a:rPr lang="en-CA" smtClean="0"/>
              <a:pPr/>
              <a:t>2024-03-21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CFE335-690C-D344-B45B-49DDA88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7933" y="6340475"/>
            <a:ext cx="360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57F95FF-DFDB-A547-BB18-138C33C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600" cy="99059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3303-3C57-8046-9232-D2E7A9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4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95A67B-D0FE-F448-80B1-1191BC67A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446BB-5140-1070-10D8-022ACB40A8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8033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8"/>
        </a:buBlip>
        <a:tabLst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5138" indent="-177800" algn="l" defTabSz="914400" rtl="0" eaLnBrk="1" latinLnBrk="0" hangingPunct="1">
        <a:lnSpc>
          <a:spcPct val="90000"/>
        </a:lnSpc>
        <a:spcBef>
          <a:spcPts val="500"/>
        </a:spcBef>
        <a:buSzPct val="65000"/>
        <a:buFontTx/>
        <a:buBlip>
          <a:blip r:embed="rId18"/>
        </a:buBlip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500"/>
        </a:spcBef>
        <a:buSzPct val="55000"/>
        <a:buFontTx/>
        <a:buBlip>
          <a:blip r:embed="rId18"/>
        </a:buBlip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SzPct val="11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3672">
          <p15:clr>
            <a:srgbClr val="F26B43"/>
          </p15:clr>
        </p15:guide>
        <p15:guide id="8" orient="horz" pos="288">
          <p15:clr>
            <a:srgbClr val="F26B43"/>
          </p15:clr>
        </p15:guide>
        <p15:guide id="9" pos="288">
          <p15:clr>
            <a:srgbClr val="F26B43"/>
          </p15:clr>
        </p15:guide>
        <p15:guide id="10" pos="7392">
          <p15:clr>
            <a:srgbClr val="F26B43"/>
          </p15:clr>
        </p15:guide>
        <p15:guide id="11" pos="7680">
          <p15:clr>
            <a:srgbClr val="F26B43"/>
          </p15:clr>
        </p15:guide>
        <p15:guide id="12" orient="horz" pos="912">
          <p15:clr>
            <a:srgbClr val="F26B43"/>
          </p15:clr>
        </p15:guide>
        <p15:guide id="13" orient="horz" pos="1008">
          <p15:clr>
            <a:srgbClr val="F26B43"/>
          </p15:clr>
        </p15:guide>
        <p15:guide id="14" orient="horz" pos="3600">
          <p15:clr>
            <a:srgbClr val="F26B43"/>
          </p15:clr>
        </p15:guide>
        <p15:guide id="15" orient="horz" pos="4224">
          <p15:clr>
            <a:srgbClr val="F26B43"/>
          </p15:clr>
        </p15:guide>
        <p15:guide id="16" pos="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BCC-F8E3-84A3-2C0C-CC4FEC3B1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CanCURVE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A0E1E-F5B6-67DE-9032-B928B6DB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Heather McGrath</a:t>
            </a:r>
          </a:p>
          <a:p>
            <a:r>
              <a:rPr lang="en-US">
                <a:latin typeface="Arial"/>
                <a:cs typeface="Arial"/>
              </a:rPr>
              <a:t>Nicky Hastings</a:t>
            </a:r>
          </a:p>
          <a:p>
            <a:r>
              <a:rPr lang="en-US">
                <a:latin typeface="Arial"/>
                <a:cs typeface="Arial"/>
              </a:rPr>
              <a:t>Lisa Landon-Roy</a:t>
            </a:r>
          </a:p>
          <a:p>
            <a:r>
              <a:rPr lang="en-US">
                <a:latin typeface="Arial"/>
                <a:cs typeface="Arial"/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2121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857C5D-5905-CEC1-503B-A018ED21649E}"/>
              </a:ext>
            </a:extLst>
          </p:cNvPr>
          <p:cNvSpPr/>
          <p:nvPr/>
        </p:nvSpPr>
        <p:spPr>
          <a:xfrm>
            <a:off x="0" y="0"/>
            <a:ext cx="12192000" cy="5607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91CA-908E-B8A1-6D57-13133F66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1154869"/>
          </a:xfrm>
        </p:spPr>
        <p:txBody>
          <a:bodyPr/>
          <a:lstStyle/>
          <a:p>
            <a:r>
              <a:rPr lang="en-US" dirty="0"/>
              <a:t>Program 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9899-E626-24FF-0B16-69964DB9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Csv - Free files and folders icons">
            <a:extLst>
              <a:ext uri="{FF2B5EF4-FFF2-40B4-BE49-F238E27FC236}">
                <a16:creationId xmlns:a16="http://schemas.microsoft.com/office/drawing/2014/main" id="{BE865C7F-D230-FDE6-FEED-4D0EE403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577" y="3025024"/>
            <a:ext cx="1702651" cy="170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tabase Basic Miscellany Lineal icon">
            <a:extLst>
              <a:ext uri="{FF2B5EF4-FFF2-40B4-BE49-F238E27FC236}">
                <a16:creationId xmlns:a16="http://schemas.microsoft.com/office/drawing/2014/main" id="{7D97117F-C875-77F4-74CD-7FC73C9A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90" y="3181508"/>
            <a:ext cx="1135477" cy="113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FFBF2D-6FE6-B031-390C-0F8561F3B41B}"/>
              </a:ext>
            </a:extLst>
          </p:cNvPr>
          <p:cNvSpPr/>
          <p:nvPr/>
        </p:nvSpPr>
        <p:spPr>
          <a:xfrm>
            <a:off x="6988927" y="3459613"/>
            <a:ext cx="663257" cy="671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alculation Icon - Free PNG &amp; SVG 2220795 - Noun Project">
            <a:extLst>
              <a:ext uri="{FF2B5EF4-FFF2-40B4-BE49-F238E27FC236}">
                <a16:creationId xmlns:a16="http://schemas.microsoft.com/office/drawing/2014/main" id="{F831A7CF-85F3-3BAE-F2FF-CB1C5C7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11" y="3120092"/>
            <a:ext cx="1400622" cy="1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C1D59216-85FF-DE90-8205-07A441F53AEB}"/>
              </a:ext>
            </a:extLst>
          </p:cNvPr>
          <p:cNvSpPr/>
          <p:nvPr/>
        </p:nvSpPr>
        <p:spPr>
          <a:xfrm>
            <a:off x="4914588" y="3222106"/>
            <a:ext cx="923636" cy="88709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D266027B-BF8A-1714-E86D-DC6CDF734652}"/>
              </a:ext>
            </a:extLst>
          </p:cNvPr>
          <p:cNvSpPr/>
          <p:nvPr/>
        </p:nvSpPr>
        <p:spPr>
          <a:xfrm>
            <a:off x="9142060" y="3531602"/>
            <a:ext cx="814647" cy="57760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6" descr="Input Icons - Free SVG &amp; PNG Input Images - Noun Project">
            <a:extLst>
              <a:ext uri="{FF2B5EF4-FFF2-40B4-BE49-F238E27FC236}">
                <a16:creationId xmlns:a16="http://schemas.microsoft.com/office/drawing/2014/main" id="{2EEABAAD-D1B0-0E0A-5498-EBD71E66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7" y="2894187"/>
            <a:ext cx="1542933" cy="15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682F24-9DD5-1100-53CC-1E911F1A7CC5}"/>
              </a:ext>
            </a:extLst>
          </p:cNvPr>
          <p:cNvSpPr/>
          <p:nvPr/>
        </p:nvSpPr>
        <p:spPr>
          <a:xfrm>
            <a:off x="10272908" y="4520714"/>
            <a:ext cx="88998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3DEE6-EB67-B85A-D09F-867E7C3050D7}"/>
              </a:ext>
            </a:extLst>
          </p:cNvPr>
          <p:cNvSpPr txBox="1"/>
          <p:nvPr/>
        </p:nvSpPr>
        <p:spPr>
          <a:xfrm>
            <a:off x="862983" y="4502237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enter:</a:t>
            </a:r>
          </a:p>
          <a:p>
            <a:r>
              <a:rPr lang="en-US" dirty="0"/>
              <a:t>General Building</a:t>
            </a:r>
          </a:p>
          <a:p>
            <a:r>
              <a:rPr lang="en-US" dirty="0"/>
              <a:t>Input</a:t>
            </a:r>
          </a:p>
        </p:txBody>
      </p:sp>
      <p:pic>
        <p:nvPicPr>
          <p:cNvPr id="14" name="Picture 6" descr="Input Icons - Free SVG &amp; PNG Input Images - Noun Project">
            <a:extLst>
              <a:ext uri="{FF2B5EF4-FFF2-40B4-BE49-F238E27FC236}">
                <a16:creationId xmlns:a16="http://schemas.microsoft.com/office/drawing/2014/main" id="{784B0998-0B4B-ABC7-D7F0-781B1C95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58" y="2977779"/>
            <a:ext cx="1542933" cy="15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A65C2F6B-2D67-0A5E-8807-36941FA0AB92}"/>
              </a:ext>
            </a:extLst>
          </p:cNvPr>
          <p:cNvSpPr/>
          <p:nvPr/>
        </p:nvSpPr>
        <p:spPr>
          <a:xfrm>
            <a:off x="2364827" y="3222106"/>
            <a:ext cx="923636" cy="88709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77D2-A9A3-F8D1-644D-D8D65A4001D9}"/>
              </a:ext>
            </a:extLst>
          </p:cNvPr>
          <p:cNvSpPr txBox="1"/>
          <p:nvPr/>
        </p:nvSpPr>
        <p:spPr>
          <a:xfrm>
            <a:off x="3195212" y="4539559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Specification</a:t>
            </a:r>
          </a:p>
          <a:p>
            <a:r>
              <a:rPr lang="en-US" dirty="0"/>
              <a:t>based on occupancy</a:t>
            </a:r>
          </a:p>
          <a:p>
            <a:r>
              <a:rPr lang="en-US" dirty="0"/>
              <a:t>Defaults + user edits</a:t>
            </a:r>
          </a:p>
        </p:txBody>
      </p:sp>
      <p:pic>
        <p:nvPicPr>
          <p:cNvPr id="17" name="Picture 2" descr="Database Basic Miscellany Lineal icon">
            <a:extLst>
              <a:ext uri="{FF2B5EF4-FFF2-40B4-BE49-F238E27FC236}">
                <a16:creationId xmlns:a16="http://schemas.microsoft.com/office/drawing/2014/main" id="{4EEA944D-3692-2010-1FC7-5E4801F4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29" y="2059049"/>
            <a:ext cx="769144" cy="76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66A40D-3BC1-AC44-0B70-FCF16789F70E}"/>
              </a:ext>
            </a:extLst>
          </p:cNvPr>
          <p:cNvSpPr/>
          <p:nvPr/>
        </p:nvSpPr>
        <p:spPr>
          <a:xfrm rot="2885266">
            <a:off x="3050211" y="2784629"/>
            <a:ext cx="663257" cy="420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3A051DB-D24E-307E-A9EA-D6B9A2B92DEF}"/>
              </a:ext>
            </a:extLst>
          </p:cNvPr>
          <p:cNvSpPr/>
          <p:nvPr/>
        </p:nvSpPr>
        <p:spPr>
          <a:xfrm rot="7881665">
            <a:off x="1968176" y="2767732"/>
            <a:ext cx="663257" cy="420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D2F4-7C42-00EB-A728-17FCAB72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9591-9018-EB5F-8D42-57B80E1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5630335" cy="4229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 databases</a:t>
            </a:r>
          </a:p>
          <a:p>
            <a:pPr lvl="1"/>
            <a:r>
              <a:rPr lang="en-US" dirty="0" err="1"/>
              <a:t>MasterRuleBook</a:t>
            </a:r>
            <a:endParaRPr lang="en-US" dirty="0"/>
          </a:p>
          <a:p>
            <a:pPr lvl="2"/>
            <a:r>
              <a:rPr lang="en-US" dirty="0"/>
              <a:t>Contains all unique items – construction and content related</a:t>
            </a:r>
          </a:p>
          <a:p>
            <a:pPr lvl="3"/>
            <a:r>
              <a:rPr lang="en-US" dirty="0"/>
              <a:t>E.g.: drywall, flooring, baseboard, sink, etc. </a:t>
            </a:r>
          </a:p>
          <a:p>
            <a:pPr lvl="3"/>
            <a:r>
              <a:rPr lang="en-US" dirty="0"/>
              <a:t>Primary KEY: </a:t>
            </a:r>
            <a:r>
              <a:rPr lang="en-US" dirty="0" err="1"/>
              <a:t>Cat.Sel</a:t>
            </a:r>
            <a:endParaRPr lang="en-US" dirty="0"/>
          </a:p>
          <a:p>
            <a:pPr lvl="2"/>
            <a:r>
              <a:rPr lang="en-US" dirty="0"/>
              <a:t>Contains : depth replacement value, 0 to 1 for each </a:t>
            </a:r>
            <a:r>
              <a:rPr lang="en-US" dirty="0" err="1"/>
              <a:t>Cat.Sel</a:t>
            </a:r>
            <a:endParaRPr lang="en-US" dirty="0"/>
          </a:p>
          <a:p>
            <a:pPr lvl="2"/>
            <a:r>
              <a:rPr lang="en-US" dirty="0"/>
              <a:t>Contains: cost, by location and date</a:t>
            </a:r>
          </a:p>
          <a:p>
            <a:pPr lvl="2"/>
            <a:endParaRPr lang="en-US" dirty="0"/>
          </a:p>
          <a:p>
            <a:r>
              <a:rPr lang="en-US" dirty="0"/>
              <a:t>Example: MasterRuleBook_LineItems.xls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316F-61BD-EB68-0350-F398A1D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F9B877-D5EF-CC2E-7218-6310B1857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075950"/>
              </p:ext>
            </p:extLst>
          </p:nvPr>
        </p:nvGraphicFramePr>
        <p:xfrm>
          <a:off x="6422024" y="1086167"/>
          <a:ext cx="5657273" cy="497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4B7478-3F41-6F62-8E36-0BBE50D4C5E0}"/>
              </a:ext>
            </a:extLst>
          </p:cNvPr>
          <p:cNvSpPr txBox="1"/>
          <p:nvPr/>
        </p:nvSpPr>
        <p:spPr>
          <a:xfrm>
            <a:off x="7499291" y="160020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Cat.Sel</a:t>
            </a:r>
            <a:r>
              <a:rPr lang="en-US" dirty="0"/>
              <a:t> = unique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0B6E8-19DA-67A0-6898-55C2050F04E0}"/>
              </a:ext>
            </a:extLst>
          </p:cNvPr>
          <p:cNvSpPr txBox="1"/>
          <p:nvPr/>
        </p:nvSpPr>
        <p:spPr>
          <a:xfrm>
            <a:off x="10113083" y="5180934"/>
            <a:ext cx="149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Columns</a:t>
            </a:r>
            <a:r>
              <a:rPr lang="en-US" sz="1200" i="1" dirty="0"/>
              <a:t> :Fixed : based on water depths</a:t>
            </a:r>
          </a:p>
          <a:p>
            <a:r>
              <a:rPr lang="en-US" sz="1200" b="1" i="1" dirty="0"/>
              <a:t>Rows</a:t>
            </a:r>
            <a:r>
              <a:rPr lang="en-US" sz="1200" i="1" dirty="0"/>
              <a:t>: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71791-E3A6-DEEB-6575-F13C25FB5CD4}"/>
              </a:ext>
            </a:extLst>
          </p:cNvPr>
          <p:cNvSpPr txBox="1"/>
          <p:nvPr/>
        </p:nvSpPr>
        <p:spPr>
          <a:xfrm>
            <a:off x="6709688" y="5223918"/>
            <a:ext cx="155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/>
              <a:t>Columns</a:t>
            </a:r>
            <a:r>
              <a:rPr lang="en-US" sz="1200" i="1" dirty="0"/>
              <a:t> : variable based on location and price list data</a:t>
            </a:r>
          </a:p>
          <a:p>
            <a:pPr algn="r"/>
            <a:r>
              <a:rPr lang="en-US" sz="1200" b="1" i="1" dirty="0"/>
              <a:t>Rows</a:t>
            </a:r>
            <a:r>
              <a:rPr lang="en-US" sz="1200" i="1" dirty="0"/>
              <a:t>: variable </a:t>
            </a:r>
          </a:p>
        </p:txBody>
      </p:sp>
    </p:spTree>
    <p:extLst>
      <p:ext uri="{BB962C8B-B14F-4D97-AF65-F5344CB8AC3E}">
        <p14:creationId xmlns:p14="http://schemas.microsoft.com/office/powerpoint/2010/main" val="221916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F602-7A3E-1C7E-7467-CA14C2D3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CD44-4FAA-8C4E-51D7-5C51B285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fields: (UIGeneralInfo.xlsx)</a:t>
            </a:r>
          </a:p>
          <a:p>
            <a:pPr lvl="1"/>
            <a:r>
              <a:rPr lang="en-US" dirty="0"/>
              <a:t>To populate GUI</a:t>
            </a:r>
          </a:p>
          <a:p>
            <a:r>
              <a:rPr lang="en-US" dirty="0" err="1"/>
              <a:t>Masterlist</a:t>
            </a:r>
            <a:r>
              <a:rPr lang="en-US" dirty="0"/>
              <a:t> (MasterRuleBook_LineItems.xlsx)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LineItems</a:t>
            </a:r>
            <a:r>
              <a:rPr lang="en-US" dirty="0"/>
              <a:t>, costing, depth replacement </a:t>
            </a:r>
          </a:p>
          <a:p>
            <a:r>
              <a:rPr lang="en-US" dirty="0"/>
              <a:t>Room Specifications (ItemsByArchType.csv)</a:t>
            </a:r>
          </a:p>
          <a:p>
            <a:pPr lvl="1"/>
            <a:r>
              <a:rPr lang="en-US" dirty="0" err="1"/>
              <a:t>LineItems</a:t>
            </a:r>
            <a:r>
              <a:rPr lang="en-US" dirty="0"/>
              <a:t> per room type, quantity, group(s) and building archetype</a:t>
            </a:r>
          </a:p>
          <a:p>
            <a:r>
              <a:rPr lang="en-US" dirty="0"/>
              <a:t>Room Dimensions (RoomDimensions.csv)</a:t>
            </a:r>
          </a:p>
          <a:p>
            <a:pPr lvl="1"/>
            <a:r>
              <a:rPr lang="en-US" dirty="0"/>
              <a:t>Based on Building Archetype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EC526-966C-5FA2-0AE8-C878FA5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34D5F-EAE6-0211-59A8-6E1AF7F72E28}"/>
              </a:ext>
            </a:extLst>
          </p:cNvPr>
          <p:cNvSpPr/>
          <p:nvPr/>
        </p:nvSpPr>
        <p:spPr>
          <a:xfrm>
            <a:off x="0" y="1"/>
            <a:ext cx="12192000" cy="5539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C91A8-B52D-353E-49C8-84536A1B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Mockup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7F0E-5216-4B58-B302-1112037AB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suggestions – open to discussion</a:t>
            </a:r>
          </a:p>
        </p:txBody>
      </p:sp>
    </p:spTree>
    <p:extLst>
      <p:ext uri="{BB962C8B-B14F-4D97-AF65-F5344CB8AC3E}">
        <p14:creationId xmlns:p14="http://schemas.microsoft.com/office/powerpoint/2010/main" val="37869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GUI Mockups: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B0B38-63C2-92DA-85ED-C73AE40EE32F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CD1BB-1BA2-D798-885D-FBFA14FCBE2B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</p:spTree>
    <p:extLst>
      <p:ext uri="{BB962C8B-B14F-4D97-AF65-F5344CB8AC3E}">
        <p14:creationId xmlns:p14="http://schemas.microsoft.com/office/powerpoint/2010/main" val="268011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Create New Section: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DEE2A-DDCB-4619-8CFB-452BCEC24D7D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57F18-3768-75C3-7660-F3706D834AD4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</p:spTree>
    <p:extLst>
      <p:ext uri="{BB962C8B-B14F-4D97-AF65-F5344CB8AC3E}">
        <p14:creationId xmlns:p14="http://schemas.microsoft.com/office/powerpoint/2010/main" val="12534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1F986-833E-3EAC-4C52-1E66CFF4C20C}"/>
              </a:ext>
            </a:extLst>
          </p:cNvPr>
          <p:cNvSpPr/>
          <p:nvPr/>
        </p:nvSpPr>
        <p:spPr>
          <a:xfrm>
            <a:off x="849239" y="1824079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45117-7E31-8EA1-0424-CB6065D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Mockup: Page 1 General Input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785C91-0D87-578D-93F8-F7D1AEE7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53295"/>
              </p:ext>
            </p:extLst>
          </p:nvPr>
        </p:nvGraphicFramePr>
        <p:xfrm>
          <a:off x="1081106" y="2028465"/>
          <a:ext cx="5977100" cy="3282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3629">
                  <a:extLst>
                    <a:ext uri="{9D8B030D-6E8A-4147-A177-3AD203B41FA5}">
                      <a16:colId xmlns:a16="http://schemas.microsoft.com/office/drawing/2014/main" val="2094841146"/>
                    </a:ext>
                  </a:extLst>
                </a:gridCol>
                <a:gridCol w="1683471">
                  <a:extLst>
                    <a:ext uri="{9D8B030D-6E8A-4147-A177-3AD203B41FA5}">
                      <a16:colId xmlns:a16="http://schemas.microsoft.com/office/drawing/2014/main" val="1736015055"/>
                    </a:ext>
                  </a:extLst>
                </a:gridCol>
              </a:tblGrid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Curve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163840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location are you interested in?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315124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timeframe do you want the prices to reflect?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164335"/>
                  </a:ext>
                </a:extLst>
              </a:tr>
              <a:tr h="35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DDF (Depth Damage Function) do you want to create?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14050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structure are you interested in?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288527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Residential: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07638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How many </a:t>
                      </a:r>
                      <a:r>
                        <a:rPr lang="en-US" sz="1100" u="none" strike="noStrike" dirty="0" err="1">
                          <a:effectLst/>
                        </a:rPr>
                        <a:t>storeys</a:t>
                      </a:r>
                      <a:r>
                        <a:rPr lang="en-US" sz="1100" u="none" strike="noStrike" dirty="0">
                          <a:effectLst/>
                        </a:rPr>
                        <a:t> or levels are there?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834303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is the estimated square footage or square meters of the structure?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039001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are the quality of the finishes?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086129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it have a basement?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None/Basement/Crawlspace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98639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*Is the basement developed?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Finished Unfinished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018443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**If Yes: Percent Developed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(0 to 100) 100 == fully developed= default = 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926155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level is the mechanical equipment located on?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064829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Heating is there?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9160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Cooling (if any)?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8364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is the height of the first floor (m) from the ground elevation?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1207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C5D270-E808-CEC9-5EA6-E674DB555FD2}"/>
              </a:ext>
            </a:extLst>
          </p:cNvPr>
          <p:cNvSpPr txBox="1"/>
          <p:nvPr/>
        </p:nvSpPr>
        <p:spPr>
          <a:xfrm>
            <a:off x="1081106" y="5712097"/>
            <a:ext cx="63653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/>
              <a:t>Maybe instead of a </a:t>
            </a:r>
            <a:r>
              <a:rPr lang="en-US" sz="1200" i="1" dirty="0" err="1"/>
              <a:t>ist</a:t>
            </a:r>
            <a:r>
              <a:rPr lang="en-US" sz="1200" i="1" dirty="0"/>
              <a:t> of questions, it's pages(s) with pictures a user selects with text below?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AA7B1-F9E7-EACE-D43B-2C96A28CE00E}"/>
              </a:ext>
            </a:extLst>
          </p:cNvPr>
          <p:cNvSpPr/>
          <p:nvPr/>
        </p:nvSpPr>
        <p:spPr>
          <a:xfrm>
            <a:off x="910750" y="1461523"/>
            <a:ext cx="2622157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7F1E6-A6A2-515B-CA09-C7DECB16E337}"/>
              </a:ext>
            </a:extLst>
          </p:cNvPr>
          <p:cNvSpPr/>
          <p:nvPr/>
        </p:nvSpPr>
        <p:spPr>
          <a:xfrm>
            <a:off x="3532907" y="1464294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C8E9B6-4E7D-45BF-7ED9-DA669F2AB9C1}"/>
              </a:ext>
            </a:extLst>
          </p:cNvPr>
          <p:cNvSpPr/>
          <p:nvPr/>
        </p:nvSpPr>
        <p:spPr>
          <a:xfrm>
            <a:off x="6641867" y="146559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10034-C714-D2F8-14EC-99D4DF24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20020">
            <a:off x="4956456" y="4590283"/>
            <a:ext cx="3096272" cy="59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04501A-CF9B-B0E5-E4A1-1AA4BF58636C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B825D9-B747-B6F1-7307-AE2253C60685}"/>
              </a:ext>
            </a:extLst>
          </p:cNvPr>
          <p:cNvSpPr/>
          <p:nvPr/>
        </p:nvSpPr>
        <p:spPr>
          <a:xfrm>
            <a:off x="6659757" y="2354340"/>
            <a:ext cx="1180745" cy="26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Pricelist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98247C-7DFB-FA0E-3BF6-B9FBC41C6C40}"/>
              </a:ext>
            </a:extLst>
          </p:cNvPr>
          <p:cNvSpPr/>
          <p:nvPr/>
        </p:nvSpPr>
        <p:spPr>
          <a:xfrm>
            <a:off x="6659757" y="2138931"/>
            <a:ext cx="1180745" cy="26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Location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8D26B-EC8D-2FFC-475F-82BB9BD9B44B}"/>
              </a:ext>
            </a:extLst>
          </p:cNvPr>
          <p:cNvSpPr/>
          <p:nvPr/>
        </p:nvSpPr>
        <p:spPr>
          <a:xfrm>
            <a:off x="7726681" y="5029853"/>
            <a:ext cx="1508170" cy="5541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2045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502096" y="6246912"/>
            <a:ext cx="11187807" cy="3077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/>
                </a:solidFill>
              </a:rPr>
              <a:t>From </a:t>
            </a:r>
            <a:r>
              <a:rPr lang="en-US" sz="1400" dirty="0">
                <a:solidFill>
                  <a:schemeClr val="tx1"/>
                </a:solidFill>
              </a:rPr>
              <a:t>ItemsByArchType.csv – need to look at </a:t>
            </a:r>
            <a:r>
              <a:rPr lang="en-US" sz="1400" dirty="0" err="1">
                <a:solidFill>
                  <a:schemeClr val="tx1"/>
                </a:solidFill>
              </a:rPr>
              <a:t>Group.Description</a:t>
            </a:r>
            <a:r>
              <a:rPr lang="en-US" sz="1400" dirty="0">
                <a:solidFill>
                  <a:schemeClr val="tx1"/>
                </a:solidFill>
              </a:rPr>
              <a:t> &amp; Group2 columns of </a:t>
            </a:r>
            <a:r>
              <a:rPr lang="en-US" sz="1400" dirty="0" err="1">
                <a:solidFill>
                  <a:schemeClr val="tx1"/>
                </a:solidFill>
              </a:rPr>
              <a:t>buildarchtype</a:t>
            </a:r>
            <a:r>
              <a:rPr lang="en-US" sz="1400" dirty="0">
                <a:solidFill>
                  <a:schemeClr val="tx1"/>
                </a:solidFill>
              </a:rPr>
              <a:t> column filtered by </a:t>
            </a:r>
            <a:r>
              <a:rPr lang="en-US" sz="1400" i="1" dirty="0">
                <a:solidFill>
                  <a:schemeClr val="tx1"/>
                </a:solidFill>
              </a:rPr>
              <a:t>A_B-C-DE-FF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48033" y="5715615"/>
            <a:ext cx="1476018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Add Room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606124"/>
            <a:ext cx="2622157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608895"/>
            <a:ext cx="3108960" cy="5834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Residential </a:t>
            </a:r>
          </a:p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610193"/>
            <a:ext cx="2942705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3193E-B56E-6D7D-7E41-7B0D4C194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90550"/>
              </p:ext>
            </p:extLst>
          </p:nvPr>
        </p:nvGraphicFramePr>
        <p:xfrm>
          <a:off x="1148033" y="2401996"/>
          <a:ext cx="7318633" cy="31203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489845">
                  <a:extLst>
                    <a:ext uri="{9D8B030D-6E8A-4147-A177-3AD203B41FA5}">
                      <a16:colId xmlns:a16="http://schemas.microsoft.com/office/drawing/2014/main" val="38268585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454978823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72578509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38740297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672187233"/>
                    </a:ext>
                  </a:extLst>
                </a:gridCol>
              </a:tblGrid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Rooms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Main Level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Basement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Upper Level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44312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1.5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852253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Bedroom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8089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Dining Room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590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Entry Foyer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2746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Full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8970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Half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7323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Hallway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043928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Kitchen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470891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Laundry Room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160012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Living Area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800517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Nook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30695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Utility Room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42202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Walk-In Closet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543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3254025" y="5739090"/>
            <a:ext cx="3106647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 (Optional)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06992-0B85-4782-C418-769BDF20EB20}"/>
              </a:ext>
            </a:extLst>
          </p:cNvPr>
          <p:cNvSpPr/>
          <p:nvPr/>
        </p:nvSpPr>
        <p:spPr>
          <a:xfrm>
            <a:off x="9763318" y="2588037"/>
            <a:ext cx="2234849" cy="16004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Read from items by “</a:t>
            </a:r>
            <a:r>
              <a:rPr lang="en-US" sz="1400" i="1" dirty="0" err="1">
                <a:solidFill>
                  <a:schemeClr val="tx1"/>
                </a:solidFill>
              </a:rPr>
              <a:t>ItemsByArchType</a:t>
            </a:r>
            <a:r>
              <a:rPr lang="en-US" sz="1400" i="1" dirty="0">
                <a:solidFill>
                  <a:schemeClr val="tx1"/>
                </a:solidFill>
              </a:rPr>
              <a:t>”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Generates dynamically - DEFAULT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…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Suggest: user can override -add room/change room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0CD890-E153-7A8C-BDE2-BAB2639A1617}"/>
              </a:ext>
            </a:extLst>
          </p:cNvPr>
          <p:cNvSpPr/>
          <p:nvPr/>
        </p:nvSpPr>
        <p:spPr>
          <a:xfrm>
            <a:off x="8466666" y="5718172"/>
            <a:ext cx="960579" cy="3361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E0787E-79FB-515A-C556-1609D2574918}"/>
              </a:ext>
            </a:extLst>
          </p:cNvPr>
          <p:cNvSpPr/>
          <p:nvPr/>
        </p:nvSpPr>
        <p:spPr>
          <a:xfrm>
            <a:off x="7303442" y="5718171"/>
            <a:ext cx="960579" cy="3361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055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B93-E18E-01AB-2149-50D07FA2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Mockup Page 3: Room Dimensions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57CF8-061F-ED77-056D-3D93D0CA78E1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5832A-D9E5-88B9-CEA1-E688671E12DD}"/>
              </a:ext>
            </a:extLst>
          </p:cNvPr>
          <p:cNvSpPr/>
          <p:nvPr/>
        </p:nvSpPr>
        <p:spPr>
          <a:xfrm>
            <a:off x="7838980" y="5719740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F39BB-B18D-A5F8-2841-B16B6C499690}"/>
              </a:ext>
            </a:extLst>
          </p:cNvPr>
          <p:cNvSpPr/>
          <p:nvPr/>
        </p:nvSpPr>
        <p:spPr>
          <a:xfrm>
            <a:off x="894126" y="1606124"/>
            <a:ext cx="2622157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A9094-40A1-5DE9-EC81-E7ADE5AD5F48}"/>
              </a:ext>
            </a:extLst>
          </p:cNvPr>
          <p:cNvSpPr/>
          <p:nvPr/>
        </p:nvSpPr>
        <p:spPr>
          <a:xfrm>
            <a:off x="3516283" y="1608895"/>
            <a:ext cx="3108960" cy="5834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Residential </a:t>
            </a:r>
            <a:endParaRPr lang="en-US"/>
          </a:p>
          <a:p>
            <a:pPr algn="ctr"/>
            <a:r>
              <a:rPr lang="en-US" dirty="0"/>
              <a:t>Room Details/Levels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653EA-FBDC-5EAC-76EF-4C1B9288074E}"/>
              </a:ext>
            </a:extLst>
          </p:cNvPr>
          <p:cNvSpPr/>
          <p:nvPr/>
        </p:nvSpPr>
        <p:spPr>
          <a:xfrm>
            <a:off x="6625243" y="1610193"/>
            <a:ext cx="2942705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3CD1E-735C-334C-EDA4-313C93B5BC80}"/>
              </a:ext>
            </a:extLst>
          </p:cNvPr>
          <p:cNvSpPr/>
          <p:nvPr/>
        </p:nvSpPr>
        <p:spPr>
          <a:xfrm>
            <a:off x="3747642" y="5715614"/>
            <a:ext cx="3106647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 (Optional)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44B8B7-B1C9-DFE3-1340-CB79DAB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95" y="2345161"/>
            <a:ext cx="6538486" cy="26182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200716-346C-13C2-38B4-C5FA9710ABC6}"/>
              </a:ext>
            </a:extLst>
          </p:cNvPr>
          <p:cNvSpPr/>
          <p:nvPr/>
        </p:nvSpPr>
        <p:spPr>
          <a:xfrm>
            <a:off x="6854289" y="5044181"/>
            <a:ext cx="1476018" cy="2604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Add Room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030FC-86F1-9A71-4E32-C590E198F38A}"/>
              </a:ext>
            </a:extLst>
          </p:cNvPr>
          <p:cNvSpPr txBox="1"/>
          <p:nvPr/>
        </p:nvSpPr>
        <p:spPr>
          <a:xfrm rot="20975530">
            <a:off x="3617577" y="3876228"/>
            <a:ext cx="293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From RoomDimensions.csv</a:t>
            </a:r>
          </a:p>
          <a:p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EC81-A723-57BE-9FE3-A1E64AAC5097}"/>
              </a:ext>
            </a:extLst>
          </p:cNvPr>
          <p:cNvSpPr txBox="1"/>
          <p:nvPr/>
        </p:nvSpPr>
        <p:spPr>
          <a:xfrm>
            <a:off x="9567948" y="5427073"/>
            <a:ext cx="22501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Takes you back to previous page (</a:t>
            </a:r>
            <a:r>
              <a:rPr lang="en-US" sz="1050" dirty="0"/>
              <a:t>Residential </a:t>
            </a:r>
          </a:p>
          <a:p>
            <a:pPr algn="ctr"/>
            <a:r>
              <a:rPr lang="en-US" sz="1050" dirty="0"/>
              <a:t>Room Details/Levels</a:t>
            </a:r>
            <a:r>
              <a:rPr lang="en-US" sz="1050" i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D8AFF3-5881-02C0-E6A9-0F01C57D94D6}"/>
              </a:ext>
            </a:extLst>
          </p:cNvPr>
          <p:cNvCxnSpPr/>
          <p:nvPr/>
        </p:nvCxnSpPr>
        <p:spPr>
          <a:xfrm flipV="1">
            <a:off x="9314998" y="5715613"/>
            <a:ext cx="506010" cy="13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3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F4E57E-2603-ADA6-29D6-7281F3D497C2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397933" y="6210086"/>
            <a:ext cx="11244421" cy="6001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400" 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Combination of: ItemsByArchType.csv – need to look at </a:t>
            </a:r>
            <a:r>
              <a:rPr lang="en-US" sz="1100" dirty="0" err="1"/>
              <a:t>Group.Description</a:t>
            </a:r>
            <a:r>
              <a:rPr lang="en-US" sz="1100" dirty="0"/>
              <a:t> &amp; Group2 columns of </a:t>
            </a:r>
            <a:r>
              <a:rPr lang="en-US" sz="1100" dirty="0" err="1"/>
              <a:t>buildarchtype</a:t>
            </a:r>
            <a:r>
              <a:rPr lang="en-US" sz="1100" dirty="0"/>
              <a:t> column filtered by A_B-C-DE-FF &amp; RoomDimensions.csv filtered/queried by: </a:t>
            </a:r>
            <a:r>
              <a:rPr lang="en-US" sz="1100" dirty="0" err="1"/>
              <a:t>buildingType</a:t>
            </a:r>
            <a:r>
              <a:rPr lang="en-US" sz="1100" dirty="0"/>
              <a:t>, </a:t>
            </a:r>
            <a:r>
              <a:rPr lang="en-US" sz="1100" dirty="0" err="1"/>
              <a:t>buildingSize</a:t>
            </a:r>
            <a:r>
              <a:rPr lang="en-US" sz="1100" dirty="0"/>
              <a:t>, </a:t>
            </a:r>
            <a:r>
              <a:rPr lang="en-US" sz="1100" dirty="0" err="1"/>
              <a:t>buildignBasement</a:t>
            </a:r>
            <a:r>
              <a:rPr lang="en-US" sz="1100" dirty="0"/>
              <a:t> </a:t>
            </a:r>
            <a:r>
              <a:rPr lang="en-US" sz="1100" dirty="0" err="1"/>
              <a:t>buildingQuality</a:t>
            </a:r>
            <a:endParaRPr lang="en-US" sz="1100" dirty="0"/>
          </a:p>
          <a:p>
            <a:r>
              <a:rPr lang="en-US" sz="1100" dirty="0"/>
              <a:t>Default From UI </a:t>
            </a:r>
            <a:r>
              <a:rPr lang="en-US" sz="1100" dirty="0" err="1"/>
              <a:t>RoomDetails</a:t>
            </a:r>
            <a:r>
              <a:rPr lang="en-US" sz="1100" dirty="0"/>
              <a:t>, user can overwrite Levels from previous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135042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7D993-D0D0-FF59-50CF-F253723B42C4}"/>
              </a:ext>
            </a:extLst>
          </p:cNvPr>
          <p:cNvSpPr/>
          <p:nvPr/>
        </p:nvSpPr>
        <p:spPr>
          <a:xfrm>
            <a:off x="6810696" y="2687345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AE743E-2CBA-1FC0-399C-80B3277E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33" y="3061572"/>
            <a:ext cx="5598606" cy="293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F27E1C-AF14-7ACD-4C0E-83BC72D2394A}"/>
              </a:ext>
            </a:extLst>
          </p:cNvPr>
          <p:cNvSpPr/>
          <p:nvPr/>
        </p:nvSpPr>
        <p:spPr>
          <a:xfrm>
            <a:off x="7795385" y="5690185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605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1266-676D-49C9-BBAB-949A429F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F594-CAEB-ACC9-2D9F-F3A023EE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7020" indent="-287020"/>
            <a:r>
              <a:rPr lang="en-US">
                <a:latin typeface="Arial"/>
                <a:cs typeface="Arial"/>
              </a:rPr>
              <a:t>There are a lack of Canadian specific damage curves to assess risks from floods</a:t>
            </a:r>
          </a:p>
          <a:p>
            <a:pPr marL="287020" indent="-287020"/>
            <a:r>
              <a:rPr lang="en-US">
                <a:latin typeface="Arial"/>
                <a:cs typeface="Arial"/>
              </a:rPr>
              <a:t>Damage curves are a key methodological piece in the calculation of impacts and consequences from a natural hazard event </a:t>
            </a:r>
            <a:endParaRPr lang="en-US"/>
          </a:p>
          <a:p>
            <a:pPr marL="287020" indent="-287020"/>
            <a:r>
              <a:rPr lang="en-US">
                <a:latin typeface="Arial"/>
                <a:cs typeface="Arial"/>
              </a:rPr>
              <a:t>Flood risk assessments in Canada have historically relied on curves from FEMA, generic curves from the UK multi </a:t>
            </a:r>
            <a:r>
              <a:rPr lang="en-US" err="1">
                <a:latin typeface="Arial"/>
                <a:cs typeface="Arial"/>
              </a:rPr>
              <a:t>coloured</a:t>
            </a:r>
            <a:r>
              <a:rPr lang="en-US">
                <a:latin typeface="Arial"/>
                <a:cs typeface="Arial"/>
              </a:rPr>
              <a:t> manual or Australian National curves </a:t>
            </a:r>
            <a:endParaRPr lang="en-US"/>
          </a:p>
          <a:p>
            <a:pPr marL="287020" indent="-287020"/>
            <a:r>
              <a:rPr lang="en-US">
                <a:latin typeface="Arial"/>
                <a:cs typeface="Arial"/>
              </a:rPr>
              <a:t>From damages calculated to buildings, impacts to people (displacement, disruption, etc.), and economic impacts can be interpreted</a:t>
            </a:r>
            <a:br>
              <a:rPr lang="en-US">
                <a:latin typeface="Arial"/>
                <a:cs typeface="Arial"/>
              </a:rPr>
            </a:b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825-E91B-98FC-15C3-D460C32F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6AFB2-C026-AC60-9639-4FFB87067B63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3857928" y="6112624"/>
            <a:ext cx="2440476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ItemsByArchType.csv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278466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04E16F-69E6-09EC-90F5-8AC1D1E8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43" y="3118414"/>
            <a:ext cx="4710883" cy="27020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072726-E605-63E6-E81B-E49236E2347E}"/>
              </a:ext>
            </a:extLst>
          </p:cNvPr>
          <p:cNvSpPr/>
          <p:nvPr/>
        </p:nvSpPr>
        <p:spPr>
          <a:xfrm>
            <a:off x="6810696" y="2706317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BF2CC4-2B91-78B8-6DFF-27E9B3AC8348}"/>
              </a:ext>
            </a:extLst>
          </p:cNvPr>
          <p:cNvSpPr/>
          <p:nvPr/>
        </p:nvSpPr>
        <p:spPr>
          <a:xfrm>
            <a:off x="7795385" y="5690185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35825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8D6280-9DB5-4C4C-A1C7-7E6CE5DEE4FF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1869177" y="6216135"/>
            <a:ext cx="738996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MasterRuleBook_LineItems</a:t>
            </a:r>
            <a:r>
              <a:rPr lang="en-US" dirty="0"/>
              <a:t>: </a:t>
            </a:r>
            <a:r>
              <a:rPr lang="en-US" sz="1800" dirty="0"/>
              <a:t>Depth Replacement</a:t>
            </a:r>
            <a:r>
              <a:rPr lang="en-US" dirty="0"/>
              <a:t> 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278466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72726-E605-63E6-E81B-E49236E2347E}"/>
              </a:ext>
            </a:extLst>
          </p:cNvPr>
          <p:cNvSpPr/>
          <p:nvPr/>
        </p:nvSpPr>
        <p:spPr>
          <a:xfrm>
            <a:off x="6810696" y="2706317"/>
            <a:ext cx="2472378" cy="2604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9F0580-272C-5C4D-E044-DE1063E4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76" y="3083001"/>
            <a:ext cx="8076661" cy="26512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D3F0C-2197-7BF9-79D0-2FE1B2E2E9E4}"/>
              </a:ext>
            </a:extLst>
          </p:cNvPr>
          <p:cNvSpPr/>
          <p:nvPr/>
        </p:nvSpPr>
        <p:spPr>
          <a:xfrm>
            <a:off x="7795385" y="5784610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1379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4B857-9E15-B0F0-5D35-6A4EBD2E4169}"/>
              </a:ext>
            </a:extLst>
          </p:cNvPr>
          <p:cNvSpPr/>
          <p:nvPr/>
        </p:nvSpPr>
        <p:spPr>
          <a:xfrm>
            <a:off x="894127" y="1817283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001AB-EB88-38C5-E919-609EC50D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4: Run the calculations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E8408-D352-F933-17A6-91718C720AD5}"/>
              </a:ext>
            </a:extLst>
          </p:cNvPr>
          <p:cNvGraphicFramePr>
            <a:graphicFrameLocks noGrp="1"/>
          </p:cNvGraphicFramePr>
          <p:nvPr/>
        </p:nvGraphicFramePr>
        <p:xfrm>
          <a:off x="1130530" y="2502131"/>
          <a:ext cx="2501900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93413298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62005437"/>
                    </a:ext>
                  </a:extLst>
                </a:gridCol>
              </a:tblGrid>
              <a:tr h="20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Summary of input: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8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Pricelist: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77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191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109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Levels: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24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61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162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453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850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06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292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6615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9BB61-9A38-DD99-30B2-00889B142FF1}"/>
              </a:ext>
            </a:extLst>
          </p:cNvPr>
          <p:cNvSpPr txBox="1"/>
          <p:nvPr/>
        </p:nvSpPr>
        <p:spPr>
          <a:xfrm>
            <a:off x="1045326" y="1884836"/>
            <a:ext cx="611401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"/>
            <a:r>
              <a:rPr lang="en-US" sz="1800" u="none" strike="noStrike" dirty="0">
                <a:effectLst/>
              </a:rPr>
              <a:t>DDF Curve </a:t>
            </a:r>
            <a:r>
              <a:rPr lang="en-US" sz="1800" i="1" u="none" strike="noStrike" dirty="0">
                <a:effectLst/>
              </a:rPr>
              <a:t>XXX</a:t>
            </a:r>
            <a:r>
              <a:rPr lang="en-US" sz="1800" u="none" strike="noStrike" dirty="0">
                <a:effectLst/>
              </a:rPr>
              <a:t> is</a:t>
            </a:r>
            <a:r>
              <a:rPr lang="en-US" dirty="0"/>
              <a:t> </a:t>
            </a:r>
            <a:r>
              <a:rPr lang="en-US" sz="1800" u="none" strike="noStrike" dirty="0">
                <a:effectLst/>
              </a:rPr>
              <a:t>generated</a:t>
            </a:r>
            <a:r>
              <a:rPr lang="en-US" dirty="0"/>
              <a:t> 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17852-8315-CA8F-7206-CC9C74E8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/>
          <a:stretch/>
        </p:blipFill>
        <p:spPr>
          <a:xfrm>
            <a:off x="4436959" y="2222925"/>
            <a:ext cx="1850890" cy="1819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D3F3C5-AE7E-F75C-CD96-B6098D23B226}"/>
              </a:ext>
            </a:extLst>
          </p:cNvPr>
          <p:cNvSpPr/>
          <p:nvPr/>
        </p:nvSpPr>
        <p:spPr>
          <a:xfrm>
            <a:off x="4496623" y="4383383"/>
            <a:ext cx="173156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RUN</a:t>
            </a:r>
          </a:p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(Generate Curve)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062A4-3BC1-EB8E-83C1-FC21AAB4F9B4}"/>
              </a:ext>
            </a:extLst>
          </p:cNvPr>
          <p:cNvSpPr/>
          <p:nvPr/>
        </p:nvSpPr>
        <p:spPr>
          <a:xfrm>
            <a:off x="7074095" y="4383383"/>
            <a:ext cx="178286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Results</a:t>
            </a:r>
          </a:p>
        </p:txBody>
      </p:sp>
      <p:sp>
        <p:nvSpPr>
          <p:cNvPr id="11" name="AutoShape 2" descr="Download file - User Interface &amp; Gesture Icons">
            <a:extLst>
              <a:ext uri="{FF2B5EF4-FFF2-40B4-BE49-F238E27FC236}">
                <a16:creationId xmlns:a16="http://schemas.microsoft.com/office/drawing/2014/main" id="{10831C30-90C3-92C4-14A7-7AC57E0CC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Download file - User Interface &amp; Gesture Icons">
            <a:extLst>
              <a:ext uri="{FF2B5EF4-FFF2-40B4-BE49-F238E27FC236}">
                <a16:creationId xmlns:a16="http://schemas.microsoft.com/office/drawing/2014/main" id="{ECE88CC5-3225-75A0-CD03-92BAD332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66" y="2791155"/>
            <a:ext cx="1037638" cy="10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8FD707-89AB-B667-C459-A51CE61B1086}"/>
              </a:ext>
            </a:extLst>
          </p:cNvPr>
          <p:cNvSpPr txBox="1"/>
          <p:nvPr/>
        </p:nvSpPr>
        <p:spPr>
          <a:xfrm>
            <a:off x="9582377" y="2921168"/>
            <a:ext cx="2002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When complete, download file option: with DDF and report/log of all the input and some of the data/tables used.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F364A-5BAB-8372-B686-2A5E67784D1D}"/>
              </a:ext>
            </a:extLst>
          </p:cNvPr>
          <p:cNvSpPr/>
          <p:nvPr/>
        </p:nvSpPr>
        <p:spPr>
          <a:xfrm>
            <a:off x="910750" y="146152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BF11C-7BC9-63CE-4EF9-A5A61AD6CC28}"/>
              </a:ext>
            </a:extLst>
          </p:cNvPr>
          <p:cNvSpPr/>
          <p:nvPr/>
        </p:nvSpPr>
        <p:spPr>
          <a:xfrm>
            <a:off x="3532907" y="1464294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6E910-E132-0315-D8A9-82F4E61D5D6C}"/>
              </a:ext>
            </a:extLst>
          </p:cNvPr>
          <p:cNvSpPr/>
          <p:nvPr/>
        </p:nvSpPr>
        <p:spPr>
          <a:xfrm>
            <a:off x="6641867" y="1465592"/>
            <a:ext cx="2942705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44C0-CD35-D73A-1F51-41A4A387CF91}"/>
              </a:ext>
            </a:extLst>
          </p:cNvPr>
          <p:cNvSpPr txBox="1"/>
          <p:nvPr/>
        </p:nvSpPr>
        <p:spPr>
          <a:xfrm>
            <a:off x="6732232" y="2222925"/>
            <a:ext cx="1518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Explore &amp; </a:t>
            </a:r>
          </a:p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Visualize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15634-D967-B6B1-B9D5-C0ED2B3C5F32}"/>
              </a:ext>
            </a:extLst>
          </p:cNvPr>
          <p:cNvSpPr txBox="1"/>
          <p:nvPr/>
        </p:nvSpPr>
        <p:spPr>
          <a:xfrm>
            <a:off x="8010318" y="2333985"/>
            <a:ext cx="151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Download</a:t>
            </a:r>
          </a:p>
        </p:txBody>
      </p:sp>
      <p:pic>
        <p:nvPicPr>
          <p:cNvPr id="1030" name="Picture 6" descr="Chart | H5P">
            <a:extLst>
              <a:ext uri="{FF2B5EF4-FFF2-40B4-BE49-F238E27FC236}">
                <a16:creationId xmlns:a16="http://schemas.microsoft.com/office/drawing/2014/main" id="{B07639F9-4B37-66B2-0F97-BE1A4FC7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7" y="2791155"/>
            <a:ext cx="1641364" cy="12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F077-D172-0A15-7D51-E9E163A8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 in Design: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614F5-4839-BB02-A56A-57761109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513D4-7261-F848-8FAE-CF02B39A77BD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DE0F2-E606-F199-E6FE-2DF09AF86540}"/>
              </a:ext>
            </a:extLst>
          </p:cNvPr>
          <p:cNvSpPr txBox="1"/>
          <p:nvPr/>
        </p:nvSpPr>
        <p:spPr>
          <a:xfrm>
            <a:off x="1061514" y="1798277"/>
            <a:ext cx="72103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Considerations: Scaling/Factor of CURVE for different location</a:t>
            </a:r>
          </a:p>
          <a:p>
            <a:r>
              <a:rPr lang="en-US" dirty="0"/>
              <a:t>Users :</a:t>
            </a:r>
          </a:p>
          <a:p>
            <a:r>
              <a:rPr lang="en-US" dirty="0"/>
              <a:t>	Super user (specific buildings)</a:t>
            </a:r>
          </a:p>
          <a:p>
            <a:r>
              <a:rPr lang="en-US" dirty="0"/>
              <a:t>	Community/Regional </a:t>
            </a:r>
          </a:p>
          <a:p>
            <a:r>
              <a:rPr lang="en-US" dirty="0"/>
              <a:t>	?</a:t>
            </a:r>
          </a:p>
          <a:p>
            <a:endParaRPr lang="en-US" dirty="0"/>
          </a:p>
          <a:p>
            <a:r>
              <a:rPr lang="en-US" b="1" dirty="0"/>
              <a:t>Focus more on loading curves and translation to different times/places?</a:t>
            </a:r>
          </a:p>
          <a:p>
            <a:r>
              <a:rPr lang="en-US" b="1" dirty="0"/>
              <a:t>-find out those typical curves. </a:t>
            </a:r>
          </a:p>
          <a:p>
            <a:r>
              <a:rPr lang="en-US" b="1" dirty="0"/>
              <a:t>StatsCan – typical homes. </a:t>
            </a:r>
            <a:r>
              <a:rPr lang="en-US" b="1"/>
              <a:t>Simple categories. </a:t>
            </a:r>
            <a:endParaRPr lang="en-US" b="1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3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UI Mockups: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645F6-D454-F6DD-565A-30C5BC6A1312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62529-AEDF-064B-5D9E-C34DE1193BA2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</p:spTree>
    <p:extLst>
      <p:ext uri="{BB962C8B-B14F-4D97-AF65-F5344CB8AC3E}">
        <p14:creationId xmlns:p14="http://schemas.microsoft.com/office/powerpoint/2010/main" val="1138781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4B857-9E15-B0F0-5D35-6A4EBD2E4169}"/>
              </a:ext>
            </a:extLst>
          </p:cNvPr>
          <p:cNvSpPr/>
          <p:nvPr/>
        </p:nvSpPr>
        <p:spPr>
          <a:xfrm>
            <a:off x="894127" y="1817283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001AB-EB88-38C5-E919-609EC50D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Existing: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9BB61-9A38-DD99-30B2-00889B142FF1}"/>
              </a:ext>
            </a:extLst>
          </p:cNvPr>
          <p:cNvSpPr txBox="1"/>
          <p:nvPr/>
        </p:nvSpPr>
        <p:spPr>
          <a:xfrm>
            <a:off x="1019926" y="1791703"/>
            <a:ext cx="611401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"/>
            <a:r>
              <a:rPr lang="en-US" dirty="0"/>
              <a:t>Browse By: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1" name="AutoShape 2" descr="Download file - User Interface &amp; Gesture Icons">
            <a:extLst>
              <a:ext uri="{FF2B5EF4-FFF2-40B4-BE49-F238E27FC236}">
                <a16:creationId xmlns:a16="http://schemas.microsoft.com/office/drawing/2014/main" id="{10831C30-90C3-92C4-14A7-7AC57E0CC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F364A-5BAB-8372-B686-2A5E67784D1D}"/>
              </a:ext>
            </a:extLst>
          </p:cNvPr>
          <p:cNvSpPr/>
          <p:nvPr/>
        </p:nvSpPr>
        <p:spPr>
          <a:xfrm>
            <a:off x="893817" y="1461523"/>
            <a:ext cx="8675823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BF11C-7BC9-63CE-4EF9-A5A61AD6CC28}"/>
              </a:ext>
            </a:extLst>
          </p:cNvPr>
          <p:cNvSpPr/>
          <p:nvPr/>
        </p:nvSpPr>
        <p:spPr>
          <a:xfrm>
            <a:off x="942107" y="2133161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5CAE9-BC34-2CE9-BAC2-01715F454FB6}"/>
              </a:ext>
            </a:extLst>
          </p:cNvPr>
          <p:cNvSpPr/>
          <p:nvPr/>
        </p:nvSpPr>
        <p:spPr>
          <a:xfrm>
            <a:off x="4049374" y="2133160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Building Type</a:t>
            </a:r>
          </a:p>
        </p:txBody>
      </p:sp>
      <p:pic>
        <p:nvPicPr>
          <p:cNvPr id="15" name="Picture 14" descr="A graph with a blue line&#10;&#10;Description automatically generated">
            <a:extLst>
              <a:ext uri="{FF2B5EF4-FFF2-40B4-BE49-F238E27FC236}">
                <a16:creationId xmlns:a16="http://schemas.microsoft.com/office/drawing/2014/main" id="{01EBC6DA-2AE3-C49A-EC85-16EB27E2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0" b="-578"/>
          <a:stretch/>
        </p:blipFill>
        <p:spPr>
          <a:xfrm>
            <a:off x="5943601" y="2720870"/>
            <a:ext cx="3208867" cy="25338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E9860D-EB4B-9B25-F86D-5C9C7F2DFE00}"/>
              </a:ext>
            </a:extLst>
          </p:cNvPr>
          <p:cNvSpPr/>
          <p:nvPr/>
        </p:nvSpPr>
        <p:spPr>
          <a:xfrm>
            <a:off x="1204574" y="5121893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Download (single or multiple)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765846-5C9B-81FD-1663-B43EBF52E4AE}"/>
              </a:ext>
            </a:extLst>
          </p:cNvPr>
          <p:cNvSpPr/>
          <p:nvPr/>
        </p:nvSpPr>
        <p:spPr>
          <a:xfrm>
            <a:off x="7156640" y="2133159"/>
            <a:ext cx="2186094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Date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72D08C9-ACE9-F7E7-37C2-0AE2BC8A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41" y="2657474"/>
            <a:ext cx="1576917" cy="2042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64D3CB-39C9-8AF6-BB4D-DCC69F9F694C}"/>
              </a:ext>
            </a:extLst>
          </p:cNvPr>
          <p:cNvSpPr txBox="1"/>
          <p:nvPr/>
        </p:nvSpPr>
        <p:spPr>
          <a:xfrm rot="21240000">
            <a:off x="2573866" y="3094839"/>
            <a:ext cx="2743200" cy="11695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Functions for each of these tabs:</a:t>
            </a:r>
            <a:endParaRPr lang="en-US" sz="1400" dirty="0"/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Select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View curve(s) graphically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View metadata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Download 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6DE16-AB0C-C766-6F8A-B15C9277902A}"/>
              </a:ext>
            </a:extLst>
          </p:cNvPr>
          <p:cNvSpPr/>
          <p:nvPr/>
        </p:nvSpPr>
        <p:spPr>
          <a:xfrm>
            <a:off x="6123707" y="5223492"/>
            <a:ext cx="1483360" cy="29482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Curve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56F8D8-FB96-6532-3903-838AECDCC63D}"/>
              </a:ext>
            </a:extLst>
          </p:cNvPr>
          <p:cNvSpPr/>
          <p:nvPr/>
        </p:nvSpPr>
        <p:spPr>
          <a:xfrm>
            <a:off x="7605373" y="5223492"/>
            <a:ext cx="1483360" cy="29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57AE9-44CC-AB98-451D-5EC878A94DD8}"/>
              </a:ext>
            </a:extLst>
          </p:cNvPr>
          <p:cNvSpPr/>
          <p:nvPr/>
        </p:nvSpPr>
        <p:spPr>
          <a:xfrm>
            <a:off x="9022185" y="487489"/>
            <a:ext cx="2622157" cy="65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Browse Existing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D0037-BFF4-548B-C37A-2BC4C8133492}"/>
              </a:ext>
            </a:extLst>
          </p:cNvPr>
          <p:cNvSpPr txBox="1"/>
          <p:nvPr/>
        </p:nvSpPr>
        <p:spPr>
          <a:xfrm>
            <a:off x="1762508" y="5757804"/>
            <a:ext cx="7389960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From: \</a:t>
            </a:r>
            <a:r>
              <a:rPr lang="en-US" dirty="0" err="1"/>
              <a:t>ExistingLibrary</a:t>
            </a:r>
            <a:r>
              <a:rPr lang="en-US" dirty="0"/>
              <a:t>\ there are </a:t>
            </a:r>
            <a:r>
              <a:rPr lang="en-US" dirty="0" err="1"/>
              <a:t>xls</a:t>
            </a:r>
            <a:r>
              <a:rPr lang="en-US" dirty="0"/>
              <a:t>. That can be read in for this…maybe there is a better way to read/store/access</a:t>
            </a:r>
          </a:p>
        </p:txBody>
      </p:sp>
    </p:spTree>
    <p:extLst>
      <p:ext uri="{BB962C8B-B14F-4D97-AF65-F5344CB8AC3E}">
        <p14:creationId xmlns:p14="http://schemas.microsoft.com/office/powerpoint/2010/main" val="3625598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ACA-38EA-0F3A-42B1-1F9CA99B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F2EE-3B38-E29F-6D0A-68A1E633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XLS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77BC9-DCF6-8C10-7B73-94357593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8B48-DE07-CA60-7D10-E740FAB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/>
          <a:lstStyle/>
          <a:p>
            <a:r>
              <a:rPr lang="en-US" b="1" dirty="0"/>
              <a:t>DDF: Calculations: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15A5-AD77-ECC8-710C-133E46C4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3658"/>
            <a:ext cx="10515601" cy="49633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ItemList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Costs : XXYY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Factor: XXYY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2EACF-ED5D-4259-B81B-DBDD86D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239914"/>
            <a:ext cx="8656650" cy="1107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F0FFB-8959-2A0C-B0C8-D545E3DC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9" y="2476695"/>
            <a:ext cx="5929211" cy="1315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BAC908-4E5A-95B0-5B25-FBFF29A82087}"/>
              </a:ext>
            </a:extLst>
          </p:cNvPr>
          <p:cNvSpPr/>
          <p:nvPr/>
        </p:nvSpPr>
        <p:spPr>
          <a:xfrm>
            <a:off x="7324436" y="1239914"/>
            <a:ext cx="452582" cy="1107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E9FB2-7F8B-8EF2-0882-6ECA346975A8}"/>
              </a:ext>
            </a:extLst>
          </p:cNvPr>
          <p:cNvSpPr/>
          <p:nvPr/>
        </p:nvSpPr>
        <p:spPr>
          <a:xfrm>
            <a:off x="7025343" y="2463881"/>
            <a:ext cx="94656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D319BD-7CA3-EE9C-CA8B-67AA070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392" y="3942295"/>
            <a:ext cx="7339066" cy="12056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01F552-CE01-670F-0DB6-51F7983EAB8C}"/>
              </a:ext>
            </a:extLst>
          </p:cNvPr>
          <p:cNvSpPr/>
          <p:nvPr/>
        </p:nvSpPr>
        <p:spPr>
          <a:xfrm flipV="1">
            <a:off x="4497184" y="3870959"/>
            <a:ext cx="6780415" cy="101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1C554A-30A8-B026-4728-9DA62BCD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478" y="5371688"/>
            <a:ext cx="1044540" cy="11458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940D68-7248-0BFF-C968-0944FCD6993F}"/>
              </a:ext>
            </a:extLst>
          </p:cNvPr>
          <p:cNvSpPr/>
          <p:nvPr/>
        </p:nvSpPr>
        <p:spPr>
          <a:xfrm flipV="1">
            <a:off x="6732477" y="5385725"/>
            <a:ext cx="1044540" cy="220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A655-3D74-C12E-5220-61C7002A1E39}"/>
              </a:ext>
            </a:extLst>
          </p:cNvPr>
          <p:cNvSpPr/>
          <p:nvPr/>
        </p:nvSpPr>
        <p:spPr>
          <a:xfrm>
            <a:off x="9685712" y="1239914"/>
            <a:ext cx="452582" cy="1107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2094-BFAA-301F-D1B1-C2CF020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by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910A-49EB-2BA3-0181-C6DB507D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2: Sum costs per water depth</a:t>
            </a:r>
          </a:p>
          <a:p>
            <a:pPr lvl="1"/>
            <a:r>
              <a:rPr lang="en-US" dirty="0"/>
              <a:t>Not all – necessarily, but could have:</a:t>
            </a:r>
          </a:p>
          <a:p>
            <a:pPr lvl="2"/>
            <a:r>
              <a:rPr lang="en-US" dirty="0"/>
              <a:t>Group2.Mech</a:t>
            </a:r>
          </a:p>
          <a:p>
            <a:pPr lvl="2"/>
            <a:r>
              <a:rPr lang="en-US" dirty="0" err="1"/>
              <a:t>GroupBasem</a:t>
            </a:r>
            <a:endParaRPr lang="en-US" dirty="0"/>
          </a:p>
          <a:p>
            <a:pPr lvl="2"/>
            <a:r>
              <a:rPr lang="en-US" dirty="0"/>
              <a:t>Split</a:t>
            </a:r>
          </a:p>
          <a:p>
            <a:pPr lvl="2"/>
            <a:r>
              <a:rPr lang="en-US" dirty="0"/>
              <a:t>Main</a:t>
            </a:r>
          </a:p>
          <a:p>
            <a:pPr lvl="2"/>
            <a:r>
              <a:rPr lang="en-US" dirty="0"/>
              <a:t>Upper</a:t>
            </a:r>
          </a:p>
          <a:p>
            <a:pPr marL="1371600" lvl="3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76CBF-4DE6-6F7E-F8BF-BC11F3C8EF08}"/>
              </a:ext>
            </a:extLst>
          </p:cNvPr>
          <p:cNvGraphicFramePr>
            <a:graphicFrameLocks noGrp="1"/>
          </p:cNvGraphicFramePr>
          <p:nvPr/>
        </p:nvGraphicFramePr>
        <p:xfrm>
          <a:off x="6312569" y="2680870"/>
          <a:ext cx="5610724" cy="4000500"/>
        </p:xfrm>
        <a:graphic>
          <a:graphicData uri="http://schemas.openxmlformats.org/drawingml/2006/table">
            <a:tbl>
              <a:tblPr/>
              <a:tblGrid>
                <a:gridCol w="801532">
                  <a:extLst>
                    <a:ext uri="{9D8B030D-6E8A-4147-A177-3AD203B41FA5}">
                      <a16:colId xmlns:a16="http://schemas.microsoft.com/office/drawing/2014/main" val="1882360265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744021344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954839508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453481726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3856278041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395435128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2459692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119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GMech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4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4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6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89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$14,866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$3,523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$17,207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$13,806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9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$26,497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$80,615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92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$84,042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6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546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$91,805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1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$35,760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$23,997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$114,548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3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$36,339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$18,124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$35,505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$25,575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9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$39,535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$130,660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$21,882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$169,632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734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$54,405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$181,516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27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$53,646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$29,582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$54,597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$182,619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04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$188,889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921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$196,391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27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$196,391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8D0-36DA-4671-5D5F-EF9ACE06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list water depths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0175-AC44-7B04-9D22-42199FDA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51338"/>
          </a:xfrm>
        </p:spPr>
        <p:txBody>
          <a:bodyPr/>
          <a:lstStyle/>
          <a:p>
            <a:r>
              <a:rPr lang="en-US" dirty="0"/>
              <a:t>The Water depths, in the master list, relate to depth of water above the floor (any floor level)</a:t>
            </a:r>
          </a:p>
          <a:p>
            <a:r>
              <a:rPr lang="en-US" dirty="0"/>
              <a:t> e.g.: </a:t>
            </a:r>
          </a:p>
          <a:p>
            <a:pPr lvl="1"/>
            <a:r>
              <a:rPr lang="en-US" dirty="0"/>
              <a:t>for a basement or a main floor, 0 is the floor, the surface you walk on. </a:t>
            </a:r>
          </a:p>
          <a:p>
            <a:pPr lvl="1"/>
            <a:r>
              <a:rPr lang="en-US" dirty="0"/>
              <a:t>0.3 = height of bottom of electrical outlet – basement or main floor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83F23-2211-096C-D2B3-65A506C5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60" y="4265404"/>
            <a:ext cx="8412563" cy="2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59E955-294F-AAD6-22E9-61A18AF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2B47A-32D5-97EE-6692-04F0C8F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7020" indent="-287020"/>
            <a:r>
              <a:rPr lang="en-US">
                <a:latin typeface="Arial"/>
                <a:cs typeface="Arial"/>
              </a:rPr>
              <a:t>New method for development of stage-damage functions for buildings</a:t>
            </a:r>
            <a:endParaRPr lang="en-US"/>
          </a:p>
          <a:p>
            <a:pPr marL="464820" lvl="1"/>
            <a:r>
              <a:rPr lang="en-US">
                <a:latin typeface="Arial"/>
                <a:cs typeface="Arial"/>
              </a:rPr>
              <a:t>Transparent calculation methodology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In-line with industry cost estimators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Canadian made tool for Canadian buildings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Support for geographic variability</a:t>
            </a:r>
          </a:p>
          <a:p>
            <a:pPr marL="287020" indent="-287020"/>
            <a:r>
              <a:rPr lang="en-US">
                <a:latin typeface="Arial"/>
                <a:cs typeface="Arial"/>
              </a:rPr>
              <a:t>Features: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Open source tool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Composite level information</a:t>
            </a:r>
            <a:endParaRPr lang="en-US"/>
          </a:p>
          <a:p>
            <a:pPr marL="464820" lvl="1"/>
            <a:r>
              <a:rPr lang="en-US">
                <a:latin typeface="Arial"/>
                <a:cs typeface="Arial"/>
              </a:rPr>
              <a:t>Support for non-traditional building archetypes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Probabilistic modelling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Ability to change spatially/temporally the damage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AD0A-5AD5-A381-B65F-D1330E47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130-5329-405C-AE3F-90B68A82B558}" type="slidenum">
              <a:rPr lang="en-CA" smtClean="0"/>
              <a:t>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6E2A4-B8EE-2254-A329-67952B0F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63" y="2304211"/>
            <a:ext cx="3357364" cy="26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D20E0-2DAE-8ACC-742F-634B583B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82" y="94784"/>
            <a:ext cx="8811855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needed for calculations: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16EC16-F3DB-B752-8C90-E3A25E6C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58" y="1690688"/>
            <a:ext cx="11296884" cy="4322285"/>
          </a:xfrm>
        </p:spPr>
      </p:pic>
    </p:spTree>
    <p:extLst>
      <p:ext uri="{BB962C8B-B14F-4D97-AF65-F5344CB8AC3E}">
        <p14:creationId xmlns:p14="http://schemas.microsoft.com/office/powerpoint/2010/main" val="1694709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data from Slide 25 – once you ‘sum’ by Group2 category.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61D477-5DEC-C461-2816-A94DCC497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631" y="1825625"/>
            <a:ext cx="6168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1: Basement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411" y="1203157"/>
          <a:ext cx="11879178" cy="5416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705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454442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2249907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576137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1026693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28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Equation: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Example: (referencing previous slide data)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Calculated: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WHAT IT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SHOULD BE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Difference?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( Gmech + GS/2 + GB ) * FV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(C5 + D5/2 + F5)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+ 0/2 + 0)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569062653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(C6 + D6/2 + F6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+ 3523/2 + 13806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$27,121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$27,120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13393352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(C7 + D7/2 + F7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+ 5678/2 + 20917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$35,309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$35,308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697805592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(C8 + D8/2 + F8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(1577 + 5678/2 + 20917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$36,886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$36,885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34969251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(C9 + D9/2 + F9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+ 5781/2 + 20917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$40,985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$40,984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58679284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 </a:t>
                      </a:r>
                      <a:r>
                        <a:rPr lang="en-US" sz="1100" u="none" strike="noStrike" dirty="0" err="1">
                          <a:effectLst/>
                        </a:rPr>
                        <a:t>Gmech</a:t>
                      </a:r>
                      <a:r>
                        <a:rPr lang="en-US" sz="1100" u="none" strike="noStrike" dirty="0">
                          <a:effectLst/>
                        </a:rPr>
                        <a:t> + GS/2 + GB + RC_B ) * FV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(C10 + D10/2 + F10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+ 5962/2 + 20917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$41,075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$41,074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3944652152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(C11 + D11/2 + F11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+ 18020/2 + 23997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$50,184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$50,183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608330608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(C12 + D12/2 + F12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+ 18124/2 + 25575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$51,814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$51,813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634033869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(C13 + D13/2 + F13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+ 19148/2 + 27590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$54,341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$54,340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888130821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(C14 + D14/2 + F14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+ 21882/2 + 37096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$67,235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$67,234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90586195"/>
                  </a:ext>
                </a:extLst>
              </a:tr>
              <a:tr h="647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 </a:t>
                      </a:r>
                      <a:r>
                        <a:rPr lang="en-US" sz="1100" u="none" strike="noStrike" dirty="0" err="1">
                          <a:effectLst/>
                        </a:rPr>
                        <a:t>Gmech</a:t>
                      </a:r>
                      <a:r>
                        <a:rPr lang="en-US" sz="1100" u="none" strike="noStrike" dirty="0">
                          <a:effectLst/>
                        </a:rPr>
                        <a:t> + GS/2 + GB + RC_B ) * FV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(C15 + D15/2 + F15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+ 29027/2 + 37096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$70,808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$70,807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4122113622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(C16 + D6/2 + F16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+ 29582/2 + 37149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$71,138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$71,138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3922176113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(C17 + D17/2 + F17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$72,913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$72,913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464458963"/>
                  </a:ext>
                </a:extLst>
              </a:tr>
              <a:tr h="413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(C18 + D18/2 + F18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(15148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576938604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(C19 + D19/2 + F19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(15148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-$1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31012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1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2: Main Floor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506" y="1179095"/>
          <a:ext cx="11682663" cy="5221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668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568479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3248526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565485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4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SHOULD BE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Difference?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Gmech + GS/2 + GB + RC_B ) * FV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(C19 + D19/2 + F19 + RC_B) * FV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(15148 + 29814/2 + 38808 + 11553) * 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$80,416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$80,415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0129810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B6 + D6/2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(14866 + 3523/2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$112,290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$112,290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4783980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B7 + D7/2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(26497 + 5678/2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$124,998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$124,998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852303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B8 + D8/2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(28347 + 5678/2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$126,848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$126,848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6541639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B9 + D9/2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(31733 + 5781/2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$130,286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$130,286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5507561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B10 + D10/2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(31733 + 5962/2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$130,376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$130,377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57368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B11 + D11/2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(35760 + 18020/2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$140,432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$140,433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315157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B12 + D12/2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(36339 + 18124/2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$141,063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$141,063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7862078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B13 + D13/2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(38763 + 19148/2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$143,999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$144,000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321840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B14 + D14/2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(49217 + 21882/2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$155,820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$155,821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516399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B15 + D15/2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(53342 + 29027/2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$163,518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$163,519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860464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B16 + D16/2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(53646 + 29582/2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$164,099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$164,099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6339106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B17 + D17/2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028997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B18 + D18/2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229954"/>
                  </a:ext>
                </a:extLst>
              </a:tr>
              <a:tr h="3552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B19 + D19/2 + RC_M + RC_U)*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755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160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3:Upper Floor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68" y="1672390"/>
          <a:ext cx="11682663" cy="69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668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568479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3248526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565485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4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SHOULD BE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Difference?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3552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B19 + D19/2 + RC_M + RC_U)*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755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317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C95C-1B95-3B68-69E3-645909CE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5680-5015-F82D-79AB-C49B2C0C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First: Floor Area: * dynamic</a:t>
            </a:r>
          </a:p>
          <a:p>
            <a:pPr lvl="1"/>
            <a:r>
              <a:rPr lang="en-US" dirty="0"/>
              <a:t>** X = SUM of all rooms on Main Level</a:t>
            </a:r>
          </a:p>
          <a:p>
            <a:pPr lvl="1"/>
            <a:r>
              <a:rPr lang="en-US" dirty="0"/>
              <a:t>MFA = Main: X</a:t>
            </a:r>
          </a:p>
          <a:p>
            <a:pPr lvl="1"/>
            <a:r>
              <a:rPr lang="en-US" dirty="0"/>
              <a:t>BFA = Main: X * % developed basement</a:t>
            </a:r>
          </a:p>
          <a:p>
            <a:pPr lvl="1"/>
            <a:r>
              <a:rPr lang="en-US" dirty="0"/>
              <a:t>UFA Upper:  X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RC_M = Main: </a:t>
            </a:r>
            <a:r>
              <a:rPr lang="en-US" dirty="0"/>
              <a:t>sum(Group_5 General Response cost) * MFA</a:t>
            </a:r>
          </a:p>
          <a:p>
            <a:pPr lvl="1"/>
            <a:r>
              <a:rPr lang="en-US" b="1" dirty="0"/>
              <a:t>RC_B = Basement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If BFA != 0 : sum(Group_5  General Response cost) * BFA</a:t>
            </a:r>
          </a:p>
          <a:p>
            <a:pPr lvl="2"/>
            <a:r>
              <a:rPr lang="en-US" dirty="0"/>
              <a:t>If BFA == </a:t>
            </a:r>
            <a:r>
              <a:rPr lang="en-US" b="1" dirty="0"/>
              <a:t>RC_U = Upper</a:t>
            </a:r>
            <a:r>
              <a:rPr lang="en-US" dirty="0"/>
              <a:t>0: sum(Group_5 Undeveloped Response cost) * undeveloped Area</a:t>
            </a:r>
          </a:p>
          <a:p>
            <a:pPr lvl="1"/>
            <a:r>
              <a:rPr lang="en-US" dirty="0"/>
              <a:t>RC_U = : sum(Group_5 General Response cost) * UFA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055C7-D6EA-547A-1A50-09CB54BE9F99}"/>
              </a:ext>
            </a:extLst>
          </p:cNvPr>
          <p:cNvSpPr/>
          <p:nvPr/>
        </p:nvSpPr>
        <p:spPr>
          <a:xfrm>
            <a:off x="7922027" y="1051244"/>
            <a:ext cx="3599411" cy="1667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working out BFA == 0 Group_5 Response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Could set, for now:</a:t>
            </a:r>
          </a:p>
          <a:p>
            <a:pPr algn="ctr"/>
            <a:r>
              <a:rPr lang="en-US" dirty="0"/>
              <a:t> sum Group_5 Response cost = 35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8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5CE4-D575-A93E-C240-5F05784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DDF: Area = $/m2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B45F-22E5-E4B8-57F7-AE1E721C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*compute $/Structure DDF first then:</a:t>
            </a:r>
          </a:p>
          <a:p>
            <a:r>
              <a:rPr lang="en-US" dirty="0"/>
              <a:t>$/structure curve / main floor area (m2)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5E668-E5B6-42D3-26A4-31DAC29EFC25}"/>
              </a:ext>
            </a:extLst>
          </p:cNvPr>
          <p:cNvSpPr/>
          <p:nvPr/>
        </p:nvSpPr>
        <p:spPr>
          <a:xfrm>
            <a:off x="3580013" y="5424373"/>
            <a:ext cx="3142213" cy="602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nearest dollar</a:t>
            </a:r>
          </a:p>
        </p:txBody>
      </p:sp>
    </p:spTree>
    <p:extLst>
      <p:ext uri="{BB962C8B-B14F-4D97-AF65-F5344CB8AC3E}">
        <p14:creationId xmlns:p14="http://schemas.microsoft.com/office/powerpoint/2010/main" val="23567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E9DE-3970-79B0-4E34-B942731A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Metholology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99F-C8D3-670A-53A4-83D4F9E5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60" y="1887747"/>
            <a:ext cx="4540444" cy="4229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64820" lvl="1"/>
            <a:r>
              <a:rPr lang="en-US">
                <a:latin typeface="Arial"/>
                <a:cs typeface="Arial"/>
              </a:rPr>
              <a:t>Tiered approach</a:t>
            </a:r>
          </a:p>
          <a:p>
            <a:pPr marL="744220" lvl="2" indent="-169545"/>
            <a:r>
              <a:rPr lang="en-US">
                <a:latin typeface="Arial"/>
                <a:cs typeface="Arial"/>
              </a:rPr>
              <a:t>link line items to rooms, rooms to room definitions, and room definitions to buildings via a Master Rule Book</a:t>
            </a:r>
          </a:p>
          <a:p>
            <a:pPr marL="464820" lvl="1"/>
            <a:r>
              <a:rPr lang="en-US"/>
              <a:t>Benefits:</a:t>
            </a:r>
          </a:p>
          <a:p>
            <a:pPr marL="744220" lvl="2" indent="-169545"/>
            <a:r>
              <a:rPr lang="en-US"/>
              <a:t>Mix and match:</a:t>
            </a:r>
          </a:p>
          <a:p>
            <a:pPr marL="972820" lvl="3" indent="-169545"/>
            <a:r>
              <a:rPr lang="en-US"/>
              <a:t>Default room configurations</a:t>
            </a:r>
          </a:p>
          <a:p>
            <a:pPr marL="972820" lvl="3" indent="-169545"/>
            <a:r>
              <a:rPr lang="en-US"/>
              <a:t>User modifiable</a:t>
            </a:r>
          </a:p>
          <a:p>
            <a:pPr marL="744220" lvl="2" indent="-169545"/>
            <a:r>
              <a:rPr lang="en-US"/>
              <a:t>Can add items and pricelists</a:t>
            </a:r>
          </a:p>
          <a:p>
            <a:pPr marL="744220" lvl="2" indent="-169545"/>
            <a:r>
              <a:rPr lang="en-US"/>
              <a:t>Formal building archetypes are not required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26FF-E3F3-585D-449E-2B7DDEDE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9CB22-932A-6FE0-223A-F9550A6F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90" y="1486764"/>
            <a:ext cx="6212333" cy="4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C12FA8-5D36-4B90-933F-12714DAE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54" y="3573595"/>
            <a:ext cx="5878669" cy="3284405"/>
          </a:xfrm>
          <a:prstGeom prst="rect">
            <a:avLst/>
          </a:prstGeom>
        </p:spPr>
      </p:pic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329E4560-0DDC-6B49-CA98-B37E87546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0" b="-578"/>
          <a:stretch/>
        </p:blipFill>
        <p:spPr>
          <a:xfrm>
            <a:off x="7868791" y="279283"/>
            <a:ext cx="3740071" cy="29533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4504E-89B2-5396-7E78-43C3ECF7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09C765-0696-C0B5-6D4A-CCEABAB9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7502419" cy="4229100"/>
          </a:xfrm>
        </p:spPr>
        <p:txBody>
          <a:bodyPr/>
          <a:lstStyle/>
          <a:p>
            <a:r>
              <a:rPr lang="en-US" dirty="0"/>
              <a:t>Every line item essentially has it’s own depth-damage curve</a:t>
            </a:r>
          </a:p>
          <a:p>
            <a:r>
              <a:rPr lang="en-US" dirty="0"/>
              <a:t>‘roll-up’ to create damage curve for the whole structure</a:t>
            </a:r>
          </a:p>
          <a:p>
            <a:r>
              <a:rPr lang="en-US" dirty="0"/>
              <a:t>‘drill-down’ to view component curves e.g.: </a:t>
            </a:r>
          </a:p>
          <a:p>
            <a:pPr lvl="1"/>
            <a:r>
              <a:rPr lang="en-US" dirty="0"/>
              <a:t>Level: 1</a:t>
            </a:r>
            <a:r>
              <a:rPr lang="en-US" baseline="30000" dirty="0"/>
              <a:t>st</a:t>
            </a:r>
            <a:r>
              <a:rPr lang="en-US" dirty="0"/>
              <a:t> floor, basement, etc.</a:t>
            </a:r>
          </a:p>
          <a:p>
            <a:pPr lvl="1"/>
            <a:r>
              <a:rPr lang="en-US" dirty="0"/>
              <a:t>Room:  kitchen, bedroom,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8CC-2C84-1126-73FF-8022A6FB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structure: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707B-2DEB-E7A2-049A-1A3D529A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76C1B-854D-12E4-D54A-F2E31F3D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4" r="-132" b="6634"/>
          <a:stretch/>
        </p:blipFill>
        <p:spPr>
          <a:xfrm>
            <a:off x="2166696" y="1640792"/>
            <a:ext cx="7848326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D9D1-9644-9ECA-A0A6-C50B8E1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of origin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464-698C-4552-3809-F2E67AFF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5776515" cy="4229100"/>
          </a:xfrm>
        </p:spPr>
        <p:txBody>
          <a:bodyPr>
            <a:normAutofit/>
          </a:bodyPr>
          <a:lstStyle/>
          <a:p>
            <a:r>
              <a:rPr lang="en-US" dirty="0"/>
              <a:t>Contain metadata which describes details of their creation</a:t>
            </a:r>
          </a:p>
          <a:p>
            <a:pPr marL="574675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08B0-ADC7-8CD9-14CC-56987C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EFEE1-51C8-D865-FB9E-33EC3163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58" y="1028700"/>
            <a:ext cx="358190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D8F-04D5-E568-2AF2-C8617FF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---&gt;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D2A3-B448-0418-34B1-3901EF69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3" y="1361090"/>
            <a:ext cx="11269133" cy="42291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7020" indent="-287020"/>
            <a:r>
              <a:rPr lang="en-US" dirty="0">
                <a:latin typeface="Arial"/>
                <a:cs typeface="Arial"/>
              </a:rPr>
              <a:t>Currently an excel prototype exists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Limited data for backend Master Rulebook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Single family residential homes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Structural losses only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Requires Xactimate files</a:t>
            </a:r>
          </a:p>
          <a:p>
            <a:pPr marL="287020" indent="-287020"/>
            <a:r>
              <a:rPr lang="en-US" dirty="0">
                <a:latin typeface="Arial"/>
                <a:cs typeface="Arial"/>
              </a:rPr>
              <a:t>Contract just started </a:t>
            </a:r>
          </a:p>
          <a:p>
            <a:pPr marL="464820" lvl="1" indent="-287020"/>
            <a:r>
              <a:rPr lang="en-US" dirty="0">
                <a:latin typeface="Arial"/>
                <a:cs typeface="Arial"/>
              </a:rPr>
              <a:t>To program it in Python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More robust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Integrate with </a:t>
            </a:r>
            <a:r>
              <a:rPr lang="en-US" dirty="0" err="1">
                <a:latin typeface="Arial"/>
                <a:cs typeface="Arial"/>
              </a:rPr>
              <a:t>CanFlood</a:t>
            </a:r>
            <a:endParaRPr lang="en-US" dirty="0">
              <a:latin typeface="Arial"/>
              <a:cs typeface="Arial"/>
            </a:endParaRPr>
          </a:p>
          <a:p>
            <a:pPr marL="464820" lvl="1"/>
            <a:r>
              <a:rPr lang="en-US" dirty="0">
                <a:latin typeface="Arial"/>
                <a:cs typeface="Arial"/>
              </a:rPr>
              <a:t>User friendly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FEATURES: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Browse Library of existing curves (very limited- presently)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build/develop their own curves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upload their own backend data (line items, costing, to develop curves)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2153-4378-517F-777B-43B6D77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E0B90-70A0-5401-5B21-52BBA2B3D7D6}"/>
              </a:ext>
            </a:extLst>
          </p:cNvPr>
          <p:cNvSpPr/>
          <p:nvPr/>
        </p:nvSpPr>
        <p:spPr>
          <a:xfrm rot="720883">
            <a:off x="8654471" y="3314686"/>
            <a:ext cx="278003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Draft expected May 2024</a:t>
            </a:r>
          </a:p>
        </p:txBody>
      </p:sp>
    </p:spTree>
    <p:extLst>
      <p:ext uri="{BB962C8B-B14F-4D97-AF65-F5344CB8AC3E}">
        <p14:creationId xmlns:p14="http://schemas.microsoft.com/office/powerpoint/2010/main" val="31816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C37B-660C-323E-42C0-C837D96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Data </a:t>
            </a:r>
            <a:r>
              <a:rPr lang="en-US" sz="3200"/>
              <a:t>(Master Rulebook)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BAD-AC79-C419-D02D-B0D77371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7020"/>
            <a:r>
              <a:rPr lang="en-US" dirty="0">
                <a:latin typeface="Arial"/>
                <a:cs typeface="Arial"/>
              </a:rPr>
              <a:t>Looking to add more data (line items) and rooms/archetype </a:t>
            </a:r>
            <a:r>
              <a:rPr lang="en-US" dirty="0" err="1">
                <a:latin typeface="Arial"/>
                <a:cs typeface="Arial"/>
              </a:rPr>
              <a:t>definitinos</a:t>
            </a:r>
            <a:endParaRPr lang="en-US" dirty="0">
              <a:latin typeface="Arial"/>
              <a:cs typeface="Arial"/>
            </a:endParaRPr>
          </a:p>
          <a:p>
            <a:pPr marL="744220" lvl="2" indent="-1695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BFDD-3FBB-02D8-4364-3D6C69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2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5fc66413038433ff8960df6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3607</Words>
  <Application>Microsoft Office PowerPoint</Application>
  <PresentationFormat>Widescreen</PresentationFormat>
  <Paragraphs>808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1_Office Theme</vt:lpstr>
      <vt:lpstr>CanCURVE</vt:lpstr>
      <vt:lpstr>Background</vt:lpstr>
      <vt:lpstr>Overview</vt:lpstr>
      <vt:lpstr>Metholology</vt:lpstr>
      <vt:lpstr>Multi-level results</vt:lpstr>
      <vt:lpstr>Base structure: </vt:lpstr>
      <vt:lpstr>Transparency of origin </vt:lpstr>
      <vt:lpstr>Prototype ---&gt; Application</vt:lpstr>
      <vt:lpstr>Backend Data (Master Rulebook)</vt:lpstr>
      <vt:lpstr>Program Mockup</vt:lpstr>
      <vt:lpstr>Proposed structure </vt:lpstr>
      <vt:lpstr>Proposed Databases</vt:lpstr>
      <vt:lpstr>GUI Mockup</vt:lpstr>
      <vt:lpstr>GUI Mockups: </vt:lpstr>
      <vt:lpstr>Create New Section:</vt:lpstr>
      <vt:lpstr>Mockup: Page 1 General Input</vt:lpstr>
      <vt:lpstr>Mockup Page 3: Room Dimensions</vt:lpstr>
      <vt:lpstr>Mockup Page 3: Room Dimensions </vt:lpstr>
      <vt:lpstr>Mockup Page 3: Room Dimensions</vt:lpstr>
      <vt:lpstr>Mockup Page 3: Room Dimensions</vt:lpstr>
      <vt:lpstr>Mockup Page 3: Room Dimensions</vt:lpstr>
      <vt:lpstr>Mockup Page 4: Run the calculations</vt:lpstr>
      <vt:lpstr>Things to consider in Design:</vt:lpstr>
      <vt:lpstr>UI Mockups: </vt:lpstr>
      <vt:lpstr>Browse Existing: </vt:lpstr>
      <vt:lpstr>Calculations</vt:lpstr>
      <vt:lpstr>DDF: Calculations: Get Data</vt:lpstr>
      <vt:lpstr>Sum by Group 2</vt:lpstr>
      <vt:lpstr>Master list water depths : </vt:lpstr>
      <vt:lpstr>PowerPoint Presentation</vt:lpstr>
      <vt:lpstr>Variables needed for calculations:</vt:lpstr>
      <vt:lpstr>This is data from Slide 25 – once you ‘sum’ by Group2 category.</vt:lpstr>
      <vt:lpstr>Calc 1: Basement</vt:lpstr>
      <vt:lpstr>Calc 2: Main Floor</vt:lpstr>
      <vt:lpstr>Calc 3:Upper Floor</vt:lpstr>
      <vt:lpstr>Response costs</vt:lpstr>
      <vt:lpstr>DDF: Area = $/m2</vt:lpstr>
    </vt:vector>
  </TitlesOfParts>
  <Company>NRCan -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CanCURVE</dc:title>
  <dc:creator>McGrath, Heather</dc:creator>
  <cp:lastModifiedBy>McGrath, Heather</cp:lastModifiedBy>
  <cp:revision>10</cp:revision>
  <dcterms:created xsi:type="dcterms:W3CDTF">2023-10-13T20:08:43Z</dcterms:created>
  <dcterms:modified xsi:type="dcterms:W3CDTF">2024-03-21T16:54:25Z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