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5544800" cy="10058400"/>
  <p:notesSz cx="1472247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uillette, Pierre" initials="BP" lastIdx="38" clrIdx="0">
    <p:extLst>
      <p:ext uri="{19B8F6BF-5375-455C-9EA6-DF929625EA0E}">
        <p15:presenceInfo xmlns:p15="http://schemas.microsoft.com/office/powerpoint/2012/main" userId="S-1-5-21-66081788-462978661-1268862865-4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howGuides="1">
      <p:cViewPr>
        <p:scale>
          <a:sx n="100" d="100"/>
          <a:sy n="100" d="100"/>
        </p:scale>
        <p:origin x="-444" y="-81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8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0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8733-39D0-42D1-B07B-120E66BD2738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>
          <a:xfrm>
            <a:off x="7772401" y="613883"/>
            <a:ext cx="7772399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smtClean="0"/>
              <a:t>Application navigation / Map page</a:t>
            </a:r>
            <a:endParaRPr lang="fr-FR" sz="32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2" y="1117586"/>
            <a:ext cx="3748888" cy="35527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6007" y="4670345"/>
            <a:ext cx="74413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+mj-lt"/>
              <a:buAutoNum type="arabicPeriod" startAt="9"/>
            </a:pPr>
            <a:r>
              <a:rPr lang="en-CA" sz="1100" b="1" dirty="0" smtClean="0"/>
              <a:t>Photo</a:t>
            </a:r>
            <a:r>
              <a:rPr lang="en-CA" sz="1100" dirty="0" smtClean="0"/>
              <a:t>: </a:t>
            </a:r>
            <a:r>
              <a:rPr lang="en-CA" sz="1100" dirty="0"/>
              <a:t>Opens a dialog to enter </a:t>
            </a:r>
            <a:r>
              <a:rPr lang="en-CA" sz="1100" dirty="0" smtClean="0"/>
              <a:t>photo-related </a:t>
            </a:r>
            <a:r>
              <a:rPr lang="en-CA" sz="1100" dirty="0"/>
              <a:t>information. An empty station record will also be created.</a:t>
            </a:r>
            <a:endParaRPr lang="en-CA" sz="11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 smtClean="0"/>
              <a:t>Measure</a:t>
            </a:r>
            <a:r>
              <a:rPr lang="en-CA" sz="1100" dirty="0" smtClean="0"/>
              <a:t>: </a:t>
            </a:r>
            <a:r>
              <a:rPr lang="en-CA" sz="1100" dirty="0"/>
              <a:t>Opens a dialog to enter </a:t>
            </a:r>
            <a:r>
              <a:rPr lang="en-CA" sz="1100" dirty="0" smtClean="0"/>
              <a:t>structure-related information. Empty </a:t>
            </a:r>
            <a:r>
              <a:rPr lang="en-CA" sz="1100" dirty="0"/>
              <a:t>station and </a:t>
            </a:r>
            <a:r>
              <a:rPr lang="en-CA" sz="1100" dirty="0" smtClean="0"/>
              <a:t>earth </a:t>
            </a:r>
            <a:r>
              <a:rPr lang="en-CA" sz="1100" dirty="0"/>
              <a:t>material records will also be created (an earth material can have multiple related measurements</a:t>
            </a:r>
            <a:r>
              <a:rPr lang="en-CA" sz="1100" dirty="0" smtClean="0"/>
              <a:t>).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/>
              <a:t>Waypoint</a:t>
            </a:r>
            <a:r>
              <a:rPr lang="en-CA" sz="1100" dirty="0"/>
              <a:t>: Opens </a:t>
            </a:r>
            <a:r>
              <a:rPr lang="en-CA" sz="1100" dirty="0" smtClean="0"/>
              <a:t>a waypoint </a:t>
            </a:r>
            <a:r>
              <a:rPr lang="en-CA" sz="1100" dirty="0"/>
              <a:t>dialog to enter </a:t>
            </a:r>
            <a:r>
              <a:rPr lang="en-CA" sz="1100" dirty="0" smtClean="0"/>
              <a:t>brief notes. </a:t>
            </a:r>
            <a:r>
              <a:rPr lang="en-CA" sz="1100" dirty="0"/>
              <a:t>A waypoint is only a GPS location with a single note option. It can be used to enter observation between stations or to locate and describe drop bags location site.</a:t>
            </a:r>
            <a:endParaRPr lang="en-CA" sz="11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 smtClean="0"/>
              <a:t>Ellipsis</a:t>
            </a:r>
            <a:r>
              <a:rPr lang="en-CA" sz="1100" dirty="0" smtClean="0"/>
              <a:t>: Enable/Disable top bar expansion, showing icon text.</a:t>
            </a:r>
            <a:endParaRPr lang="en-CA" sz="1100" dirty="0"/>
          </a:p>
          <a:p>
            <a:pPr lvl="1"/>
            <a:endParaRPr lang="en-CA" sz="1100" dirty="0" smtClean="0"/>
          </a:p>
          <a:p>
            <a:pPr algn="just"/>
            <a:r>
              <a:rPr lang="en-CA" sz="1100" b="1" dirty="0" smtClean="0"/>
              <a:t>Map Footer </a:t>
            </a:r>
            <a:r>
              <a:rPr lang="en-CA" sz="1100" dirty="0">
                <a:sym typeface="Wingdings" panose="05000000000000000000" pitchFamily="2" charset="2"/>
              </a:rPr>
              <a:t> </a:t>
            </a:r>
            <a:r>
              <a:rPr lang="en-CA" sz="1100" dirty="0" smtClean="0"/>
              <a:t>Tools to interact with map content.</a:t>
            </a:r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/>
              <a:t>Add Layers</a:t>
            </a:r>
            <a:r>
              <a:rPr lang="en-CA" sz="1100" dirty="0"/>
              <a:t>: </a:t>
            </a:r>
            <a:r>
              <a:rPr lang="en-CA" sz="1100" dirty="0" smtClean="0"/>
              <a:t>Adds a read-only background layer </a:t>
            </a:r>
            <a:r>
              <a:rPr lang="en-CA" sz="1100" dirty="0"/>
              <a:t>(.</a:t>
            </a:r>
            <a:r>
              <a:rPr lang="en-CA" sz="1100" dirty="0" err="1"/>
              <a:t>tpks</a:t>
            </a:r>
            <a:r>
              <a:rPr lang="en-CA" sz="1100" dirty="0"/>
              <a:t>) or databases (.</a:t>
            </a:r>
            <a:r>
              <a:rPr lang="en-CA" sz="1100" dirty="0" err="1"/>
              <a:t>sqlite</a:t>
            </a:r>
            <a:r>
              <a:rPr lang="en-CA" sz="1100" dirty="0" smtClean="0"/>
              <a:t>).</a:t>
            </a:r>
            <a:endParaRPr lang="en-CA" sz="1100" dirty="0"/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Layers</a:t>
            </a:r>
            <a:r>
              <a:rPr lang="en-CA" sz="1100" dirty="0" smtClean="0"/>
              <a:t>: </a:t>
            </a:r>
            <a:r>
              <a:rPr lang="en-CA" sz="1100" dirty="0"/>
              <a:t>Opens a </a:t>
            </a:r>
            <a:r>
              <a:rPr lang="en-CA" sz="1100" dirty="0" smtClean="0"/>
              <a:t>fly-out </a:t>
            </a:r>
            <a:r>
              <a:rPr lang="en-CA" sz="1100" dirty="0"/>
              <a:t>menu that shows loaded </a:t>
            </a:r>
            <a:r>
              <a:rPr lang="en-CA" sz="1100" dirty="0" smtClean="0"/>
              <a:t>layers. </a:t>
            </a:r>
            <a:r>
              <a:rPr lang="en-CA" sz="1100" dirty="0"/>
              <a:t>Each </a:t>
            </a:r>
            <a:r>
              <a:rPr lang="en-CA" sz="1100" dirty="0" smtClean="0"/>
              <a:t>one </a:t>
            </a:r>
            <a:r>
              <a:rPr lang="en-CA" sz="1100" dirty="0"/>
              <a:t>can be </a:t>
            </a:r>
            <a:r>
              <a:rPr lang="en-CA" sz="1100" dirty="0" smtClean="0"/>
              <a:t>toggled </a:t>
            </a:r>
            <a:r>
              <a:rPr lang="en-CA" sz="1100" dirty="0"/>
              <a:t>ON/OFF, </a:t>
            </a:r>
            <a:r>
              <a:rPr lang="en-CA" sz="1100" dirty="0" smtClean="0"/>
              <a:t>reordered, deleted and have its transparency set.</a:t>
            </a:r>
            <a:endParaRPr lang="en-CA" sz="1100" dirty="0" smtClean="0"/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Info</a:t>
            </a:r>
            <a:r>
              <a:rPr lang="en-CA" sz="1100" dirty="0" smtClean="0"/>
              <a:t>: Disables/enables map content information like background grid lines, current coordinates and map scale.</a:t>
            </a:r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GPS </a:t>
            </a:r>
            <a:r>
              <a:rPr lang="en-CA" sz="1100" b="1" dirty="0" smtClean="0"/>
              <a:t>Mode</a:t>
            </a:r>
            <a:r>
              <a:rPr lang="en-CA" sz="1100" dirty="0" smtClean="0"/>
              <a:t>: </a:t>
            </a:r>
            <a:r>
              <a:rPr lang="en-CA" sz="1100" dirty="0" err="1" smtClean="0"/>
              <a:t>Disble</a:t>
            </a:r>
            <a:r>
              <a:rPr lang="en-CA" sz="1100" dirty="0" smtClean="0"/>
              <a:t>/Enable GPS</a:t>
            </a:r>
            <a:endParaRPr lang="en-CA" sz="1100" dirty="0" smtClean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CA" sz="1100" u="sng" dirty="0" smtClean="0"/>
              <a:t>Disabling GPS will enable user to enter quick information (top bar) with a tap on the map content.</a:t>
            </a:r>
          </a:p>
          <a:p>
            <a:pPr algn="just"/>
            <a:r>
              <a:rPr lang="en-CA" sz="1100" b="1" dirty="0" smtClean="0"/>
              <a:t>Map Content </a:t>
            </a:r>
            <a:r>
              <a:rPr lang="en-CA" sz="1100" dirty="0" smtClean="0">
                <a:sym typeface="Wingdings" panose="05000000000000000000" pitchFamily="2" charset="2"/>
              </a:rPr>
              <a:t> Shows current location, added maps and other GIS-related information.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Center colored </a:t>
            </a:r>
            <a:r>
              <a:rPr lang="en-CA" sz="1100" b="1" dirty="0" smtClean="0">
                <a:sym typeface="Wingdings" panose="05000000000000000000" pitchFamily="2" charset="2"/>
              </a:rPr>
              <a:t>dot</a:t>
            </a:r>
            <a:r>
              <a:rPr lang="en-CA" sz="1100" dirty="0" smtClean="0">
                <a:sym typeface="Wingdings" panose="05000000000000000000" pitchFamily="2" charset="2"/>
              </a:rPr>
              <a:t>: Current GPS location.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Circle </a:t>
            </a:r>
            <a:r>
              <a:rPr lang="en-CA" sz="1100" b="1" dirty="0" smtClean="0">
                <a:sym typeface="Wingdings" panose="05000000000000000000" pitchFamily="2" charset="2"/>
              </a:rPr>
              <a:t>around dot</a:t>
            </a:r>
            <a:r>
              <a:rPr lang="en-CA" sz="1100" dirty="0" smtClean="0">
                <a:sym typeface="Wingdings" panose="05000000000000000000" pitchFamily="2" charset="2"/>
              </a:rPr>
              <a:t>: Visual accuracy of the current GPS location. A wider circle indicates a less accurate coordinate</a:t>
            </a:r>
            <a:r>
              <a:rPr lang="en-CA" sz="1100" dirty="0" smtClean="0">
                <a:sym typeface="Wingdings" panose="05000000000000000000" pitchFamily="2" charset="2"/>
              </a:rPr>
              <a:t>. </a:t>
            </a:r>
            <a:r>
              <a:rPr lang="en-CA" sz="1100" dirty="0" smtClean="0">
                <a:sym typeface="Wingdings" panose="05000000000000000000" pitchFamily="2" charset="2"/>
              </a:rPr>
              <a:t>Circle is to scale based on accuracy. Red color means a poor accuracy of 40 meters and higher, yellow means a tolerable accuracy between 20 and 40 m, and green means a good accuracy below 20 m.</a:t>
            </a:r>
            <a:endParaRPr lang="en-CA" sz="1100" dirty="0" smtClean="0">
              <a:sym typeface="Wingdings" panose="05000000000000000000" pitchFamily="2" charset="2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Upper </a:t>
            </a:r>
            <a:r>
              <a:rPr lang="en-CA" sz="1100" b="1" dirty="0" smtClean="0">
                <a:sym typeface="Wingdings" panose="05000000000000000000" pitchFamily="2" charset="2"/>
              </a:rPr>
              <a:t>left text</a:t>
            </a:r>
            <a:r>
              <a:rPr lang="en-CA" sz="1100" dirty="0" smtClean="0">
                <a:sym typeface="Wingdings" panose="05000000000000000000" pitchFamily="2" charset="2"/>
              </a:rPr>
              <a:t>: 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CA" sz="1100" dirty="0" smtClean="0">
                <a:sym typeface="Wingdings" panose="05000000000000000000" pitchFamily="2" charset="2"/>
              </a:rPr>
              <a:t>Location coordinates in degrees, minutes and seconds (DMS) with altitude in meters.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CA" sz="1100" dirty="0" smtClean="0">
                <a:sym typeface="Wingdings" panose="05000000000000000000" pitchFamily="2" charset="2"/>
              </a:rPr>
              <a:t>Accuracy of coordinates in meters.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Bottom left text</a:t>
            </a:r>
            <a:r>
              <a:rPr lang="en-CA" sz="1100" dirty="0" smtClean="0">
                <a:sym typeface="Wingdings" panose="05000000000000000000" pitchFamily="2" charset="2"/>
              </a:rPr>
              <a:t>: Current map scale.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Clicking/Tapping on a station</a:t>
            </a:r>
            <a:r>
              <a:rPr lang="en-CA" sz="1100" dirty="0" smtClean="0">
                <a:sym typeface="Wingdings" panose="05000000000000000000" pitchFamily="2" charset="2"/>
              </a:rPr>
              <a:t>: Opens </a:t>
            </a:r>
            <a:r>
              <a:rPr lang="en-CA" sz="1100" dirty="0">
                <a:sym typeface="Wingdings" panose="05000000000000000000" pitchFamily="2" charset="2"/>
              </a:rPr>
              <a:t>a small bubble summary indicating the number of records already entered for each observation table (</a:t>
            </a:r>
            <a:r>
              <a:rPr lang="en-CA" sz="1100" dirty="0" smtClean="0">
                <a:sym typeface="Wingdings" panose="05000000000000000000" pitchFamily="2" charset="2"/>
              </a:rPr>
              <a:t>i.e. </a:t>
            </a:r>
            <a:r>
              <a:rPr lang="en-CA" sz="1100" dirty="0">
                <a:sym typeface="Wingdings" panose="05000000000000000000" pitchFamily="2" charset="2"/>
              </a:rPr>
              <a:t>earth material, samples, photos, structures, etc</a:t>
            </a:r>
            <a:r>
              <a:rPr lang="en-CA" sz="1100" dirty="0" smtClean="0">
                <a:sym typeface="Wingdings" panose="05000000000000000000" pitchFamily="2" charset="2"/>
              </a:rPr>
              <a:t>.). Clicking/tapping </a:t>
            </a:r>
            <a:r>
              <a:rPr lang="en-CA" sz="1100" dirty="0">
                <a:sym typeface="Wingdings" panose="05000000000000000000" pitchFamily="2" charset="2"/>
              </a:rPr>
              <a:t>on the </a:t>
            </a:r>
            <a:r>
              <a:rPr lang="en-CA" sz="1100" dirty="0" smtClean="0">
                <a:sym typeface="Wingdings" panose="05000000000000000000" pitchFamily="2" charset="2"/>
              </a:rPr>
              <a:t>Field </a:t>
            </a:r>
            <a:r>
              <a:rPr lang="en-CA" sz="1100" dirty="0">
                <a:sym typeface="Wingdings" panose="05000000000000000000" pitchFamily="2" charset="2"/>
              </a:rPr>
              <a:t>Notes button will </a:t>
            </a:r>
            <a:r>
              <a:rPr lang="en-CA" sz="1100" dirty="0" smtClean="0">
                <a:sym typeface="Wingdings" panose="05000000000000000000" pitchFamily="2" charset="2"/>
              </a:rPr>
              <a:t>navigate to the selected station record in the field notes page.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22402" y="1153883"/>
            <a:ext cx="34649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Navigation Pane </a:t>
            </a:r>
            <a:r>
              <a:rPr lang="en-CA" sz="1100" dirty="0" smtClean="0">
                <a:sym typeface="Wingdings" panose="05000000000000000000" pitchFamily="2" charset="2"/>
              </a:rPr>
              <a:t> Summary of application pages.</a:t>
            </a:r>
            <a:endParaRPr lang="en-CA" sz="11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Navigation button: </a:t>
            </a:r>
            <a:r>
              <a:rPr lang="en-CA" sz="1100" dirty="0"/>
              <a:t>Expands/minimizes the side navigation bar.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Map button</a:t>
            </a:r>
            <a:r>
              <a:rPr lang="en-CA" sz="1100" dirty="0" smtClean="0"/>
              <a:t>: Navigates to map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Field notes button</a:t>
            </a:r>
            <a:r>
              <a:rPr lang="en-CA" sz="1100" dirty="0" smtClean="0"/>
              <a:t>: Navigates to field notes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Backup button</a:t>
            </a:r>
            <a:r>
              <a:rPr lang="en-CA" sz="1100" dirty="0" smtClean="0"/>
              <a:t>: Backup </a:t>
            </a:r>
            <a:r>
              <a:rPr lang="en-CA" sz="1100" dirty="0"/>
              <a:t>data </a:t>
            </a:r>
            <a:r>
              <a:rPr lang="en-CA" sz="1100" dirty="0" smtClean="0"/>
              <a:t>to a custom  location.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Field books button</a:t>
            </a:r>
            <a:r>
              <a:rPr lang="en-CA" sz="1100" dirty="0" smtClean="0"/>
              <a:t>: Navigates to field books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Setting button</a:t>
            </a:r>
            <a:r>
              <a:rPr lang="en-CA" sz="1100" dirty="0" smtClean="0"/>
              <a:t>: Navigates to application settings page.</a:t>
            </a:r>
            <a:endParaRPr lang="en-CA" sz="1100" dirty="0"/>
          </a:p>
          <a:p>
            <a:r>
              <a:rPr lang="en-CA" sz="1100" b="1" dirty="0" smtClean="0"/>
              <a:t>Map Header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/>
              <a:t>Quick </a:t>
            </a:r>
            <a:r>
              <a:rPr lang="en-CA" sz="1100" dirty="0" smtClean="0"/>
              <a:t>tools </a:t>
            </a:r>
            <a:r>
              <a:rPr lang="en-CA" sz="1100" dirty="0"/>
              <a:t>that </a:t>
            </a:r>
            <a:r>
              <a:rPr lang="en-CA" sz="1100" dirty="0" smtClean="0"/>
              <a:t>acquire </a:t>
            </a:r>
            <a:r>
              <a:rPr lang="en-CA" sz="1100" dirty="0"/>
              <a:t>a GPS location and </a:t>
            </a:r>
            <a:r>
              <a:rPr lang="en-CA" sz="1100" dirty="0" smtClean="0"/>
              <a:t>  </a:t>
            </a:r>
          </a:p>
          <a:p>
            <a:r>
              <a:rPr lang="en-CA" sz="1100" dirty="0" smtClean="0"/>
              <a:t>popup </a:t>
            </a:r>
            <a:r>
              <a:rPr lang="en-CA" sz="1100" dirty="0"/>
              <a:t>appropriate information dialogs.</a:t>
            </a:r>
            <a:endParaRPr lang="en-CA" sz="1100" dirty="0" smtClean="0"/>
          </a:p>
          <a:p>
            <a:pPr marL="742950" lvl="1" indent="-285750">
              <a:buFont typeface="+mj-lt"/>
              <a:buAutoNum type="arabicPeriod" startAt="7"/>
            </a:pPr>
            <a:r>
              <a:rPr lang="en-CA" sz="1100" b="1" dirty="0"/>
              <a:t>Station</a:t>
            </a:r>
            <a:r>
              <a:rPr lang="en-CA" sz="1100" dirty="0"/>
              <a:t>: Opens a dialog to enter current visit </a:t>
            </a:r>
            <a:r>
              <a:rPr lang="en-CA" sz="1100" dirty="0" smtClean="0"/>
              <a:t>information.</a:t>
            </a:r>
          </a:p>
          <a:p>
            <a:pPr marL="742950" lvl="1" indent="-285750">
              <a:buFont typeface="+mj-lt"/>
              <a:buAutoNum type="arabicPeriod" startAt="7"/>
            </a:pPr>
            <a:r>
              <a:rPr lang="en-CA" sz="1100" b="1" dirty="0" smtClean="0"/>
              <a:t>Sample</a:t>
            </a:r>
            <a:r>
              <a:rPr lang="en-CA" sz="1100" dirty="0" smtClean="0"/>
              <a:t>: </a:t>
            </a:r>
            <a:r>
              <a:rPr lang="en-CA" sz="1100" dirty="0"/>
              <a:t>Opens a dialog to </a:t>
            </a:r>
            <a:r>
              <a:rPr lang="en-CA" sz="1100" dirty="0" smtClean="0"/>
              <a:t>enter any </a:t>
            </a:r>
            <a:r>
              <a:rPr lang="en-CA" sz="1100" dirty="0"/>
              <a:t>sample related information. An empty station record will also be created.</a:t>
            </a:r>
          </a:p>
          <a:p>
            <a:endParaRPr lang="en-CA" sz="1100" dirty="0"/>
          </a:p>
        </p:txBody>
      </p:sp>
      <p:sp>
        <p:nvSpPr>
          <p:cNvPr id="19" name="Rectangle 18"/>
          <p:cNvSpPr/>
          <p:nvPr/>
        </p:nvSpPr>
        <p:spPr>
          <a:xfrm>
            <a:off x="7772401" y="-141240"/>
            <a:ext cx="778239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CA" sz="3600" b="1" cap="all" spc="50" dirty="0">
                <a:solidFill>
                  <a:srgbClr val="710B2C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GSC FIELD APP </a:t>
            </a:r>
            <a:r>
              <a:rPr lang="en-CA" sz="3600" b="1" cap="all" spc="50" dirty="0" smtClean="0">
                <a:solidFill>
                  <a:srgbClr val="710B2C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fr-FR" sz="3600" b="1" cap="all" spc="50" dirty="0">
              <a:solidFill>
                <a:srgbClr val="710B2C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7747" y="7052345"/>
            <a:ext cx="400617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>
                <a:sym typeface="Wingdings" panose="05000000000000000000" pitchFamily="2" charset="2"/>
              </a:rPr>
              <a:t>Other</a:t>
            </a:r>
            <a:r>
              <a:rPr lang="en-CA" sz="1100" dirty="0" smtClean="0">
                <a:sym typeface="Wingdings" panose="05000000000000000000" pitchFamily="2" charset="2"/>
              </a:rPr>
              <a:t>  Selection of options for application configuration.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Application background</a:t>
            </a:r>
            <a:r>
              <a:rPr lang="en-CA" sz="1100" dirty="0" smtClean="0">
                <a:sym typeface="Wingdings" panose="05000000000000000000" pitchFamily="2" charset="2"/>
              </a:rPr>
              <a:t>: Day versus night colors. Day option displays </a:t>
            </a:r>
            <a:r>
              <a:rPr lang="en-CA" sz="1100" dirty="0">
                <a:sym typeface="Wingdings" panose="05000000000000000000" pitchFamily="2" charset="2"/>
              </a:rPr>
              <a:t>white background with black foreground text. </a:t>
            </a:r>
            <a:r>
              <a:rPr lang="en-CA" sz="1100" dirty="0" smtClean="0">
                <a:sym typeface="Wingdings" panose="05000000000000000000" pitchFamily="2" charset="2"/>
              </a:rPr>
              <a:t>Night displays </a:t>
            </a:r>
            <a:r>
              <a:rPr lang="en-CA" sz="1100" dirty="0">
                <a:sym typeface="Wingdings" panose="05000000000000000000" pitchFamily="2" charset="2"/>
              </a:rPr>
              <a:t>dark grey to black background with white text foreground. </a:t>
            </a:r>
            <a:r>
              <a:rPr lang="en-CA" sz="1100" dirty="0" smtClean="0">
                <a:sym typeface="Wingdings" panose="05000000000000000000" pitchFamily="2" charset="2"/>
              </a:rPr>
              <a:t>Use night mode on the device while in bright sunshine. Use the day mode in low light situations.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Field notes photo theme properties</a:t>
            </a:r>
            <a:r>
              <a:rPr lang="en-CA" sz="1100" dirty="0" smtClean="0">
                <a:sym typeface="Wingdings" panose="05000000000000000000" pitchFamily="2" charset="2"/>
              </a:rPr>
              <a:t>: Transforms the photo dialog into a “document” theme allowing more fields and options. Allows other documents to be associated with a photo theme record such as PDF files, </a:t>
            </a:r>
            <a:r>
              <a:rPr lang="en-CA" sz="1100" dirty="0" err="1" smtClean="0">
                <a:sym typeface="Wingdings" panose="05000000000000000000" pitchFamily="2" charset="2"/>
              </a:rPr>
              <a:t>xrf</a:t>
            </a:r>
            <a:r>
              <a:rPr lang="en-CA" sz="1100" dirty="0" smtClean="0">
                <a:sym typeface="Wingdings" panose="05000000000000000000" pitchFamily="2" charset="2"/>
              </a:rPr>
              <a:t> records, etc.</a:t>
            </a:r>
          </a:p>
          <a:p>
            <a:pPr algn="just"/>
            <a:endParaRPr lang="en-CA" sz="1100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1" y="7016506"/>
            <a:ext cx="3062761" cy="2602593"/>
          </a:xfrm>
          <a:prstGeom prst="rect">
            <a:avLst/>
          </a:prstGeom>
        </p:spPr>
      </p:pic>
      <p:sp>
        <p:nvSpPr>
          <p:cNvPr id="22" name="Title 3"/>
          <p:cNvSpPr txBox="1">
            <a:spLocks/>
          </p:cNvSpPr>
          <p:nvPr/>
        </p:nvSpPr>
        <p:spPr>
          <a:xfrm>
            <a:off x="-12600" y="0"/>
            <a:ext cx="7788956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Picklists</a:t>
            </a:r>
            <a:endParaRPr lang="fr-FR" sz="3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0" y="613883"/>
            <a:ext cx="3445605" cy="29279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4" y="613883"/>
            <a:ext cx="3445605" cy="2927916"/>
          </a:xfrm>
          <a:prstGeom prst="rect">
            <a:avLst/>
          </a:prstGeom>
        </p:spPr>
      </p:pic>
      <p:sp>
        <p:nvSpPr>
          <p:cNvPr id="25" name="Title 3"/>
          <p:cNvSpPr txBox="1">
            <a:spLocks/>
          </p:cNvSpPr>
          <p:nvPr/>
        </p:nvSpPr>
        <p:spPr>
          <a:xfrm>
            <a:off x="-3547" y="6442306"/>
            <a:ext cx="7788956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Other</a:t>
            </a:r>
            <a:endParaRPr lang="fr-FR" sz="3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6157" y="3719977"/>
            <a:ext cx="73977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Picklists 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/>
              <a:t>Allows the user to customize the picklists. Click/tap on a theme to open the picklist editor dialog box.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/>
            </a:pPr>
            <a:r>
              <a:rPr lang="en-CA" sz="1100" b="1" dirty="0" smtClean="0"/>
              <a:t>Load picklist: </a:t>
            </a:r>
            <a:r>
              <a:rPr lang="en-CA" sz="1100" dirty="0"/>
              <a:t>Load a picklist that comes from an external database </a:t>
            </a:r>
            <a:r>
              <a:rPr lang="en-CA" sz="1100" dirty="0" smtClean="0"/>
              <a:t>(an </a:t>
            </a:r>
            <a:r>
              <a:rPr lang="en-CA" sz="1100" dirty="0"/>
              <a:t>SQLite file). </a:t>
            </a:r>
            <a:r>
              <a:rPr lang="en-CA" sz="1100" dirty="0" smtClean="0"/>
              <a:t>This is a convenient </a:t>
            </a:r>
            <a:r>
              <a:rPr lang="en-CA" sz="1100" dirty="0"/>
              <a:t>tool to deploy the same picklists in all devices of the same project</a:t>
            </a:r>
            <a:r>
              <a:rPr lang="en-CA" sz="1100" dirty="0" smtClean="0"/>
              <a:t>.</a:t>
            </a:r>
          </a:p>
          <a:p>
            <a:pPr algn="just"/>
            <a:r>
              <a:rPr lang="en-CA" sz="1100" b="1" dirty="0" smtClean="0"/>
              <a:t>Picklist editor </a:t>
            </a:r>
            <a:r>
              <a:rPr lang="en-CA" sz="1100" dirty="0" smtClean="0">
                <a:sym typeface="Wingdings" panose="05000000000000000000" pitchFamily="2" charset="2"/>
              </a:rPr>
              <a:t> Enables editing  of picklists from a selected theme of records (stations, earth material, etc.)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>
                <a:sym typeface="Wingdings" panose="05000000000000000000" pitchFamily="2" charset="2"/>
              </a:rPr>
              <a:t>Select picklist</a:t>
            </a:r>
            <a:r>
              <a:rPr lang="en-CA" sz="1100" dirty="0" smtClean="0">
                <a:sym typeface="Wingdings" panose="05000000000000000000" pitchFamily="2" charset="2"/>
              </a:rPr>
              <a:t>: Drop-down menu of available picklists for the selected theme.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Green checkmark</a:t>
            </a:r>
            <a:r>
              <a:rPr lang="en-CA" sz="1100" dirty="0" smtClean="0"/>
              <a:t>: Indicates </a:t>
            </a:r>
            <a:r>
              <a:rPr lang="en-CA" sz="1100" dirty="0"/>
              <a:t>values set as visible. </a:t>
            </a:r>
            <a:r>
              <a:rPr lang="en-CA" sz="1100" dirty="0" smtClean="0"/>
              <a:t>A click/tap </a:t>
            </a:r>
            <a:r>
              <a:rPr lang="en-CA" sz="1100" dirty="0"/>
              <a:t>will set it to hidden and show a red x.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Red X:</a:t>
            </a:r>
            <a:r>
              <a:rPr lang="en-CA" sz="1100" dirty="0"/>
              <a:t> </a:t>
            </a:r>
            <a:r>
              <a:rPr lang="en-CA" sz="1100" dirty="0" smtClean="0"/>
              <a:t>Indicates </a:t>
            </a:r>
            <a:r>
              <a:rPr lang="en-CA" sz="1100" dirty="0"/>
              <a:t>values set as hidden. </a:t>
            </a:r>
            <a:r>
              <a:rPr lang="en-CA" sz="1100" dirty="0" smtClean="0"/>
              <a:t>A click/tap </a:t>
            </a:r>
            <a:r>
              <a:rPr lang="en-CA" sz="1100" dirty="0"/>
              <a:t>will set it to visible and show a green checkmark.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Reordering: </a:t>
            </a:r>
            <a:r>
              <a:rPr lang="en-CA" sz="1100" dirty="0" smtClean="0"/>
              <a:t> </a:t>
            </a:r>
            <a:r>
              <a:rPr lang="en-CA" sz="1100" dirty="0"/>
              <a:t>Select and </a:t>
            </a:r>
            <a:r>
              <a:rPr lang="en-CA" sz="1100" dirty="0" smtClean="0"/>
              <a:t>drag </a:t>
            </a:r>
            <a:r>
              <a:rPr lang="en-CA" sz="1100" dirty="0"/>
              <a:t>a </a:t>
            </a:r>
            <a:r>
              <a:rPr lang="en-CA" sz="1100" dirty="0" smtClean="0"/>
              <a:t>value </a:t>
            </a:r>
            <a:r>
              <a:rPr lang="en-CA" sz="1100" dirty="0"/>
              <a:t>up or down the list to set the order of </a:t>
            </a:r>
            <a:r>
              <a:rPr lang="en-CA" sz="1100" dirty="0" smtClean="0"/>
              <a:t>appearance </a:t>
            </a:r>
            <a:r>
              <a:rPr lang="en-CA" sz="1100" dirty="0"/>
              <a:t>in the picklist</a:t>
            </a:r>
            <a:r>
              <a:rPr lang="en-CA" sz="1100" dirty="0" smtClean="0"/>
              <a:t>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Reverse selection: </a:t>
            </a:r>
            <a:r>
              <a:rPr lang="en-CA" sz="1100" dirty="0" smtClean="0"/>
              <a:t>Reverse visibility/hidden properties of selected values. Hidden values become visible and visible values become hidden.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Set as default</a:t>
            </a:r>
            <a:r>
              <a:rPr lang="en-CA" sz="1100" dirty="0" smtClean="0"/>
              <a:t>: </a:t>
            </a:r>
            <a:r>
              <a:rPr lang="en-CA" sz="1100" dirty="0"/>
              <a:t>Set the default value of the field associated with the selected picklist. </a:t>
            </a:r>
            <a:r>
              <a:rPr lang="en-CA" sz="1100" dirty="0" smtClean="0"/>
              <a:t>This is a convenient </a:t>
            </a:r>
            <a:r>
              <a:rPr lang="en-CA" sz="1100" dirty="0"/>
              <a:t>tool to speed up data entry when a specific value is selected in most of the cases.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Close/Exit: </a:t>
            </a:r>
            <a:r>
              <a:rPr lang="en-CA" sz="1100" dirty="0"/>
              <a:t>C</a:t>
            </a:r>
            <a:r>
              <a:rPr lang="en-CA" sz="1100" dirty="0" smtClean="0"/>
              <a:t>lose the dialog without any save. Any modifications will be lost.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Save</a:t>
            </a:r>
            <a:r>
              <a:rPr lang="en-CA" sz="1100" dirty="0"/>
              <a:t>: Save changes </a:t>
            </a:r>
            <a:r>
              <a:rPr lang="en-CA" sz="1100" dirty="0" smtClean="0"/>
              <a:t>and close the record.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910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6" y="571284"/>
            <a:ext cx="3445607" cy="2927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91" y="571284"/>
            <a:ext cx="3445607" cy="29279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7222" y="3496284"/>
            <a:ext cx="732271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Daily Traverses 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 smtClean="0"/>
              <a:t>List of record dates.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CA" sz="1100" b="1" dirty="0" smtClean="0"/>
              <a:t>Click/tap </a:t>
            </a:r>
            <a:r>
              <a:rPr lang="en-CA" sz="1100" dirty="0" smtClean="0"/>
              <a:t>on the date to update the content of the observation themes section for that date.</a:t>
            </a:r>
          </a:p>
          <a:p>
            <a:pPr lvl="1" algn="just"/>
            <a:endParaRPr lang="en-CA" sz="1100" dirty="0" smtClean="0"/>
          </a:p>
          <a:p>
            <a:pPr algn="just"/>
            <a:r>
              <a:rPr lang="en-CA" sz="1100" b="1" dirty="0" smtClean="0"/>
              <a:t>Observation Themes </a:t>
            </a:r>
            <a:r>
              <a:rPr lang="en-CA" sz="1100" dirty="0" smtClean="0">
                <a:sym typeface="Wingdings" panose="05000000000000000000" pitchFamily="2" charset="2"/>
              </a:rPr>
              <a:t> List of records for the selected date. Available record types are Station, Earth Material, Sample, Structure, Fossil, Mineral, Mineralization/Alteration, </a:t>
            </a:r>
            <a:r>
              <a:rPr lang="en-CA" sz="1100" dirty="0" err="1" smtClean="0">
                <a:sym typeface="Wingdings" panose="05000000000000000000" pitchFamily="2" charset="2"/>
              </a:rPr>
              <a:t>Paleoflow</a:t>
            </a:r>
            <a:r>
              <a:rPr lang="en-CA" sz="1100" dirty="0" smtClean="0">
                <a:sym typeface="Wingdings" panose="05000000000000000000" pitchFamily="2" charset="2"/>
              </a:rPr>
              <a:t>, Photo and Location.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>
                <a:sym typeface="Wingdings" panose="05000000000000000000" pitchFamily="2" charset="2"/>
              </a:rPr>
              <a:t>Theme bar</a:t>
            </a:r>
            <a:r>
              <a:rPr lang="en-CA" sz="1100" dirty="0" smtClean="0">
                <a:sym typeface="Wingdings" panose="05000000000000000000" pitchFamily="2" charset="2"/>
              </a:rPr>
              <a:t>: </a:t>
            </a:r>
            <a:r>
              <a:rPr lang="en-CA" sz="1100" dirty="0">
                <a:sym typeface="Wingdings" panose="05000000000000000000" pitchFamily="2" charset="2"/>
              </a:rPr>
              <a:t>Displays the theme name. Clicking/tapping expands the list of records.  Shrinking the header list of record can prevent </a:t>
            </a:r>
            <a:r>
              <a:rPr lang="en-CA" sz="1100" dirty="0" smtClean="0">
                <a:sym typeface="Wingdings" panose="05000000000000000000" pitchFamily="2" charset="2"/>
              </a:rPr>
              <a:t>scrolling </a:t>
            </a:r>
            <a:r>
              <a:rPr lang="en-CA" sz="1100" dirty="0">
                <a:sym typeface="Wingdings" panose="05000000000000000000" pitchFamily="2" charset="2"/>
              </a:rPr>
              <a:t>down the entire list of records. </a:t>
            </a:r>
            <a:r>
              <a:rPr lang="en-CA" sz="1100" dirty="0" smtClean="0">
                <a:sym typeface="Wingdings" panose="05000000000000000000" pitchFamily="2" charset="2"/>
              </a:rPr>
              <a:t>Coloured </a:t>
            </a:r>
            <a:r>
              <a:rPr lang="en-CA" sz="1100" dirty="0">
                <a:sym typeface="Wingdings" panose="05000000000000000000" pitchFamily="2" charset="2"/>
              </a:rPr>
              <a:t>header means there is at least one record </a:t>
            </a:r>
            <a:r>
              <a:rPr lang="en-CA" sz="1100" dirty="0" smtClean="0">
                <a:sym typeface="Wingdings" panose="05000000000000000000" pitchFamily="2" charset="2"/>
              </a:rPr>
              <a:t>available. A greyed </a:t>
            </a:r>
            <a:r>
              <a:rPr lang="en-CA" sz="1100" dirty="0">
                <a:sym typeface="Wingdings" panose="05000000000000000000" pitchFamily="2" charset="2"/>
              </a:rPr>
              <a:t>header means no records are available.</a:t>
            </a:r>
            <a:endParaRPr lang="en-CA" sz="1100" dirty="0" smtClean="0">
              <a:sym typeface="Wingdings" panose="05000000000000000000" pitchFamily="2" charset="2"/>
            </a:endParaRP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Plus sign</a:t>
            </a:r>
            <a:r>
              <a:rPr lang="en-CA" sz="1100" dirty="0" smtClean="0"/>
              <a:t>: </a:t>
            </a:r>
            <a:r>
              <a:rPr lang="en-CA" sz="1100" dirty="0"/>
              <a:t>Add </a:t>
            </a:r>
            <a:r>
              <a:rPr lang="en-CA" sz="1100" dirty="0" smtClean="0"/>
              <a:t>a record </a:t>
            </a:r>
            <a:r>
              <a:rPr lang="en-CA" sz="1100" dirty="0"/>
              <a:t>to the selected theme if </a:t>
            </a:r>
            <a:r>
              <a:rPr lang="en-CA" sz="1100" dirty="0" smtClean="0"/>
              <a:t>the icon </a:t>
            </a:r>
            <a:r>
              <a:rPr lang="en-CA" sz="1100" dirty="0"/>
              <a:t>is </a:t>
            </a:r>
            <a:r>
              <a:rPr lang="en-CA" sz="1100" dirty="0" smtClean="0"/>
              <a:t>coloured</a:t>
            </a:r>
            <a:r>
              <a:rPr lang="en-CA" sz="1100" dirty="0"/>
              <a:t>. If </a:t>
            </a:r>
            <a:r>
              <a:rPr lang="en-CA" sz="1100" dirty="0" smtClean="0"/>
              <a:t>the icon is grey, </a:t>
            </a:r>
            <a:r>
              <a:rPr lang="en-CA" sz="1100" dirty="0"/>
              <a:t>no record can be added.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Pencil:</a:t>
            </a:r>
            <a:r>
              <a:rPr lang="en-CA" sz="1100" dirty="0" smtClean="0"/>
              <a:t> Opens </a:t>
            </a:r>
            <a:r>
              <a:rPr lang="en-CA" sz="1100" dirty="0"/>
              <a:t>an edit dialog for the selected record.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Trash can: </a:t>
            </a:r>
            <a:r>
              <a:rPr lang="en-CA" sz="1100" dirty="0" smtClean="0"/>
              <a:t>Deletes </a:t>
            </a:r>
            <a:r>
              <a:rPr lang="en-CA" sz="1100" dirty="0"/>
              <a:t>the selected record with </a:t>
            </a:r>
            <a:r>
              <a:rPr lang="en-CA" sz="1100" dirty="0" smtClean="0"/>
              <a:t>its </a:t>
            </a:r>
            <a:r>
              <a:rPr lang="en-CA" sz="1100" dirty="0"/>
              <a:t>related </a:t>
            </a:r>
            <a:r>
              <a:rPr lang="en-CA" sz="1100" dirty="0" smtClean="0"/>
              <a:t>child </a:t>
            </a:r>
            <a:r>
              <a:rPr lang="en-CA" sz="1100" dirty="0"/>
              <a:t>records.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Red square: </a:t>
            </a:r>
            <a:r>
              <a:rPr lang="en-CA" sz="1100" dirty="0" smtClean="0"/>
              <a:t>Indicates a record is missing mandatory fields. Mandatory fields are in bold and are followed by the * symbol in the edit dialogs.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Greyed out theme</a:t>
            </a:r>
            <a:r>
              <a:rPr lang="en-CA" sz="1100" dirty="0" smtClean="0"/>
              <a:t>: There is no record available for the selected parent record.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Coloured icons</a:t>
            </a:r>
            <a:r>
              <a:rPr lang="en-CA" sz="1100" dirty="0" smtClean="0"/>
              <a:t>: The </a:t>
            </a:r>
            <a:r>
              <a:rPr lang="en-CA" sz="1100" dirty="0"/>
              <a:t>button is active and </a:t>
            </a:r>
            <a:r>
              <a:rPr lang="en-CA" sz="1100" dirty="0" smtClean="0"/>
              <a:t>a new </a:t>
            </a:r>
            <a:r>
              <a:rPr lang="en-CA" sz="1100" dirty="0"/>
              <a:t>child record can be added to the parent record.</a:t>
            </a:r>
            <a:endParaRPr lang="en-CA" sz="11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" y="7003367"/>
            <a:ext cx="3528076" cy="2927917"/>
          </a:xfrm>
          <a:prstGeom prst="rect">
            <a:avLst/>
          </a:prstGeom>
        </p:spPr>
      </p:pic>
      <p:sp>
        <p:nvSpPr>
          <p:cNvPr id="21" name="Title 3"/>
          <p:cNvSpPr txBox="1">
            <a:spLocks/>
          </p:cNvSpPr>
          <p:nvPr/>
        </p:nvSpPr>
        <p:spPr>
          <a:xfrm>
            <a:off x="-14344" y="6421284"/>
            <a:ext cx="7796104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Theme dialogs</a:t>
            </a:r>
            <a:endParaRPr lang="fr-FR" sz="3200" i="1" dirty="0"/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-1743" y="-2916"/>
            <a:ext cx="7783503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Field Notes page</a:t>
            </a:r>
            <a:endParaRPr lang="fr-FR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43732" y="7008008"/>
            <a:ext cx="388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Alias ID: </a:t>
            </a:r>
            <a:r>
              <a:rPr lang="en-CA" sz="1100" dirty="0" smtClean="0"/>
              <a:t>A concatenation of the year, geologist code, station number and, in this case, earth material A and sample number 1.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>
                <a:sym typeface="Wingdings" panose="05000000000000000000" pitchFamily="2" charset="2"/>
              </a:rPr>
              <a:t>Mandatory fields: </a:t>
            </a:r>
            <a:r>
              <a:rPr lang="en-CA" sz="1100" dirty="0" smtClean="0">
                <a:sym typeface="Wingdings" panose="05000000000000000000" pitchFamily="2" charset="2"/>
              </a:rPr>
              <a:t>Bolded and followed by the * character. A record can be saved even though mandatory fields are not filled. A visual cue (coloured rectangle) will then appear in the field note page to remind you.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List of values</a:t>
            </a:r>
            <a:r>
              <a:rPr lang="en-CA" sz="1100" dirty="0" smtClean="0"/>
              <a:t>: Available vocabulary for a chosen field. All of the drop-down lists can be edited in the picklist editor, available in the Settings page.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Multiple value </a:t>
            </a:r>
            <a:r>
              <a:rPr lang="en-CA" sz="1100" b="1" dirty="0"/>
              <a:t>fields: </a:t>
            </a:r>
            <a:r>
              <a:rPr lang="en-CA" sz="1100" dirty="0"/>
              <a:t>Box containing the value(s) selected in the previous step. Each value can be moved up or down the list and also deleted by </a:t>
            </a:r>
            <a:r>
              <a:rPr lang="en-CA" sz="1100" dirty="0" smtClean="0"/>
              <a:t>a click/tap </a:t>
            </a:r>
            <a:r>
              <a:rPr lang="en-CA" sz="1100" dirty="0"/>
              <a:t>on the trash icon. </a:t>
            </a:r>
            <a:endParaRPr lang="en-CA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Close/Exit: </a:t>
            </a:r>
            <a:r>
              <a:rPr lang="en-CA" sz="1100" dirty="0" smtClean="0"/>
              <a:t>Closes the dialog without any save. Any modifications will be lost.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Save</a:t>
            </a:r>
            <a:r>
              <a:rPr lang="en-CA" sz="1100" dirty="0" smtClean="0"/>
              <a:t>: Saves changes made in the dialog and close the recor</a:t>
            </a:r>
            <a:r>
              <a:rPr lang="en-CA" sz="1100" dirty="0"/>
              <a:t>d</a:t>
            </a:r>
            <a:r>
              <a:rPr lang="en-CA" sz="1100" dirty="0" smtClean="0"/>
              <a:t>.</a:t>
            </a: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7772400" y="0"/>
            <a:ext cx="7772399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Field Books page</a:t>
            </a:r>
            <a:endParaRPr lang="fr-FR" sz="3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80600" y="3499199"/>
            <a:ext cx="722029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 smtClean="0"/>
              <a:t>Field book page header</a:t>
            </a:r>
            <a:r>
              <a:rPr lang="en-CA" sz="1050" dirty="0" smtClean="0">
                <a:sym typeface="Wingdings" panose="05000000000000000000" pitchFamily="2" charset="2"/>
              </a:rPr>
              <a:t> </a:t>
            </a:r>
            <a:r>
              <a:rPr lang="en-CA" sz="1050" dirty="0" smtClean="0"/>
              <a:t>Quick tools to interact with field books. A device can manage</a:t>
            </a:r>
            <a:r>
              <a:rPr lang="en-CA" sz="1050" b="1" dirty="0" smtClean="0">
                <a:solidFill>
                  <a:srgbClr val="FF0000"/>
                </a:solidFill>
              </a:rPr>
              <a:t> </a:t>
            </a:r>
            <a:r>
              <a:rPr lang="en-CA" sz="1050" dirty="0" smtClean="0"/>
              <a:t>many field books, enabling multiple users or projects. A field book contains a database, maps and photos</a:t>
            </a:r>
            <a:r>
              <a:rPr lang="en-CA" sz="1050" dirty="0"/>
              <a:t> </a:t>
            </a:r>
            <a:r>
              <a:rPr lang="en-CA" sz="1050" dirty="0" smtClean="0"/>
              <a:t>taken by the device.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New</a:t>
            </a:r>
            <a:r>
              <a:rPr lang="en-CA" sz="1050" dirty="0" smtClean="0"/>
              <a:t>: Creates a new </a:t>
            </a:r>
            <a:r>
              <a:rPr lang="en-CA" sz="1050" dirty="0"/>
              <a:t>field </a:t>
            </a:r>
            <a:r>
              <a:rPr lang="en-CA" sz="1050" dirty="0" smtClean="0"/>
              <a:t>book.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Open</a:t>
            </a:r>
            <a:r>
              <a:rPr lang="en-CA" sz="1050" dirty="0" smtClean="0"/>
              <a:t>: Opens a selected </a:t>
            </a:r>
            <a:r>
              <a:rPr lang="en-CA" sz="1050" dirty="0"/>
              <a:t>field book (refer to steps 8 and 9 below</a:t>
            </a:r>
            <a:r>
              <a:rPr lang="en-CA" sz="1050" dirty="0" smtClean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Edit</a:t>
            </a:r>
            <a:r>
              <a:rPr lang="en-CA" sz="1050" dirty="0" smtClean="0"/>
              <a:t>: Opens the field book dialog to edit it’s metadata (i.e. geologist, project name,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Delete</a:t>
            </a:r>
            <a:r>
              <a:rPr lang="en-CA" sz="1050" dirty="0" smtClean="0"/>
              <a:t>: Deletes </a:t>
            </a:r>
            <a:r>
              <a:rPr lang="en-CA" sz="1050" dirty="0"/>
              <a:t>a field book from the device. </a:t>
            </a:r>
            <a:r>
              <a:rPr lang="en-CA" sz="1050" dirty="0" smtClean="0"/>
              <a:t>The GSC Field App will ask if you wish to make a backup of the field book in a backup location before it is deleted. </a:t>
            </a:r>
            <a:r>
              <a:rPr lang="en-CA" sz="1050" dirty="0"/>
              <a:t>An output zip archive contains database, maps and </a:t>
            </a:r>
            <a:r>
              <a:rPr lang="en-CA" sz="1050" dirty="0" smtClean="0"/>
              <a:t>photos.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Ellipsis</a:t>
            </a:r>
            <a:r>
              <a:rPr lang="en-CA" sz="1050" dirty="0" smtClean="0"/>
              <a:t>: Enable/disable top bar expansion, showing text icon and secondary options.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Full backup</a:t>
            </a:r>
            <a:r>
              <a:rPr lang="en-CA" sz="1050" dirty="0" smtClean="0"/>
              <a:t>: </a:t>
            </a:r>
            <a:r>
              <a:rPr lang="en-CA" sz="1050" dirty="0"/>
              <a:t>Creates a zip archive containing </a:t>
            </a:r>
            <a:r>
              <a:rPr lang="en-CA" sz="1050" dirty="0" smtClean="0"/>
              <a:t>the database</a:t>
            </a:r>
            <a:r>
              <a:rPr lang="en-CA" sz="1050" dirty="0"/>
              <a:t>, loaded maps and </a:t>
            </a:r>
            <a:r>
              <a:rPr lang="en-CA" sz="1050" dirty="0" smtClean="0"/>
              <a:t>photos </a:t>
            </a:r>
            <a:r>
              <a:rPr lang="en-CA" sz="1050" dirty="0"/>
              <a:t>related to the active field book. </a:t>
            </a:r>
            <a:r>
              <a:rPr lang="en-CA" sz="1050" dirty="0" smtClean="0"/>
              <a:t>The application </a:t>
            </a:r>
            <a:r>
              <a:rPr lang="en-CA" sz="1050" dirty="0"/>
              <a:t>asks for location to save the zip file.</a:t>
            </a:r>
            <a:endParaRPr lang="en-CA" sz="105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Restore / Add</a:t>
            </a:r>
            <a:r>
              <a:rPr lang="en-CA" sz="1050" dirty="0" smtClean="0"/>
              <a:t>: The application will ask </a:t>
            </a:r>
            <a:r>
              <a:rPr lang="en-CA" sz="1050" dirty="0"/>
              <a:t>for a zip archive file containing at least an SQLite database, and </a:t>
            </a:r>
            <a:r>
              <a:rPr lang="en-CA" sz="1050" dirty="0" smtClean="0"/>
              <a:t>creates </a:t>
            </a:r>
            <a:r>
              <a:rPr lang="en-CA" sz="1050" dirty="0"/>
              <a:t>a new field book. Can also restore a full backup (refer to previous step 6) with database, maps and photos</a:t>
            </a:r>
            <a:r>
              <a:rPr lang="en-CA" sz="105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Coloured field book</a:t>
            </a:r>
            <a:r>
              <a:rPr lang="en-CA" sz="1050" dirty="0" smtClean="0"/>
              <a:t>: The currently </a:t>
            </a:r>
            <a:r>
              <a:rPr lang="en-CA" sz="1050" dirty="0"/>
              <a:t>active field book into which data are stored.</a:t>
            </a:r>
            <a:endParaRPr lang="en-CA" sz="105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Greyed out field book</a:t>
            </a:r>
            <a:r>
              <a:rPr lang="en-CA" sz="1050" dirty="0" smtClean="0"/>
              <a:t>: An inactive field book. </a:t>
            </a:r>
            <a:r>
              <a:rPr lang="en-CA" sz="1050" dirty="0"/>
              <a:t>A</a:t>
            </a:r>
            <a:r>
              <a:rPr lang="en-CA" sz="1050" dirty="0" smtClean="0"/>
              <a:t>ctivate it by clicking/tapping on the Open icon (2).</a:t>
            </a:r>
          </a:p>
          <a:p>
            <a:r>
              <a:rPr lang="en-CA" sz="1050" b="1" dirty="0" smtClean="0"/>
              <a:t>Field books dialog </a:t>
            </a:r>
            <a:r>
              <a:rPr lang="en-CA" sz="1050" dirty="0" smtClean="0">
                <a:sym typeface="Wingdings" panose="05000000000000000000" pitchFamily="2" charset="2"/>
              </a:rPr>
              <a:t> </a:t>
            </a:r>
            <a:r>
              <a:rPr lang="en-CA" sz="1050" dirty="0" smtClean="0"/>
              <a:t>Tools to interact with map content.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/>
              <a:t>  Close/Exit</a:t>
            </a:r>
            <a:r>
              <a:rPr lang="en-CA" sz="1050" b="1" dirty="0"/>
              <a:t>: </a:t>
            </a:r>
            <a:r>
              <a:rPr lang="en-CA" sz="1050" dirty="0" smtClean="0"/>
              <a:t>Closes the </a:t>
            </a:r>
            <a:r>
              <a:rPr lang="en-CA" sz="1050" dirty="0"/>
              <a:t>dialog without any save. Any modifications will be lost.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/>
              <a:t>  Save</a:t>
            </a:r>
            <a:r>
              <a:rPr lang="en-CA" sz="1050" dirty="0"/>
              <a:t>: Save changes made in the dialog </a:t>
            </a:r>
            <a:r>
              <a:rPr lang="en-CA" sz="1050" dirty="0" smtClean="0"/>
              <a:t>and close the record.</a:t>
            </a:r>
            <a:r>
              <a:rPr lang="en-CA" sz="1050" b="1" dirty="0" smtClean="0">
                <a:sym typeface="Wingdings" panose="05000000000000000000" pitchFamily="2" charset="2"/>
              </a:rPr>
              <a:t> 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>
                <a:sym typeface="Wingdings" panose="05000000000000000000" pitchFamily="2" charset="2"/>
              </a:rPr>
              <a:t>  Mandatory </a:t>
            </a:r>
            <a:r>
              <a:rPr lang="en-CA" sz="1050" b="1" dirty="0">
                <a:sym typeface="Wingdings" panose="05000000000000000000" pitchFamily="2" charset="2"/>
              </a:rPr>
              <a:t>fields: </a:t>
            </a:r>
            <a:r>
              <a:rPr lang="en-CA" sz="1050" dirty="0" smtClean="0">
                <a:sym typeface="Wingdings" panose="05000000000000000000" pitchFamily="2" charset="2"/>
              </a:rPr>
              <a:t>Bolded </a:t>
            </a:r>
            <a:r>
              <a:rPr lang="en-CA" sz="1050" dirty="0">
                <a:sym typeface="Wingdings" panose="05000000000000000000" pitchFamily="2" charset="2"/>
              </a:rPr>
              <a:t>and followed by </a:t>
            </a:r>
            <a:r>
              <a:rPr lang="en-CA" sz="1050" dirty="0" smtClean="0">
                <a:sym typeface="Wingdings" panose="05000000000000000000" pitchFamily="2" charset="2"/>
              </a:rPr>
              <a:t>the * </a:t>
            </a:r>
            <a:r>
              <a:rPr lang="en-CA" sz="1050" dirty="0">
                <a:sym typeface="Wingdings" panose="05000000000000000000" pitchFamily="2" charset="2"/>
              </a:rPr>
              <a:t>character. A record can </a:t>
            </a:r>
            <a:r>
              <a:rPr lang="en-CA" sz="1050" dirty="0" smtClean="0">
                <a:sym typeface="Wingdings" panose="05000000000000000000" pitchFamily="2" charset="2"/>
              </a:rPr>
              <a:t>be saved </a:t>
            </a:r>
            <a:r>
              <a:rPr lang="en-CA" sz="1050" dirty="0">
                <a:sym typeface="Wingdings" panose="05000000000000000000" pitchFamily="2" charset="2"/>
              </a:rPr>
              <a:t>even </a:t>
            </a:r>
            <a:r>
              <a:rPr lang="en-CA" sz="1050" dirty="0" smtClean="0">
                <a:sym typeface="Wingdings" panose="05000000000000000000" pitchFamily="2" charset="2"/>
              </a:rPr>
              <a:t>though </a:t>
            </a:r>
            <a:r>
              <a:rPr lang="en-CA" sz="1050" dirty="0">
                <a:sym typeface="Wingdings" panose="05000000000000000000" pitchFamily="2" charset="2"/>
              </a:rPr>
              <a:t>mandatory fields are </a:t>
            </a:r>
            <a:r>
              <a:rPr lang="en-CA" sz="1050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CA" sz="1050" dirty="0">
                <a:sym typeface="Wingdings" panose="05000000000000000000" pitchFamily="2" charset="2"/>
              </a:rPr>
              <a:t> </a:t>
            </a:r>
            <a:r>
              <a:rPr lang="en-CA" sz="1050" dirty="0" smtClean="0">
                <a:sym typeface="Wingdings" panose="05000000000000000000" pitchFamily="2" charset="2"/>
              </a:rPr>
              <a:t>         not </a:t>
            </a:r>
            <a:r>
              <a:rPr lang="en-CA" sz="1050" dirty="0">
                <a:sym typeface="Wingdings" panose="05000000000000000000" pitchFamily="2" charset="2"/>
              </a:rPr>
              <a:t>filled. A visual </a:t>
            </a:r>
            <a:r>
              <a:rPr lang="en-CA" sz="1050" dirty="0" smtClean="0">
                <a:sym typeface="Wingdings" panose="05000000000000000000" pitchFamily="2" charset="2"/>
              </a:rPr>
              <a:t>cue (coloured rectangle) </a:t>
            </a:r>
            <a:r>
              <a:rPr lang="en-CA" sz="1050" dirty="0">
                <a:sym typeface="Wingdings" panose="05000000000000000000" pitchFamily="2" charset="2"/>
              </a:rPr>
              <a:t>will then appear in </a:t>
            </a:r>
            <a:r>
              <a:rPr lang="en-CA" sz="1050" dirty="0" smtClean="0">
                <a:sym typeface="Wingdings" panose="05000000000000000000" pitchFamily="2" charset="2"/>
              </a:rPr>
              <a:t>the field </a:t>
            </a:r>
            <a:r>
              <a:rPr lang="en-CA" sz="1050" dirty="0">
                <a:sym typeface="Wingdings" panose="05000000000000000000" pitchFamily="2" charset="2"/>
              </a:rPr>
              <a:t>note page to remind </a:t>
            </a:r>
            <a:r>
              <a:rPr lang="en-CA" sz="1050" dirty="0" smtClean="0">
                <a:sym typeface="Wingdings" panose="05000000000000000000" pitchFamily="2" charset="2"/>
              </a:rPr>
              <a:t>you.</a:t>
            </a:r>
            <a:endParaRPr lang="en-CA" sz="105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48" y="558133"/>
            <a:ext cx="3480921" cy="29579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48" y="571283"/>
            <a:ext cx="3289649" cy="29279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53" y="7408738"/>
            <a:ext cx="3062761" cy="2602593"/>
          </a:xfrm>
          <a:prstGeom prst="rect">
            <a:avLst/>
          </a:prstGeom>
        </p:spPr>
      </p:pic>
      <p:sp>
        <p:nvSpPr>
          <p:cNvPr id="36" name="Title 3"/>
          <p:cNvSpPr txBox="1">
            <a:spLocks/>
          </p:cNvSpPr>
          <p:nvPr/>
        </p:nvSpPr>
        <p:spPr>
          <a:xfrm>
            <a:off x="7790705" y="6919199"/>
            <a:ext cx="7772399" cy="416683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Visibility</a:t>
            </a:r>
            <a:endParaRPr lang="fr-FR" sz="3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37518" y="7444914"/>
            <a:ext cx="40633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Visibility</a:t>
            </a:r>
            <a:r>
              <a:rPr lang="en-CA" sz="1100" dirty="0" smtClean="0"/>
              <a:t> </a:t>
            </a:r>
            <a:r>
              <a:rPr lang="en-CA" sz="1100" b="1" dirty="0" smtClean="0"/>
              <a:t>tab</a:t>
            </a:r>
            <a:r>
              <a:rPr lang="en-CA" sz="1100" dirty="0" smtClean="0">
                <a:sym typeface="Wingdings" panose="05000000000000000000" pitchFamily="2" charset="2"/>
              </a:rPr>
              <a:t> Settings for visibility with field notes page.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Themes</a:t>
            </a:r>
            <a:r>
              <a:rPr lang="en-CA" sz="1100" dirty="0" smtClean="0">
                <a:sym typeface="Wingdings" panose="05000000000000000000" pitchFamily="2" charset="2"/>
              </a:rPr>
              <a:t>: Set of switches that hides/shows theme bars in the field notes page. The current view is for a bedrock project</a:t>
            </a:r>
            <a:r>
              <a:rPr lang="en-CA" sz="1100" dirty="0">
                <a:sym typeface="Wingdings" panose="05000000000000000000" pitchFamily="2" charset="2"/>
              </a:rPr>
              <a:t>. </a:t>
            </a:r>
            <a:r>
              <a:rPr lang="en-CA" sz="1100" dirty="0" smtClean="0">
                <a:sym typeface="Wingdings" panose="05000000000000000000" pitchFamily="2" charset="2"/>
              </a:rPr>
              <a:t>By default, if Surficial is selected, bedrock themes are hidden in field notes and surficial themes are visible. </a:t>
            </a:r>
          </a:p>
          <a:p>
            <a:pPr algn="just"/>
            <a:endParaRPr lang="en-CA" sz="1100" dirty="0" smtClean="0"/>
          </a:p>
        </p:txBody>
      </p:sp>
    </p:spTree>
    <p:extLst>
      <p:ext uri="{BB962C8B-B14F-4D97-AF65-F5344CB8AC3E}">
        <p14:creationId xmlns:p14="http://schemas.microsoft.com/office/powerpoint/2010/main" val="167178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</TotalTime>
  <Words>1649</Words>
  <Application>Microsoft Office PowerPoint</Application>
  <PresentationFormat>Custom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page</dc:title>
  <dc:creator>Huot-Vézina, Gabriel</dc:creator>
  <cp:lastModifiedBy>Huot-Vézina, Gabriel</cp:lastModifiedBy>
  <cp:revision>71</cp:revision>
  <cp:lastPrinted>2019-02-06T16:41:55Z</cp:lastPrinted>
  <dcterms:created xsi:type="dcterms:W3CDTF">2018-02-22T16:18:12Z</dcterms:created>
  <dcterms:modified xsi:type="dcterms:W3CDTF">2019-02-06T16:41:56Z</dcterms:modified>
</cp:coreProperties>
</file>