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57" r:id="rId5"/>
    <p:sldId id="259" r:id="rId6"/>
    <p:sldId id="258" r:id="rId7"/>
    <p:sldId id="262" r:id="rId8"/>
    <p:sldId id="260" r:id="rId9"/>
    <p:sldId id="261" r:id="rId10"/>
    <p:sldId id="269" r:id="rId11"/>
    <p:sldId id="270" r:id="rId12"/>
    <p:sldId id="271" r:id="rId13"/>
    <p:sldId id="272" r:id="rId14"/>
    <p:sldId id="273" r:id="rId15"/>
    <p:sldId id="274" r:id="rId16"/>
    <p:sldId id="263" r:id="rId17"/>
    <p:sldId id="264" r:id="rId18"/>
    <p:sldId id="265" r:id="rId19"/>
    <p:sldId id="266" r:id="rId20"/>
    <p:sldId id="267" r:id="rId21"/>
    <p:sldId id="268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838894-D6CC-4C9E-ADD3-FA4B46991875}">
          <p14:sldIdLst>
            <p14:sldId id="256"/>
            <p14:sldId id="276"/>
          </p14:sldIdLst>
        </p14:section>
        <p14:section name="Untitled Section" id="{F07FA618-DA6B-4572-8097-D134FAD8E8AF}">
          <p14:sldIdLst>
            <p14:sldId id="275"/>
            <p14:sldId id="257"/>
            <p14:sldId id="259"/>
            <p14:sldId id="258"/>
            <p14:sldId id="262"/>
            <p14:sldId id="260"/>
            <p14:sldId id="261"/>
            <p14:sldId id="269"/>
            <p14:sldId id="270"/>
            <p14:sldId id="271"/>
            <p14:sldId id="272"/>
            <p14:sldId id="273"/>
            <p14:sldId id="274"/>
            <p14:sldId id="263"/>
            <p14:sldId id="264"/>
            <p14:sldId id="265"/>
            <p14:sldId id="266"/>
            <p14:sldId id="267"/>
            <p14:sldId id="268"/>
            <p14:sldId id="277"/>
            <p14:sldId id="278"/>
            <p14:sldId id="279"/>
          </p14:sldIdLst>
        </p14:section>
        <p14:section name="debug jagged lines" id="{A8EF5E25-F178-4951-B368-7D10B8A5F91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5195-5C0B-76B2-ADA4-20ABDA68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0E4B-AB06-8FF3-FE2C-F0254D5C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A310-4C7A-9AFA-D795-838A75B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4403-6E56-A38D-04EF-A15A471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253D-3834-9DC0-39B5-C17EB3A1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1F76-2242-DA36-4131-7F89A0D2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3F20-050B-2914-A1EC-9862FE35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8C26-4ECF-DFA2-6A23-7C5686B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AC2-8D63-74B8-29E7-F7C1F586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227-EB80-C0DF-7F88-B99802B5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25BA-E298-16DE-94BB-0B10B67A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9F9F-7951-2974-D872-AD33D58F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A821-BE28-E3B6-AAA1-FA17DD0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A1A-C358-3CF6-C2CA-E2607E0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63D0-51A1-C722-3443-C1D8C25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FC11-A476-050A-4B80-5152576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727A-F618-C687-CE67-0930BE7A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B70D-283F-7E80-ED7A-5EDFE08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99E1-8416-95EA-E32A-E9301FF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B241-FC55-44EE-87C3-9958D97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216E-C892-A4FA-22C2-8922CE6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2380-334C-2F89-B48D-24E04BC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ED6-EC38-2811-6C15-E57AEA69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4D6C-77B1-DD1C-9E0C-7700824A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996-9327-8E69-1431-84A4F0B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673-ACCE-98EA-D322-B7F13314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0C64-EF13-88A1-7B36-C44FEDBC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D993-1A77-5757-AFB2-09F87A6F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71D1-0E18-D9DB-2A88-2702BA1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05E6-D307-6799-B238-BD51F80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30806-259F-F93F-DCFC-87FE78E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0C34-11DB-66B3-B55B-F8022E91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FE74-4A0C-121E-FD40-E45BE2F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49C0B-3E50-9E61-5461-DB50E51F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D9964-23AE-C54B-4DAA-CC99CBC4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83C1-05D3-F43D-9B2E-7648A814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95B4-210E-4D9E-5DB4-4561DA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DA4D-A19C-E08C-E089-3994937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9A5D9-4860-D10B-13D8-12A59E5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40E4-7373-F77C-296D-3BF0822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5307-6D7B-E57D-F84D-39E93DD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7F125-5B04-A4F1-FCE8-FAD457AF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8546B-FF33-2EB8-2CBF-BA98FBC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D3B2-D9FF-C9F3-ECC8-6961FE2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4D4D-DB6B-0B65-7A12-32A0CABD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A6C3-8891-D260-14A5-9B751F5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6CF-032B-F74F-6509-28402A5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798F-AA9A-95D1-3B0B-5190FAD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2B5-E541-0A87-B86E-1766088F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F83A-572F-9DAB-F358-9AB15A14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547C-D3B5-B34A-8510-93731B6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0657-BA5F-E91A-63F5-CFBCCB9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883-4FCB-A37E-8F5A-F784882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5DAB-2B77-60C4-2B93-605FA7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89-B03B-D914-772E-AAF25A3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A58E-DCBE-B609-A7B1-125801FD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5265-AC1D-9BF8-9624-8C18A6E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90A9-CE17-25B3-962D-A8A2B31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3A-F0B4-EC4C-A44D-85208F2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1E40-896D-C0CE-17D3-7B3ECA8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CF28-DCB8-C202-7435-0EC9EBE6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D93-5DE9-4854-99E8-58DFA974D609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6228-2A10-24E5-1BA3-23BE4E9E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08C7-D463-5B52-8AF4-79906425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679-7E74-D0D1-CB84-58BC5806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 IRENA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EDF-D106-C914-0EFF-259CCB11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3B7-3E19-B996-867D-DE9997C2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16851"/>
          </a:xfrm>
        </p:spPr>
        <p:txBody>
          <a:bodyPr/>
          <a:lstStyle/>
          <a:p>
            <a:r>
              <a:rPr lang="en-US" dirty="0" err="1"/>
              <a:t>DataOut_M</a:t>
            </a:r>
            <a:endParaRPr lang="en-US" dirty="0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3C147C9-2A46-718E-6B79-F917DA9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06"/>
            <a:ext cx="5001778" cy="3959360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149FF42-AD75-4B2C-0055-90E08B31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08" y="735106"/>
            <a:ext cx="500177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09F99-3CB1-11D2-C5B5-CBFCA186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690"/>
            <a:ext cx="7703605" cy="564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1EB31-E1D0-371C-EFB7-5208175B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6" y="1208690"/>
            <a:ext cx="6003604" cy="43995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2E7FA4-E5A5-A28E-A90A-22D0AE7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1337"/>
          </a:xfrm>
        </p:spPr>
        <p:txBody>
          <a:bodyPr>
            <a:normAutofit fontScale="90000"/>
          </a:bodyPr>
          <a:lstStyle/>
          <a:p>
            <a:r>
              <a:rPr lang="en-US" dirty="0"/>
              <a:t>EOL L0 – the end of life on year ## is possibly cumulative??</a:t>
            </a:r>
          </a:p>
        </p:txBody>
      </p:sp>
    </p:spTree>
    <p:extLst>
      <p:ext uri="{BB962C8B-B14F-4D97-AF65-F5344CB8AC3E}">
        <p14:creationId xmlns:p14="http://schemas.microsoft.com/office/powerpoint/2010/main" val="223056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557-0D2A-7D06-3518-7F657BAF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 PBS also looks cumulative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CA74-5C14-6610-D841-89FF202D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320"/>
            <a:ext cx="6484649" cy="4759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2514D-01E6-EAE9-C7E2-D8A6CF61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00" y="2098040"/>
            <a:ext cx="6486299" cy="47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10C0E6-D06D-CC4C-C96A-A70CAF60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non-IRENA module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214E-7826-45B3-90F9-8085BC579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with PERC</a:t>
            </a:r>
          </a:p>
          <a:p>
            <a:r>
              <a:rPr lang="en-US" dirty="0"/>
              <a:t>Didn’t modify materials, just modules</a:t>
            </a:r>
          </a:p>
        </p:txBody>
      </p:sp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02340FA-5C4B-FFA5-9CB3-27E76E9B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0"/>
            <a:ext cx="4751294" cy="36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02918-44B4-7E33-622E-259C6CBB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r_PERC</a:t>
            </a:r>
            <a:r>
              <a:rPr lang="en-US" dirty="0"/>
              <a:t> shows jagged, but not blow up</a:t>
            </a: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B66E12C-C964-A793-FBA4-D18CCBE2C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733"/>
            <a:ext cx="7126677" cy="55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9421-A336-9F2D-630D-C8C2A6CA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out yearly sums still look ok, </a:t>
            </a:r>
            <a:br>
              <a:rPr lang="en-US" dirty="0"/>
            </a:br>
            <a:r>
              <a:rPr lang="en-US" dirty="0"/>
              <a:t>except for jagged </a:t>
            </a:r>
            <a:r>
              <a:rPr lang="en-US" dirty="0" err="1"/>
              <a:t>r_PERC</a:t>
            </a:r>
            <a:endParaRPr lang="en-US" dirty="0"/>
          </a:p>
        </p:txBody>
      </p:sp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88A81187-04FC-81C0-40B3-E517ACBE8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" y="1257510"/>
            <a:ext cx="7275402" cy="56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6856"/>
            <a:ext cx="10515600" cy="2916555"/>
          </a:xfrm>
        </p:spPr>
        <p:txBody>
          <a:bodyPr>
            <a:normAutofit/>
          </a:bodyPr>
          <a:lstStyle/>
          <a:p>
            <a:r>
              <a:rPr lang="en-US" sz="9600" dirty="0"/>
              <a:t>Remove Trim</a:t>
            </a:r>
            <a:br>
              <a:rPr lang="en-US" sz="9600" dirty="0"/>
            </a:br>
            <a:r>
              <a:rPr lang="en-US" sz="9600" dirty="0"/>
              <a:t>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Used a 100.0 MW annual install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A1485AC-8F57-2EFC-CDAD-ED3F3DC4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9" y="0"/>
            <a:ext cx="5349251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Results, both jagged and blow up</a:t>
            </a:r>
          </a:p>
        </p:txBody>
      </p:sp>
      <p:pic>
        <p:nvPicPr>
          <p:cNvPr id="10" name="Picture 9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1E4679B-20A2-016C-01AA-883BE7FD2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97"/>
            <a:ext cx="7924800" cy="5742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r>
              <a:rPr lang="en-US" dirty="0"/>
              <a:t>This is demonstrating the jagged results as well as waste blowing up.</a:t>
            </a:r>
          </a:p>
          <a:p>
            <a:endParaRPr lang="en-US" dirty="0"/>
          </a:p>
          <a:p>
            <a:r>
              <a:rPr lang="en-US" dirty="0"/>
              <a:t>PV ICE waste doesn’t blow up…?</a:t>
            </a:r>
          </a:p>
        </p:txBody>
      </p:sp>
    </p:spTree>
    <p:extLst>
      <p:ext uri="{BB962C8B-B14F-4D97-AF65-F5344CB8AC3E}">
        <p14:creationId xmlns:p14="http://schemas.microsoft.com/office/powerpoint/2010/main" val="384496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pic>
        <p:nvPicPr>
          <p:cNvPr id="4" name="Picture 3" descr="A graph with red and green lines&#10;&#10;Description automatically generated with low confidence">
            <a:extLst>
              <a:ext uri="{FF2B5EF4-FFF2-40B4-BE49-F238E27FC236}">
                <a16:creationId xmlns:a16="http://schemas.microsoft.com/office/drawing/2014/main" id="{A422E2E7-E0E3-6258-3EA2-0E98D9248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29"/>
            <a:ext cx="8442960" cy="603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</p:spTree>
    <p:extLst>
      <p:ext uri="{BB962C8B-B14F-4D97-AF65-F5344CB8AC3E}">
        <p14:creationId xmlns:p14="http://schemas.microsoft.com/office/powerpoint/2010/main" val="167280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338"/>
            <a:ext cx="10515600" cy="2852737"/>
          </a:xfrm>
        </p:spPr>
        <p:txBody>
          <a:bodyPr/>
          <a:lstStyle/>
          <a:p>
            <a:r>
              <a:rPr lang="en-US" dirty="0"/>
              <a:t>Remove the Trim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 global projection through 2050</a:t>
            </a:r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BA1E211-A53D-07BE-5767-EE874A2F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18" y="58670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3522-7BDA-461E-B1CB-1422A4E4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657"/>
            <a:ext cx="10515600" cy="1325563"/>
          </a:xfrm>
        </p:spPr>
        <p:txBody>
          <a:bodyPr/>
          <a:lstStyle/>
          <a:p>
            <a:r>
              <a:rPr lang="en-US" dirty="0"/>
              <a:t>Input files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802C-5D76-530C-732D-428F53C8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A0FE9-A3E1-EB4F-27AB-DBF34F99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" y="969313"/>
            <a:ext cx="10985341" cy="57269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9E9E69-9F31-C55F-6F86-C37BDA3D94CA}"/>
              </a:ext>
            </a:extLst>
          </p:cNvPr>
          <p:cNvCxnSpPr/>
          <p:nvPr/>
        </p:nvCxnSpPr>
        <p:spPr>
          <a:xfrm>
            <a:off x="2525086" y="6451134"/>
            <a:ext cx="6409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9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/>
          </a:bodyPr>
          <a:lstStyle/>
          <a:p>
            <a:r>
              <a:rPr lang="en-US" dirty="0"/>
              <a:t>Aggregate Results, blow up starts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endParaRPr lang="en-US" dirty="0"/>
          </a:p>
          <a:p>
            <a:r>
              <a:rPr lang="en-US" dirty="0"/>
              <a:t>PV ICE waste doesn’t blow up</a:t>
            </a:r>
          </a:p>
          <a:p>
            <a:endParaRPr lang="en-US" dirty="0"/>
          </a:p>
          <a:p>
            <a:r>
              <a:rPr lang="en-US" dirty="0"/>
              <a:t>Like the 100MW/</a:t>
            </a:r>
            <a:r>
              <a:rPr lang="en-US" dirty="0" err="1"/>
              <a:t>yr</a:t>
            </a:r>
            <a:r>
              <a:rPr lang="en-US" dirty="0"/>
              <a:t>, the blowing up seems to only start the last two-</a:t>
            </a:r>
            <a:r>
              <a:rPr lang="en-US" dirty="0" err="1"/>
              <a:t>ish</a:t>
            </a:r>
            <a:r>
              <a:rPr lang="en-US" dirty="0"/>
              <a:t> years before 2050</a:t>
            </a: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A1A7C0C-7391-5AF6-7E33-6F0D4485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1529"/>
            <a:ext cx="7689273" cy="60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8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  <p:pic>
        <p:nvPicPr>
          <p:cNvPr id="6" name="Picture 5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F06331-31FF-4650-FE8F-A057B490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49"/>
            <a:ext cx="7716982" cy="6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AF4B4D5-85F4-24C1-F19E-B18BFB686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New tests..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A68751-E44B-75D5-8760-11A4D13CB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E0B4-15EE-8536-1F3A-68A7DB4F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t50 t90 for PV ICE, and Weibull Params for Irena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FA5-6620-606F-2AFE-6F20D8E7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4605B-1A53-13C7-8F7F-CD7F169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559" y="2100263"/>
            <a:ext cx="52959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8AE7A-5171-4521-B2B6-B4922E1256BC}"/>
              </a:ext>
            </a:extLst>
          </p:cNvPr>
          <p:cNvSpPr txBox="1"/>
          <p:nvPr/>
        </p:nvSpPr>
        <p:spPr>
          <a:xfrm>
            <a:off x="1551708" y="2484582"/>
            <a:ext cx="2632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looks more like what I was expecting; more failures in the Irena and lower failures due to life. But this is probably on the rounding errors or lifetime of project set for the </a:t>
            </a:r>
            <a:r>
              <a:rPr lang="en-US" dirty="0" err="1"/>
              <a:t>irena</a:t>
            </a:r>
            <a:r>
              <a:rPr lang="en-US" dirty="0"/>
              <a:t>. Is it set to 40?</a:t>
            </a:r>
          </a:p>
        </p:txBody>
      </p:sp>
    </p:spTree>
    <p:extLst>
      <p:ext uri="{BB962C8B-B14F-4D97-AF65-F5344CB8AC3E}">
        <p14:creationId xmlns:p14="http://schemas.microsoft.com/office/powerpoint/2010/main" val="53291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E1FA-FCEA-DCC5-D285-48C0D0BF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1D63-148E-3658-6183-4A43DB9C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Aggregated results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functin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Check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DecommisionedCapacity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column  -  W units, Garvin issue</a:t>
            </a:r>
          </a:p>
          <a:p>
            <a:pPr lvl="1"/>
            <a:r>
              <a:rPr lang="en-US" dirty="0" err="1"/>
              <a:t>WasteAll_Module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 – looks cumulative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95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27BE-CDCB-7B66-D2DA-AC38846C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</a:t>
            </a:r>
            <a:r>
              <a:rPr lang="en-US" dirty="0" err="1"/>
              <a:t>r_PERC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0088-F9D1-4EF2-C767-2A931E33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 bottom Sim3 of DEBUG-IRENA</a:t>
            </a:r>
          </a:p>
          <a:p>
            <a:r>
              <a:rPr lang="en-US" dirty="0"/>
              <a:t>Calculated T10 to be same as project lifetime </a:t>
            </a:r>
            <a:r>
              <a:rPr lang="en-US" dirty="0">
                <a:sym typeface="Wingdings" panose="05000000000000000000" pitchFamily="2" charset="2"/>
              </a:rPr>
              <a:t> jagged lines</a:t>
            </a:r>
          </a:p>
          <a:p>
            <a:r>
              <a:rPr lang="en-US" dirty="0">
                <a:sym typeface="Wingdings" panose="05000000000000000000" pitchFamily="2" charset="2"/>
              </a:rPr>
              <a:t>The problem goes away if you greatly increase or decrease </a:t>
            </a:r>
            <a:r>
              <a:rPr lang="en-US" dirty="0" err="1">
                <a:sym typeface="Wingdings" panose="05000000000000000000" pitchFamily="2" charset="2"/>
              </a:rPr>
              <a:t>Mod_lifetime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0493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C7930-4D1F-0A2E-86BC-0CBFAF1A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Jagged lines start as kinks in effective capacity</a:t>
            </a:r>
          </a:p>
        </p:txBody>
      </p:sp>
      <p:pic>
        <p:nvPicPr>
          <p:cNvPr id="6" name="Picture 5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9B710338-7B64-3E2C-F58A-37A99F32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874"/>
            <a:ext cx="7640320" cy="58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9160-F51C-1EEB-3001-E071EBCA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And almost flat lines in decommissions</a:t>
            </a:r>
          </a:p>
        </p:txBody>
      </p:sp>
      <p:pic>
        <p:nvPicPr>
          <p:cNvPr id="4" name="Picture 3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EF1B3801-CC4F-0CE5-FA90-B49CEB34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74" y="1155298"/>
            <a:ext cx="7115053" cy="57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0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E105-E423-5AEC-76EA-589E51DA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Results in jagged wastes</a:t>
            </a:r>
          </a:p>
        </p:txBody>
      </p:sp>
      <p:pic>
        <p:nvPicPr>
          <p:cNvPr id="4" name="Picture 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ACCA25CA-427E-BC5E-6C8A-92D97BCD6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8324"/>
            <a:ext cx="7335520" cy="57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5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AE80E9-053C-356F-4D5F-CF3A212D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77" y="1132676"/>
            <a:ext cx="5391902" cy="5725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6EBA52-1265-B968-2B2A-A9858E93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Both fail and lifetime kills are kinky, the lifetime falls to 0 whenever the fail kinks</a:t>
            </a:r>
          </a:p>
        </p:txBody>
      </p:sp>
      <p:pic>
        <p:nvPicPr>
          <p:cNvPr id="4" name="Picture 3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932A21B4-F878-5C65-F29E-443ED2ADC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718699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17D-54A1-48EE-3D54-BE8A97D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4B5C-CEDD-547D-2AA2-C9F3E76B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06681-48D8-25F3-1B29-3F590430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11" y="1359064"/>
            <a:ext cx="10111530" cy="54827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2EC8D9-FC31-7DFB-C849-C8E3F75EBD65}"/>
              </a:ext>
            </a:extLst>
          </p:cNvPr>
          <p:cNvCxnSpPr>
            <a:cxnSpLocks/>
          </p:cNvCxnSpPr>
          <p:nvPr/>
        </p:nvCxnSpPr>
        <p:spPr>
          <a:xfrm>
            <a:off x="2030136" y="5595457"/>
            <a:ext cx="480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3F5CBA-822F-51A7-19D6-DBB5A0413745}"/>
              </a:ext>
            </a:extLst>
          </p:cNvPr>
          <p:cNvCxnSpPr>
            <a:cxnSpLocks/>
          </p:cNvCxnSpPr>
          <p:nvPr/>
        </p:nvCxnSpPr>
        <p:spPr>
          <a:xfrm>
            <a:off x="3749879" y="5731079"/>
            <a:ext cx="474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D01FBB-E04E-E872-D9E3-F115875B0C8D}"/>
              </a:ext>
            </a:extLst>
          </p:cNvPr>
          <p:cNvCxnSpPr>
            <a:cxnSpLocks/>
          </p:cNvCxnSpPr>
          <p:nvPr/>
        </p:nvCxnSpPr>
        <p:spPr>
          <a:xfrm>
            <a:off x="5672356" y="5849923"/>
            <a:ext cx="507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1768C5-31FD-2FAD-C511-81A3EF89B00D}"/>
              </a:ext>
            </a:extLst>
          </p:cNvPr>
          <p:cNvSpPr txBox="1"/>
          <p:nvPr/>
        </p:nvSpPr>
        <p:spPr>
          <a:xfrm>
            <a:off x="4098766" y="5546413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RECYCLING INCREASES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F9E97-0F81-574B-A00D-5884AEF639DE}"/>
              </a:ext>
            </a:extLst>
          </p:cNvPr>
          <p:cNvSpPr txBox="1"/>
          <p:nvPr/>
        </p:nvSpPr>
        <p:spPr>
          <a:xfrm>
            <a:off x="6985820" y="5715298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RECYCLING INCREASES</a:t>
            </a:r>
          </a:p>
        </p:txBody>
      </p:sp>
    </p:spTree>
    <p:extLst>
      <p:ext uri="{BB962C8B-B14F-4D97-AF65-F5344CB8AC3E}">
        <p14:creationId xmlns:p14="http://schemas.microsoft.com/office/powerpoint/2010/main" val="334594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ne, text, screenshot, plot&#10;&#10;Description automatically generated">
            <a:extLst>
              <a:ext uri="{FF2B5EF4-FFF2-40B4-BE49-F238E27FC236}">
                <a16:creationId xmlns:a16="http://schemas.microsoft.com/office/drawing/2014/main" id="{FDC054DF-1245-416A-6D26-1FFFB8C1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33" y="132080"/>
            <a:ext cx="8496716" cy="672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2219F7-2E3F-F7DB-9285-DE1F6676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883285"/>
            <a:ext cx="10515600" cy="1325563"/>
          </a:xfrm>
        </p:spPr>
        <p:txBody>
          <a:bodyPr/>
          <a:lstStyle/>
          <a:p>
            <a:r>
              <a:rPr lang="en-US" dirty="0"/>
              <a:t>Area for end of life paths good follows lifetime kills</a:t>
            </a:r>
          </a:p>
        </p:txBody>
      </p:sp>
    </p:spTree>
    <p:extLst>
      <p:ext uri="{BB962C8B-B14F-4D97-AF65-F5344CB8AC3E}">
        <p14:creationId xmlns:p14="http://schemas.microsoft.com/office/powerpoint/2010/main" val="4091704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744A-D483-7F7C-4FF4-FA4A463A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065780"/>
          </a:xfrm>
        </p:spPr>
        <p:txBody>
          <a:bodyPr>
            <a:normAutofit/>
          </a:bodyPr>
          <a:lstStyle/>
          <a:p>
            <a:r>
              <a:rPr lang="en-US" dirty="0"/>
              <a:t>Despite having kills from failure, the end of life status bad area is 0?!?</a:t>
            </a:r>
            <a:br>
              <a:rPr lang="en-US" dirty="0"/>
            </a:br>
            <a:r>
              <a:rPr lang="en-US" dirty="0"/>
              <a:t>BUT, Path Bad recycling is NOT 0</a:t>
            </a: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FFE6C34-1152-F8A5-3C8E-E9A3B99A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040"/>
            <a:ext cx="6264003" cy="4775200"/>
          </a:xfrm>
          <a:prstGeom prst="rect">
            <a:avLst/>
          </a:prstGeom>
        </p:spPr>
      </p:pic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3E7B695-1D24-1A57-F274-9C7122004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3" y="2065780"/>
            <a:ext cx="5793046" cy="45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8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86B5B79F-CEFB-12E0-0A73-22A02467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562089"/>
            <a:ext cx="8178800" cy="6295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7FD20-1A15-1E70-4F9C-BBD9B760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Disposed Areas are driven by recycle and path good</a:t>
            </a:r>
          </a:p>
        </p:txBody>
      </p:sp>
    </p:spTree>
    <p:extLst>
      <p:ext uri="{BB962C8B-B14F-4D97-AF65-F5344CB8AC3E}">
        <p14:creationId xmlns:p14="http://schemas.microsoft.com/office/powerpoint/2010/main" val="410408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758E-98F2-4427-F894-5C02EC6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Problem: Waste is larger than Virgin </a:t>
            </a:r>
          </a:p>
        </p:txBody>
      </p:sp>
      <p:pic>
        <p:nvPicPr>
          <p:cNvPr id="14" name="Content Placeholder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6F7EAF2-5F42-0F63-4F8A-5B8F365E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480"/>
            <a:ext cx="7122160" cy="55727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162FC1-CCAA-3D29-79F6-38FA4959DF84}"/>
              </a:ext>
            </a:extLst>
          </p:cNvPr>
          <p:cNvCxnSpPr>
            <a:cxnSpLocks/>
          </p:cNvCxnSpPr>
          <p:nvPr/>
        </p:nvCxnSpPr>
        <p:spPr>
          <a:xfrm flipH="1">
            <a:off x="7486906" y="185928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8AA826-23C6-B56B-3C64-BB895D8A160A}"/>
              </a:ext>
            </a:extLst>
          </p:cNvPr>
          <p:cNvSpPr txBox="1"/>
          <p:nvPr/>
        </p:nvSpPr>
        <p:spPr>
          <a:xfrm>
            <a:off x="8162546" y="1950720"/>
            <a:ext cx="403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Wastes</a:t>
            </a:r>
          </a:p>
          <a:p>
            <a:r>
              <a:rPr lang="en-US" dirty="0"/>
              <a:t>This uses the standard material baselines</a:t>
            </a:r>
          </a:p>
          <a:p>
            <a:r>
              <a:rPr lang="en-US" dirty="0"/>
              <a:t>It looks cumulative instead of annual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6C8EF-987E-F87F-99E8-FF4D2BE742FB}"/>
              </a:ext>
            </a:extLst>
          </p:cNvPr>
          <p:cNvCxnSpPr>
            <a:cxnSpLocks/>
          </p:cNvCxnSpPr>
          <p:nvPr/>
        </p:nvCxnSpPr>
        <p:spPr>
          <a:xfrm flipH="1">
            <a:off x="7486906" y="604520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CDC74A-E4E3-1FBD-4FC3-CD8B9A8C5C1D}"/>
              </a:ext>
            </a:extLst>
          </p:cNvPr>
          <p:cNvSpPr txBox="1"/>
          <p:nvPr/>
        </p:nvSpPr>
        <p:spPr>
          <a:xfrm>
            <a:off x="8162546" y="6136640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Virgin, PV ICE waste and virgin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F732-0675-D235-7A7F-75ED13CF8FBD}"/>
              </a:ext>
            </a:extLst>
          </p:cNvPr>
          <p:cNvCxnSpPr>
            <a:cxnSpLocks/>
          </p:cNvCxnSpPr>
          <p:nvPr/>
        </p:nvCxnSpPr>
        <p:spPr>
          <a:xfrm flipH="1">
            <a:off x="7578346" y="3721854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7AAF48-DBBC-3A2B-9DFD-1C00EF06DAEB}"/>
              </a:ext>
            </a:extLst>
          </p:cNvPr>
          <p:cNvSpPr txBox="1"/>
          <p:nvPr/>
        </p:nvSpPr>
        <p:spPr>
          <a:xfrm>
            <a:off x="8253986" y="3813294"/>
            <a:ext cx="393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r_IRENA</a:t>
            </a:r>
            <a:r>
              <a:rPr lang="en-US" dirty="0"/>
              <a:t> Wastes</a:t>
            </a:r>
          </a:p>
          <a:p>
            <a:r>
              <a:rPr lang="en-US" dirty="0"/>
              <a:t>This is lower because this one uses the high recycling materials</a:t>
            </a:r>
          </a:p>
          <a:p>
            <a:r>
              <a:rPr lang="en-US" dirty="0"/>
              <a:t>It looks cumulative instead of annual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C581E-3FC2-929C-25AE-1CCA8CAE36BA}"/>
              </a:ext>
            </a:extLst>
          </p:cNvPr>
          <p:cNvSpPr txBox="1"/>
          <p:nvPr/>
        </p:nvSpPr>
        <p:spPr>
          <a:xfrm>
            <a:off x="2702560" y="944880"/>
            <a:ext cx="201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all Module</a:t>
            </a:r>
          </a:p>
          <a:p>
            <a:r>
              <a:rPr lang="en-US" dirty="0" err="1"/>
              <a:t>VirginStock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8787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409C-035D-7A12-BF7D-2C9B714C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produce the previous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75002-3AC8-E02B-CF78-0D0D25FB29E5}"/>
              </a:ext>
            </a:extLst>
          </p:cNvPr>
          <p:cNvSpPr txBox="1"/>
          <p:nvPr/>
        </p:nvSpPr>
        <p:spPr>
          <a:xfrm>
            <a:off x="1041400" y="1859280"/>
            <a:ext cx="843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ii_yearly</a:t>
            </a:r>
            <a:r>
              <a:rPr lang="en-US" dirty="0"/>
              <a:t>, </a:t>
            </a:r>
            <a:r>
              <a:rPr lang="en-US" dirty="0" err="1"/>
              <a:t>ii_cumu</a:t>
            </a:r>
            <a:r>
              <a:rPr lang="en-US" dirty="0"/>
              <a:t> = sim1.aggregateResults() #have to do this to get auto plots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['WasteAll_Module_sim1_IRENA_[</a:t>
            </a:r>
            <a:r>
              <a:rPr lang="en-US" dirty="0" err="1"/>
              <a:t>Tonnes</a:t>
            </a:r>
            <a:r>
              <a:rPr lang="en-US" dirty="0"/>
              <a:t>]'], label='waste')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['VirginStock_Module_sim1_IRENA_[</a:t>
            </a:r>
            <a:r>
              <a:rPr lang="en-US" dirty="0" err="1"/>
              <a:t>Tonnes</a:t>
            </a:r>
            <a:r>
              <a:rPr lang="en-US" dirty="0"/>
              <a:t>]'], label='virgin')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905B-C283-ABAB-BC3D-069096C708D0}"/>
              </a:ext>
            </a:extLst>
          </p:cNvPr>
          <p:cNvSpPr txBox="1"/>
          <p:nvPr/>
        </p:nvSpPr>
        <p:spPr>
          <a:xfrm>
            <a:off x="7153340" y="1251764"/>
            <a:ext cx="464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*Does not use </a:t>
            </a:r>
            <a:r>
              <a:rPr lang="en-US" sz="2800" dirty="0" err="1"/>
              <a:t>weilbull</a:t>
            </a:r>
            <a:r>
              <a:rPr lang="en-US" sz="2800" dirty="0"/>
              <a:t> params</a:t>
            </a:r>
          </a:p>
        </p:txBody>
      </p:sp>
    </p:spTree>
    <p:extLst>
      <p:ext uri="{BB962C8B-B14F-4D97-AF65-F5344CB8AC3E}">
        <p14:creationId xmlns:p14="http://schemas.microsoft.com/office/powerpoint/2010/main" val="28720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1DD-9DFE-32C5-4126-2C037C8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21"/>
            <a:ext cx="10515600" cy="1325563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area failures seem reasonable…?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22CB-DA54-D8BF-6429-C8D3A410C273}"/>
              </a:ext>
            </a:extLst>
          </p:cNvPr>
          <p:cNvSpPr txBox="1"/>
          <p:nvPr/>
        </p:nvSpPr>
        <p:spPr>
          <a:xfrm>
            <a:off x="0" y="1010702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r_irena_fail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r_irena_life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pvice_fail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pvice_life</a:t>
            </a:r>
            <a:r>
              <a:rPr lang="en-US" dirty="0"/>
              <a:t>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DC84C4C-202A-0472-450A-0557CDD7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824935"/>
            <a:ext cx="7691120" cy="60179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B5006-8BEC-3B61-C5FE-14E7973B7A54}"/>
              </a:ext>
            </a:extLst>
          </p:cNvPr>
          <p:cNvCxnSpPr>
            <a:cxnSpLocks/>
          </p:cNvCxnSpPr>
          <p:nvPr/>
        </p:nvCxnSpPr>
        <p:spPr>
          <a:xfrm>
            <a:off x="8346439" y="1974136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1C52D-2AF0-0665-8EA1-CF8DC0B370DD}"/>
              </a:ext>
            </a:extLst>
          </p:cNvPr>
          <p:cNvSpPr txBox="1"/>
          <p:nvPr/>
        </p:nvSpPr>
        <p:spPr>
          <a:xfrm>
            <a:off x="7228409" y="1974136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lifetime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DataOut_m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46E16-FEAA-F764-B093-7A45877F7E32}"/>
              </a:ext>
            </a:extLst>
          </p:cNvPr>
          <p:cNvSpPr txBox="1"/>
          <p:nvPr/>
        </p:nvSpPr>
        <p:spPr>
          <a:xfrm>
            <a:off x="5338649" y="564858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Fails from </a:t>
            </a:r>
            <a:r>
              <a:rPr lang="en-US" dirty="0" err="1"/>
              <a:t>DataOut_m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8B355E0-5B77-BCAA-0524-2FFA4E2C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" y="172720"/>
            <a:ext cx="8684615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536-57C4-333F-F603-8CF81B4D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Things that look correct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26B73F9-3E02-1DC2-17DC-E3FDB464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" y="1114040"/>
            <a:ext cx="5148082" cy="3959360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7E3B413-1597-5998-2359-6587DFE6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05" y="0"/>
            <a:ext cx="6483995" cy="5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214-F89D-1982-3A65-6C91BD4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IRENA and </a:t>
            </a:r>
            <a:r>
              <a:rPr lang="en-US" dirty="0" err="1"/>
              <a:t>r_IRENA</a:t>
            </a:r>
            <a:r>
              <a:rPr lang="en-US" dirty="0"/>
              <a:t> </a:t>
            </a:r>
            <a:r>
              <a:rPr lang="en-US" dirty="0" err="1"/>
              <a:t>dataIn_m</a:t>
            </a:r>
            <a:r>
              <a:rPr lang="en-US" dirty="0"/>
              <a:t> are essentially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8A7E-955F-9B8A-9BE9-8660D783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R_IRENA has slightly different t50 t90 values, eventually these should get overwritten by Weibull params.</a:t>
            </a:r>
          </a:p>
        </p:txBody>
      </p:sp>
    </p:spTree>
    <p:extLst>
      <p:ext uri="{BB962C8B-B14F-4D97-AF65-F5344CB8AC3E}">
        <p14:creationId xmlns:p14="http://schemas.microsoft.com/office/powerpoint/2010/main" val="109368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907</Words>
  <Application>Microsoft Office PowerPoint</Application>
  <PresentationFormat>Widescreen</PresentationFormat>
  <Paragraphs>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Office Theme</vt:lpstr>
      <vt:lpstr>DEBUG IRENA</vt:lpstr>
      <vt:lpstr>Input files comparisons</vt:lpstr>
      <vt:lpstr>Input files comparison</vt:lpstr>
      <vt:lpstr>Problem: Waste is larger than Virgin </vt:lpstr>
      <vt:lpstr>Code to produce the previous graph</vt:lpstr>
      <vt:lpstr>DataOut_m area failures seem reasonable…?</vt:lpstr>
      <vt:lpstr>PowerPoint Presentation</vt:lpstr>
      <vt:lpstr>Things that look correct</vt:lpstr>
      <vt:lpstr>IRENA and r_IRENA dataIn_m are essentially identical</vt:lpstr>
      <vt:lpstr>DataOut_M</vt:lpstr>
      <vt:lpstr>EOL L0 – the end of life on year ## is possibly cumulative??</vt:lpstr>
      <vt:lpstr>EOL PBS also looks cumulative</vt:lpstr>
      <vt:lpstr>Check non-IRENA module files</vt:lpstr>
      <vt:lpstr>r_PERC shows jagged, but not blow up</vt:lpstr>
      <vt:lpstr>Data out yearly sums still look ok,  except for jagged r_PERC</vt:lpstr>
      <vt:lpstr>Remove Trim  year extension</vt:lpstr>
      <vt:lpstr>Aggregate Results, both jagged and blow up</vt:lpstr>
      <vt:lpstr>DataOut_m shows both jagged and blow up?</vt:lpstr>
      <vt:lpstr>Remove the Trim year extension</vt:lpstr>
      <vt:lpstr>Aggregate Results, blow up starts </vt:lpstr>
      <vt:lpstr>DataOut_m shows both jagged and blow up?</vt:lpstr>
      <vt:lpstr>New tests..</vt:lpstr>
      <vt:lpstr>Doing t50 t90 for PV ICE, and Weibull Params for Irena</vt:lpstr>
      <vt:lpstr>PowerPoint Presentation</vt:lpstr>
      <vt:lpstr>Testing on r_PERC</vt:lpstr>
      <vt:lpstr>Jagged lines start as kinks in effective capacity</vt:lpstr>
      <vt:lpstr>And almost flat lines in decommissions</vt:lpstr>
      <vt:lpstr>Results in jagged wastes</vt:lpstr>
      <vt:lpstr>Both fail and lifetime kills are kinky, the lifetime falls to 0 whenever the fail kinks</vt:lpstr>
      <vt:lpstr>Area for end of life paths good follows lifetime kills</vt:lpstr>
      <vt:lpstr>Despite having kills from failure, the end of life status bad area is 0?!? BUT, Path Bad recycling is NOT 0</vt:lpstr>
      <vt:lpstr>Disposed Areas are driven by recycle and path good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IRENA</dc:title>
  <dc:creator>Mirletz, Heather</dc:creator>
  <cp:lastModifiedBy>Mirletz, Heather</cp:lastModifiedBy>
  <cp:revision>10</cp:revision>
  <dcterms:created xsi:type="dcterms:W3CDTF">2023-05-16T15:53:31Z</dcterms:created>
  <dcterms:modified xsi:type="dcterms:W3CDTF">2023-05-17T22:05:56Z</dcterms:modified>
</cp:coreProperties>
</file>