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374" r:id="rId2"/>
    <p:sldId id="373" r:id="rId3"/>
    <p:sldId id="375" r:id="rId4"/>
    <p:sldId id="376" r:id="rId5"/>
    <p:sldId id="377" r:id="rId6"/>
    <p:sldId id="378" r:id="rId7"/>
    <p:sldId id="395" r:id="rId8"/>
    <p:sldId id="402" r:id="rId9"/>
    <p:sldId id="406" r:id="rId10"/>
    <p:sldId id="416" r:id="rId11"/>
    <p:sldId id="405" r:id="rId12"/>
    <p:sldId id="414" r:id="rId13"/>
    <p:sldId id="417" r:id="rId14"/>
    <p:sldId id="421" r:id="rId15"/>
    <p:sldId id="420" r:id="rId16"/>
    <p:sldId id="411" r:id="rId17"/>
    <p:sldId id="409" r:id="rId18"/>
    <p:sldId id="410" r:id="rId19"/>
    <p:sldId id="412" r:id="rId20"/>
    <p:sldId id="413" r:id="rId21"/>
    <p:sldId id="419" r:id="rId22"/>
    <p:sldId id="423" r:id="rId23"/>
    <p:sldId id="422" r:id="rId24"/>
    <p:sldId id="418"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1">
          <p15:clr>
            <a:srgbClr val="A4A3A4"/>
          </p15:clr>
        </p15:guide>
        <p15:guide id="2" pos="255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REL" initials="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6" autoAdjust="0"/>
    <p:restoredTop sz="91790" autoAdjust="0"/>
  </p:normalViewPr>
  <p:slideViewPr>
    <p:cSldViewPr snapToGrid="0" snapToObjects="1">
      <p:cViewPr varScale="1">
        <p:scale>
          <a:sx n="114" d="100"/>
          <a:sy n="114" d="100"/>
        </p:scale>
        <p:origin x="1278" y="90"/>
      </p:cViewPr>
      <p:guideLst>
        <p:guide orient="horz" pos="2051"/>
        <p:guide pos="2550"/>
      </p:guideLst>
    </p:cSldViewPr>
  </p:slideViewPr>
  <p:notesTextViewPr>
    <p:cViewPr>
      <p:scale>
        <a:sx n="100" d="100"/>
        <a:sy n="100" d="100"/>
      </p:scale>
      <p:origin x="0" y="0"/>
    </p:cViewPr>
  </p:notesTextViewPr>
  <p:sorterViewPr>
    <p:cViewPr>
      <p:scale>
        <a:sx n="100" d="100"/>
        <a:sy n="100" d="100"/>
      </p:scale>
      <p:origin x="0" y="-114"/>
    </p:cViewPr>
  </p:sorterViewPr>
  <p:notesViewPr>
    <p:cSldViewPr snapToGrid="0" snapToObjects="1">
      <p:cViewPr varScale="1">
        <p:scale>
          <a:sx n="66" d="100"/>
          <a:sy n="66" d="100"/>
        </p:scale>
        <p:origin x="-3091"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A2DCE88-7797-456C-A0C6-F29864AD7F93}" type="datetimeFigureOut">
              <a:rPr lang="en-US" smtClean="0"/>
              <a:t>8/9/2017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36D8E9D5-C64F-48F7-9527-F6955330CB36}" type="slidenum">
              <a:rPr lang="en-US" smtClean="0"/>
              <a:t>‹#›</a:t>
            </a:fld>
            <a:endParaRPr lang="en-US"/>
          </a:p>
        </p:txBody>
      </p:sp>
    </p:spTree>
    <p:extLst>
      <p:ext uri="{BB962C8B-B14F-4D97-AF65-F5344CB8AC3E}">
        <p14:creationId xmlns:p14="http://schemas.microsoft.com/office/powerpoint/2010/main" val="961142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atin typeface="Arial"/>
              </a:defRPr>
            </a:lvl1pPr>
          </a:lstStyle>
          <a:p>
            <a:fld id="{B376CFEB-F550-4D62-BF2B-5D5CD8BA2F55}" type="datetimeFigureOut">
              <a:rPr lang="en-US" smtClean="0"/>
              <a:pPr/>
              <a:t>8/9/2017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atin typeface="Arial"/>
              </a:defRPr>
            </a:lvl1pPr>
          </a:lstStyle>
          <a:p>
            <a:fld id="{741BEC74-3D1D-45FD-80C7-5381F9E2D383}" type="slidenum">
              <a:rPr lang="en-US" smtClean="0"/>
              <a:pPr/>
              <a:t>‹#›</a:t>
            </a:fld>
            <a:endParaRPr lang="en-US" dirty="0"/>
          </a:p>
        </p:txBody>
      </p:sp>
    </p:spTree>
    <p:extLst>
      <p:ext uri="{BB962C8B-B14F-4D97-AF65-F5344CB8AC3E}">
        <p14:creationId xmlns:p14="http://schemas.microsoft.com/office/powerpoint/2010/main" val="97368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1</a:t>
            </a:fld>
            <a:endParaRPr lang="en-US" dirty="0"/>
          </a:p>
        </p:txBody>
      </p:sp>
    </p:spTree>
    <p:extLst>
      <p:ext uri="{BB962C8B-B14F-4D97-AF65-F5344CB8AC3E}">
        <p14:creationId xmlns:p14="http://schemas.microsoft.com/office/powerpoint/2010/main" val="1081369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3</a:t>
            </a:fld>
            <a:endParaRPr lang="en-US" dirty="0"/>
          </a:p>
        </p:txBody>
      </p:sp>
    </p:spTree>
    <p:extLst>
      <p:ext uri="{BB962C8B-B14F-4D97-AF65-F5344CB8AC3E}">
        <p14:creationId xmlns:p14="http://schemas.microsoft.com/office/powerpoint/2010/main" val="272199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4</a:t>
            </a:fld>
            <a:endParaRPr lang="en-US" dirty="0"/>
          </a:p>
        </p:txBody>
      </p:sp>
    </p:spTree>
    <p:extLst>
      <p:ext uri="{BB962C8B-B14F-4D97-AF65-F5344CB8AC3E}">
        <p14:creationId xmlns:p14="http://schemas.microsoft.com/office/powerpoint/2010/main" val="50090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6775" y="563563"/>
            <a:ext cx="4851400" cy="3638550"/>
          </a:xfrm>
        </p:spPr>
      </p:sp>
      <p:sp>
        <p:nvSpPr>
          <p:cNvPr id="3" name="Notes Placeholder 2"/>
          <p:cNvSpPr>
            <a:spLocks noGrp="1"/>
          </p:cNvSpPr>
          <p:nvPr>
            <p:ph type="body" idx="1"/>
          </p:nvPr>
        </p:nvSpPr>
        <p:spPr/>
        <p:txBody>
          <a:bodyPr/>
          <a:lstStyle/>
          <a:p>
            <a:endParaRPr lang="en-US" sz="1800" dirty="0"/>
          </a:p>
        </p:txBody>
      </p:sp>
      <p:sp>
        <p:nvSpPr>
          <p:cNvPr id="4" name="Slide Number Placeholder 3"/>
          <p:cNvSpPr>
            <a:spLocks noGrp="1"/>
          </p:cNvSpPr>
          <p:nvPr>
            <p:ph type="sldNum" sz="quarter" idx="10"/>
          </p:nvPr>
        </p:nvSpPr>
        <p:spPr/>
        <p:txBody>
          <a:bodyPr/>
          <a:lstStyle/>
          <a:p>
            <a:fld id="{40F9C5BB-3035-435B-973B-179292E9197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240611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mp; Content - Bar Layout">
    <p:spTree>
      <p:nvGrpSpPr>
        <p:cNvPr id="1" name=""/>
        <p:cNvGrpSpPr/>
        <p:nvPr/>
      </p:nvGrpSpPr>
      <p:grpSpPr>
        <a:xfrm>
          <a:off x="0" y="0"/>
          <a:ext cx="0" cy="0"/>
          <a:chOff x="0" y="0"/>
          <a:chExt cx="0" cy="0"/>
        </a:xfrm>
      </p:grpSpPr>
      <p:pic>
        <p:nvPicPr>
          <p:cNvPr id="5" name="Picture 4"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3" name="Content Placeholder 2"/>
          <p:cNvSpPr>
            <a:spLocks noGrp="1"/>
          </p:cNvSpPr>
          <p:nvPr>
            <p:ph idx="1" hasCustomPrompt="1"/>
          </p:nvPr>
        </p:nvSpPr>
        <p:spPr/>
        <p:txBody>
          <a:bodyPr/>
          <a:lstStyle>
            <a:lvl1pPr>
              <a:defRPr sz="2800">
                <a:solidFill>
                  <a:srgbClr val="353A3E"/>
                </a:solidFill>
              </a:defRPr>
            </a:lvl1pPr>
            <a:lvl2pPr>
              <a:buSzPct val="80000"/>
              <a:buFont typeface="Courier New" pitchFamily="49" charset="0"/>
              <a:buChar char="o"/>
              <a:defRPr sz="260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latin typeface="Calibri"/>
                <a:cs typeface="Calibri"/>
              </a:defRPr>
            </a:lvl1pPr>
          </a:lstStyle>
          <a:p>
            <a:r>
              <a:rPr lang="en-US" dirty="0" smtClean="0"/>
              <a:t>CLICK TO EDIT MASTER TITLE STYLE</a:t>
            </a:r>
            <a:endParaRPr lang="en-US" dirty="0"/>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6_Title &amp; Content - Bar Layout">
    <p:spTree>
      <p:nvGrpSpPr>
        <p:cNvPr id="1" name=""/>
        <p:cNvGrpSpPr/>
        <p:nvPr/>
      </p:nvGrpSpPr>
      <p:grpSpPr>
        <a:xfrm>
          <a:off x="0" y="0"/>
          <a:ext cx="0" cy="0"/>
          <a:chOff x="0" y="0"/>
          <a:chExt cx="0" cy="0"/>
        </a:xfrm>
      </p:grpSpPr>
      <p:pic>
        <p:nvPicPr>
          <p:cNvPr id="10" name="Picture 9"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3" name="Content Placeholder 2"/>
          <p:cNvSpPr>
            <a:spLocks noGrp="1"/>
          </p:cNvSpPr>
          <p:nvPr>
            <p:ph idx="1" hasCustomPrompt="1"/>
          </p:nvPr>
        </p:nvSpPr>
        <p:spPr/>
        <p:txBody>
          <a:bodyPr/>
          <a:lstStyle>
            <a:lvl1pPr>
              <a:defRPr sz="2200"/>
            </a:lvl1pPr>
            <a:lvl2pPr marL="742575" indent="-285606">
              <a:buSzPct val="80000"/>
              <a:buFont typeface="Arial"/>
              <a:buChar char="•"/>
              <a:defRPr sz="2000"/>
            </a:lvl2pPr>
            <a:lvl3pPr>
              <a:buFont typeface="Calibri" pitchFamily="34" charset="0"/>
              <a:buChar char="–"/>
              <a:defRPr sz="1800"/>
            </a:lvl3pPr>
            <a:lvl4pPr>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23090" y="6660445"/>
            <a:ext cx="9224818"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8" name="TextBox 7"/>
          <p:cNvSpPr txBox="1"/>
          <p:nvPr userDrawn="1"/>
        </p:nvSpPr>
        <p:spPr>
          <a:xfrm>
            <a:off x="348075" y="6655741"/>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9" name="TextBox 8"/>
          <p:cNvSpPr txBox="1"/>
          <p:nvPr userDrawn="1"/>
        </p:nvSpPr>
        <p:spPr>
          <a:xfrm>
            <a:off x="8452439" y="6655741"/>
            <a:ext cx="325637" cy="230786"/>
          </a:xfrm>
          <a:prstGeom prst="rect">
            <a:avLst/>
          </a:prstGeom>
          <a:noFill/>
        </p:spPr>
        <p:txBody>
          <a:bodyPr wrap="none" lIns="91394" tIns="45697" rIns="91394" bIns="45697" rtlCol="0">
            <a:spAutoFit/>
          </a:bodyPr>
          <a:lstStyle/>
          <a:p>
            <a:pPr algn="r"/>
            <a:fld id="{1EACFCF3-982C-4B40-877B-11AE90AD0EA1}" type="slidenum">
              <a:rPr lang="en-US" sz="900" smtClean="0">
                <a:solidFill>
                  <a:schemeClr val="bg1"/>
                </a:solidFill>
                <a:latin typeface="Arial"/>
              </a:rPr>
              <a:t>‹#›</a:t>
            </a:fld>
            <a:endParaRPr lang="en-US" sz="900" dirty="0">
              <a:solidFill>
                <a:schemeClr val="bg1"/>
              </a:solidFill>
              <a:latin typeface="Arial"/>
            </a:endParaRPr>
          </a:p>
        </p:txBody>
      </p:sp>
    </p:spTree>
    <p:extLst>
      <p:ext uri="{BB962C8B-B14F-4D97-AF65-F5344CB8AC3E}">
        <p14:creationId xmlns:p14="http://schemas.microsoft.com/office/powerpoint/2010/main" val="1957492222"/>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0_Title &amp; Content - Bar Layou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sz="2200"/>
            </a:lvl1pPr>
            <a:lvl2pPr marL="742575" indent="-285606">
              <a:buSzPct val="80000"/>
              <a:buFont typeface="Arial"/>
              <a:buChar char="•"/>
              <a:defRPr sz="2000"/>
            </a:lvl2pPr>
            <a:lvl3pPr>
              <a:buFont typeface="Calibri" pitchFamily="34" charset="0"/>
              <a:buChar char="–"/>
              <a:defRPr sz="1800"/>
            </a:lvl3pPr>
            <a:lvl4pPr>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23090" y="6660445"/>
            <a:ext cx="9224818"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8" name="TextBox 7"/>
          <p:cNvSpPr txBox="1"/>
          <p:nvPr userDrawn="1"/>
        </p:nvSpPr>
        <p:spPr>
          <a:xfrm>
            <a:off x="348075" y="6655741"/>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9" name="TextBox 8"/>
          <p:cNvSpPr txBox="1"/>
          <p:nvPr userDrawn="1"/>
        </p:nvSpPr>
        <p:spPr>
          <a:xfrm>
            <a:off x="8452439" y="6655741"/>
            <a:ext cx="325637" cy="230786"/>
          </a:xfrm>
          <a:prstGeom prst="rect">
            <a:avLst/>
          </a:prstGeom>
          <a:noFill/>
        </p:spPr>
        <p:txBody>
          <a:bodyPr wrap="none" lIns="91394" tIns="45697" rIns="91394" bIns="45697" rtlCol="0">
            <a:spAutoFit/>
          </a:bodyPr>
          <a:lstStyle/>
          <a:p>
            <a:pPr algn="r"/>
            <a:fld id="{1EACFCF3-982C-4B40-877B-11AE90AD0EA1}" type="slidenum">
              <a:rPr lang="en-US" sz="900" smtClean="0">
                <a:solidFill>
                  <a:schemeClr val="bg1"/>
                </a:solidFill>
                <a:latin typeface="Arial"/>
              </a:rPr>
              <a:t>‹#›</a:t>
            </a:fld>
            <a:endParaRPr lang="en-US" sz="900" dirty="0">
              <a:solidFill>
                <a:schemeClr val="bg1"/>
              </a:solidFill>
              <a:latin typeface="Arial"/>
            </a:endParaRPr>
          </a:p>
        </p:txBody>
      </p:sp>
      <p:pic>
        <p:nvPicPr>
          <p:cNvPr id="10" name="Picture 9"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Tree>
    <p:extLst>
      <p:ext uri="{BB962C8B-B14F-4D97-AF65-F5344CB8AC3E}">
        <p14:creationId xmlns:p14="http://schemas.microsoft.com/office/powerpoint/2010/main" val="733043866"/>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mp; Content - Bar Layout">
    <p:spTree>
      <p:nvGrpSpPr>
        <p:cNvPr id="1" name=""/>
        <p:cNvGrpSpPr/>
        <p:nvPr/>
      </p:nvGrpSpPr>
      <p:grpSpPr>
        <a:xfrm>
          <a:off x="0" y="0"/>
          <a:ext cx="0" cy="0"/>
          <a:chOff x="0" y="0"/>
          <a:chExt cx="0" cy="0"/>
        </a:xfrm>
      </p:grpSpPr>
      <p:pic>
        <p:nvPicPr>
          <p:cNvPr id="7" name="Picture 6"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latin typeface="Calibri"/>
                <a:cs typeface="Calibri"/>
              </a:defRPr>
            </a:lvl1pPr>
          </a:lstStyle>
          <a:p>
            <a:r>
              <a:rPr lang="en-US" dirty="0" smtClean="0"/>
              <a:t>CLICK TO EDIT MASTER TITLE STYLE</a:t>
            </a:r>
            <a:endParaRPr lang="en-US" dirty="0"/>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389770982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mp; Content - Bar Layout">
    <p:spTree>
      <p:nvGrpSpPr>
        <p:cNvPr id="1" name=""/>
        <p:cNvGrpSpPr/>
        <p:nvPr/>
      </p:nvGrpSpPr>
      <p:grpSpPr>
        <a:xfrm>
          <a:off x="0" y="0"/>
          <a:ext cx="0" cy="0"/>
          <a:chOff x="0" y="0"/>
          <a:chExt cx="0" cy="0"/>
        </a:xfrm>
      </p:grpSpPr>
      <p:pic>
        <p:nvPicPr>
          <p:cNvPr id="4" name="Picture 3" descr="cover-13.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Placeholder 1"/>
          <p:cNvSpPr>
            <a:spLocks noGrp="1"/>
          </p:cNvSpPr>
          <p:nvPr>
            <p:ph type="title" hasCustomPrompt="1"/>
          </p:nvPr>
        </p:nvSpPr>
        <p:spPr>
          <a:xfrm>
            <a:off x="2761708" y="3564061"/>
            <a:ext cx="5139372" cy="880866"/>
          </a:xfrm>
          <a:prstGeom prst="rect">
            <a:avLst/>
          </a:prstGeom>
        </p:spPr>
        <p:txBody>
          <a:bodyPr vert="horz" lIns="91440" tIns="45720" rIns="91440" bIns="45720" rtlCol="0" anchor="t">
            <a:normAutofit/>
          </a:bodyPr>
          <a:lstStyle>
            <a:lvl1pPr>
              <a:lnSpc>
                <a:spcPct val="90000"/>
              </a:lnSpc>
              <a:defRPr sz="3200" b="1">
                <a:latin typeface="+mj-lt"/>
                <a:cs typeface="Calibri"/>
              </a:defRPr>
            </a:lvl1pPr>
          </a:lstStyle>
          <a:p>
            <a:r>
              <a:rPr lang="en-US" dirty="0" smtClean="0"/>
              <a:t>Title</a:t>
            </a:r>
            <a:br>
              <a:rPr lang="en-US" dirty="0" smtClean="0"/>
            </a:br>
            <a:endParaRPr lang="en-US" dirty="0"/>
          </a:p>
        </p:txBody>
      </p:sp>
      <p:sp>
        <p:nvSpPr>
          <p:cNvPr id="7" name="Text Placeholder 8"/>
          <p:cNvSpPr>
            <a:spLocks noGrp="1"/>
          </p:cNvSpPr>
          <p:nvPr>
            <p:ph type="body" sz="quarter" idx="10" hasCustomPrompt="1"/>
          </p:nvPr>
        </p:nvSpPr>
        <p:spPr>
          <a:xfrm>
            <a:off x="2761708" y="4522268"/>
            <a:ext cx="5139372" cy="682929"/>
          </a:xfrm>
        </p:spPr>
        <p:txBody>
          <a:bodyPr>
            <a:noAutofit/>
          </a:bodyPr>
          <a:lstStyle>
            <a:lvl1pPr>
              <a:buNone/>
              <a:defRPr sz="2000" b="0">
                <a:latin typeface="Calibri"/>
                <a:cs typeface="Calibri"/>
              </a:defRPr>
            </a:lvl1pPr>
          </a:lstStyle>
          <a:p>
            <a:pPr lvl="0"/>
            <a:r>
              <a:rPr lang="en-US" dirty="0" smtClean="0"/>
              <a:t>Presenter</a:t>
            </a:r>
          </a:p>
        </p:txBody>
      </p:sp>
      <p:sp>
        <p:nvSpPr>
          <p:cNvPr id="8" name="Text Placeholder 8"/>
          <p:cNvSpPr>
            <a:spLocks noGrp="1"/>
          </p:cNvSpPr>
          <p:nvPr>
            <p:ph type="body" sz="quarter" idx="11" hasCustomPrompt="1"/>
          </p:nvPr>
        </p:nvSpPr>
        <p:spPr>
          <a:xfrm>
            <a:off x="2768155" y="6097518"/>
            <a:ext cx="5144986" cy="243016"/>
          </a:xfrm>
        </p:spPr>
        <p:txBody>
          <a:bodyPr>
            <a:noAutofit/>
          </a:bodyPr>
          <a:lstStyle>
            <a:lvl1pPr>
              <a:buNone/>
              <a:defRPr sz="1100" b="0">
                <a:latin typeface="Calibri"/>
                <a:cs typeface="Calibri"/>
              </a:defRPr>
            </a:lvl1pPr>
          </a:lstStyle>
          <a:p>
            <a:pPr lvl="0"/>
            <a:r>
              <a:rPr lang="en-US" dirty="0" smtClean="0"/>
              <a:t>Publication No. </a:t>
            </a:r>
          </a:p>
        </p:txBody>
      </p:sp>
      <p:sp>
        <p:nvSpPr>
          <p:cNvPr id="9" name="Text Placeholder 8"/>
          <p:cNvSpPr>
            <a:spLocks noGrp="1"/>
          </p:cNvSpPr>
          <p:nvPr>
            <p:ph type="body" sz="quarter" idx="12" hasCustomPrompt="1"/>
          </p:nvPr>
        </p:nvSpPr>
        <p:spPr>
          <a:xfrm>
            <a:off x="2767322" y="5261812"/>
            <a:ext cx="5139372" cy="682929"/>
          </a:xfrm>
        </p:spPr>
        <p:txBody>
          <a:bodyPr>
            <a:noAutofit/>
          </a:bodyPr>
          <a:lstStyle>
            <a:lvl1pPr>
              <a:buNone/>
              <a:defRPr sz="1400" b="0">
                <a:latin typeface="Calibri"/>
                <a:cs typeface="Calibri"/>
              </a:defRPr>
            </a:lvl1pPr>
          </a:lstStyle>
          <a:p>
            <a:pPr lvl="0"/>
            <a:r>
              <a:rPr lang="en-US" dirty="0" smtClean="0"/>
              <a:t>Month Day, Year</a:t>
            </a:r>
          </a:p>
        </p:txBody>
      </p:sp>
    </p:spTree>
    <p:extLst>
      <p:ext uri="{BB962C8B-B14F-4D97-AF65-F5344CB8AC3E}">
        <p14:creationId xmlns:p14="http://schemas.microsoft.com/office/powerpoint/2010/main" val="3400227934"/>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Rectangle 9"/>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6" name="Rectangle 5"/>
          <p:cNvSpPr/>
          <p:nvPr userDrawn="1"/>
        </p:nvSpPr>
        <p:spPr>
          <a:xfrm>
            <a:off x="0" y="0"/>
            <a:ext cx="9144000" cy="760746"/>
          </a:xfrm>
          <a:prstGeom prst="rect">
            <a:avLst/>
          </a:prstGeom>
          <a:gradFill flip="none" rotWithShape="1">
            <a:gsLst>
              <a:gs pos="100000">
                <a:schemeClr val="tx1">
                  <a:lumMod val="60000"/>
                  <a:lumOff val="40000"/>
                </a:schemeClr>
              </a:gs>
              <a:gs pos="69000">
                <a:schemeClr val="tx1"/>
              </a:gs>
            </a:gsLst>
            <a:lin ang="189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4" name="TextBox 3"/>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
        <p:nvSpPr>
          <p:cNvPr id="7"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4706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14111"/>
            <a:ext cx="4203323" cy="687211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
        <p:nvSpPr>
          <p:cNvPr id="7" name="Title 1"/>
          <p:cNvSpPr>
            <a:spLocks noGrp="1"/>
          </p:cNvSpPr>
          <p:nvPr>
            <p:ph type="title" hasCustomPrompt="1"/>
          </p:nvPr>
        </p:nvSpPr>
        <p:spPr>
          <a:xfrm>
            <a:off x="244979" y="309457"/>
            <a:ext cx="3855195" cy="1618198"/>
          </a:xfrm>
        </p:spPr>
        <p:txBody>
          <a:bodyPr anchor="t">
            <a:normAutofit/>
          </a:bodyPr>
          <a:lstStyle>
            <a:lvl1pPr algn="l">
              <a:defRPr sz="28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0"/>
          </p:nvPr>
        </p:nvSpPr>
        <p:spPr>
          <a:xfrm>
            <a:off x="244475" y="2030806"/>
            <a:ext cx="3855699" cy="45386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015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descr="transition.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4" name="Title 1"/>
          <p:cNvSpPr>
            <a:spLocks noGrp="1"/>
          </p:cNvSpPr>
          <p:nvPr>
            <p:ph type="title" hasCustomPrompt="1"/>
          </p:nvPr>
        </p:nvSpPr>
        <p:spPr>
          <a:xfrm>
            <a:off x="457200" y="1828800"/>
            <a:ext cx="8229600" cy="563562"/>
          </a:xfrm>
          <a:prstGeom prst="rect">
            <a:avLst/>
          </a:prstGeom>
        </p:spPr>
        <p:txBody>
          <a:bodyPr>
            <a:noAutofit/>
          </a:bodyPr>
          <a:lstStyle>
            <a:lvl1pPr algn="ctr">
              <a:defRPr sz="4000">
                <a:solidFill>
                  <a:schemeClr val="bg1"/>
                </a:solidFill>
                <a:latin typeface="Calibri"/>
                <a:cs typeface="Calibri"/>
              </a:defRPr>
            </a:lvl1pPr>
          </a:lstStyle>
          <a:p>
            <a:r>
              <a:rPr lang="en-US" dirty="0" smtClean="0"/>
              <a:t>Transition Title</a:t>
            </a:r>
            <a:endParaRPr lang="en-US" dirty="0"/>
          </a:p>
        </p:txBody>
      </p:sp>
    </p:spTree>
    <p:extLst>
      <p:ext uri="{BB962C8B-B14F-4D97-AF65-F5344CB8AC3E}">
        <p14:creationId xmlns:p14="http://schemas.microsoft.com/office/powerpoint/2010/main" val="216981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11" name="Rectangle 10"/>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4" name="TextBox 13"/>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p:txBody>
          <a:bodyPr/>
          <a:lstStyle>
            <a:lvl1pPr>
              <a:defRPr>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05000"/>
            <a:ext cx="4038600" cy="4267200"/>
          </a:xfrm>
        </p:spPr>
        <p:txBody>
          <a:bodyPr/>
          <a:lstStyle>
            <a:lvl1pPr>
              <a:defRPr sz="2000" b="0" baseline="0">
                <a:solidFill>
                  <a:srgbClr val="353A3E"/>
                </a:solidFill>
                <a:latin typeface="Calibri"/>
                <a:cs typeface="Calibri"/>
              </a:defRPr>
            </a:lvl1pPr>
            <a:lvl2pPr>
              <a:buSzPct val="80000"/>
              <a:buFont typeface="Courier New" pitchFamily="49" charset="0"/>
              <a:buChar char="o"/>
              <a:defRPr lang="en-US" sz="2000" kern="1200" dirty="0" smtClean="0">
                <a:solidFill>
                  <a:srgbClr val="353A3E"/>
                </a:solidFill>
                <a:latin typeface="Calibri"/>
                <a:ea typeface="+mn-ea"/>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000" b="0">
                <a:solidFill>
                  <a:srgbClr val="353A3E"/>
                </a:solidFill>
                <a:latin typeface="Calibri"/>
                <a:cs typeface="Calibri"/>
              </a:defRPr>
            </a:lvl1pPr>
            <a:lvl2pPr>
              <a:buSzPct val="80000"/>
              <a:buFont typeface="Courier New" pitchFamily="49" charset="0"/>
              <a:buChar char="o"/>
              <a:defRPr sz="2000">
                <a:solidFill>
                  <a:srgbClr val="353A3E"/>
                </a:solidFill>
                <a:latin typeface="Calibri"/>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000" b="0">
                <a:solidFill>
                  <a:srgbClr val="353A3E"/>
                </a:solidFill>
                <a:latin typeface="Calibri"/>
                <a:cs typeface="Calibri"/>
              </a:defRPr>
            </a:lvl1pPr>
          </a:lstStyle>
          <a:p>
            <a:pPr lvl="0"/>
            <a:r>
              <a:rPr lang="en-US" smtClean="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000" b="0">
                <a:solidFill>
                  <a:srgbClr val="353A3E"/>
                </a:solidFill>
                <a:latin typeface="Calibri"/>
                <a:cs typeface="Calibri"/>
              </a:defRPr>
            </a:lvl1pPr>
          </a:lstStyle>
          <a:p>
            <a:pPr lvl="0"/>
            <a:r>
              <a:rPr lang="en-US" smtClean="0"/>
              <a:t>Click to edit Master text styles</a:t>
            </a:r>
          </a:p>
        </p:txBody>
      </p:sp>
      <p:sp>
        <p:nvSpPr>
          <p:cNvPr id="12" name="TextBox 11"/>
          <p:cNvSpPr txBox="1"/>
          <p:nvPr userDrawn="1"/>
        </p:nvSpPr>
        <p:spPr>
          <a:xfrm>
            <a:off x="8465170" y="6655741"/>
            <a:ext cx="312906"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Calibri"/>
                <a:cs typeface="Calibri"/>
              </a:rPr>
              <a:t>‹#›</a:t>
            </a:fld>
            <a:endParaRPr lang="en-US" sz="850" dirty="0">
              <a:solidFill>
                <a:schemeClr val="bg1"/>
              </a:solidFill>
              <a:latin typeface="Calibri"/>
              <a:cs typeface="Calibri"/>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Screen Shot 2017-03-06 at 3.55.17 PM.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6407"/>
          </a:xfrm>
          <a:prstGeom prst="rect">
            <a:avLst/>
          </a:prstGeom>
        </p:spPr>
      </p:pic>
      <p:sp>
        <p:nvSpPr>
          <p:cNvPr id="2" name="Title 1"/>
          <p:cNvSpPr>
            <a:spLocks noGrp="1"/>
          </p:cNvSpPr>
          <p:nvPr>
            <p:ph type="title" hasCustomPrompt="1"/>
          </p:nvPr>
        </p:nvSpPr>
        <p:spPr>
          <a:xfrm>
            <a:off x="1993900" y="993658"/>
            <a:ext cx="5102225" cy="870181"/>
          </a:xfrm>
        </p:spPr>
        <p:txBody>
          <a:bodyPr/>
          <a:lstStyle>
            <a:lvl1pPr algn="ctr">
              <a:defRPr>
                <a:solidFill>
                  <a:srgbClr val="353A3E"/>
                </a:solidFill>
              </a:defRPr>
            </a:lvl1pPr>
          </a:lstStyle>
          <a:p>
            <a:r>
              <a:rPr lang="en-US" dirty="0" smtClean="0"/>
              <a:t>Thank you!</a:t>
            </a:r>
            <a:endParaRPr lang="en-US" dirty="0"/>
          </a:p>
        </p:txBody>
      </p:sp>
      <p:pic>
        <p:nvPicPr>
          <p:cNvPr id="5" name="Picture 4" descr="white-logo.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104925" y="5520328"/>
            <a:ext cx="2296996" cy="606028"/>
          </a:xfrm>
          <a:prstGeom prst="rect">
            <a:avLst/>
          </a:prstGeom>
        </p:spPr>
      </p:pic>
      <p:sp>
        <p:nvSpPr>
          <p:cNvPr id="7" name="TextBox 6"/>
          <p:cNvSpPr txBox="1"/>
          <p:nvPr userDrawn="1"/>
        </p:nvSpPr>
        <p:spPr>
          <a:xfrm>
            <a:off x="6016477" y="4796015"/>
            <a:ext cx="2296996" cy="369332"/>
          </a:xfrm>
          <a:prstGeom prst="rect">
            <a:avLst/>
          </a:prstGeom>
          <a:noFill/>
        </p:spPr>
        <p:txBody>
          <a:bodyPr wrap="square" rtlCol="0">
            <a:spAutoFit/>
          </a:bodyPr>
          <a:lstStyle/>
          <a:p>
            <a:r>
              <a:rPr lang="en-US" dirty="0" err="1" smtClean="0">
                <a:solidFill>
                  <a:schemeClr val="bg1"/>
                </a:solidFill>
              </a:rPr>
              <a:t>www.nrel.gov</a:t>
            </a:r>
            <a:endParaRPr lang="en-US" dirty="0">
              <a:solidFill>
                <a:schemeClr val="bg1"/>
              </a:solidFill>
            </a:endParaRPr>
          </a:p>
        </p:txBody>
      </p:sp>
      <p:sp>
        <p:nvSpPr>
          <p:cNvPr id="8" name="Rectangle 7"/>
          <p:cNvSpPr/>
          <p:nvPr userDrawn="1"/>
        </p:nvSpPr>
        <p:spPr>
          <a:xfrm>
            <a:off x="84153" y="6531838"/>
            <a:ext cx="8989082" cy="246221"/>
          </a:xfrm>
          <a:prstGeom prst="rect">
            <a:avLst/>
          </a:prstGeom>
        </p:spPr>
        <p:txBody>
          <a:bodyPr wrap="square">
            <a:spAutoFit/>
          </a:bodyPr>
          <a:lstStyle/>
          <a:p>
            <a:pPr algn="ctr"/>
            <a:r>
              <a:rPr lang="en-US" sz="1000" dirty="0" smtClean="0">
                <a:solidFill>
                  <a:srgbClr val="FFFFFF"/>
                </a:solidFill>
              </a:rPr>
              <a:t>NREL is a national laboratory of the U.S. Department of Energy, Office of Energy Efficiency and Renewable Energy, operated by the Alliance for Sustainable Energy, LLC.</a:t>
            </a:r>
            <a:endParaRPr lang="en-US" sz="1000" dirty="0">
              <a:solidFill>
                <a:srgbClr val="FFFFFF"/>
              </a:solidFill>
            </a:endParaRPr>
          </a:p>
        </p:txBody>
      </p:sp>
    </p:spTree>
    <p:extLst>
      <p:ext uri="{BB962C8B-B14F-4D97-AF65-F5344CB8AC3E}">
        <p14:creationId xmlns:p14="http://schemas.microsoft.com/office/powerpoint/2010/main" val="326545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mp; Content - Bar Layout">
    <p:spTree>
      <p:nvGrpSpPr>
        <p:cNvPr id="1" name=""/>
        <p:cNvGrpSpPr/>
        <p:nvPr/>
      </p:nvGrpSpPr>
      <p:grpSpPr>
        <a:xfrm>
          <a:off x="0" y="0"/>
          <a:ext cx="0" cy="0"/>
          <a:chOff x="0" y="0"/>
          <a:chExt cx="0" cy="0"/>
        </a:xfrm>
      </p:grpSpPr>
      <p:sp>
        <p:nvSpPr>
          <p:cNvPr id="7" name="Rectangle 6"/>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0" name="TextBox 9"/>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3" name="Content Placeholder 2"/>
          <p:cNvSpPr>
            <a:spLocks noGrp="1"/>
          </p:cNvSpPr>
          <p:nvPr>
            <p:ph idx="1"/>
          </p:nvPr>
        </p:nvSpPr>
        <p:spPr/>
        <p:txBody>
          <a:bodyPr/>
          <a:lstStyle>
            <a:lvl1pPr>
              <a:defRPr sz="2800">
                <a:solidFill>
                  <a:schemeClr val="accent6">
                    <a:lumMod val="50000"/>
                  </a:schemeClr>
                </a:solidFill>
              </a:defRPr>
            </a:lvl1pPr>
            <a:lvl2pPr>
              <a:buSzPct val="80000"/>
              <a:buFont typeface="Courier New" pitchFamily="49" charset="0"/>
              <a:buChar char="o"/>
              <a:defRPr sz="2600">
                <a:solidFill>
                  <a:schemeClr val="accent6">
                    <a:lumMod val="50000"/>
                  </a:schemeClr>
                </a:solidFill>
              </a:defRPr>
            </a:lvl2pPr>
            <a:lvl3pPr>
              <a:buFont typeface="Calibri" pitchFamily="34" charset="0"/>
              <a:buChar char="–"/>
              <a:defRPr>
                <a:solidFill>
                  <a:schemeClr val="accent6">
                    <a:lumMod val="50000"/>
                  </a:schemeClr>
                </a:solidFill>
              </a:defRPr>
            </a:lvl3pPr>
            <a:lvl4pPr>
              <a:buFont typeface="Wingdings" pitchFamily="2" charset="2"/>
              <a:buChar char="§"/>
              <a:defRPr>
                <a:solidFill>
                  <a:schemeClr val="accent6">
                    <a:lumMod val="50000"/>
                  </a:schemeClr>
                </a:solidFill>
              </a:defRPr>
            </a:lvl4pPr>
            <a:lvl5pPr>
              <a:defRPr>
                <a:solidFill>
                  <a:schemeClr val="accent6">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57200" y="118872"/>
            <a:ext cx="8229600" cy="566928"/>
          </a:xfrm>
        </p:spPr>
        <p:txBody>
          <a:bodyPr>
            <a:normAutofit/>
          </a:bodyPr>
          <a:lstStyle>
            <a:lvl1pPr algn="l">
              <a:defRPr sz="3000">
                <a:solidFill>
                  <a:schemeClr val="tx1"/>
                </a:solidFill>
              </a:defRPr>
            </a:lvl1pPr>
          </a:lstStyle>
          <a:p>
            <a:r>
              <a:rPr lang="en-US" smtClean="0"/>
              <a:t>Click to edit Master title style</a:t>
            </a:r>
            <a:endParaRPr lang="en-US" dirty="0"/>
          </a:p>
        </p:txBody>
      </p:sp>
      <p:sp>
        <p:nvSpPr>
          <p:cNvPr id="8" name="TextBox 7"/>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555848910"/>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a:xfrm>
            <a:off x="457200" y="1828800"/>
            <a:ext cx="8229600" cy="563562"/>
          </a:xfrm>
        </p:spPr>
        <p:txBody>
          <a:bodyPr/>
          <a:lstStyle>
            <a:lvl1pPr algn="ctr">
              <a:defRPr/>
            </a:lvl1pPr>
          </a:lstStyle>
          <a:p>
            <a:r>
              <a:rPr lang="en-US" dirty="0"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solidFill>
                  <a:schemeClr val="accent6">
                    <a:lumMod val="50000"/>
                  </a:schemeClr>
                </a:solidFill>
              </a:defRPr>
            </a:lvl1pPr>
          </a:lstStyle>
          <a:p>
            <a:pPr lvl="0"/>
            <a:r>
              <a:rPr lang="en-US" smtClean="0"/>
              <a:t>Click to edit Master text styles</a:t>
            </a:r>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179108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56944"/>
            <a:ext cx="82296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50" r:id="rId1"/>
    <p:sldLayoutId id="2147483676" r:id="rId2"/>
    <p:sldLayoutId id="2147483677" r:id="rId3"/>
    <p:sldLayoutId id="2147483675" r:id="rId4"/>
    <p:sldLayoutId id="2147483652" r:id="rId5"/>
    <p:sldLayoutId id="2147483674" r:id="rId6"/>
    <p:sldLayoutId id="2147483670" r:id="rId7"/>
    <p:sldLayoutId id="2147483667" r:id="rId8"/>
    <p:sldLayoutId id="2147483678" r:id="rId9"/>
    <p:sldLayoutId id="2147483686" r:id="rId10"/>
    <p:sldLayoutId id="2147483689" r:id="rId11"/>
    <p:sldLayoutId id="2147483691" r:id="rId12"/>
    <p:sldLayoutId id="2147483692" r:id="rId13"/>
  </p:sldLayoutIdLst>
  <p:timing>
    <p:tnLst>
      <p:par>
        <p:cTn id="1" dur="indefinite" restart="never" nodeType="tmRoot"/>
      </p:par>
    </p:tnLst>
  </p:timing>
  <p:hf hdr="0" ftr="0" dt="0"/>
  <p:txStyles>
    <p:titleStyle>
      <a:lvl1pPr algn="l" defTabSz="914400" rtl="0" eaLnBrk="1" latinLnBrk="0" hangingPunct="1">
        <a:spcBef>
          <a:spcPct val="0"/>
        </a:spcBef>
        <a:buNone/>
        <a:defRPr sz="3000" b="0" kern="1200">
          <a:solidFill>
            <a:schemeClr val="tx1"/>
          </a:solidFill>
          <a:latin typeface="Calibri"/>
          <a:ea typeface="+mj-ea"/>
          <a:cs typeface="Calibri"/>
        </a:defRPr>
      </a:lvl1pPr>
    </p:titleStyle>
    <p:bodyStyle>
      <a:lvl1pPr marL="342900" indent="-342900" algn="l" defTabSz="914400" rtl="0" eaLnBrk="1" latinLnBrk="0" hangingPunct="1">
        <a:spcBef>
          <a:spcPct val="20000"/>
        </a:spcBef>
        <a:buFont typeface="Arial" pitchFamily="34" charset="0"/>
        <a:buChar char="•"/>
        <a:defRPr sz="2800" b="0" kern="1200">
          <a:solidFill>
            <a:schemeClr val="accent6">
              <a:lumMod val="50000"/>
            </a:schemeClr>
          </a:solidFill>
          <a:latin typeface="Calibri"/>
          <a:ea typeface="+mn-ea"/>
          <a:cs typeface="Calibri"/>
        </a:defRPr>
      </a:lvl1pPr>
      <a:lvl2pPr marL="742950" indent="-285750" algn="l" defTabSz="914400" rtl="0" eaLnBrk="1" latinLnBrk="0" hangingPunct="1">
        <a:spcBef>
          <a:spcPct val="20000"/>
        </a:spcBef>
        <a:buFont typeface="Arial" pitchFamily="34" charset="0"/>
        <a:buChar char="–"/>
        <a:defRPr sz="2600" kern="1200">
          <a:solidFill>
            <a:schemeClr val="accent6">
              <a:lumMod val="50000"/>
            </a:schemeClr>
          </a:solidFill>
          <a:latin typeface="Calibri"/>
          <a:ea typeface="+mn-ea"/>
          <a:cs typeface="Calibri"/>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Calibri"/>
          <a:ea typeface="+mn-ea"/>
          <a:cs typeface="Calibri"/>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nrel.gov/d-star/data-feeds/blob/master/README.m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17" y="3631173"/>
            <a:ext cx="6859864" cy="880866"/>
          </a:xfrm>
        </p:spPr>
        <p:txBody>
          <a:bodyPr>
            <a:noAutofit/>
          </a:bodyPr>
          <a:lstStyle/>
          <a:p>
            <a:r>
              <a:rPr lang="en-US" dirty="0"/>
              <a:t>Inter-Model Data </a:t>
            </a:r>
            <a:r>
              <a:rPr lang="en-US" dirty="0" smtClean="0"/>
              <a:t>Flows</a:t>
            </a:r>
            <a:br>
              <a:rPr lang="en-US" dirty="0" smtClean="0"/>
            </a:br>
            <a:r>
              <a:rPr lang="en-US" dirty="0" smtClean="0"/>
              <a:t>Using </a:t>
            </a:r>
            <a:r>
              <a:rPr lang="en-US" dirty="0"/>
              <a:t>the AESD Records API</a:t>
            </a:r>
            <a:endParaRPr lang="en-US" dirty="0">
              <a:latin typeface="+mn-lt"/>
            </a:endParaRPr>
          </a:p>
        </p:txBody>
      </p:sp>
      <p:sp>
        <p:nvSpPr>
          <p:cNvPr id="4" name="Text Placeholder 3"/>
          <p:cNvSpPr>
            <a:spLocks noGrp="1"/>
          </p:cNvSpPr>
          <p:nvPr>
            <p:ph type="body" sz="quarter" idx="11"/>
          </p:nvPr>
        </p:nvSpPr>
        <p:spPr/>
        <p:txBody>
          <a:bodyPr/>
          <a:lstStyle/>
          <a:p>
            <a:endParaRPr lang="en-US" dirty="0"/>
          </a:p>
        </p:txBody>
      </p:sp>
      <p:sp>
        <p:nvSpPr>
          <p:cNvPr id="5" name="Text Placeholder 4"/>
          <p:cNvSpPr>
            <a:spLocks noGrp="1"/>
          </p:cNvSpPr>
          <p:nvPr>
            <p:ph type="body" sz="quarter" idx="12"/>
          </p:nvPr>
        </p:nvSpPr>
        <p:spPr>
          <a:xfrm>
            <a:off x="2767322" y="4699749"/>
            <a:ext cx="3734146" cy="946042"/>
          </a:xfrm>
        </p:spPr>
        <p:txBody>
          <a:bodyPr/>
          <a:lstStyle/>
          <a:p>
            <a:r>
              <a:rPr lang="en-US" sz="1800" dirty="0" smtClean="0"/>
              <a:t>Nicholas Brunhart-Lupo, </a:t>
            </a:r>
            <a:r>
              <a:rPr lang="en-US" sz="1800" u="sng" dirty="0" smtClean="0"/>
              <a:t>Brian Bush</a:t>
            </a:r>
            <a:r>
              <a:rPr lang="en-US" sz="1800" dirty="0" smtClean="0"/>
              <a:t>, Kenny Gruchalla, Michael </a:t>
            </a:r>
            <a:r>
              <a:rPr lang="en-US" sz="1800" dirty="0" err="1" smtClean="0"/>
              <a:t>Rossol</a:t>
            </a:r>
            <a:endParaRPr lang="en-US" sz="1800" dirty="0" smtClean="0"/>
          </a:p>
          <a:p>
            <a:r>
              <a:rPr lang="en-US" sz="1800" i="1" dirty="0" smtClean="0"/>
              <a:t>Analysis Coffee Break</a:t>
            </a:r>
          </a:p>
          <a:p>
            <a:r>
              <a:rPr lang="en-US" sz="1800" dirty="0" smtClean="0"/>
              <a:t>10 August 2017</a:t>
            </a:r>
            <a:endParaRPr lang="en-US" sz="1800" dirty="0"/>
          </a:p>
        </p:txBody>
      </p:sp>
    </p:spTree>
    <p:extLst>
      <p:ext uri="{BB962C8B-B14F-4D97-AF65-F5344CB8AC3E}">
        <p14:creationId xmlns:p14="http://schemas.microsoft.com/office/powerpoint/2010/main" val="178313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90" y="813732"/>
            <a:ext cx="4496499" cy="5788404"/>
          </a:xfrm>
        </p:spPr>
        <p:txBody>
          <a:bodyPr>
            <a:normAutofit fontScale="77500" lnSpcReduction="20000"/>
          </a:bodyPr>
          <a:lstStyle/>
          <a:p>
            <a:r>
              <a:rPr lang="en-US" dirty="0" err="1" smtClean="0"/>
              <a:t>WebSockets</a:t>
            </a:r>
            <a:r>
              <a:rPr lang="en-US" dirty="0" smtClean="0"/>
              <a:t> for data transport.</a:t>
            </a:r>
          </a:p>
          <a:p>
            <a:pPr lvl="1"/>
            <a:r>
              <a:rPr lang="en-US" dirty="0" smtClean="0"/>
              <a:t>Libraries available for all common programming languages and platforms.</a:t>
            </a:r>
          </a:p>
          <a:p>
            <a:pPr lvl="1"/>
            <a:r>
              <a:rPr lang="en-US" dirty="0" smtClean="0"/>
              <a:t>Works in web browsers.</a:t>
            </a:r>
          </a:p>
          <a:p>
            <a:pPr lvl="1"/>
            <a:r>
              <a:rPr lang="en-US" dirty="0" smtClean="0"/>
              <a:t>Firewall friendly.</a:t>
            </a:r>
          </a:p>
          <a:p>
            <a:pPr lvl="1"/>
            <a:r>
              <a:rPr lang="en-US" dirty="0" smtClean="0"/>
              <a:t>Bidirectional communication.</a:t>
            </a:r>
          </a:p>
          <a:p>
            <a:pPr lvl="1"/>
            <a:r>
              <a:rPr lang="en-US" dirty="0" smtClean="0"/>
              <a:t>Large data payloads.</a:t>
            </a:r>
          </a:p>
          <a:p>
            <a:r>
              <a:rPr lang="en-US" dirty="0" smtClean="0"/>
              <a:t>Google Protocol Buffers 3 for data serialization.</a:t>
            </a:r>
          </a:p>
          <a:p>
            <a:pPr lvl="1"/>
            <a:r>
              <a:rPr lang="en-US" dirty="0" smtClean="0"/>
              <a:t>Libraries available for all common programming languages and platforms.</a:t>
            </a:r>
          </a:p>
          <a:p>
            <a:pPr lvl="1"/>
            <a:r>
              <a:rPr lang="en-US" dirty="0" smtClean="0"/>
              <a:t>Efficient</a:t>
            </a:r>
            <a:r>
              <a:rPr lang="en-US" dirty="0" smtClean="0"/>
              <a:t>.</a:t>
            </a:r>
          </a:p>
          <a:p>
            <a:r>
              <a:rPr lang="en-US" i="1" dirty="0" smtClean="0"/>
              <a:t>Users of client libraries, precompiled servers, and server templates need not concern themselves with the low level </a:t>
            </a:r>
            <a:r>
              <a:rPr lang="en-US" i="1" dirty="0" err="1" smtClean="0"/>
              <a:t>WebSocket</a:t>
            </a:r>
            <a:r>
              <a:rPr lang="en-US" i="1" dirty="0" smtClean="0"/>
              <a:t> and Protocol Buffer aspects of the API.</a:t>
            </a:r>
            <a:endParaRPr lang="en-US" i="1" dirty="0" smtClean="0"/>
          </a:p>
        </p:txBody>
      </p:sp>
      <p:sp>
        <p:nvSpPr>
          <p:cNvPr id="5" name="Title 4"/>
          <p:cNvSpPr>
            <a:spLocks noGrp="1"/>
          </p:cNvSpPr>
          <p:nvPr>
            <p:ph type="title"/>
          </p:nvPr>
        </p:nvSpPr>
        <p:spPr/>
        <p:txBody>
          <a:bodyPr/>
          <a:lstStyle/>
          <a:p>
            <a:r>
              <a:rPr lang="en-US" dirty="0" smtClean="0"/>
              <a:t>Design and Implementation Details</a:t>
            </a:r>
            <a:endParaRPr lang="en-US" dirty="0"/>
          </a:p>
        </p:txBody>
      </p:sp>
      <p:sp>
        <p:nvSpPr>
          <p:cNvPr id="6" name="Content Placeholder 3"/>
          <p:cNvSpPr txBox="1">
            <a:spLocks/>
          </p:cNvSpPr>
          <p:nvPr/>
        </p:nvSpPr>
        <p:spPr>
          <a:xfrm>
            <a:off x="4565010" y="813732"/>
            <a:ext cx="4496499" cy="5788404"/>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800" b="0" kern="1200">
                <a:solidFill>
                  <a:srgbClr val="353A3E"/>
                </a:solidFill>
                <a:latin typeface="Calibri"/>
                <a:ea typeface="+mn-ea"/>
                <a:cs typeface="Calibri"/>
              </a:defRPr>
            </a:lvl1pPr>
            <a:lvl2pPr marL="742950" indent="-285750" algn="l" defTabSz="914400" rtl="0" eaLnBrk="1" latinLnBrk="0" hangingPunct="1">
              <a:spcBef>
                <a:spcPct val="20000"/>
              </a:spcBef>
              <a:buSzPct val="80000"/>
              <a:buFont typeface="Courier New" pitchFamily="49" charset="0"/>
              <a:buChar char="o"/>
              <a:defRPr sz="2600" kern="1200">
                <a:solidFill>
                  <a:srgbClr val="353A3E"/>
                </a:solidFill>
                <a:latin typeface="Calibri"/>
                <a:ea typeface="+mn-ea"/>
                <a:cs typeface="Calibri"/>
              </a:defRPr>
            </a:lvl2pPr>
            <a:lvl3pPr marL="1143000" indent="-228600" algn="l" defTabSz="914400" rtl="0" eaLnBrk="1" latinLnBrk="0" hangingPunct="1">
              <a:spcBef>
                <a:spcPct val="20000"/>
              </a:spcBef>
              <a:buFont typeface="Calibri" pitchFamily="34" charset="0"/>
              <a:buChar char="–"/>
              <a:defRPr sz="2400" kern="1200">
                <a:solidFill>
                  <a:srgbClr val="353A3E"/>
                </a:solidFill>
                <a:latin typeface="Calibri"/>
                <a:ea typeface="+mn-ea"/>
                <a:cs typeface="Calibri"/>
              </a:defRPr>
            </a:lvl3pPr>
            <a:lvl4pPr marL="1600200" indent="-228600" algn="l" defTabSz="914400" rtl="0" eaLnBrk="1" latinLnBrk="0" hangingPunct="1">
              <a:spcBef>
                <a:spcPct val="20000"/>
              </a:spcBef>
              <a:buFont typeface="Wingdings" pitchFamily="2" charset="2"/>
              <a:buChar char="§"/>
              <a:defRPr sz="2000" kern="1200">
                <a:solidFill>
                  <a:srgbClr val="353A3E"/>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rgbClr val="353A3E"/>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Implementations (Linux, Mac OS X, Windows)</a:t>
            </a:r>
          </a:p>
          <a:p>
            <a:pPr lvl="1"/>
            <a:r>
              <a:rPr lang="en-US" dirty="0"/>
              <a:t>Ready-to-use clients:</a:t>
            </a:r>
          </a:p>
          <a:p>
            <a:pPr lvl="2"/>
            <a:r>
              <a:rPr lang="en-US" dirty="0" err="1"/>
              <a:t>Plotty</a:t>
            </a:r>
            <a:r>
              <a:rPr lang="en-US" dirty="0"/>
              <a:t> (3D scatterplots in ESIF B311 immersive visualization environment).</a:t>
            </a:r>
          </a:p>
          <a:p>
            <a:pPr lvl="2"/>
            <a:r>
              <a:rPr lang="en-US" dirty="0"/>
              <a:t>Web browser</a:t>
            </a:r>
          </a:p>
          <a:p>
            <a:pPr lvl="1"/>
            <a:r>
              <a:rPr lang="en-US" dirty="0"/>
              <a:t>Libraries for client access to data in several programming languages:</a:t>
            </a:r>
          </a:p>
          <a:p>
            <a:pPr lvl="2"/>
            <a:r>
              <a:rPr lang="en-US" dirty="0"/>
              <a:t>C++</a:t>
            </a:r>
          </a:p>
          <a:p>
            <a:pPr lvl="2"/>
            <a:r>
              <a:rPr lang="en-US" dirty="0"/>
              <a:t>JavaScript</a:t>
            </a:r>
          </a:p>
          <a:p>
            <a:pPr lvl="2"/>
            <a:r>
              <a:rPr lang="en-US" dirty="0"/>
              <a:t>R</a:t>
            </a:r>
          </a:p>
          <a:p>
            <a:pPr lvl="2"/>
            <a:r>
              <a:rPr lang="en-US" dirty="0"/>
              <a:t>Haskell</a:t>
            </a:r>
          </a:p>
          <a:p>
            <a:pPr lvl="2"/>
            <a:r>
              <a:rPr lang="en-US" dirty="0" smtClean="0"/>
              <a:t>Python</a:t>
            </a:r>
            <a:endParaRPr lang="en-US" dirty="0"/>
          </a:p>
          <a:p>
            <a:pPr lvl="1"/>
            <a:r>
              <a:rPr lang="en-US" dirty="0" smtClean="0"/>
              <a:t>Ready-to-use servers:</a:t>
            </a:r>
          </a:p>
          <a:p>
            <a:pPr lvl="2"/>
            <a:r>
              <a:rPr lang="en-US" dirty="0" smtClean="0"/>
              <a:t>Comma-separated-value (CSV) files</a:t>
            </a:r>
          </a:p>
          <a:p>
            <a:pPr lvl="2"/>
            <a:r>
              <a:rPr lang="en-US" dirty="0" smtClean="0"/>
              <a:t>Tab-separated-value (TSV) files</a:t>
            </a:r>
          </a:p>
          <a:p>
            <a:pPr lvl="2"/>
            <a:r>
              <a:rPr lang="en-US" dirty="0" smtClean="0"/>
              <a:t>PostgreSQL tables/views</a:t>
            </a:r>
          </a:p>
          <a:p>
            <a:pPr lvl="2"/>
            <a:r>
              <a:rPr lang="en-US" dirty="0" smtClean="0"/>
              <a:t>MySQL tables/views</a:t>
            </a:r>
          </a:p>
          <a:p>
            <a:pPr lvl="2"/>
            <a:r>
              <a:rPr lang="en-US" dirty="0" smtClean="0"/>
              <a:t>SQLite3 tables/views</a:t>
            </a:r>
          </a:p>
          <a:p>
            <a:pPr lvl="2"/>
            <a:r>
              <a:rPr lang="en-US" dirty="0" smtClean="0"/>
              <a:t>ODBC data sources (includes MS Access and MS Excel)</a:t>
            </a:r>
          </a:p>
          <a:p>
            <a:pPr lvl="2"/>
            <a:r>
              <a:rPr lang="en-US" dirty="0" smtClean="0"/>
              <a:t>Haystack sensor feeds (e.g., campus and building data on NREL’s </a:t>
            </a:r>
            <a:r>
              <a:rPr lang="en-US" dirty="0" err="1" smtClean="0"/>
              <a:t>SkySpark</a:t>
            </a:r>
            <a:r>
              <a:rPr lang="en-US" dirty="0" smtClean="0"/>
              <a:t> servers)</a:t>
            </a:r>
          </a:p>
          <a:p>
            <a:pPr lvl="1"/>
            <a:r>
              <a:rPr lang="en-US" dirty="0" smtClean="0"/>
              <a:t>Templates for creating new special-purpose servers in various programming languages:</a:t>
            </a:r>
          </a:p>
          <a:p>
            <a:pPr lvl="2"/>
            <a:r>
              <a:rPr lang="en-US" dirty="0" smtClean="0"/>
              <a:t>C++</a:t>
            </a:r>
          </a:p>
          <a:p>
            <a:pPr lvl="2"/>
            <a:r>
              <a:rPr lang="en-US" dirty="0" smtClean="0"/>
              <a:t>Haskell</a:t>
            </a:r>
          </a:p>
          <a:p>
            <a:pPr lvl="2"/>
            <a:r>
              <a:rPr lang="en-US" dirty="0" smtClean="0"/>
              <a:t>R (pending)</a:t>
            </a:r>
          </a:p>
          <a:p>
            <a:pPr lvl="2"/>
            <a:r>
              <a:rPr lang="en-US" dirty="0" smtClean="0"/>
              <a:t>Python </a:t>
            </a:r>
            <a:r>
              <a:rPr lang="en-US" dirty="0" smtClean="0"/>
              <a:t>(planned)</a:t>
            </a:r>
            <a:endParaRPr lang="en-US" dirty="0" smtClean="0"/>
          </a:p>
          <a:p>
            <a:r>
              <a:rPr lang="en-US" dirty="0" smtClean="0"/>
              <a:t>Prepackaged Docker/</a:t>
            </a:r>
            <a:r>
              <a:rPr lang="en-US" dirty="0" err="1" smtClean="0"/>
              <a:t>rkt</a:t>
            </a:r>
            <a:r>
              <a:rPr lang="en-US" dirty="0" smtClean="0"/>
              <a:t> containers for services</a:t>
            </a:r>
          </a:p>
        </p:txBody>
      </p:sp>
    </p:spTree>
    <p:extLst>
      <p:ext uri="{BB962C8B-B14F-4D97-AF65-F5344CB8AC3E}">
        <p14:creationId xmlns:p14="http://schemas.microsoft.com/office/powerpoint/2010/main" val="18965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 y="95569"/>
            <a:ext cx="8983980" cy="566928"/>
          </a:xfrm>
        </p:spPr>
        <p:txBody>
          <a:bodyPr>
            <a:normAutofit/>
          </a:bodyPr>
          <a:lstStyle/>
          <a:p>
            <a:r>
              <a:rPr lang="en-US" dirty="0" smtClean="0"/>
              <a:t>Clients and </a:t>
            </a:r>
            <a:r>
              <a:rPr lang="en-US" dirty="0" err="1" smtClean="0"/>
              <a:t>Backends</a:t>
            </a:r>
            <a:r>
              <a:rPr lang="en-US" dirty="0" smtClean="0"/>
              <a:t> for AESD Records API v4</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25" y="789866"/>
            <a:ext cx="8707772" cy="5801887"/>
          </a:xfrm>
        </p:spPr>
      </p:pic>
    </p:spTree>
    <p:extLst>
      <p:ext uri="{BB962C8B-B14F-4D97-AF65-F5344CB8AC3E}">
        <p14:creationId xmlns:p14="http://schemas.microsoft.com/office/powerpoint/2010/main" val="1822613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79" y="805343"/>
            <a:ext cx="8956552" cy="5805182"/>
          </a:xfrm>
        </p:spPr>
        <p:txBody>
          <a:bodyPr>
            <a:normAutofit fontScale="92500" lnSpcReduction="10000"/>
          </a:bodyPr>
          <a:lstStyle/>
          <a:p>
            <a:pPr marL="514350" indent="-514350">
              <a:buFont typeface="+mj-lt"/>
              <a:buAutoNum type="arabicPeriod"/>
            </a:pPr>
            <a:r>
              <a:rPr lang="en-US" dirty="0" smtClean="0"/>
              <a:t>Organize your data as comma- or tab-separated-value data file (wide format).</a:t>
            </a:r>
          </a:p>
          <a:p>
            <a:pPr marL="914400" lvl="1" indent="-514350"/>
            <a:r>
              <a:rPr lang="en-US" dirty="0" smtClean="0"/>
              <a:t>Alternatively, create an SQL query for PostgreSQL, MySQL, SQLite3, or ODBC or create an R data frame.</a:t>
            </a:r>
          </a:p>
          <a:p>
            <a:pPr marL="514350" indent="-514350">
              <a:buFont typeface="+mj-lt"/>
              <a:buAutoNum type="arabicPeriod"/>
            </a:pPr>
            <a:r>
              <a:rPr lang="en-US" dirty="0" smtClean="0"/>
              <a:t>Start an AESD Records</a:t>
            </a:r>
            <a:r>
              <a:rPr lang="en-US" dirty="0"/>
              <a:t> </a:t>
            </a:r>
            <a:r>
              <a:rPr lang="en-US" dirty="0" smtClean="0"/>
              <a:t>Server on your laptop.</a:t>
            </a:r>
          </a:p>
          <a:p>
            <a:pPr marL="514350" indent="-514350">
              <a:buFont typeface="+mj-lt"/>
              <a:buAutoNum type="arabicPeriod"/>
            </a:pPr>
            <a:r>
              <a:rPr lang="en-US" dirty="0" smtClean="0"/>
              <a:t>Move the data</a:t>
            </a:r>
            <a:br>
              <a:rPr lang="en-US" dirty="0" smtClean="0"/>
            </a:br>
            <a:r>
              <a:rPr lang="en-US" dirty="0" smtClean="0"/>
              <a:t>file into the</a:t>
            </a:r>
            <a:br>
              <a:rPr lang="en-US" dirty="0" smtClean="0"/>
            </a:br>
            <a:r>
              <a:rPr lang="en-US" dirty="0" smtClean="0"/>
              <a:t>directory from</a:t>
            </a:r>
            <a:br>
              <a:rPr lang="en-US" dirty="0" smtClean="0"/>
            </a:br>
            <a:r>
              <a:rPr lang="en-US" dirty="0" smtClean="0"/>
              <a:t>which the</a:t>
            </a:r>
            <a:br>
              <a:rPr lang="en-US" dirty="0" smtClean="0"/>
            </a:br>
            <a:r>
              <a:rPr lang="en-US" dirty="0" smtClean="0"/>
              <a:t>server finds its</a:t>
            </a:r>
            <a:br>
              <a:rPr lang="en-US" dirty="0" smtClean="0"/>
            </a:br>
            <a:r>
              <a:rPr lang="en-US" dirty="0" smtClean="0"/>
              <a:t>datasets.</a:t>
            </a:r>
          </a:p>
          <a:p>
            <a:pPr marL="514350" indent="-514350">
              <a:buFont typeface="+mj-lt"/>
              <a:buAutoNum type="arabicPeriod"/>
            </a:pPr>
            <a:r>
              <a:rPr lang="en-US" dirty="0" smtClean="0"/>
              <a:t>Open the</a:t>
            </a:r>
            <a:br>
              <a:rPr lang="en-US" dirty="0" smtClean="0"/>
            </a:br>
            <a:r>
              <a:rPr lang="en-US" dirty="0" err="1" smtClean="0"/>
              <a:t>Plotty</a:t>
            </a:r>
            <a:r>
              <a:rPr lang="en-US" dirty="0" smtClean="0"/>
              <a:t> app</a:t>
            </a:r>
            <a:br>
              <a:rPr lang="en-US" dirty="0" smtClean="0"/>
            </a:br>
            <a:r>
              <a:rPr lang="en-US" dirty="0" smtClean="0"/>
              <a:t>in ESIF B311.</a:t>
            </a:r>
          </a:p>
          <a:p>
            <a:pPr marL="514350" indent="-514350">
              <a:buFont typeface="+mj-lt"/>
              <a:buAutoNum type="arabicPeriod"/>
            </a:pPr>
            <a:r>
              <a:rPr lang="en-US" dirty="0" smtClean="0"/>
              <a:t>Explore.</a:t>
            </a:r>
          </a:p>
        </p:txBody>
      </p:sp>
      <p:sp>
        <p:nvSpPr>
          <p:cNvPr id="2" name="Title 1"/>
          <p:cNvSpPr>
            <a:spLocks noGrp="1"/>
          </p:cNvSpPr>
          <p:nvPr>
            <p:ph type="title"/>
          </p:nvPr>
        </p:nvSpPr>
        <p:spPr/>
        <p:txBody>
          <a:bodyPr/>
          <a:lstStyle/>
          <a:p>
            <a:r>
              <a:rPr lang="en-US" dirty="0" smtClean="0"/>
              <a:t>Using </a:t>
            </a:r>
            <a:r>
              <a:rPr lang="en-US" dirty="0" smtClean="0"/>
              <a:t>AESD Records for Immersive 3D Scatterplots</a:t>
            </a:r>
            <a:endParaRPr lang="en-US" dirty="0"/>
          </a:p>
        </p:txBody>
      </p:sp>
      <p:pic>
        <p:nvPicPr>
          <p:cNvPr id="4" name="Content Placeholder 3"/>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711865" y="2877425"/>
            <a:ext cx="6370522" cy="3716138"/>
          </a:xfrm>
          <a:prstGeom prst="rect">
            <a:avLst/>
          </a:prstGeom>
        </p:spPr>
      </p:pic>
    </p:spTree>
    <p:extLst>
      <p:ext uri="{BB962C8B-B14F-4D97-AF65-F5344CB8AC3E}">
        <p14:creationId xmlns:p14="http://schemas.microsoft.com/office/powerpoint/2010/main" val="143028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112" y="813732"/>
            <a:ext cx="9001387" cy="5729681"/>
          </a:xfrm>
          <a:prstGeom prst="rect">
            <a:avLst/>
          </a:prstGeom>
        </p:spPr>
      </p:pic>
      <p:sp>
        <p:nvSpPr>
          <p:cNvPr id="2" name="Title 1"/>
          <p:cNvSpPr>
            <a:spLocks noGrp="1"/>
          </p:cNvSpPr>
          <p:nvPr>
            <p:ph type="title"/>
          </p:nvPr>
        </p:nvSpPr>
        <p:spPr/>
        <p:txBody>
          <a:bodyPr/>
          <a:lstStyle/>
          <a:p>
            <a:r>
              <a:rPr lang="en-US" dirty="0" smtClean="0"/>
              <a:t>AESD </a:t>
            </a:r>
            <a:r>
              <a:rPr lang="en-US" dirty="0" smtClean="0"/>
              <a:t>Records Client</a:t>
            </a:r>
            <a:endParaRPr lang="en-US" dirty="0"/>
          </a:p>
        </p:txBody>
      </p:sp>
      <p:sp>
        <p:nvSpPr>
          <p:cNvPr id="4" name="TextBox 3"/>
          <p:cNvSpPr txBox="1"/>
          <p:nvPr/>
        </p:nvSpPr>
        <p:spPr>
          <a:xfrm>
            <a:off x="2614477" y="1755882"/>
            <a:ext cx="1382686"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SQL backend</a:t>
            </a:r>
            <a:endParaRPr lang="en-US" dirty="0">
              <a:solidFill>
                <a:schemeClr val="accent5">
                  <a:lumMod val="60000"/>
                  <a:lumOff val="40000"/>
                </a:schemeClr>
              </a:solidFill>
            </a:endParaRPr>
          </a:p>
        </p:txBody>
      </p:sp>
      <p:cxnSp>
        <p:nvCxnSpPr>
          <p:cNvPr id="6" name="Straight Arrow Connector 5"/>
          <p:cNvCxnSpPr>
            <a:stCxn id="4" idx="1"/>
          </p:cNvCxnSpPr>
          <p:nvPr/>
        </p:nvCxnSpPr>
        <p:spPr>
          <a:xfrm flipH="1" flipV="1">
            <a:off x="1476462" y="1606661"/>
            <a:ext cx="1138015" cy="333887"/>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0249" y="2827093"/>
            <a:ext cx="1745029"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Model metadata</a:t>
            </a:r>
            <a:endParaRPr lang="en-US" dirty="0">
              <a:solidFill>
                <a:schemeClr val="accent5">
                  <a:lumMod val="60000"/>
                  <a:lumOff val="40000"/>
                </a:schemeClr>
              </a:solidFill>
            </a:endParaRPr>
          </a:p>
        </p:txBody>
      </p:sp>
      <p:cxnSp>
        <p:nvCxnSpPr>
          <p:cNvPr id="9" name="Straight Arrow Connector 8"/>
          <p:cNvCxnSpPr>
            <a:stCxn id="8" idx="0"/>
          </p:cNvCxnSpPr>
          <p:nvPr/>
        </p:nvCxnSpPr>
        <p:spPr>
          <a:xfrm flipH="1" flipV="1">
            <a:off x="1786855" y="1863017"/>
            <a:ext cx="1425909" cy="964076"/>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45906" y="3576506"/>
            <a:ext cx="1988686"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Variables metadata</a:t>
            </a:r>
            <a:endParaRPr lang="en-US" dirty="0">
              <a:solidFill>
                <a:schemeClr val="accent5">
                  <a:lumMod val="60000"/>
                  <a:lumOff val="40000"/>
                </a:schemeClr>
              </a:solidFill>
            </a:endParaRPr>
          </a:p>
        </p:txBody>
      </p:sp>
      <p:cxnSp>
        <p:nvCxnSpPr>
          <p:cNvPr id="14" name="Straight Arrow Connector 13"/>
          <p:cNvCxnSpPr>
            <a:stCxn id="13" idx="0"/>
          </p:cNvCxnSpPr>
          <p:nvPr/>
        </p:nvCxnSpPr>
        <p:spPr>
          <a:xfrm flipH="1" flipV="1">
            <a:off x="1366969" y="2356074"/>
            <a:ext cx="973280" cy="1220432"/>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1788" y="4492304"/>
            <a:ext cx="2835713"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Bookmarked subsets of data</a:t>
            </a:r>
            <a:endParaRPr lang="en-US" dirty="0">
              <a:solidFill>
                <a:schemeClr val="accent5">
                  <a:lumMod val="60000"/>
                  <a:lumOff val="40000"/>
                </a:schemeClr>
              </a:solidFill>
            </a:endParaRPr>
          </a:p>
        </p:txBody>
      </p:sp>
      <p:cxnSp>
        <p:nvCxnSpPr>
          <p:cNvPr id="16" name="Straight Arrow Connector 15"/>
          <p:cNvCxnSpPr>
            <a:stCxn id="15" idx="0"/>
          </p:cNvCxnSpPr>
          <p:nvPr/>
        </p:nvCxnSpPr>
        <p:spPr>
          <a:xfrm flipH="1" flipV="1">
            <a:off x="812321" y="2952926"/>
            <a:ext cx="837324" cy="1539378"/>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67885" y="5528070"/>
            <a:ext cx="1344727"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Tabular data</a:t>
            </a:r>
            <a:endParaRPr lang="en-US" dirty="0">
              <a:solidFill>
                <a:schemeClr val="accent5">
                  <a:lumMod val="60000"/>
                  <a:lumOff val="40000"/>
                </a:schemeClr>
              </a:solidFill>
            </a:endParaRPr>
          </a:p>
        </p:txBody>
      </p:sp>
      <p:cxnSp>
        <p:nvCxnSpPr>
          <p:cNvPr id="21" name="Straight Arrow Connector 20"/>
          <p:cNvCxnSpPr>
            <a:stCxn id="20" idx="3"/>
          </p:cNvCxnSpPr>
          <p:nvPr/>
        </p:nvCxnSpPr>
        <p:spPr>
          <a:xfrm flipV="1">
            <a:off x="3012612" y="5035747"/>
            <a:ext cx="2322786" cy="676989"/>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61704" y="3391840"/>
            <a:ext cx="1366528"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Visualization</a:t>
            </a:r>
            <a:endParaRPr lang="en-US" dirty="0">
              <a:solidFill>
                <a:schemeClr val="accent5">
                  <a:lumMod val="60000"/>
                  <a:lumOff val="40000"/>
                </a:schemeClr>
              </a:solidFill>
            </a:endParaRPr>
          </a:p>
        </p:txBody>
      </p:sp>
      <p:cxnSp>
        <p:nvCxnSpPr>
          <p:cNvPr id="23" name="Straight Arrow Connector 22"/>
          <p:cNvCxnSpPr>
            <a:stCxn id="22" idx="0"/>
          </p:cNvCxnSpPr>
          <p:nvPr/>
        </p:nvCxnSpPr>
        <p:spPr>
          <a:xfrm flipH="1" flipV="1">
            <a:off x="6645448" y="2432808"/>
            <a:ext cx="499520" cy="959032"/>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997485" y="1276367"/>
            <a:ext cx="1981312" cy="369332"/>
          </a:xfrm>
          <a:prstGeom prst="rect">
            <a:avLst/>
          </a:prstGeom>
          <a:solidFill>
            <a:srgbClr val="FFFFFF">
              <a:alpha val="74902"/>
            </a:srgbClr>
          </a:solidFill>
          <a:ln w="12700">
            <a:solidFill>
              <a:schemeClr val="accent5">
                <a:lumMod val="60000"/>
                <a:lumOff val="40000"/>
              </a:schemeClr>
            </a:solidFill>
          </a:ln>
        </p:spPr>
        <p:txBody>
          <a:bodyPr wrap="square" rtlCol="0">
            <a:spAutoFit/>
          </a:bodyPr>
          <a:lstStyle/>
          <a:p>
            <a:r>
              <a:rPr lang="en-US" dirty="0" smtClean="0">
                <a:solidFill>
                  <a:schemeClr val="accent5">
                    <a:lumMod val="60000"/>
                    <a:lumOff val="40000"/>
                  </a:schemeClr>
                </a:solidFill>
              </a:rPr>
              <a:t>URL for data server</a:t>
            </a:r>
            <a:endParaRPr lang="en-US" dirty="0">
              <a:solidFill>
                <a:schemeClr val="accent5">
                  <a:lumMod val="60000"/>
                  <a:lumOff val="40000"/>
                </a:schemeClr>
              </a:solidFill>
            </a:endParaRPr>
          </a:p>
        </p:txBody>
      </p:sp>
      <p:cxnSp>
        <p:nvCxnSpPr>
          <p:cNvPr id="28" name="Straight Arrow Connector 27"/>
          <p:cNvCxnSpPr>
            <a:stCxn id="27" idx="1"/>
          </p:cNvCxnSpPr>
          <p:nvPr/>
        </p:nvCxnSpPr>
        <p:spPr>
          <a:xfrm flipH="1" flipV="1">
            <a:off x="1258349" y="1253324"/>
            <a:ext cx="1739136" cy="207709"/>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2953068"/>
              </p:ext>
            </p:extLst>
          </p:nvPr>
        </p:nvGraphicFramePr>
        <p:xfrm>
          <a:off x="151002" y="872458"/>
          <a:ext cx="8850384" cy="5662566"/>
        </p:xfrm>
        <a:graphic>
          <a:graphicData uri="http://schemas.openxmlformats.org/drawingml/2006/table">
            <a:tbl>
              <a:tblPr firstRow="1" bandRow="1">
                <a:tableStyleId>{073A0DAA-6AF3-43AB-8588-CEC1D06C72B9}</a:tableStyleId>
              </a:tblPr>
              <a:tblGrid>
                <a:gridCol w="4949504"/>
                <a:gridCol w="3900880"/>
              </a:tblGrid>
              <a:tr h="808938">
                <a:tc>
                  <a:txBody>
                    <a:bodyPr/>
                    <a:lstStyle/>
                    <a:p>
                      <a:r>
                        <a:rPr lang="en-US" sz="2800" dirty="0">
                          <a:solidFill>
                            <a:schemeClr val="tx1"/>
                          </a:solidFill>
                          <a:effectLst/>
                        </a:rPr>
                        <a:t>Request</a:t>
                      </a:r>
                      <a:endParaRPr lang="en-US" sz="2800" b="1" dirty="0">
                        <a:solidFill>
                          <a:schemeClr val="tx1"/>
                        </a:solidFill>
                        <a:effectLst/>
                      </a:endParaRPr>
                    </a:p>
                  </a:txBody>
                  <a:tcPr marL="123825" marR="123825" marT="57150" marB="57150" anchor="ctr"/>
                </a:tc>
                <a:tc>
                  <a:txBody>
                    <a:bodyPr/>
                    <a:lstStyle/>
                    <a:p>
                      <a:r>
                        <a:rPr lang="en-US" sz="2800">
                          <a:solidFill>
                            <a:schemeClr val="tx1"/>
                          </a:solidFill>
                          <a:effectLst/>
                        </a:rPr>
                        <a:t>Response</a:t>
                      </a:r>
                      <a:endParaRPr lang="en-US" sz="2800" b="1">
                        <a:solidFill>
                          <a:schemeClr val="tx1"/>
                        </a:solidFill>
                        <a:effectLst/>
                      </a:endParaRPr>
                    </a:p>
                  </a:txBody>
                  <a:tcPr marL="123825" marR="123825" marT="57150" marB="57150" anchor="ctr"/>
                </a:tc>
              </a:tr>
              <a:tr h="808938">
                <a:tc>
                  <a:txBody>
                    <a:bodyPr/>
                    <a:lstStyle/>
                    <a:p>
                      <a:r>
                        <a:rPr lang="en-US" sz="2800" dirty="0">
                          <a:solidFill>
                            <a:schemeClr val="tx1"/>
                          </a:solidFill>
                          <a:effectLst/>
                        </a:rPr>
                        <a:t>Metadata for model(s)</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u="none" strike="noStrike" dirty="0" err="1">
                          <a:solidFill>
                            <a:schemeClr val="tx1"/>
                          </a:solidFill>
                          <a:effectLst/>
                          <a:latin typeface="Courier New" panose="02070309020205020404" pitchFamily="49" charset="0"/>
                          <a:cs typeface="Courier New" panose="02070309020205020404" pitchFamily="49" charset="0"/>
                        </a:rPr>
                        <a:t>ModelMetaList</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r h="808938">
                <a:tc>
                  <a:txBody>
                    <a:bodyPr/>
                    <a:lstStyle/>
                    <a:p>
                      <a:r>
                        <a:rPr lang="en-US" sz="2800" dirty="0">
                          <a:solidFill>
                            <a:schemeClr val="tx1"/>
                          </a:solidFill>
                          <a:effectLst/>
                        </a:rPr>
                        <a:t>Data records</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u="none" strike="noStrike" dirty="0" err="1">
                          <a:solidFill>
                            <a:schemeClr val="tx1"/>
                          </a:solidFill>
                          <a:effectLst/>
                          <a:latin typeface="Courier New" panose="02070309020205020404" pitchFamily="49" charset="0"/>
                          <a:cs typeface="Courier New" panose="02070309020205020404" pitchFamily="49" charset="0"/>
                        </a:rPr>
                        <a:t>RecordData</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r h="808938">
                <a:tc>
                  <a:txBody>
                    <a:bodyPr/>
                    <a:lstStyle/>
                    <a:p>
                      <a:r>
                        <a:rPr lang="en-US" sz="2800" dirty="0">
                          <a:solidFill>
                            <a:schemeClr val="tx1"/>
                          </a:solidFill>
                          <a:effectLst/>
                        </a:rPr>
                        <a:t>Metadata for bookmark(s)</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u="none" strike="noStrike" dirty="0" err="1">
                          <a:solidFill>
                            <a:schemeClr val="tx1"/>
                          </a:solidFill>
                          <a:effectLst/>
                          <a:latin typeface="Courier New" panose="02070309020205020404" pitchFamily="49" charset="0"/>
                          <a:cs typeface="Courier New" panose="02070309020205020404" pitchFamily="49" charset="0"/>
                        </a:rPr>
                        <a:t>BookmarkMetaList</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r h="808938">
                <a:tc>
                  <a:txBody>
                    <a:bodyPr/>
                    <a:lstStyle/>
                    <a:p>
                      <a:r>
                        <a:rPr lang="en-US" sz="2800">
                          <a:solidFill>
                            <a:schemeClr val="tx1"/>
                          </a:solidFill>
                          <a:effectLst/>
                        </a:rPr>
                        <a:t>Saving a bookmark</a:t>
                      </a:r>
                      <a:endParaRPr lang="en-US" sz="280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u="none" strike="noStrike" dirty="0" err="1">
                          <a:solidFill>
                            <a:schemeClr val="tx1"/>
                          </a:solidFill>
                          <a:effectLst/>
                          <a:latin typeface="Courier New" panose="02070309020205020404" pitchFamily="49" charset="0"/>
                          <a:cs typeface="Courier New" panose="02070309020205020404" pitchFamily="49" charset="0"/>
                        </a:rPr>
                        <a:t>BookmarkMetaList</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r h="808938">
                <a:tc>
                  <a:txBody>
                    <a:bodyPr/>
                    <a:lstStyle/>
                    <a:p>
                      <a:r>
                        <a:rPr lang="en-US" sz="2800">
                          <a:solidFill>
                            <a:schemeClr val="tx1"/>
                          </a:solidFill>
                          <a:effectLst/>
                        </a:rPr>
                        <a:t>Canceling a previous request</a:t>
                      </a:r>
                      <a:endParaRPr lang="en-US" sz="280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dirty="0">
                          <a:solidFill>
                            <a:schemeClr val="tx1"/>
                          </a:solidFill>
                          <a:effectLst/>
                        </a:rPr>
                        <a:t>n/a</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r h="808938">
                <a:tc>
                  <a:txBody>
                    <a:bodyPr/>
                    <a:lstStyle/>
                    <a:p>
                      <a:r>
                        <a:rPr lang="en-US" sz="2800">
                          <a:solidFill>
                            <a:schemeClr val="tx1"/>
                          </a:solidFill>
                          <a:effectLst/>
                        </a:rPr>
                        <a:t>New work, such as a simulation</a:t>
                      </a:r>
                      <a:endParaRPr lang="en-US" sz="280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u="none" strike="noStrike" dirty="0" err="1" smtClean="0">
                          <a:solidFill>
                            <a:schemeClr val="tx1"/>
                          </a:solidFill>
                          <a:effectLst/>
                          <a:latin typeface="Courier New" panose="02070309020205020404" pitchFamily="49" charset="0"/>
                          <a:cs typeface="Courier New" panose="02070309020205020404" pitchFamily="49" charset="0"/>
                        </a:rPr>
                        <a:t>RecordData</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bl>
          </a:graphicData>
        </a:graphic>
      </p:graphicFrame>
      <p:sp>
        <p:nvSpPr>
          <p:cNvPr id="3" name="Title 2"/>
          <p:cNvSpPr>
            <a:spLocks noGrp="1"/>
          </p:cNvSpPr>
          <p:nvPr>
            <p:ph type="title"/>
          </p:nvPr>
        </p:nvSpPr>
        <p:spPr/>
        <p:txBody>
          <a:bodyPr/>
          <a:lstStyle/>
          <a:p>
            <a:r>
              <a:rPr lang="en-US" dirty="0" err="1" smtClean="0"/>
              <a:t>WebSocket</a:t>
            </a:r>
            <a:r>
              <a:rPr lang="en-US" dirty="0" smtClean="0"/>
              <a:t> Requests and Responses</a:t>
            </a:r>
            <a:endParaRPr lang="en-US" dirty="0"/>
          </a:p>
        </p:txBody>
      </p:sp>
    </p:spTree>
    <p:extLst>
      <p:ext uri="{BB962C8B-B14F-4D97-AF65-F5344CB8AC3E}">
        <p14:creationId xmlns:p14="http://schemas.microsoft.com/office/powerpoint/2010/main" val="4068932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9057" y="763399"/>
            <a:ext cx="8925886" cy="5863904"/>
          </a:xfrm>
        </p:spPr>
        <p:txBody>
          <a:bodyPr>
            <a:noAutofit/>
          </a:bodyPr>
          <a:lstStyle/>
          <a:p>
            <a:pPr marL="0" indent="0">
              <a:buNone/>
            </a:pPr>
            <a:r>
              <a:rPr lang="en-US" sz="1400" dirty="0">
                <a:latin typeface="Courier New" panose="02070309020205020404" pitchFamily="49" charset="0"/>
                <a:cs typeface="Courier New" panose="02070309020205020404" pitchFamily="49" charset="0"/>
              </a:rPr>
              <a:t>message </a:t>
            </a:r>
            <a:r>
              <a:rPr lang="en-US" sz="1400" dirty="0" err="1">
                <a:latin typeface="Courier New" panose="02070309020205020404" pitchFamily="49" charset="0"/>
                <a:cs typeface="Courier New" panose="02070309020205020404" pitchFamily="49" charset="0"/>
              </a:rPr>
              <a:t>BookmarkIntervalContent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int64 </a:t>
            </a:r>
            <a:r>
              <a:rPr lang="en-US" sz="1400" dirty="0" err="1">
                <a:latin typeface="Courier New" panose="02070309020205020404" pitchFamily="49" charset="0"/>
                <a:cs typeface="Courier New" panose="02070309020205020404" pitchFamily="49" charset="0"/>
              </a:rPr>
              <a:t>first_record</a:t>
            </a:r>
            <a:r>
              <a:rPr lang="en-US" sz="1400" dirty="0">
                <a:latin typeface="Courier New" panose="02070309020205020404" pitchFamily="49" charset="0"/>
                <a:cs typeface="Courier New" panose="02070309020205020404" pitchFamily="49" charset="0"/>
              </a:rPr>
              <a:t> = 1; /// [semantically optional]</a:t>
            </a:r>
          </a:p>
          <a:p>
            <a:pPr marL="0" indent="0">
              <a:buNone/>
            </a:pPr>
            <a:r>
              <a:rPr lang="en-US" sz="1400" dirty="0">
                <a:latin typeface="Courier New" panose="02070309020205020404" pitchFamily="49" charset="0"/>
                <a:cs typeface="Courier New" panose="02070309020205020404" pitchFamily="49" charset="0"/>
              </a:rPr>
              <a:t>    int64 </a:t>
            </a:r>
            <a:r>
              <a:rPr lang="en-US" sz="1400" dirty="0" err="1">
                <a:latin typeface="Courier New" panose="02070309020205020404" pitchFamily="49" charset="0"/>
                <a:cs typeface="Courier New" panose="02070309020205020404" pitchFamily="49" charset="0"/>
              </a:rPr>
              <a:t>last_record</a:t>
            </a:r>
            <a:r>
              <a:rPr lang="en-US" sz="1400" dirty="0">
                <a:latin typeface="Courier New" panose="02070309020205020404" pitchFamily="49" charset="0"/>
                <a:cs typeface="Courier New" panose="02070309020205020404" pitchFamily="49" charset="0"/>
              </a:rPr>
              <a:t>  = 2; /// [semantically optional]</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message </a:t>
            </a:r>
            <a:r>
              <a:rPr lang="en-US" sz="1400" dirty="0" err="1">
                <a:latin typeface="Courier New" panose="02070309020205020404" pitchFamily="49" charset="0"/>
                <a:cs typeface="Courier New" panose="02070309020205020404" pitchFamily="49" charset="0"/>
              </a:rPr>
              <a:t>BookmarkSetContent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repeated int64 </a:t>
            </a:r>
            <a:r>
              <a:rPr lang="en-US" sz="1400" dirty="0" err="1">
                <a:latin typeface="Courier New" panose="02070309020205020404" pitchFamily="49" charset="0"/>
                <a:cs typeface="Courier New" panose="02070309020205020404" pitchFamily="49" charset="0"/>
              </a:rPr>
              <a:t>record_ids</a:t>
            </a:r>
            <a:r>
              <a:rPr lang="en-US" sz="1400" dirty="0">
                <a:latin typeface="Courier New" panose="02070309020205020404" pitchFamily="49" charset="0"/>
                <a:cs typeface="Courier New" panose="02070309020205020404" pitchFamily="49" charset="0"/>
              </a:rPr>
              <a:t> = 1; /// [semantically optional]</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message </a:t>
            </a:r>
            <a:r>
              <a:rPr lang="en-US" sz="1400" dirty="0" err="1">
                <a:latin typeface="Courier New" panose="02070309020205020404" pitchFamily="49" charset="0"/>
                <a:cs typeface="Courier New" panose="02070309020205020404" pitchFamily="49" charset="0"/>
              </a:rPr>
              <a:t>BookmarkMeta</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bookmark_id</a:t>
            </a:r>
            <a:r>
              <a:rPr lang="en-US" sz="1400" dirty="0">
                <a:latin typeface="Courier New" panose="02070309020205020404" pitchFamily="49" charset="0"/>
                <a:cs typeface="Courier New" panose="02070309020205020404" pitchFamily="49" charset="0"/>
              </a:rPr>
              <a:t>   = 1; /// [semantically optional]</a:t>
            </a:r>
          </a:p>
          <a:p>
            <a:pPr marL="0" inden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bookmark_name</a:t>
            </a:r>
            <a:r>
              <a:rPr lang="en-US" sz="1400" dirty="0">
                <a:latin typeface="Courier New" panose="02070309020205020404" pitchFamily="49" charset="0"/>
                <a:cs typeface="Courier New" panose="02070309020205020404" pitchFamily="49" charset="0"/>
              </a:rPr>
              <a:t> = 2; /// [semantically required]</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oneof</a:t>
            </a:r>
            <a:r>
              <a:rPr lang="en-US" sz="1400" dirty="0">
                <a:latin typeface="Courier New" panose="02070309020205020404" pitchFamily="49" charset="0"/>
                <a:cs typeface="Courier New" panose="02070309020205020404" pitchFamily="49" charset="0"/>
              </a:rPr>
              <a:t>                       content            /// [semantically required]</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BookmarkIntervalContent</a:t>
            </a:r>
            <a:r>
              <a:rPr lang="en-US" sz="1400" dirty="0">
                <a:latin typeface="Courier New" panose="02070309020205020404" pitchFamily="49" charset="0"/>
                <a:cs typeface="Courier New" panose="02070309020205020404" pitchFamily="49" charset="0"/>
              </a:rPr>
              <a:t> interval      = 3;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BookmarkSetContent</a:t>
            </a:r>
            <a:r>
              <a:rPr lang="en-US" sz="1400" dirty="0">
                <a:latin typeface="Courier New" panose="02070309020205020404" pitchFamily="49" charset="0"/>
                <a:cs typeface="Courier New" panose="02070309020205020404" pitchFamily="49" charset="0"/>
              </a:rPr>
              <a:t>      set           = 4;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FilterExpression</a:t>
            </a:r>
            <a:r>
              <a:rPr lang="en-US" sz="1400" dirty="0">
                <a:latin typeface="Courier New" panose="02070309020205020404" pitchFamily="49" charset="0"/>
                <a:cs typeface="Courier New" panose="02070309020205020404" pitchFamily="49" charset="0"/>
              </a:rPr>
              <a:t>        filter        = 5;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message </a:t>
            </a:r>
            <a:r>
              <a:rPr lang="en-US" sz="1400" dirty="0" err="1">
                <a:latin typeface="Courier New" panose="02070309020205020404" pitchFamily="49" charset="0"/>
                <a:cs typeface="Courier New" panose="02070309020205020404" pitchFamily="49" charset="0"/>
              </a:rPr>
              <a:t>BookmarkMetaList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repeated </a:t>
            </a:r>
            <a:r>
              <a:rPr lang="en-US" sz="1400" dirty="0" err="1">
                <a:latin typeface="Courier New" panose="02070309020205020404" pitchFamily="49" charset="0"/>
                <a:cs typeface="Courier New" panose="02070309020205020404" pitchFamily="49" charset="0"/>
              </a:rPr>
              <a:t>BookmarkMeta</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bookmark_metas</a:t>
            </a:r>
            <a:r>
              <a:rPr lang="en-US" sz="1400" dirty="0">
                <a:latin typeface="Courier New" panose="02070309020205020404" pitchFamily="49" charset="0"/>
                <a:cs typeface="Courier New" panose="02070309020205020404" pitchFamily="49" charset="0"/>
              </a:rPr>
              <a:t> = 1; /// [semantically optional]</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Illustrative Excerpt from Protocol Buffer Definitions</a:t>
            </a:r>
            <a:endParaRPr lang="en-US" dirty="0"/>
          </a:p>
        </p:txBody>
      </p:sp>
    </p:spTree>
    <p:extLst>
      <p:ext uri="{BB962C8B-B14F-4D97-AF65-F5344CB8AC3E}">
        <p14:creationId xmlns:p14="http://schemas.microsoft.com/office/powerpoint/2010/main" val="6979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and Response Object Relationships</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7446" y="805342"/>
            <a:ext cx="8925886" cy="5780015"/>
          </a:xfrm>
          <a:prstGeom prst="rect">
            <a:avLst/>
          </a:prstGeom>
        </p:spPr>
      </p:pic>
    </p:spTree>
    <p:extLst>
      <p:ext uri="{BB962C8B-B14F-4D97-AF65-F5344CB8AC3E}">
        <p14:creationId xmlns:p14="http://schemas.microsoft.com/office/powerpoint/2010/main" val="76576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a:t>
            </a:r>
            <a:r>
              <a:rPr lang="en-US" dirty="0" smtClean="0"/>
              <a:t>Serving Static Data</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788564"/>
            <a:ext cx="9144000" cy="5844645"/>
          </a:xfrm>
          <a:prstGeom prst="rect">
            <a:avLst/>
          </a:prstGeom>
        </p:spPr>
      </p:pic>
    </p:spTree>
    <p:extLst>
      <p:ext uri="{BB962C8B-B14F-4D97-AF65-F5344CB8AC3E}">
        <p14:creationId xmlns:p14="http://schemas.microsoft.com/office/powerpoint/2010/main" val="330829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a:t>
            </a:r>
            <a:r>
              <a:rPr lang="en-US" dirty="0" smtClean="0"/>
              <a:t>Serving Real-time/Sensor Data</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788564"/>
            <a:ext cx="9144000" cy="5830349"/>
          </a:xfrm>
          <a:prstGeom prst="rect">
            <a:avLst/>
          </a:prstGeom>
        </p:spPr>
      </p:pic>
    </p:spTree>
    <p:extLst>
      <p:ext uri="{BB962C8B-B14F-4D97-AF65-F5344CB8AC3E}">
        <p14:creationId xmlns:p14="http://schemas.microsoft.com/office/powerpoint/2010/main" val="15229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a:t>
            </a:r>
            <a:r>
              <a:rPr lang="en-US" dirty="0" smtClean="0"/>
              <a:t>Creating and Serving Simulation Data</a:t>
            </a:r>
            <a:endParaRPr lang="en-US" i="1"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805343"/>
            <a:ext cx="9144000" cy="5830350"/>
          </a:xfrm>
          <a:prstGeom prst="rect">
            <a:avLst/>
          </a:prstGeom>
        </p:spPr>
      </p:pic>
    </p:spTree>
    <p:extLst>
      <p:ext uri="{BB962C8B-B14F-4D97-AF65-F5344CB8AC3E}">
        <p14:creationId xmlns:p14="http://schemas.microsoft.com/office/powerpoint/2010/main" val="250518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89" y="822121"/>
            <a:ext cx="8967831" cy="5763237"/>
          </a:xfrm>
        </p:spPr>
        <p:txBody>
          <a:bodyPr>
            <a:noAutofit/>
          </a:bodyPr>
          <a:lstStyle/>
          <a:p>
            <a:pPr marL="0" indent="0">
              <a:lnSpc>
                <a:spcPct val="140000"/>
              </a:lnSpc>
              <a:buNone/>
            </a:pPr>
            <a:r>
              <a:rPr lang="en-US" sz="1850" dirty="0" smtClean="0"/>
              <a:t>We present </a:t>
            </a:r>
            <a:r>
              <a:rPr lang="en-US" sz="1850" dirty="0"/>
              <a:t>an overview of the dataflow architecture developed for the National Renewable Energy Laboratory’s Advanced Energy System Design (AESD) capability. The dataflow architecture is general-purpose, supporting a wide range of multivariate time-varying data producers, including measurements from real-time sensors and results from high performance computing (HPC) simulations, and allowing multiple concurrent </a:t>
            </a:r>
            <a:r>
              <a:rPr lang="en-US" sz="1850" dirty="0" smtClean="0"/>
              <a:t>consumers, </a:t>
            </a:r>
            <a:r>
              <a:rPr lang="en-US" sz="1850" dirty="0"/>
              <a:t>including visualizations, statistical analyses, and </a:t>
            </a:r>
            <a:r>
              <a:rPr lang="en-US" sz="1850" dirty="0" err="1"/>
              <a:t>datastores</a:t>
            </a:r>
            <a:r>
              <a:rPr lang="en-US" sz="1850" dirty="0"/>
              <a:t>. The AESD Records API (application program interface) enables software that serves multidimensional record-oriented data to interoperate with software than uses such data. In the context of the Records API, multidimensional data records are simply tuples of real numbers, integers, and character strings, where each data value is tagged by a variable name and each record is assigned a unique identifier. We discuss three major use cases for serving and consuming records data: (</a:t>
            </a:r>
            <a:r>
              <a:rPr lang="en-US" sz="1850" dirty="0" err="1"/>
              <a:t>i</a:t>
            </a:r>
            <a:r>
              <a:rPr lang="en-US" sz="1850" dirty="0"/>
              <a:t>) static data, (ii) dynamically augmented data, (iii) on-demand simulations, (iv) with filters, and (v) with bookmarks. Separate implementations of the API exist in C++, Haskell, JavaScript, Python, and R.</a:t>
            </a:r>
          </a:p>
        </p:txBody>
      </p:sp>
      <p:sp>
        <p:nvSpPr>
          <p:cNvPr id="3" name="Title 2"/>
          <p:cNvSpPr>
            <a:spLocks noGrp="1"/>
          </p:cNvSpPr>
          <p:nvPr>
            <p:ph type="title"/>
          </p:nvPr>
        </p:nvSpPr>
        <p:spPr/>
        <p:txBody>
          <a:bodyPr/>
          <a:lstStyle/>
          <a:p>
            <a:r>
              <a:rPr lang="en-US" dirty="0" smtClean="0"/>
              <a:t>Abstract</a:t>
            </a:r>
            <a:endParaRPr lang="en-US" dirty="0"/>
          </a:p>
        </p:txBody>
      </p:sp>
    </p:spTree>
    <p:extLst>
      <p:ext uri="{BB962C8B-B14F-4D97-AF65-F5344CB8AC3E}">
        <p14:creationId xmlns:p14="http://schemas.microsoft.com/office/powerpoint/2010/main" val="4254689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a:t>
            </a:r>
            <a:r>
              <a:rPr lang="en-US" dirty="0" smtClean="0"/>
              <a:t> Bookmarking Data for Later Retrieval</a:t>
            </a:r>
            <a:endParaRPr lang="en-US" i="1"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880844"/>
            <a:ext cx="9144000" cy="5746459"/>
          </a:xfrm>
          <a:prstGeom prst="rect">
            <a:avLst/>
          </a:prstGeom>
        </p:spPr>
      </p:pic>
    </p:spTree>
    <p:extLst>
      <p:ext uri="{BB962C8B-B14F-4D97-AF65-F5344CB8AC3E}">
        <p14:creationId xmlns:p14="http://schemas.microsoft.com/office/powerpoint/2010/main" val="405557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835" y="813731"/>
            <a:ext cx="8934275" cy="5780015"/>
          </a:xfrm>
        </p:spPr>
        <p:txBody>
          <a:bodyPr>
            <a:normAutofit fontScale="85000" lnSpcReduction="20000"/>
          </a:bodyPr>
          <a:lstStyle/>
          <a:p>
            <a:r>
              <a:rPr lang="en-US" dirty="0" smtClean="0"/>
              <a:t>Connect to a server</a:t>
            </a:r>
            <a:br>
              <a:rPr lang="en-US" dirty="0" smtClean="0"/>
            </a:br>
            <a:r>
              <a:rPr lang="en-US" sz="2400" b="1" dirty="0">
                <a:solidFill>
                  <a:schemeClr val="tx1"/>
                </a:solidFill>
                <a:latin typeface="Courier New" panose="02070309020205020404" pitchFamily="49" charset="0"/>
                <a:cs typeface="Courier New" panose="02070309020205020404" pitchFamily="49" charset="0"/>
              </a:rPr>
              <a:t>connect</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wsURL</a:t>
            </a:r>
            <a:r>
              <a:rPr lang="en-US" sz="2400" dirty="0" smtClean="0">
                <a:solidFill>
                  <a:schemeClr val="tx1"/>
                </a:solidFill>
                <a:latin typeface="Courier New" panose="02070309020205020404" pitchFamily="49" charset="0"/>
                <a:cs typeface="Courier New" panose="02070309020205020404" pitchFamily="49" charset="0"/>
              </a:rPr>
              <a:t>)</a:t>
            </a:r>
            <a:br>
              <a:rPr lang="en-US" sz="2400" dirty="0" smtClean="0">
                <a:solidFill>
                  <a:schemeClr val="tx1"/>
                </a:solidFill>
                <a:latin typeface="Courier New" panose="02070309020205020404" pitchFamily="49" charset="0"/>
                <a:cs typeface="Courier New" panose="02070309020205020404" pitchFamily="49" charset="0"/>
              </a:rPr>
            </a:br>
            <a:endParaRPr lang="en-US" sz="2400" dirty="0">
              <a:solidFill>
                <a:schemeClr val="tx1"/>
              </a:solidFill>
              <a:latin typeface="Courier New" panose="02070309020205020404" pitchFamily="49" charset="0"/>
              <a:cs typeface="Courier New" panose="02070309020205020404" pitchFamily="49" charset="0"/>
            </a:endParaRPr>
          </a:p>
          <a:p>
            <a:r>
              <a:rPr lang="en-US" dirty="0" smtClean="0"/>
              <a:t>Disconnect from a server</a:t>
            </a:r>
            <a:br>
              <a:rPr lang="en-US" dirty="0" smtClean="0"/>
            </a:br>
            <a:r>
              <a:rPr lang="en-US" sz="2400" b="1" dirty="0">
                <a:solidFill>
                  <a:schemeClr val="tx1"/>
                </a:solidFill>
                <a:latin typeface="Courier New" panose="02070309020205020404" pitchFamily="49" charset="0"/>
                <a:cs typeface="Courier New" panose="02070309020205020404" pitchFamily="49" charset="0"/>
              </a:rPr>
              <a:t>disconnect</a:t>
            </a:r>
            <a:r>
              <a:rPr lang="en-US" sz="2400" dirty="0">
                <a:solidFill>
                  <a:schemeClr val="tx1"/>
                </a:solidFill>
                <a:latin typeface="Courier New" panose="02070309020205020404" pitchFamily="49" charset="0"/>
                <a:cs typeface="Courier New" panose="02070309020205020404" pitchFamily="49" charset="0"/>
              </a:rPr>
              <a:t>(connection</a:t>
            </a:r>
            <a:r>
              <a:rPr lang="en-US" sz="2400" dirty="0" smtClean="0">
                <a:solidFill>
                  <a:schemeClr val="tx1"/>
                </a:solidFill>
                <a:latin typeface="Courier New" panose="02070309020205020404" pitchFamily="49" charset="0"/>
                <a:cs typeface="Courier New" panose="02070309020205020404" pitchFamily="49" charset="0"/>
              </a:rPr>
              <a:t>)</a:t>
            </a:r>
            <a:br>
              <a:rPr lang="en-US" sz="2400" dirty="0" smtClean="0">
                <a:solidFill>
                  <a:schemeClr val="tx1"/>
                </a:solidFill>
                <a:latin typeface="Courier New" panose="02070309020205020404" pitchFamily="49" charset="0"/>
                <a:cs typeface="Courier New" panose="02070309020205020404" pitchFamily="49" charset="0"/>
              </a:rPr>
            </a:br>
            <a:endParaRPr lang="en-US" sz="2400" dirty="0">
              <a:solidFill>
                <a:schemeClr val="tx1"/>
              </a:solidFill>
              <a:latin typeface="Courier New" panose="02070309020205020404" pitchFamily="49" charset="0"/>
              <a:cs typeface="Courier New" panose="02070309020205020404" pitchFamily="49" charset="0"/>
            </a:endParaRPr>
          </a:p>
          <a:p>
            <a:r>
              <a:rPr lang="en-US" dirty="0" smtClean="0"/>
              <a:t>Retrieve list of data models</a:t>
            </a:r>
            <a:br>
              <a:rPr lang="en-US" dirty="0" smtClean="0"/>
            </a:br>
            <a:r>
              <a:rPr lang="en-US" sz="2400" b="1" dirty="0" err="1">
                <a:solidFill>
                  <a:schemeClr val="tx1"/>
                </a:solidFill>
                <a:latin typeface="Courier New" panose="02070309020205020404" pitchFamily="49" charset="0"/>
                <a:cs typeface="Courier New" panose="02070309020205020404" pitchFamily="49" charset="0"/>
              </a:rPr>
              <a:t>requestModelsMetadata</a:t>
            </a:r>
            <a:r>
              <a:rPr lang="en-US" sz="2400" dirty="0">
                <a:solidFill>
                  <a:schemeClr val="tx1"/>
                </a:solidFill>
                <a:latin typeface="Courier New" panose="02070309020205020404" pitchFamily="49" charset="0"/>
                <a:cs typeface="Courier New" panose="02070309020205020404" pitchFamily="49" charset="0"/>
              </a:rPr>
              <a:t>(connection, </a:t>
            </a:r>
            <a:r>
              <a:rPr lang="en-US" sz="2400" dirty="0" err="1">
                <a:solidFill>
                  <a:schemeClr val="tx1"/>
                </a:solidFill>
                <a:latin typeface="Courier New" panose="02070309020205020404" pitchFamily="49" charset="0"/>
                <a:cs typeface="Courier New" panose="02070309020205020404" pitchFamily="49" charset="0"/>
              </a:rPr>
              <a:t>modelId</a:t>
            </a:r>
            <a:r>
              <a:rPr lang="en-US" sz="2400" dirty="0">
                <a:solidFill>
                  <a:schemeClr val="tx1"/>
                </a:solidFill>
                <a:latin typeface="Courier New" panose="02070309020205020404" pitchFamily="49" charset="0"/>
                <a:cs typeface="Courier New" panose="02070309020205020404" pitchFamily="49" charset="0"/>
              </a:rPr>
              <a:t>, notify, </a:t>
            </a:r>
            <a:r>
              <a:rPr lang="en-US" sz="2400" dirty="0" err="1">
                <a:solidFill>
                  <a:schemeClr val="tx1"/>
                </a:solidFill>
                <a:latin typeface="Courier New" panose="02070309020205020404" pitchFamily="49" charset="0"/>
                <a:cs typeface="Courier New" panose="02070309020205020404" pitchFamily="49" charset="0"/>
              </a:rPr>
              <a:t>notifyError</a:t>
            </a:r>
            <a:r>
              <a:rPr lang="en-US" sz="2400" dirty="0" smtClean="0">
                <a:solidFill>
                  <a:schemeClr val="tx1"/>
                </a:solidFill>
                <a:latin typeface="Courier New" panose="02070309020205020404" pitchFamily="49" charset="0"/>
                <a:cs typeface="Courier New" panose="02070309020205020404" pitchFamily="49" charset="0"/>
              </a:rPr>
              <a:t>)</a:t>
            </a:r>
            <a:br>
              <a:rPr lang="en-US" sz="2400" dirty="0" smtClean="0">
                <a:solidFill>
                  <a:schemeClr val="tx1"/>
                </a:solidFill>
                <a:latin typeface="Courier New" panose="02070309020205020404" pitchFamily="49" charset="0"/>
                <a:cs typeface="Courier New" panose="02070309020205020404" pitchFamily="49" charset="0"/>
              </a:rPr>
            </a:br>
            <a:endParaRPr lang="en-US" sz="2400" dirty="0">
              <a:solidFill>
                <a:schemeClr val="tx1"/>
              </a:solidFill>
              <a:latin typeface="Courier New" panose="02070309020205020404" pitchFamily="49" charset="0"/>
              <a:cs typeface="Courier New" panose="02070309020205020404" pitchFamily="49" charset="0"/>
            </a:endParaRPr>
          </a:p>
          <a:p>
            <a:r>
              <a:rPr lang="en-US" dirty="0" smtClean="0"/>
              <a:t>Retrieve data records</a:t>
            </a:r>
            <a:br>
              <a:rPr lang="en-US" dirty="0" smtClean="0"/>
            </a:br>
            <a:r>
              <a:rPr lang="en-US" sz="2400" b="1" dirty="0" err="1">
                <a:solidFill>
                  <a:schemeClr val="tx1"/>
                </a:solidFill>
                <a:latin typeface="Courier New" panose="02070309020205020404" pitchFamily="49" charset="0"/>
                <a:cs typeface="Courier New" panose="02070309020205020404" pitchFamily="49" charset="0"/>
              </a:rPr>
              <a:t>requestRecordsData</a:t>
            </a:r>
            <a:r>
              <a:rPr lang="en-US" sz="2400" dirty="0">
                <a:solidFill>
                  <a:schemeClr val="tx1"/>
                </a:solidFill>
                <a:latin typeface="Courier New" panose="02070309020205020404" pitchFamily="49" charset="0"/>
                <a:cs typeface="Courier New" panose="02070309020205020404" pitchFamily="49" charset="0"/>
              </a:rPr>
              <a:t>(connection, </a:t>
            </a:r>
            <a:r>
              <a:rPr lang="en-US" sz="2400" dirty="0" err="1">
                <a:solidFill>
                  <a:schemeClr val="tx1"/>
                </a:solidFill>
                <a:latin typeface="Courier New" panose="02070309020205020404" pitchFamily="49" charset="0"/>
                <a:cs typeface="Courier New" panose="02070309020205020404" pitchFamily="49" charset="0"/>
              </a:rPr>
              <a:t>modelId</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maxRecords</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variableIds</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bookmarkId</a:t>
            </a:r>
            <a:r>
              <a:rPr lang="en-US" sz="2400" dirty="0">
                <a:solidFill>
                  <a:schemeClr val="tx1"/>
                </a:solidFill>
                <a:latin typeface="Courier New" panose="02070309020205020404" pitchFamily="49" charset="0"/>
                <a:cs typeface="Courier New" panose="02070309020205020404" pitchFamily="49" charset="0"/>
              </a:rPr>
              <a:t>, notify, </a:t>
            </a:r>
            <a:r>
              <a:rPr lang="en-US" sz="2400" dirty="0" err="1">
                <a:solidFill>
                  <a:schemeClr val="tx1"/>
                </a:solidFill>
                <a:latin typeface="Courier New" panose="02070309020205020404" pitchFamily="49" charset="0"/>
                <a:cs typeface="Courier New" panose="02070309020205020404" pitchFamily="49" charset="0"/>
              </a:rPr>
              <a:t>notifyError</a:t>
            </a:r>
            <a:r>
              <a:rPr lang="en-US" sz="2400" dirty="0" smtClean="0">
                <a:solidFill>
                  <a:schemeClr val="tx1"/>
                </a:solidFill>
                <a:latin typeface="Courier New" panose="02070309020205020404" pitchFamily="49" charset="0"/>
                <a:cs typeface="Courier New" panose="02070309020205020404" pitchFamily="49" charset="0"/>
              </a:rPr>
              <a:t>)</a:t>
            </a:r>
            <a:br>
              <a:rPr lang="en-US" sz="2400" dirty="0" smtClean="0">
                <a:solidFill>
                  <a:schemeClr val="tx1"/>
                </a:solidFill>
                <a:latin typeface="Courier New" panose="02070309020205020404" pitchFamily="49" charset="0"/>
                <a:cs typeface="Courier New" panose="02070309020205020404" pitchFamily="49" charset="0"/>
              </a:rPr>
            </a:br>
            <a:endParaRPr lang="en-US" sz="2400" dirty="0">
              <a:solidFill>
                <a:schemeClr val="tx1"/>
              </a:solidFill>
              <a:latin typeface="Courier New" panose="02070309020205020404" pitchFamily="49" charset="0"/>
              <a:cs typeface="Courier New" panose="02070309020205020404" pitchFamily="49" charset="0"/>
            </a:endParaRPr>
          </a:p>
          <a:p>
            <a:pPr>
              <a:lnSpc>
                <a:spcPct val="90000"/>
              </a:lnSpc>
            </a:pPr>
            <a:r>
              <a:rPr lang="en-US" dirty="0" smtClean="0"/>
              <a:t>Retrieve list of bookmarks</a:t>
            </a:r>
            <a:br>
              <a:rPr lang="en-US" dirty="0" smtClean="0"/>
            </a:br>
            <a:r>
              <a:rPr lang="en-US" sz="2400" b="1" dirty="0" err="1">
                <a:solidFill>
                  <a:schemeClr val="tx1"/>
                </a:solidFill>
                <a:latin typeface="Courier New" panose="02070309020205020404" pitchFamily="49" charset="0"/>
                <a:cs typeface="Courier New" panose="02070309020205020404" pitchFamily="49" charset="0"/>
              </a:rPr>
              <a:t>requestBookmarkMeta</a:t>
            </a:r>
            <a:r>
              <a:rPr lang="en-US" sz="2400" dirty="0">
                <a:solidFill>
                  <a:schemeClr val="tx1"/>
                </a:solidFill>
                <a:latin typeface="Courier New" panose="02070309020205020404" pitchFamily="49" charset="0"/>
                <a:cs typeface="Courier New" panose="02070309020205020404" pitchFamily="49" charset="0"/>
              </a:rPr>
              <a:t>(connection, </a:t>
            </a:r>
            <a:r>
              <a:rPr lang="en-US" sz="2400" dirty="0" err="1">
                <a:solidFill>
                  <a:schemeClr val="tx1"/>
                </a:solidFill>
                <a:latin typeface="Courier New" panose="02070309020205020404" pitchFamily="49" charset="0"/>
                <a:cs typeface="Courier New" panose="02070309020205020404" pitchFamily="49" charset="0"/>
              </a:rPr>
              <a:t>modelId</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bookmarkId</a:t>
            </a:r>
            <a:r>
              <a:rPr lang="en-US" sz="2400" dirty="0">
                <a:solidFill>
                  <a:schemeClr val="tx1"/>
                </a:solidFill>
                <a:latin typeface="Courier New" panose="02070309020205020404" pitchFamily="49" charset="0"/>
                <a:cs typeface="Courier New" panose="02070309020205020404" pitchFamily="49" charset="0"/>
              </a:rPr>
              <a:t>, notify, </a:t>
            </a:r>
            <a:r>
              <a:rPr lang="en-US" sz="2400" dirty="0" err="1">
                <a:solidFill>
                  <a:schemeClr val="tx1"/>
                </a:solidFill>
                <a:latin typeface="Courier New" panose="02070309020205020404" pitchFamily="49" charset="0"/>
                <a:cs typeface="Courier New" panose="02070309020205020404" pitchFamily="49" charset="0"/>
              </a:rPr>
              <a:t>notifyError</a:t>
            </a:r>
            <a:r>
              <a:rPr lang="en-US" sz="2400" dirty="0" smtClean="0">
                <a:solidFill>
                  <a:schemeClr val="tx1"/>
                </a:solidFill>
                <a:latin typeface="Courier New" panose="02070309020205020404" pitchFamily="49" charset="0"/>
                <a:cs typeface="Courier New" panose="02070309020205020404" pitchFamily="49" charset="0"/>
              </a:rPr>
              <a:t>)</a:t>
            </a:r>
            <a:br>
              <a:rPr lang="en-US" sz="2400" dirty="0" smtClean="0">
                <a:solidFill>
                  <a:schemeClr val="tx1"/>
                </a:solidFill>
                <a:latin typeface="Courier New" panose="02070309020205020404" pitchFamily="49" charset="0"/>
                <a:cs typeface="Courier New" panose="02070309020205020404" pitchFamily="49" charset="0"/>
              </a:rPr>
            </a:br>
            <a:endParaRPr lang="en-US" sz="2400" dirty="0">
              <a:solidFill>
                <a:schemeClr val="tx1"/>
              </a:solidFill>
              <a:latin typeface="Courier New" panose="02070309020205020404" pitchFamily="49" charset="0"/>
              <a:cs typeface="Courier New" panose="02070309020205020404" pitchFamily="49" charset="0"/>
            </a:endParaRPr>
          </a:p>
          <a:p>
            <a:r>
              <a:rPr lang="en-US" dirty="0" smtClean="0"/>
              <a:t>Create/update a bookmark</a:t>
            </a:r>
            <a:br>
              <a:rPr lang="en-US" dirty="0" smtClean="0"/>
            </a:br>
            <a:r>
              <a:rPr lang="en-US" sz="2400" b="1" dirty="0" err="1" smtClean="0">
                <a:solidFill>
                  <a:schemeClr val="tx1"/>
                </a:solidFill>
                <a:latin typeface="Courier New" panose="02070309020205020404" pitchFamily="49" charset="0"/>
                <a:cs typeface="Courier New" panose="02070309020205020404" pitchFamily="49" charset="0"/>
              </a:rPr>
              <a:t>requestSaveBookmark</a:t>
            </a:r>
            <a:r>
              <a:rPr lang="en-US" sz="2400" dirty="0" smtClean="0">
                <a:solidFill>
                  <a:schemeClr val="tx1"/>
                </a:solidFill>
                <a:latin typeface="Courier New" panose="02070309020205020404" pitchFamily="49" charset="0"/>
                <a:cs typeface="Courier New" panose="02070309020205020404" pitchFamily="49" charset="0"/>
              </a:rPr>
              <a:t>(connection</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modelId</a:t>
            </a:r>
            <a:r>
              <a:rPr lang="en-US" sz="2400" dirty="0">
                <a:solidFill>
                  <a:schemeClr val="tx1"/>
                </a:solidFill>
                <a:latin typeface="Courier New" panose="02070309020205020404" pitchFamily="49" charset="0"/>
                <a:cs typeface="Courier New" panose="02070309020205020404" pitchFamily="49" charset="0"/>
              </a:rPr>
              <a:t>, name, </a:t>
            </a:r>
            <a:r>
              <a:rPr lang="en-US" sz="2400" dirty="0" smtClean="0">
                <a:solidFill>
                  <a:schemeClr val="tx1"/>
                </a:solidFill>
                <a:latin typeface="Courier New" panose="02070309020205020404" pitchFamily="49" charset="0"/>
                <a:cs typeface="Courier New" panose="02070309020205020404" pitchFamily="49" charset="0"/>
              </a:rPr>
              <a:t>filter, </a:t>
            </a:r>
            <a:r>
              <a:rPr lang="en-US" sz="2400" dirty="0">
                <a:solidFill>
                  <a:schemeClr val="tx1"/>
                </a:solidFill>
                <a:latin typeface="Courier New" panose="02070309020205020404" pitchFamily="49" charset="0"/>
                <a:cs typeface="Courier New" panose="02070309020205020404" pitchFamily="49" charset="0"/>
              </a:rPr>
              <a:t>notify, </a:t>
            </a:r>
            <a:r>
              <a:rPr lang="en-US" sz="2400" dirty="0" err="1">
                <a:solidFill>
                  <a:schemeClr val="tx1"/>
                </a:solidFill>
                <a:latin typeface="Courier New" panose="02070309020205020404" pitchFamily="49" charset="0"/>
                <a:cs typeface="Courier New" panose="02070309020205020404" pitchFamily="49" charset="0"/>
              </a:rPr>
              <a:t>notifyError</a:t>
            </a:r>
            <a:r>
              <a:rPr lang="en-US" sz="2400" dirty="0">
                <a:solidFill>
                  <a:schemeClr val="tx1"/>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normAutofit/>
          </a:bodyPr>
          <a:lstStyle/>
          <a:p>
            <a:r>
              <a:rPr lang="en-US" i="1" dirty="0" smtClean="0"/>
              <a:t>Example Client Implementation: </a:t>
            </a:r>
            <a:r>
              <a:rPr lang="en-US" dirty="0" smtClean="0"/>
              <a:t>JavaScript</a:t>
            </a:r>
            <a:endParaRPr lang="en-US" dirty="0"/>
          </a:p>
        </p:txBody>
      </p:sp>
    </p:spTree>
    <p:extLst>
      <p:ext uri="{BB962C8B-B14F-4D97-AF65-F5344CB8AC3E}">
        <p14:creationId xmlns:p14="http://schemas.microsoft.com/office/powerpoint/2010/main" val="1744173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461394" y="780176"/>
            <a:ext cx="6350466" cy="5738070"/>
          </a:xfrm>
        </p:spPr>
      </p:pic>
      <p:sp>
        <p:nvSpPr>
          <p:cNvPr id="3" name="Title 2"/>
          <p:cNvSpPr>
            <a:spLocks noGrp="1"/>
          </p:cNvSpPr>
          <p:nvPr>
            <p:ph type="title"/>
          </p:nvPr>
        </p:nvSpPr>
        <p:spPr/>
        <p:txBody>
          <a:bodyPr/>
          <a:lstStyle/>
          <a:p>
            <a:r>
              <a:rPr lang="en-US" i="1" dirty="0" smtClean="0"/>
              <a:t>Example Client Usage: </a:t>
            </a:r>
            <a:r>
              <a:rPr lang="en-US" dirty="0" smtClean="0"/>
              <a:t>Python</a:t>
            </a:r>
            <a:endParaRPr lang="en-US" i="1" dirty="0"/>
          </a:p>
        </p:txBody>
      </p:sp>
      <p:sp>
        <p:nvSpPr>
          <p:cNvPr id="6" name="TextBox 5"/>
          <p:cNvSpPr txBox="1"/>
          <p:nvPr/>
        </p:nvSpPr>
        <p:spPr>
          <a:xfrm>
            <a:off x="5589683" y="1091701"/>
            <a:ext cx="1981312" cy="369332"/>
          </a:xfrm>
          <a:prstGeom prst="rect">
            <a:avLst/>
          </a:prstGeom>
          <a:solidFill>
            <a:srgbClr val="FFFFFF">
              <a:alpha val="74902"/>
            </a:srgbClr>
          </a:solidFill>
          <a:ln w="12700">
            <a:solidFill>
              <a:schemeClr val="accent5">
                <a:lumMod val="60000"/>
                <a:lumOff val="40000"/>
              </a:schemeClr>
            </a:solidFill>
          </a:ln>
        </p:spPr>
        <p:txBody>
          <a:bodyPr wrap="square" rtlCol="0">
            <a:spAutoFit/>
          </a:bodyPr>
          <a:lstStyle/>
          <a:p>
            <a:r>
              <a:rPr lang="en-US" dirty="0" smtClean="0">
                <a:solidFill>
                  <a:schemeClr val="accent5">
                    <a:lumMod val="60000"/>
                    <a:lumOff val="40000"/>
                  </a:schemeClr>
                </a:solidFill>
              </a:rPr>
              <a:t>Connect to server</a:t>
            </a:r>
            <a:endParaRPr lang="en-US" dirty="0">
              <a:solidFill>
                <a:schemeClr val="accent5">
                  <a:lumMod val="60000"/>
                  <a:lumOff val="40000"/>
                </a:schemeClr>
              </a:solidFill>
            </a:endParaRPr>
          </a:p>
        </p:txBody>
      </p:sp>
      <p:cxnSp>
        <p:nvCxnSpPr>
          <p:cNvPr id="7" name="Straight Arrow Connector 6"/>
          <p:cNvCxnSpPr>
            <a:stCxn id="6" idx="1"/>
          </p:cNvCxnSpPr>
          <p:nvPr/>
        </p:nvCxnSpPr>
        <p:spPr>
          <a:xfrm flipH="1" flipV="1">
            <a:off x="3783435" y="1091701"/>
            <a:ext cx="1806248" cy="184666"/>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89682" y="1890237"/>
            <a:ext cx="3394927" cy="369332"/>
          </a:xfrm>
          <a:prstGeom prst="rect">
            <a:avLst/>
          </a:prstGeom>
          <a:solidFill>
            <a:srgbClr val="FFFFFF">
              <a:alpha val="74902"/>
            </a:srgbClr>
          </a:solidFill>
          <a:ln w="12700">
            <a:solidFill>
              <a:schemeClr val="accent5">
                <a:lumMod val="60000"/>
                <a:lumOff val="40000"/>
              </a:schemeClr>
            </a:solidFill>
          </a:ln>
        </p:spPr>
        <p:txBody>
          <a:bodyPr wrap="square" rtlCol="0">
            <a:spAutoFit/>
          </a:bodyPr>
          <a:lstStyle/>
          <a:p>
            <a:r>
              <a:rPr lang="en-US" dirty="0" smtClean="0">
                <a:solidFill>
                  <a:schemeClr val="accent5">
                    <a:lumMod val="60000"/>
                    <a:lumOff val="40000"/>
                  </a:schemeClr>
                </a:solidFill>
              </a:rPr>
              <a:t>Discover data model and variables</a:t>
            </a:r>
            <a:endParaRPr lang="en-US" dirty="0">
              <a:solidFill>
                <a:schemeClr val="accent5">
                  <a:lumMod val="60000"/>
                  <a:lumOff val="40000"/>
                </a:schemeClr>
              </a:solidFill>
            </a:endParaRPr>
          </a:p>
        </p:txBody>
      </p:sp>
      <p:cxnSp>
        <p:nvCxnSpPr>
          <p:cNvPr id="9" name="Straight Arrow Connector 8"/>
          <p:cNvCxnSpPr>
            <a:stCxn id="8" idx="1"/>
          </p:cNvCxnSpPr>
          <p:nvPr/>
        </p:nvCxnSpPr>
        <p:spPr>
          <a:xfrm flipH="1" flipV="1">
            <a:off x="4144162" y="1705224"/>
            <a:ext cx="1445520" cy="369679"/>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flipH="1">
            <a:off x="2852257" y="2074903"/>
            <a:ext cx="2737425" cy="405228"/>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1198" y="2602439"/>
            <a:ext cx="1581507" cy="369332"/>
          </a:xfrm>
          <a:prstGeom prst="rect">
            <a:avLst/>
          </a:prstGeom>
          <a:solidFill>
            <a:srgbClr val="FFFFFF">
              <a:alpha val="74902"/>
            </a:srgbClr>
          </a:solidFill>
          <a:ln w="12700">
            <a:solidFill>
              <a:schemeClr val="accent5">
                <a:lumMod val="60000"/>
                <a:lumOff val="40000"/>
              </a:schemeClr>
            </a:solidFill>
          </a:ln>
        </p:spPr>
        <p:txBody>
          <a:bodyPr wrap="square" rtlCol="0">
            <a:spAutoFit/>
          </a:bodyPr>
          <a:lstStyle/>
          <a:p>
            <a:r>
              <a:rPr lang="en-US" dirty="0" smtClean="0">
                <a:solidFill>
                  <a:schemeClr val="accent5">
                    <a:lumMod val="60000"/>
                    <a:lumOff val="40000"/>
                  </a:schemeClr>
                </a:solidFill>
              </a:rPr>
              <a:t>List bookmarks</a:t>
            </a:r>
            <a:endParaRPr lang="en-US" dirty="0">
              <a:solidFill>
                <a:schemeClr val="accent5">
                  <a:lumMod val="60000"/>
                  <a:lumOff val="40000"/>
                </a:schemeClr>
              </a:solidFill>
            </a:endParaRPr>
          </a:p>
        </p:txBody>
      </p:sp>
      <p:cxnSp>
        <p:nvCxnSpPr>
          <p:cNvPr id="17" name="Straight Arrow Connector 16"/>
          <p:cNvCxnSpPr>
            <a:stCxn id="16" idx="1"/>
          </p:cNvCxnSpPr>
          <p:nvPr/>
        </p:nvCxnSpPr>
        <p:spPr>
          <a:xfrm flipH="1">
            <a:off x="3474444" y="2787105"/>
            <a:ext cx="2636754" cy="573728"/>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48824" y="3295411"/>
            <a:ext cx="2007948" cy="369332"/>
          </a:xfrm>
          <a:prstGeom prst="rect">
            <a:avLst/>
          </a:prstGeom>
          <a:solidFill>
            <a:srgbClr val="FFFFFF">
              <a:alpha val="74902"/>
            </a:srgbClr>
          </a:solidFill>
          <a:ln w="12700">
            <a:solidFill>
              <a:schemeClr val="accent5">
                <a:lumMod val="60000"/>
                <a:lumOff val="40000"/>
              </a:schemeClr>
            </a:solidFill>
          </a:ln>
        </p:spPr>
        <p:txBody>
          <a:bodyPr wrap="square" rtlCol="0">
            <a:spAutoFit/>
          </a:bodyPr>
          <a:lstStyle/>
          <a:p>
            <a:r>
              <a:rPr lang="en-US" dirty="0" smtClean="0">
                <a:solidFill>
                  <a:schemeClr val="accent5">
                    <a:lumMod val="60000"/>
                    <a:lumOff val="40000"/>
                  </a:schemeClr>
                </a:solidFill>
              </a:rPr>
              <a:t>Retrieve some data</a:t>
            </a:r>
            <a:endParaRPr lang="en-US" dirty="0">
              <a:solidFill>
                <a:schemeClr val="accent5">
                  <a:lumMod val="60000"/>
                  <a:lumOff val="40000"/>
                </a:schemeClr>
              </a:solidFill>
            </a:endParaRPr>
          </a:p>
        </p:txBody>
      </p:sp>
      <p:cxnSp>
        <p:nvCxnSpPr>
          <p:cNvPr id="19" name="Straight Arrow Connector 18"/>
          <p:cNvCxnSpPr>
            <a:stCxn id="18" idx="1"/>
          </p:cNvCxnSpPr>
          <p:nvPr/>
        </p:nvCxnSpPr>
        <p:spPr>
          <a:xfrm flipH="1">
            <a:off x="3912070" y="3480077"/>
            <a:ext cx="2636754" cy="573728"/>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66332" y="5031847"/>
            <a:ext cx="2333720" cy="369332"/>
          </a:xfrm>
          <a:prstGeom prst="rect">
            <a:avLst/>
          </a:prstGeom>
          <a:solidFill>
            <a:srgbClr val="FFFFFF">
              <a:alpha val="74902"/>
            </a:srgbClr>
          </a:solidFill>
          <a:ln w="12700">
            <a:solidFill>
              <a:schemeClr val="accent5">
                <a:lumMod val="60000"/>
                <a:lumOff val="40000"/>
              </a:schemeClr>
            </a:solidFill>
          </a:ln>
        </p:spPr>
        <p:txBody>
          <a:bodyPr wrap="square" rtlCol="0">
            <a:spAutoFit/>
          </a:bodyPr>
          <a:lstStyle/>
          <a:p>
            <a:r>
              <a:rPr lang="en-US" dirty="0" smtClean="0">
                <a:solidFill>
                  <a:schemeClr val="accent5">
                    <a:lumMod val="60000"/>
                    <a:lumOff val="40000"/>
                  </a:schemeClr>
                </a:solidFill>
              </a:rPr>
              <a:t>Create new bookmarks</a:t>
            </a:r>
            <a:endParaRPr lang="en-US" dirty="0">
              <a:solidFill>
                <a:schemeClr val="accent5">
                  <a:lumMod val="60000"/>
                  <a:lumOff val="40000"/>
                </a:schemeClr>
              </a:solidFill>
            </a:endParaRPr>
          </a:p>
        </p:txBody>
      </p:sp>
      <p:cxnSp>
        <p:nvCxnSpPr>
          <p:cNvPr id="21" name="Straight Arrow Connector 20"/>
          <p:cNvCxnSpPr>
            <a:stCxn id="20" idx="1"/>
          </p:cNvCxnSpPr>
          <p:nvPr/>
        </p:nvCxnSpPr>
        <p:spPr>
          <a:xfrm flipH="1">
            <a:off x="3829578" y="5216513"/>
            <a:ext cx="2636754" cy="573728"/>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1"/>
          </p:cNvCxnSpPr>
          <p:nvPr/>
        </p:nvCxnSpPr>
        <p:spPr>
          <a:xfrm flipH="1">
            <a:off x="3078762" y="3480077"/>
            <a:ext cx="3470062" cy="1653985"/>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1"/>
          </p:cNvCxnSpPr>
          <p:nvPr/>
        </p:nvCxnSpPr>
        <p:spPr>
          <a:xfrm flipH="1">
            <a:off x="4144162" y="5216513"/>
            <a:ext cx="2322170" cy="1116720"/>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914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39"/>
          <p:cNvSpPr>
            <a:spLocks noGrp="1"/>
          </p:cNvSpPr>
          <p:nvPr>
            <p:ph idx="1"/>
          </p:nvPr>
        </p:nvSpPr>
        <p:spPr>
          <a:xfrm>
            <a:off x="4138569" y="827948"/>
            <a:ext cx="4947727" cy="1746074"/>
          </a:xfrm>
        </p:spPr>
        <p:txBody>
          <a:bodyPr>
            <a:normAutofit fontScale="85000" lnSpcReduction="10000"/>
          </a:bodyPr>
          <a:lstStyle/>
          <a:p>
            <a:pPr marL="0" indent="0">
              <a:buNone/>
            </a:pPr>
            <a:r>
              <a:rPr lang="en-US" dirty="0" smtClean="0"/>
              <a:t>Sharing regardless of physical location</a:t>
            </a:r>
          </a:p>
          <a:p>
            <a:r>
              <a:rPr lang="en-US" dirty="0" smtClean="0"/>
              <a:t>Data</a:t>
            </a:r>
          </a:p>
          <a:p>
            <a:r>
              <a:rPr lang="en-US" dirty="0" smtClean="0"/>
              <a:t>Simulation results</a:t>
            </a:r>
          </a:p>
          <a:p>
            <a:r>
              <a:rPr lang="en-US" dirty="0" smtClean="0"/>
              <a:t>Bookmarks of data discoveries</a:t>
            </a:r>
          </a:p>
          <a:p>
            <a:endParaRPr lang="en-US" dirty="0" smtClean="0"/>
          </a:p>
        </p:txBody>
      </p:sp>
      <p:sp>
        <p:nvSpPr>
          <p:cNvPr id="2" name="Title 1"/>
          <p:cNvSpPr>
            <a:spLocks noGrp="1"/>
          </p:cNvSpPr>
          <p:nvPr>
            <p:ph type="title"/>
          </p:nvPr>
        </p:nvSpPr>
        <p:spPr/>
        <p:txBody>
          <a:bodyPr/>
          <a:lstStyle/>
          <a:p>
            <a:r>
              <a:rPr lang="en-US" dirty="0" smtClean="0"/>
              <a:t>Possibilities for Collaborative Use</a:t>
            </a:r>
            <a:endParaRPr lang="en-US" dirty="0"/>
          </a:p>
        </p:txBody>
      </p:sp>
      <p:sp>
        <p:nvSpPr>
          <p:cNvPr id="3" name="Rectangle 2"/>
          <p:cNvSpPr/>
          <p:nvPr/>
        </p:nvSpPr>
        <p:spPr>
          <a:xfrm>
            <a:off x="141902" y="1087772"/>
            <a:ext cx="3591199" cy="22342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smtClean="0"/>
              <a:t>Team in ESIF B311</a:t>
            </a:r>
            <a:endParaRPr lang="en-US" i="1" dirty="0"/>
          </a:p>
        </p:txBody>
      </p:sp>
      <p:sp>
        <p:nvSpPr>
          <p:cNvPr id="4" name="Rectangle 3"/>
          <p:cNvSpPr/>
          <p:nvPr/>
        </p:nvSpPr>
        <p:spPr>
          <a:xfrm>
            <a:off x="269846" y="1478558"/>
            <a:ext cx="2456575" cy="794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Staff Interacting with Immersive Visualization</a:t>
            </a:r>
            <a:endParaRPr lang="en-US" dirty="0"/>
          </a:p>
        </p:txBody>
      </p:sp>
      <p:sp>
        <p:nvSpPr>
          <p:cNvPr id="5" name="Rectangle 4"/>
          <p:cNvSpPr/>
          <p:nvPr/>
        </p:nvSpPr>
        <p:spPr>
          <a:xfrm>
            <a:off x="1039534" y="2371986"/>
            <a:ext cx="2562837" cy="783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Statistician Designing Simulation Experiments</a:t>
            </a:r>
            <a:endParaRPr lang="en-US" dirty="0"/>
          </a:p>
        </p:txBody>
      </p:sp>
      <p:sp>
        <p:nvSpPr>
          <p:cNvPr id="6" name="Rectangle 5"/>
          <p:cNvSpPr/>
          <p:nvPr/>
        </p:nvSpPr>
        <p:spPr>
          <a:xfrm>
            <a:off x="5413701" y="4957894"/>
            <a:ext cx="3547139" cy="1175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smtClean="0"/>
              <a:t>Team in NREL DC Conference Room</a:t>
            </a:r>
            <a:endParaRPr lang="en-US" i="1" dirty="0"/>
          </a:p>
        </p:txBody>
      </p:sp>
      <p:sp>
        <p:nvSpPr>
          <p:cNvPr id="7" name="Rectangle 6"/>
          <p:cNvSpPr/>
          <p:nvPr/>
        </p:nvSpPr>
        <p:spPr>
          <a:xfrm>
            <a:off x="5858319" y="5375946"/>
            <a:ext cx="2715230" cy="640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Staff Remotely Interacting with Visualization</a:t>
            </a:r>
            <a:endParaRPr lang="en-US" dirty="0"/>
          </a:p>
        </p:txBody>
      </p:sp>
      <p:sp>
        <p:nvSpPr>
          <p:cNvPr id="8" name="Rectangle 7"/>
          <p:cNvSpPr/>
          <p:nvPr/>
        </p:nvSpPr>
        <p:spPr>
          <a:xfrm>
            <a:off x="141902" y="5903751"/>
            <a:ext cx="4518869" cy="396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Compute Servers (Peregrine, AWS EC2, Other)</a:t>
            </a:r>
            <a:endParaRPr lang="en-US" dirty="0"/>
          </a:p>
        </p:txBody>
      </p:sp>
      <p:sp>
        <p:nvSpPr>
          <p:cNvPr id="9" name="Rectangle 8"/>
          <p:cNvSpPr/>
          <p:nvPr/>
        </p:nvSpPr>
        <p:spPr>
          <a:xfrm>
            <a:off x="5869892" y="2697056"/>
            <a:ext cx="2483142" cy="12513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smtClean="0"/>
              <a:t>Office in RSF</a:t>
            </a:r>
            <a:endParaRPr lang="en-US" i="1" dirty="0"/>
          </a:p>
        </p:txBody>
      </p:sp>
      <p:sp>
        <p:nvSpPr>
          <p:cNvPr id="10" name="Rectangle 9"/>
          <p:cNvSpPr/>
          <p:nvPr/>
        </p:nvSpPr>
        <p:spPr>
          <a:xfrm>
            <a:off x="6058946" y="3155658"/>
            <a:ext cx="2161556"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Analyst Viewing Bookmarked Data </a:t>
            </a:r>
            <a:endParaRPr lang="en-US" dirty="0"/>
          </a:p>
        </p:txBody>
      </p:sp>
      <p:sp>
        <p:nvSpPr>
          <p:cNvPr id="11" name="Rectangle 10"/>
          <p:cNvSpPr/>
          <p:nvPr/>
        </p:nvSpPr>
        <p:spPr>
          <a:xfrm>
            <a:off x="2626442" y="4135764"/>
            <a:ext cx="2699146" cy="394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AESDS Records Servers</a:t>
            </a:r>
            <a:endParaRPr lang="en-US" dirty="0"/>
          </a:p>
        </p:txBody>
      </p:sp>
      <p:cxnSp>
        <p:nvCxnSpPr>
          <p:cNvPr id="16" name="Elbow Connector 15"/>
          <p:cNvCxnSpPr>
            <a:stCxn id="11" idx="0"/>
            <a:endCxn id="5" idx="2"/>
          </p:cNvCxnSpPr>
          <p:nvPr/>
        </p:nvCxnSpPr>
        <p:spPr>
          <a:xfrm rot="16200000" flipV="1">
            <a:off x="2658431" y="2818180"/>
            <a:ext cx="980106" cy="1655062"/>
          </a:xfrm>
          <a:prstGeom prst="bentConnector3">
            <a:avLst>
              <a:gd name="adj1" fmla="val 50000"/>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1"/>
            <a:endCxn id="8" idx="0"/>
          </p:cNvCxnSpPr>
          <p:nvPr/>
        </p:nvCxnSpPr>
        <p:spPr>
          <a:xfrm rot="10800000" flipV="1">
            <a:off x="2401338" y="4332905"/>
            <a:ext cx="225105" cy="1570845"/>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 idx="2"/>
            <a:endCxn id="11" idx="3"/>
          </p:cNvCxnSpPr>
          <p:nvPr/>
        </p:nvCxnSpPr>
        <p:spPr>
          <a:xfrm rot="5400000">
            <a:off x="5978893" y="3172074"/>
            <a:ext cx="507527" cy="1814136"/>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11" idx="0"/>
          </p:cNvCxnSpPr>
          <p:nvPr/>
        </p:nvCxnSpPr>
        <p:spPr>
          <a:xfrm>
            <a:off x="2726421" y="1875638"/>
            <a:ext cx="1249594" cy="2260126"/>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2"/>
            <a:endCxn id="7" idx="1"/>
          </p:cNvCxnSpPr>
          <p:nvPr/>
        </p:nvCxnSpPr>
        <p:spPr>
          <a:xfrm rot="16200000" flipH="1">
            <a:off x="4334128" y="4171935"/>
            <a:ext cx="1166079" cy="1882304"/>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414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79" y="813731"/>
            <a:ext cx="8976220" cy="5763237"/>
          </a:xfrm>
        </p:spPr>
        <p:txBody>
          <a:bodyPr>
            <a:normAutofit fontScale="92500" lnSpcReduction="10000"/>
          </a:bodyPr>
          <a:lstStyle/>
          <a:p>
            <a:r>
              <a:rPr lang="en-US" sz="2300" dirty="0" smtClean="0"/>
              <a:t>Official release at end of September</a:t>
            </a:r>
          </a:p>
          <a:p>
            <a:r>
              <a:rPr lang="en-US" sz="2300" dirty="0" smtClean="0"/>
              <a:t>&lt;</a:t>
            </a:r>
            <a:r>
              <a:rPr lang="en-US" sz="2300" dirty="0" smtClean="0">
                <a:hlinkClick r:id="rId2"/>
              </a:rPr>
              <a:t>https</a:t>
            </a:r>
            <a:r>
              <a:rPr lang="en-US" sz="2300" dirty="0">
                <a:hlinkClick r:id="rId2"/>
              </a:rPr>
              <a:t>://</a:t>
            </a:r>
            <a:r>
              <a:rPr lang="en-US" sz="2300" dirty="0" smtClean="0">
                <a:hlinkClick r:id="rId2"/>
              </a:rPr>
              <a:t>github.nrel.gov/d-star/data-feeds/blob/master/README.md</a:t>
            </a:r>
            <a:r>
              <a:rPr lang="en-US" sz="2300" dirty="0" smtClean="0"/>
              <a:t>&gt;</a:t>
            </a:r>
            <a:br>
              <a:rPr lang="en-US" sz="2300" dirty="0" smtClean="0"/>
            </a:br>
            <a:r>
              <a:rPr lang="en-US" sz="2300" dirty="0" smtClean="0"/>
              <a:t>(preliminary / work in progress)</a:t>
            </a:r>
            <a:endParaRPr lang="en-US" sz="2300" dirty="0" smtClean="0"/>
          </a:p>
          <a:p>
            <a:pPr lvl="1"/>
            <a:r>
              <a:rPr lang="en-US" dirty="0" smtClean="0"/>
              <a:t>Online data browser</a:t>
            </a:r>
          </a:p>
          <a:p>
            <a:pPr lvl="1"/>
            <a:r>
              <a:rPr lang="en-US" dirty="0" smtClean="0"/>
              <a:t>URLs of existing data feeds</a:t>
            </a:r>
          </a:p>
          <a:p>
            <a:pPr lvl="1"/>
            <a:r>
              <a:rPr lang="en-US" dirty="0" smtClean="0"/>
              <a:t>How to deploy your own server</a:t>
            </a:r>
          </a:p>
          <a:p>
            <a:pPr lvl="1"/>
            <a:r>
              <a:rPr lang="en-US" dirty="0" smtClean="0"/>
              <a:t>How to create your own client</a:t>
            </a:r>
          </a:p>
          <a:p>
            <a:pPr lvl="1"/>
            <a:r>
              <a:rPr lang="en-US" dirty="0" smtClean="0"/>
              <a:t>Links to source code</a:t>
            </a:r>
          </a:p>
          <a:p>
            <a:pPr lvl="1"/>
            <a:r>
              <a:rPr lang="en-US" dirty="0" smtClean="0"/>
              <a:t>Links to documentation</a:t>
            </a:r>
          </a:p>
          <a:p>
            <a:r>
              <a:rPr lang="en-US" dirty="0" smtClean="0"/>
              <a:t>Advice</a:t>
            </a:r>
          </a:p>
          <a:p>
            <a:pPr lvl="1"/>
            <a:r>
              <a:rPr lang="en-US" dirty="0" smtClean="0"/>
              <a:t>Nicholas Brunhart-Lupo (general questions, C++)</a:t>
            </a:r>
          </a:p>
          <a:p>
            <a:pPr lvl="1"/>
            <a:r>
              <a:rPr lang="en-US" dirty="0" smtClean="0"/>
              <a:t>Brian Bush (general questions, JavaScript, Haskell, SQL)</a:t>
            </a:r>
          </a:p>
          <a:p>
            <a:pPr lvl="1"/>
            <a:r>
              <a:rPr lang="en-US" dirty="0" smtClean="0"/>
              <a:t>Kenny Gruchalla (R)</a:t>
            </a:r>
          </a:p>
          <a:p>
            <a:pPr lvl="1"/>
            <a:r>
              <a:rPr lang="en-US" dirty="0" smtClean="0"/>
              <a:t>Michael </a:t>
            </a:r>
            <a:r>
              <a:rPr lang="en-US" dirty="0" err="1" smtClean="0"/>
              <a:t>Rossol</a:t>
            </a:r>
            <a:r>
              <a:rPr lang="en-US" dirty="0" smtClean="0"/>
              <a:t> (Python)</a:t>
            </a:r>
            <a:endParaRPr lang="en-US" dirty="0"/>
          </a:p>
        </p:txBody>
      </p:sp>
      <p:sp>
        <p:nvSpPr>
          <p:cNvPr id="2" name="Title 1"/>
          <p:cNvSpPr>
            <a:spLocks noGrp="1"/>
          </p:cNvSpPr>
          <p:nvPr>
            <p:ph type="title"/>
          </p:nvPr>
        </p:nvSpPr>
        <p:spPr/>
        <p:txBody>
          <a:bodyPr>
            <a:normAutofit/>
          </a:bodyPr>
          <a:lstStyle/>
          <a:p>
            <a:r>
              <a:rPr lang="en-US" dirty="0" smtClean="0"/>
              <a:t>Resources</a:t>
            </a:r>
            <a:endParaRPr lang="en-US" dirty="0"/>
          </a:p>
        </p:txBody>
      </p:sp>
    </p:spTree>
    <p:extLst>
      <p:ext uri="{BB962C8B-B14F-4D97-AF65-F5344CB8AC3E}">
        <p14:creationId xmlns:p14="http://schemas.microsoft.com/office/powerpoint/2010/main" val="333049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37723.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6657831"/>
          </a:xfrm>
          <a:prstGeom prst="rect">
            <a:avLst/>
          </a:prstGeom>
        </p:spPr>
      </p:pic>
      <p:sp>
        <p:nvSpPr>
          <p:cNvPr id="14" name="Rectangle 13"/>
          <p:cNvSpPr/>
          <p:nvPr/>
        </p:nvSpPr>
        <p:spPr>
          <a:xfrm>
            <a:off x="-1" y="1318697"/>
            <a:ext cx="6045869" cy="895366"/>
          </a:xfrm>
          <a:prstGeom prst="rect">
            <a:avLst/>
          </a:prstGeom>
          <a:solidFill>
            <a:srgbClr val="000C14">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2"/>
          <p:cNvSpPr>
            <a:spLocks noGrp="1"/>
          </p:cNvSpPr>
          <p:nvPr>
            <p:ph type="title"/>
          </p:nvPr>
        </p:nvSpPr>
        <p:spPr>
          <a:xfrm>
            <a:off x="476848" y="1278870"/>
            <a:ext cx="5480581" cy="921599"/>
          </a:xfrm>
        </p:spPr>
        <p:txBody>
          <a:bodyPr>
            <a:normAutofit/>
          </a:bodyPr>
          <a:lstStyle/>
          <a:p>
            <a:pPr algn="l">
              <a:lnSpc>
                <a:spcPct val="90000"/>
              </a:lnSpc>
            </a:pPr>
            <a:r>
              <a:rPr lang="en-US" dirty="0" smtClean="0">
                <a:solidFill>
                  <a:srgbClr val="FFFFFF"/>
                </a:solidFill>
              </a:rPr>
              <a:t>Advanced Energy System Design to Solve </a:t>
            </a:r>
            <a:r>
              <a:rPr lang="en-US" dirty="0">
                <a:solidFill>
                  <a:srgbClr val="FFFFFF"/>
                </a:solidFill>
              </a:rPr>
              <a:t>C</a:t>
            </a:r>
            <a:r>
              <a:rPr lang="en-US" dirty="0" smtClean="0">
                <a:solidFill>
                  <a:srgbClr val="FFFFFF"/>
                </a:solidFill>
              </a:rPr>
              <a:t>omplex Challenges</a:t>
            </a:r>
            <a:endParaRPr lang="en-US" dirty="0">
              <a:solidFill>
                <a:srgbClr val="FFFFFF"/>
              </a:solidFill>
            </a:endParaRPr>
          </a:p>
        </p:txBody>
      </p:sp>
      <p:sp>
        <p:nvSpPr>
          <p:cNvPr id="16" name="Rectangle 15"/>
          <p:cNvSpPr/>
          <p:nvPr/>
        </p:nvSpPr>
        <p:spPr>
          <a:xfrm>
            <a:off x="476849" y="3370139"/>
            <a:ext cx="2657197" cy="296018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13396" y="3415973"/>
            <a:ext cx="2620650" cy="2962349"/>
          </a:xfrm>
          <a:prstGeom prst="rect">
            <a:avLst/>
          </a:prstGeom>
        </p:spPr>
        <p:txBody>
          <a:bodyPr wrap="square">
            <a:spAutoFit/>
          </a:bodyPr>
          <a:lstStyle/>
          <a:p>
            <a:pPr>
              <a:spcAft>
                <a:spcPts val="300"/>
              </a:spcAft>
            </a:pPr>
            <a:r>
              <a:rPr lang="en-US" sz="2000" b="1" dirty="0" smtClean="0">
                <a:solidFill>
                  <a:srgbClr val="FFFFFF"/>
                </a:solidFill>
              </a:rPr>
              <a:t>New capabilities with value and impact:</a:t>
            </a:r>
            <a:endParaRPr lang="en-US" sz="2000" b="1" dirty="0">
              <a:solidFill>
                <a:srgbClr val="FFFFFF"/>
              </a:solidFill>
            </a:endParaRPr>
          </a:p>
          <a:p>
            <a:pPr marL="173038" indent="-117475">
              <a:buFont typeface="Arial"/>
              <a:buChar char="•"/>
            </a:pPr>
            <a:r>
              <a:rPr lang="en-US" sz="1600" dirty="0" smtClean="0">
                <a:solidFill>
                  <a:srgbClr val="FFFFFF"/>
                </a:solidFill>
              </a:rPr>
              <a:t>Foster reliable, affordable and clean energy systems at scales that matter</a:t>
            </a:r>
          </a:p>
          <a:p>
            <a:pPr marL="173038" indent="-117475">
              <a:buFont typeface="Arial"/>
              <a:buChar char="•"/>
            </a:pPr>
            <a:r>
              <a:rPr lang="en-US" sz="1600" dirty="0" smtClean="0">
                <a:solidFill>
                  <a:srgbClr val="FFFFFF"/>
                </a:solidFill>
              </a:rPr>
              <a:t>Assist cities, communities, and industry</a:t>
            </a:r>
            <a:r>
              <a:rPr lang="en-US" sz="1600" dirty="0">
                <a:solidFill>
                  <a:srgbClr val="FFFFFF"/>
                </a:solidFill>
              </a:rPr>
              <a:t> </a:t>
            </a:r>
            <a:r>
              <a:rPr lang="en-US" sz="1600" dirty="0" smtClean="0">
                <a:solidFill>
                  <a:srgbClr val="FFFFFF"/>
                </a:solidFill>
              </a:rPr>
              <a:t>with optimal </a:t>
            </a:r>
            <a:r>
              <a:rPr lang="en-US" sz="1600" dirty="0">
                <a:solidFill>
                  <a:srgbClr val="FFFFFF"/>
                </a:solidFill>
              </a:rPr>
              <a:t>energy systems designs </a:t>
            </a:r>
            <a:endParaRPr lang="en-US" sz="1600" dirty="0" smtClean="0">
              <a:solidFill>
                <a:srgbClr val="FFFFFF"/>
              </a:solidFill>
            </a:endParaRPr>
          </a:p>
          <a:p>
            <a:pPr marL="173038" indent="-117475">
              <a:buFont typeface="Arial"/>
              <a:buChar char="•"/>
            </a:pPr>
            <a:r>
              <a:rPr lang="en-US" sz="1600" dirty="0" smtClean="0">
                <a:solidFill>
                  <a:srgbClr val="FFFFFF"/>
                </a:solidFill>
              </a:rPr>
              <a:t>Provide new opportunities for job creation and economic growth</a:t>
            </a:r>
            <a:endParaRPr lang="en-US" sz="1600" dirty="0">
              <a:solidFill>
                <a:srgbClr val="FFFFFF"/>
              </a:solidFill>
            </a:endParaRPr>
          </a:p>
        </p:txBody>
      </p:sp>
      <p:sp>
        <p:nvSpPr>
          <p:cNvPr id="18" name="Rectangle 17"/>
          <p:cNvSpPr/>
          <p:nvPr/>
        </p:nvSpPr>
        <p:spPr>
          <a:xfrm>
            <a:off x="3277313" y="3370139"/>
            <a:ext cx="2680116" cy="296018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312929" y="3426886"/>
            <a:ext cx="2699952" cy="2716128"/>
          </a:xfrm>
          <a:prstGeom prst="rect">
            <a:avLst/>
          </a:prstGeom>
        </p:spPr>
        <p:txBody>
          <a:bodyPr wrap="square">
            <a:spAutoFit/>
          </a:bodyPr>
          <a:lstStyle/>
          <a:p>
            <a:pPr>
              <a:spcAft>
                <a:spcPts val="300"/>
              </a:spcAft>
            </a:pPr>
            <a:r>
              <a:rPr lang="en-US" sz="2000" b="1" dirty="0" smtClean="0">
                <a:solidFill>
                  <a:srgbClr val="FFFFFF"/>
                </a:solidFill>
              </a:rPr>
              <a:t>Using innovative new scientific approaches: </a:t>
            </a:r>
            <a:endParaRPr lang="en-US" sz="2000" b="1" dirty="0">
              <a:solidFill>
                <a:srgbClr val="FFFFFF"/>
              </a:solidFill>
            </a:endParaRPr>
          </a:p>
          <a:p>
            <a:pPr marL="173038" indent="-117475">
              <a:buFont typeface="Arial"/>
              <a:buChar char="•"/>
            </a:pPr>
            <a:r>
              <a:rPr lang="en-US" sz="1600" dirty="0" smtClean="0">
                <a:solidFill>
                  <a:srgbClr val="FFFFFF"/>
                </a:solidFill>
              </a:rPr>
              <a:t>Interactive systems </a:t>
            </a:r>
            <a:r>
              <a:rPr lang="en-US" sz="1600" dirty="0">
                <a:solidFill>
                  <a:srgbClr val="FFFFFF"/>
                </a:solidFill>
              </a:rPr>
              <a:t>d</a:t>
            </a:r>
            <a:r>
              <a:rPr lang="en-US" sz="1600" dirty="0" smtClean="0">
                <a:solidFill>
                  <a:srgbClr val="FFFFFF"/>
                </a:solidFill>
              </a:rPr>
              <a:t>ynamics </a:t>
            </a:r>
            <a:r>
              <a:rPr lang="en-US" sz="1600" dirty="0">
                <a:solidFill>
                  <a:srgbClr val="FFFFFF"/>
                </a:solidFill>
              </a:rPr>
              <a:t>s</a:t>
            </a:r>
            <a:r>
              <a:rPr lang="en-US" sz="1600" dirty="0" smtClean="0">
                <a:solidFill>
                  <a:srgbClr val="FFFFFF"/>
                </a:solidFill>
              </a:rPr>
              <a:t>imulation</a:t>
            </a:r>
            <a:endParaRPr lang="en-US" sz="1600" dirty="0">
              <a:solidFill>
                <a:srgbClr val="FFFFFF"/>
              </a:solidFill>
            </a:endParaRPr>
          </a:p>
          <a:p>
            <a:pPr marL="173038" indent="-117475">
              <a:buFont typeface="Arial"/>
              <a:buChar char="•"/>
            </a:pPr>
            <a:r>
              <a:rPr lang="en-US" sz="1600" dirty="0" smtClean="0">
                <a:solidFill>
                  <a:srgbClr val="FFFFFF"/>
                </a:solidFill>
              </a:rPr>
              <a:t>Integrated virtual exploration </a:t>
            </a:r>
          </a:p>
          <a:p>
            <a:pPr marL="173038" indent="-117475">
              <a:buFont typeface="Arial"/>
              <a:buChar char="•"/>
            </a:pPr>
            <a:r>
              <a:rPr lang="en-US" sz="1600" dirty="0" smtClean="0">
                <a:solidFill>
                  <a:srgbClr val="FFFFFF"/>
                </a:solidFill>
              </a:rPr>
              <a:t>Immersive computational </a:t>
            </a:r>
            <a:r>
              <a:rPr lang="en-US" sz="1600" dirty="0">
                <a:solidFill>
                  <a:srgbClr val="FFFFFF"/>
                </a:solidFill>
              </a:rPr>
              <a:t>s</a:t>
            </a:r>
            <a:r>
              <a:rPr lang="en-US" sz="1600" dirty="0" smtClean="0">
                <a:solidFill>
                  <a:srgbClr val="FFFFFF"/>
                </a:solidFill>
              </a:rPr>
              <a:t>teering</a:t>
            </a:r>
            <a:endParaRPr lang="en-US" sz="1600" dirty="0">
              <a:solidFill>
                <a:srgbClr val="FFFFFF"/>
              </a:solidFill>
            </a:endParaRPr>
          </a:p>
          <a:p>
            <a:pPr marL="173038" indent="-117475">
              <a:buFont typeface="Arial"/>
              <a:buChar char="•"/>
            </a:pPr>
            <a:r>
              <a:rPr lang="en-US" sz="1600" dirty="0">
                <a:solidFill>
                  <a:srgbClr val="FFFFFF"/>
                </a:solidFill>
              </a:rPr>
              <a:t>First-of-a-kind lab and field system experiments</a:t>
            </a:r>
          </a:p>
        </p:txBody>
      </p:sp>
      <p:sp>
        <p:nvSpPr>
          <p:cNvPr id="20" name="Rectangle 19"/>
          <p:cNvSpPr/>
          <p:nvPr/>
        </p:nvSpPr>
        <p:spPr>
          <a:xfrm>
            <a:off x="6082417" y="3370139"/>
            <a:ext cx="2674249" cy="296018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ontent Placeholder 1"/>
          <p:cNvSpPr txBox="1">
            <a:spLocks/>
          </p:cNvSpPr>
          <p:nvPr/>
        </p:nvSpPr>
        <p:spPr>
          <a:xfrm>
            <a:off x="6147608" y="3425108"/>
            <a:ext cx="2466705" cy="260138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800" b="0" kern="1200">
                <a:solidFill>
                  <a:schemeClr val="accent6">
                    <a:lumMod val="50000"/>
                  </a:schemeClr>
                </a:solidFill>
                <a:latin typeface="Calibri"/>
                <a:ea typeface="+mn-ea"/>
                <a:cs typeface="Calibri"/>
              </a:defRPr>
            </a:lvl1pPr>
            <a:lvl2pPr marL="742950" indent="-285750" algn="l" defTabSz="914400" rtl="0" eaLnBrk="1" latinLnBrk="0" hangingPunct="1">
              <a:spcBef>
                <a:spcPct val="20000"/>
              </a:spcBef>
              <a:buFont typeface="Arial" pitchFamily="34" charset="0"/>
              <a:buChar char="–"/>
              <a:defRPr sz="2600" kern="1200">
                <a:solidFill>
                  <a:schemeClr val="accent6">
                    <a:lumMod val="50000"/>
                  </a:schemeClr>
                </a:solidFill>
                <a:latin typeface="Calibri"/>
                <a:ea typeface="+mn-ea"/>
                <a:cs typeface="Calibri"/>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Calibri"/>
                <a:ea typeface="+mn-ea"/>
                <a:cs typeface="Calibri"/>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solidFill>
                  <a:srgbClr val="FFFFFF"/>
                </a:solidFill>
              </a:rPr>
              <a:t>Leveraging deep technology expertise:</a:t>
            </a:r>
          </a:p>
          <a:p>
            <a:pPr marL="55562" indent="0">
              <a:buFont typeface="Arial" pitchFamily="34" charset="0"/>
              <a:buNone/>
            </a:pPr>
            <a:r>
              <a:rPr lang="en-US" sz="1600" dirty="0" smtClean="0">
                <a:solidFill>
                  <a:srgbClr val="FFFFFF"/>
                </a:solidFill>
              </a:rPr>
              <a:t>Energy Analysis • Decision Science • Solar • Wind • Water • Geothermal • Buildings • Bioenergy • Hydrogen and Fuel Cells • Vehicles • Manufacturing • Computational Science • Grid Modernization</a:t>
            </a:r>
            <a:endParaRPr lang="en-US" dirty="0" smtClean="0">
              <a:solidFill>
                <a:srgbClr val="FFFFFF"/>
              </a:solidFill>
            </a:endParaRPr>
          </a:p>
        </p:txBody>
      </p:sp>
    </p:spTree>
    <p:extLst>
      <p:ext uri="{BB962C8B-B14F-4D97-AF65-F5344CB8AC3E}">
        <p14:creationId xmlns:p14="http://schemas.microsoft.com/office/powerpoint/2010/main" val="42321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6-04-27 at 1.36.44 P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2644" y="4297710"/>
            <a:ext cx="4327374" cy="1901540"/>
          </a:xfrm>
          <a:prstGeom prst="rect">
            <a:avLst/>
          </a:prstGeom>
        </p:spPr>
      </p:pic>
      <p:sp>
        <p:nvSpPr>
          <p:cNvPr id="7" name="Rectangle 6"/>
          <p:cNvSpPr/>
          <p:nvPr/>
        </p:nvSpPr>
        <p:spPr>
          <a:xfrm>
            <a:off x="1739643" y="5671687"/>
            <a:ext cx="1134569" cy="15658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545693" y="0"/>
            <a:ext cx="4596581" cy="666135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3777225" y="2572774"/>
            <a:ext cx="1573162" cy="157316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descr="Screen Shot 2016-04-18 at 3.33.04 P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91795" y="2949677"/>
            <a:ext cx="711248" cy="796289"/>
          </a:xfrm>
          <a:prstGeom prst="rect">
            <a:avLst/>
          </a:prstGeom>
        </p:spPr>
      </p:pic>
      <p:sp>
        <p:nvSpPr>
          <p:cNvPr id="2" name="Content Placeholder 1"/>
          <p:cNvSpPr>
            <a:spLocks noGrp="1"/>
          </p:cNvSpPr>
          <p:nvPr>
            <p:ph type="body" sz="quarter" idx="10"/>
          </p:nvPr>
        </p:nvSpPr>
        <p:spPr>
          <a:xfrm>
            <a:off x="4824413" y="702157"/>
            <a:ext cx="4303596" cy="1848215"/>
          </a:xfrm>
        </p:spPr>
        <p:txBody>
          <a:bodyPr>
            <a:noAutofit/>
          </a:bodyPr>
          <a:lstStyle/>
          <a:p>
            <a:pPr marL="0" indent="0" algn="l">
              <a:lnSpc>
                <a:spcPct val="120000"/>
              </a:lnSpc>
              <a:buNone/>
            </a:pPr>
            <a:r>
              <a:rPr lang="en-US" sz="2000" b="1" dirty="0" smtClean="0">
                <a:solidFill>
                  <a:srgbClr val="FFFFFF"/>
                </a:solidFill>
              </a:rPr>
              <a:t>A systems approach to energy transformation: applicable at multiple scales, different levels of maturity</a:t>
            </a:r>
            <a:endParaRPr lang="en-US" sz="2000" dirty="0">
              <a:solidFill>
                <a:schemeClr val="bg2"/>
              </a:solidFill>
            </a:endParaRPr>
          </a:p>
        </p:txBody>
      </p:sp>
      <p:sp>
        <p:nvSpPr>
          <p:cNvPr id="4" name="TextBox 3"/>
          <p:cNvSpPr txBox="1"/>
          <p:nvPr/>
        </p:nvSpPr>
        <p:spPr>
          <a:xfrm>
            <a:off x="-619334" y="533117"/>
            <a:ext cx="184666" cy="369332"/>
          </a:xfrm>
          <a:prstGeom prst="rect">
            <a:avLst/>
          </a:prstGeom>
          <a:noFill/>
        </p:spPr>
        <p:txBody>
          <a:bodyPr wrap="none" rtlCol="0">
            <a:spAutoFit/>
          </a:bodyPr>
          <a:lstStyle/>
          <a:p>
            <a:endParaRPr lang="en-US" dirty="0"/>
          </a:p>
        </p:txBody>
      </p:sp>
      <p:sp>
        <p:nvSpPr>
          <p:cNvPr id="12" name="Rectangle 11"/>
          <p:cNvSpPr/>
          <p:nvPr/>
        </p:nvSpPr>
        <p:spPr>
          <a:xfrm>
            <a:off x="5533722" y="2963676"/>
            <a:ext cx="3749619" cy="3026470"/>
          </a:xfrm>
          <a:prstGeom prst="rect">
            <a:avLst/>
          </a:prstGeom>
        </p:spPr>
        <p:txBody>
          <a:bodyPr wrap="square">
            <a:spAutoFit/>
          </a:bodyPr>
          <a:lstStyle/>
          <a:p>
            <a:pPr lvl="0">
              <a:lnSpc>
                <a:spcPct val="150000"/>
              </a:lnSpc>
            </a:pPr>
            <a:r>
              <a:rPr lang="en-US" sz="1600" b="1" i="1" dirty="0">
                <a:solidFill>
                  <a:schemeClr val="bg1"/>
                </a:solidFill>
              </a:rPr>
              <a:t>Characterize “as is” state</a:t>
            </a:r>
          </a:p>
          <a:p>
            <a:pPr lvl="0">
              <a:lnSpc>
                <a:spcPct val="150000"/>
              </a:lnSpc>
            </a:pPr>
            <a:r>
              <a:rPr lang="en-US" sz="1600" b="1" i="1" dirty="0">
                <a:solidFill>
                  <a:schemeClr val="bg1"/>
                </a:solidFill>
              </a:rPr>
              <a:t>Engage stakeholders to define priorities</a:t>
            </a:r>
          </a:p>
          <a:p>
            <a:pPr lvl="0">
              <a:lnSpc>
                <a:spcPct val="150000"/>
              </a:lnSpc>
            </a:pPr>
            <a:r>
              <a:rPr lang="en-US" sz="1600" b="1" i="1" dirty="0">
                <a:solidFill>
                  <a:schemeClr val="bg1"/>
                </a:solidFill>
              </a:rPr>
              <a:t>Formulate future scenarios</a:t>
            </a:r>
          </a:p>
          <a:p>
            <a:pPr lvl="0">
              <a:lnSpc>
                <a:spcPct val="150000"/>
              </a:lnSpc>
            </a:pPr>
            <a:r>
              <a:rPr lang="en-US" sz="1600" b="1" i="1" dirty="0">
                <a:solidFill>
                  <a:schemeClr val="bg1"/>
                </a:solidFill>
              </a:rPr>
              <a:t>Hardware and software modeling</a:t>
            </a:r>
          </a:p>
          <a:p>
            <a:pPr lvl="0">
              <a:lnSpc>
                <a:spcPct val="150000"/>
              </a:lnSpc>
            </a:pPr>
            <a:r>
              <a:rPr lang="en-US" sz="1600" b="1" i="1" dirty="0">
                <a:solidFill>
                  <a:schemeClr val="bg1"/>
                </a:solidFill>
              </a:rPr>
              <a:t>Explore “what if” questions </a:t>
            </a:r>
          </a:p>
          <a:p>
            <a:pPr lvl="0">
              <a:lnSpc>
                <a:spcPct val="150000"/>
              </a:lnSpc>
            </a:pPr>
            <a:r>
              <a:rPr lang="en-US" sz="1600" b="1" i="1" dirty="0">
                <a:solidFill>
                  <a:schemeClr val="bg1"/>
                </a:solidFill>
              </a:rPr>
              <a:t>Create design blueprint</a:t>
            </a:r>
          </a:p>
          <a:p>
            <a:pPr lvl="0">
              <a:lnSpc>
                <a:spcPct val="150000"/>
              </a:lnSpc>
            </a:pPr>
            <a:r>
              <a:rPr lang="en-US" sz="1600" b="1" i="1" dirty="0">
                <a:solidFill>
                  <a:schemeClr val="bg1"/>
                </a:solidFill>
              </a:rPr>
              <a:t>Develop supporting institutions</a:t>
            </a:r>
          </a:p>
          <a:p>
            <a:pPr lvl="0">
              <a:lnSpc>
                <a:spcPct val="150000"/>
              </a:lnSpc>
            </a:pPr>
            <a:r>
              <a:rPr lang="en-US" sz="1600" b="1" i="1" dirty="0">
                <a:solidFill>
                  <a:schemeClr val="bg1"/>
                </a:solidFill>
              </a:rPr>
              <a:t>Deploy, operate and validate</a:t>
            </a:r>
          </a:p>
        </p:txBody>
      </p:sp>
      <p:pic>
        <p:nvPicPr>
          <p:cNvPr id="13" name="Picture 12" descr="the-squiggle1.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479" y="377712"/>
            <a:ext cx="4460018" cy="1961648"/>
          </a:xfrm>
          <a:prstGeom prst="rect">
            <a:avLst/>
          </a:prstGeom>
        </p:spPr>
      </p:pic>
      <p:sp>
        <p:nvSpPr>
          <p:cNvPr id="6" name="Rectangle 5"/>
          <p:cNvSpPr/>
          <p:nvPr/>
        </p:nvSpPr>
        <p:spPr>
          <a:xfrm>
            <a:off x="243550" y="5671687"/>
            <a:ext cx="1330827" cy="1565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0459" y="5572022"/>
            <a:ext cx="1200354" cy="276999"/>
          </a:xfrm>
          <a:prstGeom prst="rect">
            <a:avLst/>
          </a:prstGeom>
          <a:noFill/>
        </p:spPr>
        <p:txBody>
          <a:bodyPr wrap="square" rtlCol="0">
            <a:spAutoFit/>
          </a:bodyPr>
          <a:lstStyle/>
          <a:p>
            <a:pPr algn="ctr"/>
            <a:r>
              <a:rPr lang="en-US" sz="1200" b="1" dirty="0" smtClean="0">
                <a:solidFill>
                  <a:schemeClr val="accent2">
                    <a:lumMod val="75000"/>
                  </a:schemeClr>
                </a:solidFill>
              </a:rPr>
              <a:t>Discover</a:t>
            </a:r>
            <a:endParaRPr lang="en-US" sz="1200" b="1" dirty="0">
              <a:solidFill>
                <a:schemeClr val="accent2">
                  <a:lumMod val="75000"/>
                </a:schemeClr>
              </a:solidFill>
            </a:endParaRPr>
          </a:p>
        </p:txBody>
      </p:sp>
      <p:sp>
        <p:nvSpPr>
          <p:cNvPr id="19" name="TextBox 18"/>
          <p:cNvSpPr txBox="1"/>
          <p:nvPr/>
        </p:nvSpPr>
        <p:spPr>
          <a:xfrm>
            <a:off x="1810751" y="5572022"/>
            <a:ext cx="1091076" cy="276999"/>
          </a:xfrm>
          <a:prstGeom prst="rect">
            <a:avLst/>
          </a:prstGeom>
          <a:noFill/>
        </p:spPr>
        <p:txBody>
          <a:bodyPr wrap="square" rtlCol="0">
            <a:spAutoFit/>
          </a:bodyPr>
          <a:lstStyle/>
          <a:p>
            <a:pPr algn="ctr"/>
            <a:r>
              <a:rPr lang="en-US" sz="1200" b="1" dirty="0" smtClean="0">
                <a:solidFill>
                  <a:schemeClr val="tx2">
                    <a:lumMod val="75000"/>
                  </a:schemeClr>
                </a:solidFill>
              </a:rPr>
              <a:t>Design</a:t>
            </a:r>
            <a:endParaRPr lang="en-US" sz="1200" b="1" dirty="0">
              <a:solidFill>
                <a:schemeClr val="tx2">
                  <a:lumMod val="75000"/>
                </a:schemeClr>
              </a:solidFill>
            </a:endParaRPr>
          </a:p>
        </p:txBody>
      </p:sp>
      <p:sp>
        <p:nvSpPr>
          <p:cNvPr id="8" name="Rectangle 7"/>
          <p:cNvSpPr/>
          <p:nvPr/>
        </p:nvSpPr>
        <p:spPr>
          <a:xfrm>
            <a:off x="3096564" y="5563323"/>
            <a:ext cx="779415" cy="27699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074974" y="5585238"/>
            <a:ext cx="1091076" cy="276999"/>
          </a:xfrm>
          <a:prstGeom prst="rect">
            <a:avLst/>
          </a:prstGeom>
          <a:noFill/>
        </p:spPr>
        <p:txBody>
          <a:bodyPr wrap="square" rtlCol="0">
            <a:spAutoFit/>
          </a:bodyPr>
          <a:lstStyle/>
          <a:p>
            <a:pPr algn="ctr"/>
            <a:r>
              <a:rPr lang="en-US" sz="1200" b="1" dirty="0" smtClean="0">
                <a:solidFill>
                  <a:schemeClr val="accent5"/>
                </a:solidFill>
              </a:rPr>
              <a:t>Demonstrate</a:t>
            </a:r>
            <a:endParaRPr lang="en-US" sz="1200" b="1" dirty="0">
              <a:solidFill>
                <a:schemeClr val="accent5"/>
              </a:solidFill>
            </a:endParaRPr>
          </a:p>
        </p:txBody>
      </p:sp>
      <p:sp>
        <p:nvSpPr>
          <p:cNvPr id="21" name="Title 2"/>
          <p:cNvSpPr>
            <a:spLocks noGrp="1"/>
          </p:cNvSpPr>
          <p:nvPr>
            <p:ph type="title"/>
          </p:nvPr>
        </p:nvSpPr>
        <p:spPr>
          <a:xfrm>
            <a:off x="730278" y="2241554"/>
            <a:ext cx="3320025" cy="1917166"/>
          </a:xfrm>
        </p:spPr>
        <p:txBody>
          <a:bodyPr>
            <a:noAutofit/>
          </a:bodyPr>
          <a:lstStyle/>
          <a:p>
            <a:pPr algn="l"/>
            <a:r>
              <a:rPr lang="en-US" sz="3200" b="1" dirty="0" smtClean="0"/>
              <a:t>Advanced Energy Systems Design</a:t>
            </a:r>
            <a:endParaRPr lang="en-US" sz="3200" b="1" dirty="0"/>
          </a:p>
        </p:txBody>
      </p:sp>
    </p:spTree>
    <p:extLst>
      <p:ext uri="{BB962C8B-B14F-4D97-AF65-F5344CB8AC3E}">
        <p14:creationId xmlns:p14="http://schemas.microsoft.com/office/powerpoint/2010/main" val="3708531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creen Shot 2017-02-09 at 1.15.20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5400000">
            <a:off x="4974014" y="-482932"/>
            <a:ext cx="3591804" cy="4557668"/>
          </a:xfrm>
          <a:prstGeom prst="rect">
            <a:avLst/>
          </a:prstGeom>
        </p:spPr>
      </p:pic>
      <p:sp>
        <p:nvSpPr>
          <p:cNvPr id="19" name="Rectangle 18"/>
          <p:cNvSpPr/>
          <p:nvPr/>
        </p:nvSpPr>
        <p:spPr>
          <a:xfrm>
            <a:off x="0" y="3243950"/>
            <a:ext cx="4586332" cy="3425866"/>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3" cstate="email">
            <a:extLst>
              <a:ext uri="{28A0092B-C50C-407E-A947-70E740481C1C}">
                <a14:useLocalDpi xmlns:a14="http://schemas.microsoft.com/office/drawing/2010/main"/>
              </a:ext>
            </a:extLst>
          </a:blip>
          <a:srcRect l="-2191"/>
          <a:stretch/>
        </p:blipFill>
        <p:spPr>
          <a:xfrm>
            <a:off x="4471091" y="3243950"/>
            <a:ext cx="4672909" cy="3425866"/>
          </a:xfrm>
          <a:prstGeom prst="rect">
            <a:avLst/>
          </a:prstGeom>
        </p:spPr>
      </p:pic>
      <p:sp>
        <p:nvSpPr>
          <p:cNvPr id="4" name="TextBox 3"/>
          <p:cNvSpPr txBox="1"/>
          <p:nvPr/>
        </p:nvSpPr>
        <p:spPr>
          <a:xfrm>
            <a:off x="-619334" y="533117"/>
            <a:ext cx="184666" cy="369332"/>
          </a:xfrm>
          <a:prstGeom prst="rect">
            <a:avLst/>
          </a:prstGeom>
          <a:noFill/>
        </p:spPr>
        <p:txBody>
          <a:bodyPr wrap="none" rtlCol="0">
            <a:spAutoFit/>
          </a:bodyPr>
          <a:lstStyle/>
          <a:p>
            <a:endParaRPr lang="en-US" dirty="0"/>
          </a:p>
        </p:txBody>
      </p:sp>
      <p:sp>
        <p:nvSpPr>
          <p:cNvPr id="11" name="Rectangle 10"/>
          <p:cNvSpPr/>
          <p:nvPr/>
        </p:nvSpPr>
        <p:spPr>
          <a:xfrm>
            <a:off x="272870" y="201023"/>
            <a:ext cx="3779896" cy="6201696"/>
          </a:xfrm>
          <a:prstGeom prst="rect">
            <a:avLst/>
          </a:prstGeom>
        </p:spPr>
        <p:txBody>
          <a:bodyPr wrap="square">
            <a:spAutoFit/>
          </a:bodyPr>
          <a:lstStyle/>
          <a:p>
            <a:r>
              <a:rPr lang="en-US" sz="2000" b="1" dirty="0" smtClean="0">
                <a:solidFill>
                  <a:schemeClr val="accent1"/>
                </a:solidFill>
              </a:rPr>
              <a:t>NREL Intelligent Campus</a:t>
            </a:r>
          </a:p>
          <a:p>
            <a:endParaRPr lang="en-US" sz="1500" dirty="0" smtClean="0">
              <a:solidFill>
                <a:srgbClr val="50565C"/>
              </a:solidFill>
            </a:endParaRPr>
          </a:p>
          <a:p>
            <a:r>
              <a:rPr lang="en-US" sz="1500" b="1" dirty="0" smtClean="0">
                <a:solidFill>
                  <a:srgbClr val="000C14"/>
                </a:solidFill>
              </a:rPr>
              <a:t>GOAL: </a:t>
            </a:r>
            <a:r>
              <a:rPr lang="en-US" sz="1500" dirty="0" smtClean="0">
                <a:solidFill>
                  <a:srgbClr val="000C14"/>
                </a:solidFill>
              </a:rPr>
              <a:t>collect and use historical and real‐time campus energy data to enhance operational awareness and enable improved energy use decisions </a:t>
            </a:r>
          </a:p>
          <a:p>
            <a:endParaRPr lang="en-US" sz="1500" dirty="0" smtClean="0">
              <a:solidFill>
                <a:srgbClr val="50565C"/>
              </a:solidFill>
            </a:endParaRPr>
          </a:p>
          <a:p>
            <a:endParaRPr lang="en-US" sz="1500" dirty="0">
              <a:solidFill>
                <a:srgbClr val="50565C"/>
              </a:solidFill>
            </a:endParaRPr>
          </a:p>
          <a:p>
            <a:endParaRPr lang="en-US" sz="1500" dirty="0" smtClean="0">
              <a:solidFill>
                <a:srgbClr val="50565C"/>
              </a:solidFill>
            </a:endParaRPr>
          </a:p>
          <a:p>
            <a:endParaRPr lang="en-US" sz="1500" dirty="0">
              <a:solidFill>
                <a:srgbClr val="50565C"/>
              </a:solidFill>
            </a:endParaRPr>
          </a:p>
          <a:p>
            <a:endParaRPr lang="en-US" sz="1500" dirty="0" smtClean="0">
              <a:solidFill>
                <a:srgbClr val="50565C"/>
              </a:solidFill>
            </a:endParaRPr>
          </a:p>
          <a:p>
            <a:endParaRPr lang="en-US" sz="1400" dirty="0" smtClean="0">
              <a:solidFill>
                <a:srgbClr val="FFFFFF"/>
              </a:solidFill>
            </a:endParaRPr>
          </a:p>
          <a:p>
            <a:endParaRPr lang="en-US" sz="1400" dirty="0">
              <a:solidFill>
                <a:srgbClr val="FFFFFF"/>
              </a:solidFill>
            </a:endParaRPr>
          </a:p>
          <a:p>
            <a:endParaRPr lang="en-US" sz="1400" dirty="0" smtClean="0">
              <a:solidFill>
                <a:srgbClr val="FFFFFF"/>
              </a:solidFill>
            </a:endParaRPr>
          </a:p>
          <a:p>
            <a:pPr marL="169863" indent="-112713">
              <a:buFont typeface="Arial"/>
              <a:buChar char="•"/>
            </a:pPr>
            <a:r>
              <a:rPr lang="en-US" sz="1400" dirty="0">
                <a:solidFill>
                  <a:srgbClr val="FFFFFF"/>
                </a:solidFill>
              </a:rPr>
              <a:t>Capture data from meters, sensors, and other key instruments located throughout campus. </a:t>
            </a:r>
          </a:p>
          <a:p>
            <a:pPr marL="169863" indent="-112713">
              <a:buFont typeface="Arial"/>
              <a:buChar char="•"/>
            </a:pPr>
            <a:r>
              <a:rPr lang="en-US" sz="1400" dirty="0">
                <a:solidFill>
                  <a:srgbClr val="FFFFFF"/>
                </a:solidFill>
              </a:rPr>
              <a:t>Incorporate data into a working “as-is” model of the campus energy system.  </a:t>
            </a:r>
          </a:p>
          <a:p>
            <a:pPr marL="169863" indent="-112713">
              <a:buFont typeface="Arial"/>
              <a:buChar char="•"/>
            </a:pPr>
            <a:r>
              <a:rPr lang="en-US" sz="1400" dirty="0">
                <a:solidFill>
                  <a:srgbClr val="FFFFFF"/>
                </a:solidFill>
              </a:rPr>
              <a:t>Visualize in a working Campus Energy Operations Center, located at ESIF</a:t>
            </a:r>
          </a:p>
          <a:p>
            <a:pPr marL="169863" indent="-112713">
              <a:buFont typeface="Arial"/>
              <a:buChar char="•"/>
            </a:pPr>
            <a:r>
              <a:rPr lang="en-US" sz="1400" dirty="0">
                <a:solidFill>
                  <a:srgbClr val="FFFFFF"/>
                </a:solidFill>
              </a:rPr>
              <a:t>Develop options for peak electric load reduction </a:t>
            </a:r>
          </a:p>
          <a:p>
            <a:pPr marL="169863" indent="-112713">
              <a:buFont typeface="Arial"/>
              <a:buChar char="•"/>
            </a:pPr>
            <a:r>
              <a:rPr lang="en-US" sz="1400" dirty="0">
                <a:solidFill>
                  <a:srgbClr val="FFFFFF"/>
                </a:solidFill>
              </a:rPr>
              <a:t>Use interactive computation and visualization to explore value of peak load reduction options</a:t>
            </a:r>
          </a:p>
          <a:p>
            <a:pPr marL="169863" indent="-112713">
              <a:buFont typeface="Arial"/>
              <a:buChar char="•"/>
            </a:pPr>
            <a:r>
              <a:rPr lang="en-US" sz="1400" dirty="0">
                <a:solidFill>
                  <a:srgbClr val="FFFFFF"/>
                </a:solidFill>
              </a:rPr>
              <a:t>Convene stakeholders from across campus to develop “design blueprint” for to guide future investments</a:t>
            </a:r>
          </a:p>
        </p:txBody>
      </p:sp>
      <p:sp>
        <p:nvSpPr>
          <p:cNvPr id="14" name="Rectangle 13"/>
          <p:cNvSpPr/>
          <p:nvPr/>
        </p:nvSpPr>
        <p:spPr>
          <a:xfrm>
            <a:off x="291219" y="1951365"/>
            <a:ext cx="3923335" cy="1092607"/>
          </a:xfrm>
          <a:prstGeom prst="rect">
            <a:avLst/>
          </a:prstGeom>
        </p:spPr>
        <p:txBody>
          <a:bodyPr wrap="square">
            <a:spAutoFit/>
          </a:bodyPr>
          <a:lstStyle/>
          <a:p>
            <a:r>
              <a:rPr lang="en-US" sz="1300" dirty="0"/>
              <a:t>Clean Energy System Design will accelerate NREL’s ability to identify energy savings, advance environmental stewardship performance, improve system maintenance, and more quickly identify problems in campus energy system operations.  </a:t>
            </a:r>
          </a:p>
        </p:txBody>
      </p:sp>
      <p:sp>
        <p:nvSpPr>
          <p:cNvPr id="18" name="Rectangle 17"/>
          <p:cNvSpPr/>
          <p:nvPr/>
        </p:nvSpPr>
        <p:spPr>
          <a:xfrm>
            <a:off x="7555454" y="141551"/>
            <a:ext cx="1369260" cy="461665"/>
          </a:xfrm>
          <a:prstGeom prst="rect">
            <a:avLst/>
          </a:prstGeom>
        </p:spPr>
        <p:txBody>
          <a:bodyPr wrap="square">
            <a:spAutoFit/>
          </a:bodyPr>
          <a:lstStyle/>
          <a:p>
            <a:pPr algn="r"/>
            <a:r>
              <a:rPr lang="en-US" sz="1200" dirty="0" smtClean="0"/>
              <a:t>Integrated with NREL Capabilities</a:t>
            </a:r>
            <a:endParaRPr lang="en-US" sz="1200" dirty="0"/>
          </a:p>
        </p:txBody>
      </p:sp>
    </p:spTree>
    <p:extLst>
      <p:ext uri="{BB962C8B-B14F-4D97-AF65-F5344CB8AC3E}">
        <p14:creationId xmlns:p14="http://schemas.microsoft.com/office/powerpoint/2010/main" val="1111129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sLab-5.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224" y="-14391"/>
            <a:ext cx="9176864" cy="4719088"/>
          </a:xfrm>
          <a:prstGeom prst="rect">
            <a:avLst/>
          </a:prstGeom>
        </p:spPr>
      </p:pic>
      <p:sp>
        <p:nvSpPr>
          <p:cNvPr id="6" name="Rectangle 5"/>
          <p:cNvSpPr/>
          <p:nvPr/>
        </p:nvSpPr>
        <p:spPr>
          <a:xfrm>
            <a:off x="-15223" y="3687174"/>
            <a:ext cx="9168543" cy="297859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97520" y="4085504"/>
            <a:ext cx="1753697" cy="911247"/>
          </a:xfrm>
          <a:prstGeom prst="rect">
            <a:avLst/>
          </a:prstGeom>
          <a:noFill/>
        </p:spPr>
        <p:txBody>
          <a:bodyPr wrap="square">
            <a:spAutoFit/>
          </a:bodyPr>
          <a:lstStyle/>
          <a:p>
            <a:pPr>
              <a:lnSpc>
                <a:spcPct val="110000"/>
              </a:lnSpc>
            </a:pPr>
            <a:r>
              <a:rPr lang="en-US" sz="1600" dirty="0" smtClean="0">
                <a:latin typeface="Arial"/>
                <a:cs typeface="Arial"/>
              </a:rPr>
              <a:t>Advanced Energy System Design</a:t>
            </a:r>
            <a:endParaRPr lang="en-US" sz="1600" strike="sngStrike" dirty="0">
              <a:latin typeface="Arial"/>
              <a:cs typeface="Arial"/>
            </a:endParaRPr>
          </a:p>
        </p:txBody>
      </p:sp>
      <p:cxnSp>
        <p:nvCxnSpPr>
          <p:cNvPr id="16" name="Straight Connector 15"/>
          <p:cNvCxnSpPr/>
          <p:nvPr/>
        </p:nvCxnSpPr>
        <p:spPr>
          <a:xfrm>
            <a:off x="1851217" y="4156069"/>
            <a:ext cx="1" cy="2333259"/>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851696" y="3757738"/>
            <a:ext cx="7292304" cy="2862322"/>
          </a:xfrm>
          <a:prstGeom prst="rect">
            <a:avLst/>
          </a:prstGeom>
          <a:noFill/>
        </p:spPr>
        <p:txBody>
          <a:bodyPr wrap="square">
            <a:spAutoFit/>
          </a:bodyPr>
          <a:lstStyle/>
          <a:p>
            <a:r>
              <a:rPr lang="en-US" sz="2000" dirty="0" smtClean="0">
                <a:solidFill>
                  <a:srgbClr val="000C14"/>
                </a:solidFill>
              </a:rPr>
              <a:t>Enabling Rapid Exploration of Infrastructure Options</a:t>
            </a:r>
            <a:endParaRPr lang="en-US" sz="2000" dirty="0" smtClean="0">
              <a:solidFill>
                <a:srgbClr val="000000"/>
              </a:solidFill>
            </a:endParaRPr>
          </a:p>
          <a:p>
            <a:pPr marL="285750" indent="-285750">
              <a:spcBef>
                <a:spcPts val="600"/>
              </a:spcBef>
              <a:buFont typeface="Arial"/>
              <a:buChar char="•"/>
            </a:pPr>
            <a:r>
              <a:rPr lang="en-US" sz="1400" dirty="0" smtClean="0">
                <a:solidFill>
                  <a:schemeClr val="accent6">
                    <a:lumMod val="75000"/>
                  </a:schemeClr>
                </a:solidFill>
              </a:rPr>
              <a:t>Faster, reduced-form, HPC-ready economic dispatch and power flow models enable more rapid (~1 min) interactive evaluation of potential power system design choices across a wide variety of technology, economic and policy possibilities. </a:t>
            </a:r>
          </a:p>
          <a:p>
            <a:pPr marL="285750" indent="-285750">
              <a:spcBef>
                <a:spcPts val="600"/>
              </a:spcBef>
              <a:buFont typeface="Arial"/>
              <a:buChar char="•"/>
            </a:pPr>
            <a:r>
              <a:rPr lang="en-US" sz="1400" dirty="0" smtClean="0">
                <a:solidFill>
                  <a:schemeClr val="accent6">
                    <a:lumMod val="75000"/>
                  </a:schemeClr>
                </a:solidFill>
              </a:rPr>
              <a:t>Additional integration opportunities and value streams are discovered by coupling power models with similar reduced-form models for heating/cooling, hydrogen, natural gas, liquid transportation fuels, water and wastewater systems, and communications networks.</a:t>
            </a:r>
          </a:p>
          <a:p>
            <a:pPr marL="285750" indent="-285750">
              <a:spcBef>
                <a:spcPts val="600"/>
              </a:spcBef>
              <a:buFont typeface="Arial"/>
              <a:buChar char="•"/>
            </a:pPr>
            <a:r>
              <a:rPr lang="en-US" sz="1400" dirty="0" smtClean="0">
                <a:solidFill>
                  <a:schemeClr val="accent6">
                    <a:lumMod val="75000"/>
                  </a:schemeClr>
                </a:solidFill>
              </a:rPr>
              <a:t>Deeper understanding of energy system dynamics can be obtained with </a:t>
            </a:r>
            <a:r>
              <a:rPr lang="en-US" sz="1400" dirty="0">
                <a:solidFill>
                  <a:schemeClr val="accent6">
                    <a:lumMod val="75000"/>
                  </a:schemeClr>
                </a:solidFill>
              </a:rPr>
              <a:t>“computational steering” </a:t>
            </a:r>
            <a:r>
              <a:rPr lang="en-US" sz="1400" dirty="0" smtClean="0">
                <a:solidFill>
                  <a:schemeClr val="accent6">
                    <a:lumMod val="75000"/>
                  </a:schemeClr>
                </a:solidFill>
              </a:rPr>
              <a:t>of models using immersive visualization </a:t>
            </a:r>
            <a:r>
              <a:rPr lang="en-US" sz="1400" dirty="0">
                <a:solidFill>
                  <a:schemeClr val="accent6">
                    <a:lumMod val="75000"/>
                  </a:schemeClr>
                </a:solidFill>
              </a:rPr>
              <a:t>and physical object </a:t>
            </a:r>
            <a:r>
              <a:rPr lang="en-US" sz="1400" dirty="0" smtClean="0">
                <a:solidFill>
                  <a:schemeClr val="accent6">
                    <a:lumMod val="75000"/>
                  </a:schemeClr>
                </a:solidFill>
              </a:rPr>
              <a:t>manipulation  </a:t>
            </a:r>
          </a:p>
          <a:p>
            <a:pPr marL="285750" indent="-285750">
              <a:spcBef>
                <a:spcPts val="600"/>
              </a:spcBef>
              <a:buFont typeface="Arial"/>
              <a:buChar char="•"/>
            </a:pPr>
            <a:r>
              <a:rPr lang="en-US" sz="1400" b="1" dirty="0" smtClean="0">
                <a:solidFill>
                  <a:schemeClr val="accent6">
                    <a:lumMod val="75000"/>
                  </a:schemeClr>
                </a:solidFill>
              </a:rPr>
              <a:t>IMPACT: </a:t>
            </a:r>
            <a:r>
              <a:rPr lang="en-US" sz="1400" dirty="0" smtClean="0">
                <a:solidFill>
                  <a:schemeClr val="accent6">
                    <a:lumMod val="75000"/>
                  </a:schemeClr>
                </a:solidFill>
              </a:rPr>
              <a:t>Optimized energy system designs for cities, communities and industrial campuses with higher reliability, security and resilience, affordability, and use of advanced technologies</a:t>
            </a:r>
            <a:r>
              <a:rPr lang="en-US" sz="1400" dirty="0" smtClean="0">
                <a:solidFill>
                  <a:srgbClr val="000C14"/>
                </a:solidFill>
              </a:rPr>
              <a:t>.</a:t>
            </a:r>
          </a:p>
        </p:txBody>
      </p:sp>
      <p:sp>
        <p:nvSpPr>
          <p:cNvPr id="10" name="Rectangle 9"/>
          <p:cNvSpPr/>
          <p:nvPr/>
        </p:nvSpPr>
        <p:spPr>
          <a:xfrm>
            <a:off x="-15224" y="3124745"/>
            <a:ext cx="6423644" cy="562429"/>
          </a:xfrm>
          <a:prstGeom prst="rect">
            <a:avLst/>
          </a:prstGeom>
          <a:solidFill>
            <a:schemeClr val="tx1">
              <a:alpha val="6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itle 2"/>
          <p:cNvSpPr txBox="1">
            <a:spLocks/>
          </p:cNvSpPr>
          <p:nvPr/>
        </p:nvSpPr>
        <p:spPr>
          <a:xfrm>
            <a:off x="190770" y="3149416"/>
            <a:ext cx="7848330" cy="45937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0" kern="1200">
                <a:solidFill>
                  <a:schemeClr val="bg1"/>
                </a:solidFill>
                <a:latin typeface="Calibri"/>
                <a:ea typeface="+mj-ea"/>
                <a:cs typeface="Calibri"/>
              </a:defRPr>
            </a:lvl1pPr>
          </a:lstStyle>
          <a:p>
            <a:r>
              <a:rPr lang="en-US" sz="3200" b="1" dirty="0" smtClean="0"/>
              <a:t>Rapid exploration and prototyping</a:t>
            </a:r>
            <a:endParaRPr lang="en-US" sz="3200" b="1" dirty="0"/>
          </a:p>
        </p:txBody>
      </p:sp>
    </p:spTree>
    <p:extLst>
      <p:ext uri="{BB962C8B-B14F-4D97-AF65-F5344CB8AC3E}">
        <p14:creationId xmlns:p14="http://schemas.microsoft.com/office/powerpoint/2010/main" val="2765733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ampus-2-solar.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5208" y="977593"/>
            <a:ext cx="4338542" cy="2440430"/>
          </a:xfrm>
          <a:prstGeom prst="rect">
            <a:avLst/>
          </a:prstGeom>
        </p:spPr>
      </p:pic>
      <p:sp>
        <p:nvSpPr>
          <p:cNvPr id="3" name="Title 2"/>
          <p:cNvSpPr>
            <a:spLocks noGrp="1"/>
          </p:cNvSpPr>
          <p:nvPr>
            <p:ph type="title"/>
          </p:nvPr>
        </p:nvSpPr>
        <p:spPr/>
        <p:txBody>
          <a:bodyPr/>
          <a:lstStyle/>
          <a:p>
            <a:r>
              <a:rPr lang="en-US" dirty="0" smtClean="0"/>
              <a:t>Workflow – PV Installation/Design</a:t>
            </a:r>
            <a:endParaRPr lang="en-US" dirty="0"/>
          </a:p>
        </p:txBody>
      </p:sp>
      <p:sp>
        <p:nvSpPr>
          <p:cNvPr id="27" name="TextBox 26"/>
          <p:cNvSpPr txBox="1"/>
          <p:nvPr/>
        </p:nvSpPr>
        <p:spPr>
          <a:xfrm>
            <a:off x="4652666" y="977593"/>
            <a:ext cx="6006448" cy="646331"/>
          </a:xfrm>
          <a:prstGeom prst="rect">
            <a:avLst/>
          </a:prstGeom>
          <a:noFill/>
        </p:spPr>
        <p:txBody>
          <a:bodyPr wrap="square" rtlCol="0">
            <a:spAutoFit/>
          </a:bodyPr>
          <a:lstStyle/>
          <a:p>
            <a:r>
              <a:rPr lang="en-US" dirty="0" smtClean="0"/>
              <a:t>3. User sets modifies PV install </a:t>
            </a:r>
          </a:p>
          <a:p>
            <a:r>
              <a:rPr lang="en-US" dirty="0" smtClean="0"/>
              <a:t>(i.e., location, type, or size)</a:t>
            </a:r>
            <a:endParaRPr lang="en-US" dirty="0"/>
          </a:p>
        </p:txBody>
      </p:sp>
      <p:cxnSp>
        <p:nvCxnSpPr>
          <p:cNvPr id="32" name="Straight Arrow Connector 31"/>
          <p:cNvCxnSpPr/>
          <p:nvPr/>
        </p:nvCxnSpPr>
        <p:spPr>
          <a:xfrm flipH="1">
            <a:off x="2134840" y="1088662"/>
            <a:ext cx="2517826" cy="828631"/>
          </a:xfrm>
          <a:prstGeom prst="straightConnector1">
            <a:avLst/>
          </a:prstGeom>
          <a:ln>
            <a:solidFill>
              <a:srgbClr val="353A3E"/>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4802081" y="1623924"/>
            <a:ext cx="0" cy="233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652666" y="1917293"/>
            <a:ext cx="6687386" cy="2031325"/>
          </a:xfrm>
          <a:prstGeom prst="rect">
            <a:avLst/>
          </a:prstGeom>
          <a:noFill/>
        </p:spPr>
        <p:txBody>
          <a:bodyPr wrap="square" rtlCol="0">
            <a:spAutoFit/>
          </a:bodyPr>
          <a:lstStyle/>
          <a:p>
            <a:pPr marL="285750" indent="-285750">
              <a:buFont typeface="Arial"/>
              <a:buChar char="•"/>
            </a:pPr>
            <a:r>
              <a:rPr lang="en-US" dirty="0" err="1" smtClean="0">
                <a:solidFill>
                  <a:srgbClr val="000C14"/>
                </a:solidFill>
              </a:rPr>
              <a:t>OpenDSS</a:t>
            </a:r>
            <a:r>
              <a:rPr lang="en-US" dirty="0" smtClean="0"/>
              <a:t> runs with new generation profiles</a:t>
            </a:r>
          </a:p>
          <a:p>
            <a:pPr marL="285750" indent="-285750">
              <a:buFont typeface="Arial"/>
              <a:buChar char="•"/>
            </a:pPr>
            <a:r>
              <a:rPr lang="en-US" dirty="0" smtClean="0"/>
              <a:t>Design costs update based on </a:t>
            </a:r>
            <a:r>
              <a:rPr lang="en-US" dirty="0"/>
              <a:t/>
            </a:r>
            <a:br>
              <a:rPr lang="en-US" dirty="0"/>
            </a:br>
            <a:r>
              <a:rPr lang="en-US" dirty="0" err="1">
                <a:solidFill>
                  <a:srgbClr val="000C14"/>
                </a:solidFill>
              </a:rPr>
              <a:t>ReOpt</a:t>
            </a:r>
            <a:r>
              <a:rPr lang="en-US" dirty="0" smtClean="0"/>
              <a:t> cost model</a:t>
            </a:r>
          </a:p>
          <a:p>
            <a:pPr marL="285750" indent="-285750">
              <a:buFont typeface="Arial"/>
              <a:buChar char="•"/>
            </a:pPr>
            <a:r>
              <a:rPr lang="en-US" dirty="0" smtClean="0"/>
              <a:t>Power visualizations update on new </a:t>
            </a:r>
            <a:br>
              <a:rPr lang="en-US" dirty="0" smtClean="0"/>
            </a:br>
            <a:r>
              <a:rPr lang="en-US" dirty="0" err="1">
                <a:solidFill>
                  <a:srgbClr val="000C14"/>
                </a:solidFill>
              </a:rPr>
              <a:t>OpenDSS</a:t>
            </a:r>
            <a:r>
              <a:rPr lang="en-US" dirty="0" smtClean="0"/>
              <a:t> data</a:t>
            </a:r>
          </a:p>
          <a:p>
            <a:pPr marL="285750" indent="-285750">
              <a:buFont typeface="Arial"/>
              <a:buChar char="•"/>
            </a:pPr>
            <a:r>
              <a:rPr lang="en-US" dirty="0" smtClean="0"/>
              <a:t>Net-Zero slider updates to new position</a:t>
            </a:r>
            <a:br>
              <a:rPr lang="en-US" dirty="0" smtClean="0"/>
            </a:br>
            <a:r>
              <a:rPr lang="en-US" dirty="0" smtClean="0"/>
              <a:t>based on </a:t>
            </a:r>
            <a:r>
              <a:rPr lang="en-US" dirty="0" err="1">
                <a:solidFill>
                  <a:srgbClr val="000C14"/>
                </a:solidFill>
              </a:rPr>
              <a:t>ReOpt</a:t>
            </a:r>
            <a:r>
              <a:rPr lang="en-US" dirty="0" smtClean="0"/>
              <a:t> model </a:t>
            </a:r>
            <a:endParaRPr lang="en-US" dirty="0"/>
          </a:p>
        </p:txBody>
      </p:sp>
      <p:cxnSp>
        <p:nvCxnSpPr>
          <p:cNvPr id="30" name="Straight Arrow Connector 29"/>
          <p:cNvCxnSpPr/>
          <p:nvPr/>
        </p:nvCxnSpPr>
        <p:spPr>
          <a:xfrm flipH="1" flipV="1">
            <a:off x="3188746" y="2891134"/>
            <a:ext cx="1463920" cy="526889"/>
          </a:xfrm>
          <a:prstGeom prst="straightConnector1">
            <a:avLst/>
          </a:prstGeom>
          <a:ln>
            <a:solidFill>
              <a:schemeClr val="accent2">
                <a:lumMod val="60000"/>
                <a:lumOff val="4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2945537" y="2256165"/>
            <a:ext cx="1856544" cy="634970"/>
          </a:xfrm>
          <a:prstGeom prst="straightConnector1">
            <a:avLst/>
          </a:prstGeom>
          <a:ln>
            <a:solidFill>
              <a:schemeClr val="accent2">
                <a:lumMod val="60000"/>
                <a:lumOff val="4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1297117" y="1323977"/>
            <a:ext cx="3504964" cy="1053778"/>
          </a:xfrm>
          <a:prstGeom prst="straightConnector1">
            <a:avLst/>
          </a:prstGeom>
          <a:ln>
            <a:solidFill>
              <a:schemeClr val="accent2">
                <a:lumMod val="60000"/>
                <a:lumOff val="40000"/>
              </a:schemeClr>
            </a:solidFill>
            <a:prstDash val="dot"/>
            <a:tailEnd type="arrow"/>
          </a:ln>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674979"/>
            <a:ext cx="4023473" cy="2924566"/>
          </a:xfrm>
          <a:prstGeom prst="rect">
            <a:avLst/>
          </a:prstGeom>
        </p:spPr>
      </p:pic>
      <p:cxnSp>
        <p:nvCxnSpPr>
          <p:cNvPr id="35" name="Straight Arrow Connector 34"/>
          <p:cNvCxnSpPr/>
          <p:nvPr/>
        </p:nvCxnSpPr>
        <p:spPr>
          <a:xfrm flipH="1">
            <a:off x="4441298" y="5214850"/>
            <a:ext cx="3607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100922" y="4137843"/>
            <a:ext cx="17011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802081" y="3979429"/>
            <a:ext cx="3703846" cy="646331"/>
          </a:xfrm>
          <a:prstGeom prst="rect">
            <a:avLst/>
          </a:prstGeom>
          <a:noFill/>
        </p:spPr>
        <p:txBody>
          <a:bodyPr wrap="none" rtlCol="0">
            <a:spAutoFit/>
          </a:bodyPr>
          <a:lstStyle/>
          <a:p>
            <a:r>
              <a:rPr lang="en-US" dirty="0" smtClean="0"/>
              <a:t>Life Cycle Cost break-down of current </a:t>
            </a:r>
          </a:p>
          <a:p>
            <a:r>
              <a:rPr lang="en-US" dirty="0" smtClean="0"/>
              <a:t>design</a:t>
            </a:r>
          </a:p>
        </p:txBody>
      </p:sp>
      <p:sp>
        <p:nvSpPr>
          <p:cNvPr id="47" name="TextBox 46"/>
          <p:cNvSpPr txBox="1"/>
          <p:nvPr/>
        </p:nvSpPr>
        <p:spPr>
          <a:xfrm>
            <a:off x="4802081" y="5023488"/>
            <a:ext cx="4187715" cy="646331"/>
          </a:xfrm>
          <a:prstGeom prst="rect">
            <a:avLst/>
          </a:prstGeom>
          <a:noFill/>
        </p:spPr>
        <p:txBody>
          <a:bodyPr wrap="none" rtlCol="0">
            <a:spAutoFit/>
          </a:bodyPr>
          <a:lstStyle/>
          <a:p>
            <a:r>
              <a:rPr lang="en-US" dirty="0" smtClean="0"/>
              <a:t>Life Cycle Cost break-down of cost-optimal</a:t>
            </a:r>
            <a:br>
              <a:rPr lang="en-US" dirty="0" smtClean="0"/>
            </a:br>
            <a:r>
              <a:rPr lang="en-US" dirty="0" smtClean="0"/>
              <a:t>solutions from </a:t>
            </a:r>
            <a:r>
              <a:rPr lang="en-US" dirty="0" err="1">
                <a:solidFill>
                  <a:srgbClr val="000C14"/>
                </a:solidFill>
              </a:rPr>
              <a:t>ReOpt</a:t>
            </a:r>
            <a:endParaRPr lang="en-US" dirty="0">
              <a:solidFill>
                <a:srgbClr val="000C14"/>
              </a:solidFill>
            </a:endParaRPr>
          </a:p>
        </p:txBody>
      </p:sp>
      <p:sp>
        <p:nvSpPr>
          <p:cNvPr id="48" name="TextBox 47"/>
          <p:cNvSpPr txBox="1"/>
          <p:nvPr/>
        </p:nvSpPr>
        <p:spPr>
          <a:xfrm>
            <a:off x="4802081" y="4625760"/>
            <a:ext cx="2101995" cy="369332"/>
          </a:xfrm>
          <a:prstGeom prst="rect">
            <a:avLst/>
          </a:prstGeom>
          <a:noFill/>
        </p:spPr>
        <p:txBody>
          <a:bodyPr wrap="none" rtlCol="0">
            <a:spAutoFit/>
          </a:bodyPr>
          <a:lstStyle/>
          <a:p>
            <a:r>
              <a:rPr lang="en-US" dirty="0" smtClean="0"/>
              <a:t>In the context of the </a:t>
            </a:r>
            <a:endParaRPr lang="en-US" dirty="0"/>
          </a:p>
        </p:txBody>
      </p:sp>
      <p:cxnSp>
        <p:nvCxnSpPr>
          <p:cNvPr id="50" name="Elbow Connector 49"/>
          <p:cNvCxnSpPr/>
          <p:nvPr/>
        </p:nvCxnSpPr>
        <p:spPr>
          <a:xfrm rot="10800000">
            <a:off x="2945539" y="6228103"/>
            <a:ext cx="1856542" cy="371443"/>
          </a:xfrm>
          <a:prstGeom prst="bentConnector3">
            <a:avLst>
              <a:gd name="adj1" fmla="val 9948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4802081" y="6228103"/>
            <a:ext cx="0" cy="371442"/>
          </a:xfrm>
          <a:prstGeom prst="line">
            <a:avLst/>
          </a:prstGeom>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948543" y="5966731"/>
            <a:ext cx="3557384" cy="646331"/>
          </a:xfrm>
          <a:prstGeom prst="rect">
            <a:avLst/>
          </a:prstGeom>
          <a:noFill/>
        </p:spPr>
        <p:txBody>
          <a:bodyPr wrap="none" rtlCol="0">
            <a:spAutoFit/>
          </a:bodyPr>
          <a:lstStyle/>
          <a:p>
            <a:r>
              <a:rPr lang="en-US" dirty="0" smtClean="0"/>
              <a:t>Positioned at the current design’s %</a:t>
            </a:r>
          </a:p>
          <a:p>
            <a:r>
              <a:rPr lang="en-US" dirty="0" smtClean="0"/>
              <a:t>Net-zero based on </a:t>
            </a:r>
            <a:r>
              <a:rPr lang="en-US" dirty="0" err="1">
                <a:solidFill>
                  <a:srgbClr val="000C14"/>
                </a:solidFill>
              </a:rPr>
              <a:t>ReOpt</a:t>
            </a:r>
            <a:r>
              <a:rPr lang="en-US" dirty="0" smtClean="0"/>
              <a:t> Model</a:t>
            </a:r>
            <a:endParaRPr lang="en-US" dirty="0"/>
          </a:p>
        </p:txBody>
      </p:sp>
    </p:spTree>
    <p:extLst>
      <p:ext uri="{BB962C8B-B14F-4D97-AF65-F5344CB8AC3E}">
        <p14:creationId xmlns:p14="http://schemas.microsoft.com/office/powerpoint/2010/main" val="1745564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n 18"/>
          <p:cNvSpPr/>
          <p:nvPr/>
        </p:nvSpPr>
        <p:spPr>
          <a:xfrm>
            <a:off x="1565159" y="4951484"/>
            <a:ext cx="1539502" cy="105187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Architecture</a:t>
            </a:r>
            <a:endParaRPr lang="en-US" dirty="0"/>
          </a:p>
        </p:txBody>
      </p:sp>
      <p:sp>
        <p:nvSpPr>
          <p:cNvPr id="4" name="Can 3"/>
          <p:cNvSpPr/>
          <p:nvPr/>
        </p:nvSpPr>
        <p:spPr>
          <a:xfrm>
            <a:off x="724848" y="5041278"/>
            <a:ext cx="840311" cy="105187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4288" y="3091471"/>
            <a:ext cx="7937470" cy="10133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AESD Records API</a:t>
            </a:r>
            <a:endParaRPr lang="en-US" dirty="0">
              <a:solidFill>
                <a:schemeClr val="bg1"/>
              </a:solidFill>
            </a:endParaRPr>
          </a:p>
        </p:txBody>
      </p:sp>
      <p:sp>
        <p:nvSpPr>
          <p:cNvPr id="6" name="Rectangle 5"/>
          <p:cNvSpPr/>
          <p:nvPr/>
        </p:nvSpPr>
        <p:spPr>
          <a:xfrm>
            <a:off x="654288" y="2180705"/>
            <a:ext cx="3579342" cy="833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rgbClr val="FFFFFF"/>
                </a:solidFill>
              </a:rPr>
              <a:t>Immersive Interface (</a:t>
            </a:r>
            <a:r>
              <a:rPr lang="en-US" dirty="0" err="1" smtClean="0">
                <a:solidFill>
                  <a:srgbClr val="FFFFFF"/>
                </a:solidFill>
              </a:rPr>
              <a:t>Isopach</a:t>
            </a:r>
            <a:r>
              <a:rPr lang="en-US" dirty="0" smtClean="0">
                <a:solidFill>
                  <a:srgbClr val="FFFFFF"/>
                </a:solidFill>
              </a:rPr>
              <a:t>)</a:t>
            </a:r>
            <a:endParaRPr lang="en-US" dirty="0">
              <a:solidFill>
                <a:srgbClr val="FFFFFF"/>
              </a:solidFill>
            </a:endParaRPr>
          </a:p>
        </p:txBody>
      </p:sp>
      <p:sp>
        <p:nvSpPr>
          <p:cNvPr id="7" name="Rectangle 6"/>
          <p:cNvSpPr/>
          <p:nvPr/>
        </p:nvSpPr>
        <p:spPr>
          <a:xfrm>
            <a:off x="654288" y="1269940"/>
            <a:ext cx="1244431" cy="833799"/>
          </a:xfrm>
          <a:prstGeom prst="rect">
            <a:avLst/>
          </a:prstGeom>
          <a:solidFill>
            <a:schemeClr val="tx1">
              <a:lumMod val="40000"/>
              <a:lumOff val="60000"/>
            </a:schemeClr>
          </a:solidFill>
          <a:ln>
            <a:solidFill>
              <a:schemeClr val="tx1">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rgbClr val="FFFFFF"/>
                </a:solidFill>
              </a:rPr>
              <a:t>Immersive App</a:t>
            </a:r>
            <a:endParaRPr lang="en-US" dirty="0">
              <a:solidFill>
                <a:srgbClr val="FFFFFF"/>
              </a:solidFill>
            </a:endParaRPr>
          </a:p>
        </p:txBody>
      </p:sp>
      <p:sp>
        <p:nvSpPr>
          <p:cNvPr id="8" name="Rectangle 7"/>
          <p:cNvSpPr/>
          <p:nvPr/>
        </p:nvSpPr>
        <p:spPr>
          <a:xfrm>
            <a:off x="1975694" y="1269940"/>
            <a:ext cx="1244431" cy="833799"/>
          </a:xfrm>
          <a:prstGeom prst="rect">
            <a:avLst/>
          </a:prstGeom>
          <a:solidFill>
            <a:schemeClr val="tx1">
              <a:lumMod val="40000"/>
              <a:lumOff val="60000"/>
            </a:schemeClr>
          </a:solidFill>
          <a:ln>
            <a:solidFill>
              <a:schemeClr val="tx1">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FF"/>
                </a:solidFill>
              </a:rPr>
              <a:t>Immersive App</a:t>
            </a:r>
            <a:endParaRPr lang="en-US" dirty="0">
              <a:solidFill>
                <a:srgbClr val="FFFFFF"/>
              </a:solidFill>
            </a:endParaRPr>
          </a:p>
        </p:txBody>
      </p:sp>
      <p:sp>
        <p:nvSpPr>
          <p:cNvPr id="9" name="Rectangle 8"/>
          <p:cNvSpPr/>
          <p:nvPr/>
        </p:nvSpPr>
        <p:spPr>
          <a:xfrm>
            <a:off x="4336263" y="2180705"/>
            <a:ext cx="1873061" cy="833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FFFFFF"/>
                </a:solidFill>
              </a:rPr>
              <a:t>Web Interface</a:t>
            </a:r>
            <a:endParaRPr lang="en-US" dirty="0">
              <a:solidFill>
                <a:srgbClr val="FFFFFF"/>
              </a:solidFill>
            </a:endParaRPr>
          </a:p>
        </p:txBody>
      </p:sp>
      <p:sp>
        <p:nvSpPr>
          <p:cNvPr id="10" name="Rectangle 9"/>
          <p:cNvSpPr/>
          <p:nvPr/>
        </p:nvSpPr>
        <p:spPr>
          <a:xfrm>
            <a:off x="6311957" y="2180705"/>
            <a:ext cx="2279801" cy="833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rgbClr val="FFFFFF"/>
                </a:solidFill>
              </a:rPr>
              <a:t>Data Interfaces</a:t>
            </a:r>
            <a:endParaRPr lang="en-US" dirty="0">
              <a:solidFill>
                <a:srgbClr val="FFFFFF"/>
              </a:solidFill>
            </a:endParaRPr>
          </a:p>
        </p:txBody>
      </p:sp>
      <p:sp>
        <p:nvSpPr>
          <p:cNvPr id="11" name="TextBox 10"/>
          <p:cNvSpPr txBox="1"/>
          <p:nvPr/>
        </p:nvSpPr>
        <p:spPr>
          <a:xfrm>
            <a:off x="3356005" y="1465026"/>
            <a:ext cx="454262" cy="523220"/>
          </a:xfrm>
          <a:prstGeom prst="rect">
            <a:avLst/>
          </a:prstGeom>
          <a:noFill/>
        </p:spPr>
        <p:txBody>
          <a:bodyPr wrap="square" rtlCol="0">
            <a:spAutoFit/>
          </a:bodyPr>
          <a:lstStyle/>
          <a:p>
            <a:r>
              <a:rPr lang="en-US" sz="2800" b="1" dirty="0" smtClean="0"/>
              <a:t>…</a:t>
            </a:r>
            <a:endParaRPr lang="en-US" sz="2800" b="1" dirty="0"/>
          </a:p>
        </p:txBody>
      </p:sp>
      <p:sp>
        <p:nvSpPr>
          <p:cNvPr id="12" name="Rectangle 11"/>
          <p:cNvSpPr/>
          <p:nvPr/>
        </p:nvSpPr>
        <p:spPr>
          <a:xfrm>
            <a:off x="4336263" y="1269940"/>
            <a:ext cx="898043" cy="833799"/>
          </a:xfrm>
          <a:prstGeom prst="rect">
            <a:avLst/>
          </a:prstGeom>
          <a:solidFill>
            <a:schemeClr val="accent5">
              <a:lumMod val="60000"/>
              <a:lumOff val="40000"/>
            </a:schemeClr>
          </a:solidFill>
          <a:ln>
            <a:solidFill>
              <a:schemeClr val="accent5">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FF"/>
                </a:solidFill>
              </a:rPr>
              <a:t>Web</a:t>
            </a:r>
          </a:p>
          <a:p>
            <a:pPr algn="ctr"/>
            <a:r>
              <a:rPr lang="en-US" dirty="0" smtClean="0">
                <a:solidFill>
                  <a:srgbClr val="FFFFFF"/>
                </a:solidFill>
              </a:rPr>
              <a:t>App</a:t>
            </a:r>
            <a:endParaRPr lang="en-US" dirty="0">
              <a:solidFill>
                <a:srgbClr val="FFFFFF"/>
              </a:solidFill>
            </a:endParaRPr>
          </a:p>
        </p:txBody>
      </p:sp>
      <p:sp>
        <p:nvSpPr>
          <p:cNvPr id="13" name="Rectangle 12"/>
          <p:cNvSpPr/>
          <p:nvPr/>
        </p:nvSpPr>
        <p:spPr>
          <a:xfrm>
            <a:off x="5336941" y="1269940"/>
            <a:ext cx="872384" cy="833799"/>
          </a:xfrm>
          <a:prstGeom prst="rect">
            <a:avLst/>
          </a:prstGeom>
          <a:solidFill>
            <a:schemeClr val="accent5">
              <a:lumMod val="60000"/>
              <a:lumOff val="40000"/>
            </a:schemeClr>
          </a:solidFill>
          <a:ln>
            <a:solidFill>
              <a:schemeClr val="accent5">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FF"/>
                </a:solidFill>
              </a:rPr>
              <a:t>Web</a:t>
            </a:r>
          </a:p>
          <a:p>
            <a:pPr algn="ctr"/>
            <a:r>
              <a:rPr lang="en-US" dirty="0" smtClean="0">
                <a:solidFill>
                  <a:srgbClr val="FFFFFF"/>
                </a:solidFill>
              </a:rPr>
              <a:t>App</a:t>
            </a:r>
            <a:endParaRPr lang="en-US" dirty="0">
              <a:solidFill>
                <a:srgbClr val="FFFFFF"/>
              </a:solidFill>
            </a:endParaRPr>
          </a:p>
        </p:txBody>
      </p:sp>
      <p:sp>
        <p:nvSpPr>
          <p:cNvPr id="14" name="Rectangle 13"/>
          <p:cNvSpPr/>
          <p:nvPr/>
        </p:nvSpPr>
        <p:spPr>
          <a:xfrm>
            <a:off x="6311957" y="1269940"/>
            <a:ext cx="872384" cy="833799"/>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R </a:t>
            </a:r>
          </a:p>
          <a:p>
            <a:pPr algn="ctr"/>
            <a:r>
              <a:rPr lang="en-US" dirty="0" smtClean="0">
                <a:solidFill>
                  <a:srgbClr val="FFFFFF"/>
                </a:solidFill>
              </a:rPr>
              <a:t>Script</a:t>
            </a:r>
            <a:endParaRPr lang="en-US" dirty="0">
              <a:solidFill>
                <a:srgbClr val="FFFFFF"/>
              </a:solidFill>
            </a:endParaRPr>
          </a:p>
        </p:txBody>
      </p:sp>
      <p:sp>
        <p:nvSpPr>
          <p:cNvPr id="15" name="TextBox 14"/>
          <p:cNvSpPr txBox="1"/>
          <p:nvPr/>
        </p:nvSpPr>
        <p:spPr>
          <a:xfrm>
            <a:off x="8137496" y="1491820"/>
            <a:ext cx="454262" cy="523220"/>
          </a:xfrm>
          <a:prstGeom prst="rect">
            <a:avLst/>
          </a:prstGeom>
          <a:noFill/>
        </p:spPr>
        <p:txBody>
          <a:bodyPr wrap="square" rtlCol="0">
            <a:spAutoFit/>
          </a:bodyPr>
          <a:lstStyle/>
          <a:p>
            <a:r>
              <a:rPr lang="en-US" sz="2800" b="1" dirty="0" smtClean="0"/>
              <a:t>…</a:t>
            </a:r>
            <a:endParaRPr lang="en-US" sz="2800" b="1" dirty="0"/>
          </a:p>
        </p:txBody>
      </p:sp>
      <p:sp>
        <p:nvSpPr>
          <p:cNvPr id="16" name="Can 15"/>
          <p:cNvSpPr/>
          <p:nvPr/>
        </p:nvSpPr>
        <p:spPr>
          <a:xfrm>
            <a:off x="1128967" y="5131072"/>
            <a:ext cx="1654963" cy="105187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Heterogeneous</a:t>
            </a:r>
          </a:p>
          <a:p>
            <a:pPr algn="ctr"/>
            <a:r>
              <a:rPr lang="en-US" dirty="0" smtClean="0">
                <a:solidFill>
                  <a:srgbClr val="FFFFFF"/>
                </a:solidFill>
              </a:rPr>
              <a:t>Data Stores</a:t>
            </a:r>
            <a:endParaRPr lang="en-US" dirty="0">
              <a:solidFill>
                <a:srgbClr val="FFFFFF"/>
              </a:solidFill>
            </a:endParaRPr>
          </a:p>
        </p:txBody>
      </p:sp>
      <p:sp>
        <p:nvSpPr>
          <p:cNvPr id="20" name="Can 19"/>
          <p:cNvSpPr/>
          <p:nvPr/>
        </p:nvSpPr>
        <p:spPr>
          <a:xfrm>
            <a:off x="2783931" y="5220866"/>
            <a:ext cx="282243" cy="78248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V="1">
            <a:off x="1828373" y="4220308"/>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429118" y="4220308"/>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978546" y="4220308"/>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2210148" y="4220308"/>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27" name="Cloud 26"/>
          <p:cNvSpPr/>
          <p:nvPr/>
        </p:nvSpPr>
        <p:spPr>
          <a:xfrm>
            <a:off x="4297775" y="4784725"/>
            <a:ext cx="4028364" cy="133407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Simulation</a:t>
            </a:r>
          </a:p>
          <a:p>
            <a:pPr algn="ctr"/>
            <a:r>
              <a:rPr lang="en-US" dirty="0" smtClean="0">
                <a:solidFill>
                  <a:srgbClr val="FFFFFF"/>
                </a:solidFill>
              </a:rPr>
              <a:t>(HPC, Hardware, Cloud,…)</a:t>
            </a:r>
            <a:endParaRPr lang="en-US" dirty="0">
              <a:solidFill>
                <a:srgbClr val="FFFFFF"/>
              </a:solidFill>
            </a:endParaRPr>
          </a:p>
        </p:txBody>
      </p:sp>
      <p:cxnSp>
        <p:nvCxnSpPr>
          <p:cNvPr id="29" name="Straight Arrow Connector 28"/>
          <p:cNvCxnSpPr/>
          <p:nvPr/>
        </p:nvCxnSpPr>
        <p:spPr>
          <a:xfrm flipH="1">
            <a:off x="2572465" y="4220308"/>
            <a:ext cx="12829" cy="6285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2783931" y="4220308"/>
            <a:ext cx="12829" cy="6285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6509474" y="4156170"/>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110219" y="4156170"/>
            <a:ext cx="0" cy="628555"/>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flipV="1">
            <a:off x="3773756" y="5305844"/>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16200000" flipH="1" flipV="1">
            <a:off x="3773756" y="4906589"/>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16200000" flipH="1" flipV="1">
            <a:off x="3773756" y="4456017"/>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flipV="1">
            <a:off x="3773756" y="5687619"/>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7265112" y="1269940"/>
            <a:ext cx="919906" cy="833799"/>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FFFF"/>
                </a:solidFill>
              </a:rPr>
              <a:t>iPython</a:t>
            </a:r>
            <a:endParaRPr lang="en-US" dirty="0" smtClean="0">
              <a:solidFill>
                <a:srgbClr val="FFFFFF"/>
              </a:solidFill>
            </a:endParaRPr>
          </a:p>
          <a:p>
            <a:pPr algn="ctr"/>
            <a:r>
              <a:rPr lang="en-US" dirty="0" smtClean="0">
                <a:solidFill>
                  <a:srgbClr val="FFFFFF"/>
                </a:solidFill>
              </a:rPr>
              <a:t>Script</a:t>
            </a:r>
            <a:endParaRPr lang="en-US" dirty="0">
              <a:solidFill>
                <a:srgbClr val="FFFFFF"/>
              </a:solidFill>
            </a:endParaRPr>
          </a:p>
        </p:txBody>
      </p:sp>
    </p:spTree>
    <p:extLst>
      <p:ext uri="{BB962C8B-B14F-4D97-AF65-F5344CB8AC3E}">
        <p14:creationId xmlns:p14="http://schemas.microsoft.com/office/powerpoint/2010/main" val="4042636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622334" y="1006678"/>
            <a:ext cx="4420998" cy="5595458"/>
          </a:xfrm>
        </p:spPr>
        <p:txBody>
          <a:bodyPr>
            <a:normAutofit fontScale="55000" lnSpcReduction="20000"/>
          </a:bodyPr>
          <a:lstStyle/>
          <a:p>
            <a:r>
              <a:rPr lang="en-US" dirty="0" smtClean="0"/>
              <a:t>Implementable in nearly any programming language and computing environment</a:t>
            </a:r>
          </a:p>
          <a:p>
            <a:r>
              <a:rPr lang="en-US" dirty="0" smtClean="0"/>
              <a:t>Reduce </a:t>
            </a:r>
            <a:r>
              <a:rPr lang="en-US" dirty="0"/>
              <a:t>the </a:t>
            </a:r>
            <a:r>
              <a:rPr lang="en-US" dirty="0" smtClean="0"/>
              <a:t>barriers to </a:t>
            </a:r>
            <a:r>
              <a:rPr lang="en-US" dirty="0"/>
              <a:t>a minimum, for both server and client </a:t>
            </a:r>
            <a:r>
              <a:rPr lang="en-US" dirty="0" smtClean="0"/>
              <a:t>implementations</a:t>
            </a:r>
          </a:p>
          <a:p>
            <a:pPr lvl="1"/>
            <a:r>
              <a:rPr lang="en-US" dirty="0" smtClean="0"/>
              <a:t>Client implementations are packaged as libraries: users just need to import the correct module to access the servers</a:t>
            </a:r>
          </a:p>
          <a:p>
            <a:pPr lvl="1"/>
            <a:r>
              <a:rPr lang="en-US" dirty="0" smtClean="0"/>
              <a:t>Server implementations can start from a template that handles all of the details of serialization and communications: users just need to connect their data or simulation backend to the template</a:t>
            </a:r>
          </a:p>
          <a:p>
            <a:r>
              <a:rPr lang="en-US" dirty="0" smtClean="0"/>
              <a:t>Client server model with both pull and push:</a:t>
            </a:r>
            <a:endParaRPr lang="en-US" dirty="0"/>
          </a:p>
          <a:p>
            <a:pPr lvl="1"/>
            <a:r>
              <a:rPr lang="en-US" dirty="0" smtClean="0"/>
              <a:t>Clients </a:t>
            </a:r>
            <a:r>
              <a:rPr lang="en-US" dirty="0"/>
              <a:t>ask for available </a:t>
            </a:r>
            <a:r>
              <a:rPr lang="en-US" dirty="0" smtClean="0"/>
              <a:t>datasets, </a:t>
            </a:r>
            <a:r>
              <a:rPr lang="en-US" dirty="0"/>
              <a:t>receive extant data and any new records as they are generated, and, as needed, ask for the simulation of new data based on user </a:t>
            </a:r>
            <a:r>
              <a:rPr lang="en-US" dirty="0" smtClean="0"/>
              <a:t>input</a:t>
            </a:r>
          </a:p>
          <a:p>
            <a:r>
              <a:rPr lang="en-US" dirty="0" smtClean="0"/>
              <a:t>Support </a:t>
            </a:r>
            <a:r>
              <a:rPr lang="en-US" dirty="0"/>
              <a:t>pipeline </a:t>
            </a:r>
            <a:r>
              <a:rPr lang="en-US" dirty="0" smtClean="0"/>
              <a:t>model</a:t>
            </a:r>
            <a:r>
              <a:rPr lang="en-US" dirty="0"/>
              <a:t> </a:t>
            </a:r>
            <a:r>
              <a:rPr lang="en-US" dirty="0" smtClean="0"/>
              <a:t>for  dataflow:</a:t>
            </a:r>
          </a:p>
          <a:p>
            <a:pPr lvl="1"/>
            <a:r>
              <a:rPr lang="en-US" dirty="0" smtClean="0"/>
              <a:t>Servers </a:t>
            </a:r>
            <a:r>
              <a:rPr lang="en-US" dirty="0"/>
              <a:t>and clients can be chained </a:t>
            </a:r>
            <a:r>
              <a:rPr lang="en-US" dirty="0" smtClean="0"/>
              <a:t>together</a:t>
            </a:r>
          </a:p>
          <a:p>
            <a:pPr lvl="1"/>
            <a:r>
              <a:rPr lang="en-US" dirty="0" smtClean="0"/>
              <a:t>Transformation paths </a:t>
            </a:r>
            <a:r>
              <a:rPr lang="en-US" dirty="0"/>
              <a:t>for </a:t>
            </a:r>
            <a:r>
              <a:rPr lang="en-US" dirty="0" smtClean="0"/>
              <a:t>records</a:t>
            </a:r>
          </a:p>
          <a:p>
            <a:pPr lvl="1"/>
            <a:r>
              <a:rPr lang="en-US" dirty="0"/>
              <a:t>C</a:t>
            </a:r>
            <a:r>
              <a:rPr lang="en-US" dirty="0" smtClean="0"/>
              <a:t>oupled models</a:t>
            </a:r>
          </a:p>
          <a:p>
            <a:pPr lvl="1"/>
            <a:endParaRPr lang="en-US" dirty="0" smtClean="0"/>
          </a:p>
          <a:p>
            <a:r>
              <a:rPr lang="en-US" dirty="0" smtClean="0"/>
              <a:t>Bookmarks</a:t>
            </a:r>
          </a:p>
          <a:p>
            <a:r>
              <a:rPr lang="en-US" dirty="0" smtClean="0"/>
              <a:t>Filtering</a:t>
            </a:r>
            <a:endParaRPr lang="en-US" dirty="0"/>
          </a:p>
          <a:p>
            <a:endParaRPr lang="en-US" dirty="0"/>
          </a:p>
        </p:txBody>
      </p:sp>
      <p:sp>
        <p:nvSpPr>
          <p:cNvPr id="5" name="Title 4"/>
          <p:cNvSpPr>
            <a:spLocks noGrp="1"/>
          </p:cNvSpPr>
          <p:nvPr>
            <p:ph type="title"/>
          </p:nvPr>
        </p:nvSpPr>
        <p:spPr/>
        <p:txBody>
          <a:bodyPr/>
          <a:lstStyle/>
          <a:p>
            <a:r>
              <a:rPr lang="en-US" dirty="0" smtClean="0"/>
              <a:t>Design Goals</a:t>
            </a:r>
            <a:endParaRPr lang="en-US" dirty="0"/>
          </a:p>
        </p:txBody>
      </p:sp>
      <p:sp>
        <p:nvSpPr>
          <p:cNvPr id="6" name="Content Placeholder 3"/>
          <p:cNvSpPr txBox="1">
            <a:spLocks/>
          </p:cNvSpPr>
          <p:nvPr/>
        </p:nvSpPr>
        <p:spPr>
          <a:xfrm>
            <a:off x="60121" y="1006678"/>
            <a:ext cx="4420998" cy="5596855"/>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800" b="0" kern="1200">
                <a:solidFill>
                  <a:srgbClr val="353A3E"/>
                </a:solidFill>
                <a:latin typeface="Calibri"/>
                <a:ea typeface="+mn-ea"/>
                <a:cs typeface="Calibri"/>
              </a:defRPr>
            </a:lvl1pPr>
            <a:lvl2pPr marL="742950" indent="-285750" algn="l" defTabSz="914400" rtl="0" eaLnBrk="1" latinLnBrk="0" hangingPunct="1">
              <a:spcBef>
                <a:spcPct val="20000"/>
              </a:spcBef>
              <a:buSzPct val="80000"/>
              <a:buFont typeface="Courier New" pitchFamily="49" charset="0"/>
              <a:buChar char="o"/>
              <a:defRPr sz="2600" kern="1200">
                <a:solidFill>
                  <a:srgbClr val="353A3E"/>
                </a:solidFill>
                <a:latin typeface="Calibri"/>
                <a:ea typeface="+mn-ea"/>
                <a:cs typeface="Calibri"/>
              </a:defRPr>
            </a:lvl2pPr>
            <a:lvl3pPr marL="1143000" indent="-228600" algn="l" defTabSz="914400" rtl="0" eaLnBrk="1" latinLnBrk="0" hangingPunct="1">
              <a:spcBef>
                <a:spcPct val="20000"/>
              </a:spcBef>
              <a:buFont typeface="Calibri" pitchFamily="34" charset="0"/>
              <a:buChar char="–"/>
              <a:defRPr sz="2400" kern="1200">
                <a:solidFill>
                  <a:srgbClr val="353A3E"/>
                </a:solidFill>
                <a:latin typeface="Calibri"/>
                <a:ea typeface="+mn-ea"/>
                <a:cs typeface="Calibri"/>
              </a:defRPr>
            </a:lvl3pPr>
            <a:lvl4pPr marL="1600200" indent="-228600" algn="l" defTabSz="914400" rtl="0" eaLnBrk="1" latinLnBrk="0" hangingPunct="1">
              <a:spcBef>
                <a:spcPct val="20000"/>
              </a:spcBef>
              <a:buFont typeface="Wingdings" pitchFamily="2" charset="2"/>
              <a:buChar char="§"/>
              <a:defRPr sz="2000" kern="1200">
                <a:solidFill>
                  <a:srgbClr val="353A3E"/>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rgbClr val="353A3E"/>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Simplify and normalize interaction between data sources and data processors for multidimensional record-oriented data</a:t>
            </a:r>
          </a:p>
          <a:p>
            <a:pPr lvl="1"/>
            <a:r>
              <a:rPr lang="en-US" dirty="0" smtClean="0"/>
              <a:t>Example multidimensional record-oriented data</a:t>
            </a:r>
          </a:p>
          <a:p>
            <a:pPr lvl="2"/>
            <a:r>
              <a:rPr lang="en-US" dirty="0"/>
              <a:t>Tabular </a:t>
            </a:r>
            <a:r>
              <a:rPr lang="en-US" dirty="0" smtClean="0"/>
              <a:t>data</a:t>
            </a:r>
          </a:p>
          <a:p>
            <a:pPr lvl="2"/>
            <a:r>
              <a:rPr lang="en-US" dirty="0" smtClean="0"/>
              <a:t>Rows in a relational database</a:t>
            </a:r>
          </a:p>
          <a:p>
            <a:pPr lvl="2"/>
            <a:r>
              <a:rPr lang="en-US" dirty="0" smtClean="0"/>
              <a:t>Key-value maps</a:t>
            </a:r>
          </a:p>
          <a:p>
            <a:pPr lvl="2"/>
            <a:r>
              <a:rPr lang="en-US" dirty="0" smtClean="0"/>
              <a:t>Flat JSON objects</a:t>
            </a:r>
          </a:p>
          <a:p>
            <a:pPr lvl="1"/>
            <a:r>
              <a:rPr lang="en-US" dirty="0" smtClean="0"/>
              <a:t>Example data sources</a:t>
            </a:r>
          </a:p>
          <a:p>
            <a:pPr lvl="2"/>
            <a:r>
              <a:rPr lang="en-US" dirty="0" smtClean="0"/>
              <a:t>CSV, TSV, or Excel files</a:t>
            </a:r>
          </a:p>
          <a:p>
            <a:pPr lvl="2"/>
            <a:r>
              <a:rPr lang="en-US" dirty="0" smtClean="0"/>
              <a:t>Time series data</a:t>
            </a:r>
          </a:p>
          <a:p>
            <a:pPr lvl="2"/>
            <a:r>
              <a:rPr lang="en-US" dirty="0" smtClean="0"/>
              <a:t>Data feeds from sensors</a:t>
            </a:r>
          </a:p>
          <a:p>
            <a:pPr lvl="2"/>
            <a:r>
              <a:rPr lang="en-US" dirty="0" smtClean="0"/>
              <a:t>Simulation output</a:t>
            </a:r>
          </a:p>
          <a:p>
            <a:pPr lvl="1"/>
            <a:r>
              <a:rPr lang="en-US" dirty="0" smtClean="0"/>
              <a:t>Example data processors</a:t>
            </a:r>
          </a:p>
          <a:p>
            <a:pPr lvl="2"/>
            <a:r>
              <a:rPr lang="en-US" dirty="0" smtClean="0"/>
              <a:t>Visualization software</a:t>
            </a:r>
          </a:p>
          <a:p>
            <a:pPr lvl="2"/>
            <a:r>
              <a:rPr lang="en-US" dirty="0" smtClean="0"/>
              <a:t>Statistics software</a:t>
            </a:r>
          </a:p>
          <a:p>
            <a:pPr lvl="2"/>
            <a:r>
              <a:rPr lang="en-US" dirty="0" smtClean="0"/>
              <a:t>Web browsers</a:t>
            </a:r>
          </a:p>
          <a:p>
            <a:pPr lvl="2"/>
            <a:r>
              <a:rPr lang="en-US" dirty="0" smtClean="0"/>
              <a:t>Simulations</a:t>
            </a:r>
          </a:p>
          <a:p>
            <a:r>
              <a:rPr lang="en-US" dirty="0" smtClean="0"/>
              <a:t>Only require essential metadata</a:t>
            </a:r>
          </a:p>
          <a:p>
            <a:pPr lvl="1"/>
            <a:r>
              <a:rPr lang="en-US" dirty="0" smtClean="0"/>
              <a:t>Uniquely identify “models”</a:t>
            </a:r>
          </a:p>
          <a:p>
            <a:pPr lvl="1"/>
            <a:r>
              <a:rPr lang="en-US" dirty="0" smtClean="0"/>
              <a:t>Support simple schemas</a:t>
            </a:r>
          </a:p>
          <a:p>
            <a:r>
              <a:rPr lang="en-US" dirty="0" smtClean="0"/>
              <a:t>Support </a:t>
            </a:r>
            <a:r>
              <a:rPr lang="en-US" dirty="0"/>
              <a:t>basic data types:</a:t>
            </a:r>
          </a:p>
          <a:p>
            <a:pPr lvl="1"/>
            <a:r>
              <a:rPr lang="en-US" dirty="0"/>
              <a:t>Real numbers</a:t>
            </a:r>
          </a:p>
          <a:p>
            <a:pPr lvl="1"/>
            <a:r>
              <a:rPr lang="en-US" dirty="0"/>
              <a:t>Integers</a:t>
            </a:r>
          </a:p>
          <a:p>
            <a:pPr lvl="1"/>
            <a:r>
              <a:rPr lang="en-US" dirty="0"/>
              <a:t>Character </a:t>
            </a:r>
            <a:r>
              <a:rPr lang="en-US" dirty="0" smtClean="0"/>
              <a:t>strings</a:t>
            </a:r>
            <a:endParaRPr lang="en-US" dirty="0"/>
          </a:p>
        </p:txBody>
      </p:sp>
    </p:spTree>
    <p:extLst>
      <p:ext uri="{BB962C8B-B14F-4D97-AF65-F5344CB8AC3E}">
        <p14:creationId xmlns:p14="http://schemas.microsoft.com/office/powerpoint/2010/main" val="3301376771"/>
      </p:ext>
    </p:extLst>
  </p:cSld>
  <p:clrMapOvr>
    <a:masterClrMapping/>
  </p:clrMapOvr>
</p:sld>
</file>

<file path=ppt/theme/theme1.xml><?xml version="1.0" encoding="utf-8"?>
<a:theme xmlns:a="http://schemas.openxmlformats.org/drawingml/2006/main" name="NREL_lab">
  <a:themeElements>
    <a:clrScheme name="Custom 2">
      <a:dk1>
        <a:srgbClr val="FFFFFF"/>
      </a:dk1>
      <a:lt1>
        <a:srgbClr val="0079C1"/>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12128</TotalTime>
  <Words>1560</Words>
  <Application>Microsoft Office PowerPoint</Application>
  <PresentationFormat>On-screen Show (4:3)</PresentationFormat>
  <Paragraphs>268</Paragraphs>
  <Slides>24</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Wingdings</vt:lpstr>
      <vt:lpstr>NREL_lab</vt:lpstr>
      <vt:lpstr>Inter-Model Data Flows Using the AESD Records API</vt:lpstr>
      <vt:lpstr>Abstract</vt:lpstr>
      <vt:lpstr>Advanced Energy System Design to Solve Complex Challenges</vt:lpstr>
      <vt:lpstr>Advanced Energy Systems Design</vt:lpstr>
      <vt:lpstr>PowerPoint Presentation</vt:lpstr>
      <vt:lpstr>PowerPoint Presentation</vt:lpstr>
      <vt:lpstr>Workflow – PV Installation/Design</vt:lpstr>
      <vt:lpstr>Architecture</vt:lpstr>
      <vt:lpstr>Design Goals</vt:lpstr>
      <vt:lpstr>Design and Implementation Details</vt:lpstr>
      <vt:lpstr>Clients and Backends for AESD Records API v4</vt:lpstr>
      <vt:lpstr>Using AESD Records for Immersive 3D Scatterplots</vt:lpstr>
      <vt:lpstr>AESD Records Client</vt:lpstr>
      <vt:lpstr>WebSocket Requests and Responses</vt:lpstr>
      <vt:lpstr>Illustrative Excerpt from Protocol Buffer Definitions</vt:lpstr>
      <vt:lpstr>Request and Response Object Relationships</vt:lpstr>
      <vt:lpstr>Use Case: Serving Static Data</vt:lpstr>
      <vt:lpstr>Use Case: Serving Real-time/Sensor Data</vt:lpstr>
      <vt:lpstr>Use Case: Creating and Serving Simulation Data</vt:lpstr>
      <vt:lpstr>Use Case: Bookmarking Data for Later Retrieval</vt:lpstr>
      <vt:lpstr>Example Client Implementation: JavaScript</vt:lpstr>
      <vt:lpstr>Example Client Usage: Python</vt:lpstr>
      <vt:lpstr>Possibilities for Collaborative Use</vt:lpstr>
      <vt:lpstr>Resources</vt:lpstr>
    </vt:vector>
  </TitlesOfParts>
  <Company>NREL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Joelynn Schroeder</dc:creator>
  <cp:lastModifiedBy>Bush, Brian</cp:lastModifiedBy>
  <cp:revision>615</cp:revision>
  <cp:lastPrinted>2017-01-16T22:28:52Z</cp:lastPrinted>
  <dcterms:created xsi:type="dcterms:W3CDTF">2016-02-02T19:57:34Z</dcterms:created>
  <dcterms:modified xsi:type="dcterms:W3CDTF">2017-08-09T13:37:46Z</dcterms:modified>
</cp:coreProperties>
</file>