
<file path=[Content_Types].xml><?xml version="1.0" encoding="utf-8"?>
<Types xmlns="http://schemas.openxmlformats.org/package/2006/content-types">
  <Default Extension="bin" ContentType="application/vnd.openxmlformats-officedocument.presentationml.printerSettings"/>
  <Default Extension="rels" ContentType="application/vnd.openxmlformats-package.relationships+xml"/>
  <Override PartName="/ppt/slides/slide14.xml" ContentType="application/vnd.openxmlformats-officedocument.presentationml.slide+xml"/>
  <Override PartName="/ppt/notesSlides/notesSlide16.xml" ContentType="application/vnd.openxmlformats-officedocument.presentationml.notesSlide+xml"/>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tags/tag4.xml" ContentType="application/vnd.openxmlformats-officedocument.presentationml.tags+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handoutMasters/handoutMaster1.xml" ContentType="application/vnd.openxmlformats-officedocument.presentationml.handoutMaster+xml"/>
  <Override PartName="/ppt/slides/slide27.xml" ContentType="application/vnd.openxmlformats-officedocument.presentationml.slide+xml"/>
  <Override PartName="/ppt/slides/slide20.xml" ContentType="application/vnd.openxmlformats-officedocument.presentationml.slide+xml"/>
  <Override PartName="/ppt/tags/tag3.xml" ContentType="application/vnd.openxmlformats-officedocument.presentationml.tags+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26.xml" ContentType="application/vnd.openxmlformats-officedocument.presentationml.slide+xml"/>
  <Override PartName="/ppt/slideLayouts/slideLayout14.xml" ContentType="application/vnd.openxmlformats-officedocument.presentationml.slideLayout+xml"/>
  <Override PartName="/ppt/tags/tag2.xml" ContentType="application/vnd.openxmlformats-officedocument.presentationml.tags+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slideLayouts/slideLayout13.xml" ContentType="application/vnd.openxmlformats-officedocument.presentationml.slideLayout+xml"/>
  <Override PartName="/ppt/slides/slide25.xml" ContentType="application/vnd.openxmlformats-officedocument.presentationml.slide+xml"/>
  <Override PartName="/ppt/slides/slide9.xml" ContentType="application/vnd.openxmlformats-officedocument.presentationml.slide+xml"/>
  <Override PartName="/ppt/tags/tag8.xml" ContentType="application/vnd.openxmlformats-officedocument.presentationml.tags+xml"/>
  <Override PartName="/ppt/slideLayouts/slideLayout9.xml" ContentType="application/vnd.openxmlformats-officedocument.presentationml.slideLayout+xml"/>
  <Override PartName="/ppt/tags/tag1.xml" ContentType="application/vnd.openxmlformats-officedocument.presentationml.tags+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theme/theme3.xml" ContentType="application/vnd.openxmlformats-officedocument.theme+xml"/>
  <Override PartName="/ppt/slideLayouts/slideLayout12.xml" ContentType="application/vnd.openxmlformats-officedocument.presentationml.slideLayout+xml"/>
  <Override PartName="/ppt/slides/slide24.xml" ContentType="application/vnd.openxmlformats-officedocument.presentationml.slide+xml"/>
  <Override PartName="/ppt/notesSlides/notesSlide10.xml" ContentType="application/vnd.openxmlformats-officedocument.presentationml.notesSlide+xml"/>
  <Override PartName="/ppt/tags/tag7.xml" ContentType="application/vnd.openxmlformats-officedocument.presentationml.tags+xml"/>
  <Override PartName="/ppt/slides/slide8.xml" ContentType="application/vnd.openxmlformats-officedocument.presentationml.slide+xml"/>
  <Override PartName="/ppt/slideLayouts/slideLayout8.xml" ContentType="application/vnd.openxmlformats-officedocument.presentationml.slideLayout+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tags/tag6.xml" ContentType="application/vnd.openxmlformats-officedocument.presentationml.tags+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tags/tag5.xml" ContentType="application/vnd.openxmlformats-officedocument.presentationml.tags+xml"/>
  <Override PartName="/ppt/slides/slide6.xml" ContentType="application/vnd.openxmlformats-officedocument.presentationml.slide+xml"/>
  <Override PartName="/ppt/slideLayouts/slideLayout6.xml" ContentType="application/vnd.openxmlformats-officedocument.presentationml.slideLayout+xml"/>
  <Override PartName="/ppt/slides/slide31.xml" ContentType="application/vnd.openxmlformats-officedocument.presentationml.slide+xml"/>
  <Default Extension="pdf" ContentType="application/pdf"/>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34"/>
  </p:notesMasterIdLst>
  <p:handoutMasterIdLst>
    <p:handoutMasterId r:id="rId35"/>
  </p:handoutMasterIdLst>
  <p:sldIdLst>
    <p:sldId id="262" r:id="rId2"/>
    <p:sldId id="272" r:id="rId3"/>
    <p:sldId id="290" r:id="rId4"/>
    <p:sldId id="275" r:id="rId5"/>
    <p:sldId id="281" r:id="rId6"/>
    <p:sldId id="277" r:id="rId7"/>
    <p:sldId id="312" r:id="rId8"/>
    <p:sldId id="315" r:id="rId9"/>
    <p:sldId id="317" r:id="rId10"/>
    <p:sldId id="316" r:id="rId11"/>
    <p:sldId id="314" r:id="rId12"/>
    <p:sldId id="313" r:id="rId13"/>
    <p:sldId id="279" r:id="rId14"/>
    <p:sldId id="282" r:id="rId15"/>
    <p:sldId id="280" r:id="rId16"/>
    <p:sldId id="311" r:id="rId17"/>
    <p:sldId id="285" r:id="rId18"/>
    <p:sldId id="283" r:id="rId19"/>
    <p:sldId id="284" r:id="rId20"/>
    <p:sldId id="286" r:id="rId21"/>
    <p:sldId id="287" r:id="rId22"/>
    <p:sldId id="291" r:id="rId23"/>
    <p:sldId id="297" r:id="rId24"/>
    <p:sldId id="298" r:id="rId25"/>
    <p:sldId id="302" r:id="rId26"/>
    <p:sldId id="303" r:id="rId27"/>
    <p:sldId id="304" r:id="rId28"/>
    <p:sldId id="305" r:id="rId29"/>
    <p:sldId id="309" r:id="rId30"/>
    <p:sldId id="310" r:id="rId31"/>
    <p:sldId id="293" r:id="rId32"/>
    <p:sldId id="288" r:id="rId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a="http://schemas.openxmlformats.org/drawingml/2006/main" xmlns:r="http://schemas.openxmlformats.org/officeDocument/2006/relationships" xmlns:p="http://schemas.openxmlformats.org/presentationml/2006/main" xmlns:p15="http://schemas.microsoft.com/office/powerpoint/2012/main" xmlns:mv="urn:schemas-microsoft-com:mac:vml" xmlns:mc="http://schemas.openxmlformats.org/markup-compatibility/2006">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useTimings="0">
    <p:present/>
    <p:sldAll/>
    <p:penClr>
      <a:schemeClr val="tx1"/>
    </p:penClr>
  </p:showPr>
  <p:clrMru>
    <a:srgbClr val="FFB2E7"/>
    <a:srgbClr val="FF9A7D"/>
    <a:srgbClr val="72FF5D"/>
    <a:srgbClr val="25C710"/>
    <a:srgbClr val="B845C7"/>
    <a:srgbClr val="3399FF"/>
    <a:srgbClr val="333399"/>
    <a:srgbClr val="FFCC66"/>
    <a:srgbClr val="363080"/>
    <a:srgbClr val="5850A5"/>
  </p:clrMru>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 uri="{FD5EFAAD-0ECE-453E-9831-46B23BE46B34}">
      <p15:chartTrackingRefBased xmlns="" xmlns:a="http://schemas.openxmlformats.org/drawingml/2006/main" xmlns:r="http://schemas.openxmlformats.org/officeDocument/2006/relationships" xmlns:p="http://schemas.openxmlformats.org/presentationml/2006/main" xmlns:p15="http://schemas.microsoft.com/office/powerpoint/2012/main" xmlns:mv="urn:schemas-microsoft-com:mac:vml" xmlns:mc="http://schemas.openxmlformats.org/markup-compatibility/2006"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6275" autoAdjust="0"/>
  </p:normalViewPr>
  <p:slideViewPr>
    <p:cSldViewPr>
      <p:cViewPr varScale="1">
        <p:scale>
          <a:sx n="94" d="100"/>
          <a:sy n="94" d="100"/>
        </p:scale>
        <p:origin x="-528" y="-112"/>
      </p:cViewPr>
      <p:guideLst>
        <p:guide orient="horz" pos="2160"/>
        <p:guide pos="2880"/>
      </p:guideLst>
    </p:cSldViewPr>
  </p:slideViewPr>
  <p:notesTextViewPr>
    <p:cViewPr>
      <p:scale>
        <a:sx n="200" d="100"/>
        <a:sy n="2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36868100" cy="368681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3993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3994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3994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CBF3431-3655-4DDD-8CAC-28B8952BBCB5}" type="slidenum">
              <a:rPr lang="en-US" altLang="en-US"/>
              <a:pPr>
                <a:defRPr/>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897842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GB" altLang="en-US"/>
          </a:p>
        </p:txBody>
      </p:sp>
      <p:sp>
        <p:nvSpPr>
          <p:cNvPr id="563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GB"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 uri="{53640926-AAD7-44D8-BBD7-CCE9431645EC}">
              <a14:shadowObscured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1"/>
            </a:ext>
          </a:extLst>
        </p:spPr>
      </p:sp>
      <p:sp>
        <p:nvSpPr>
          <p:cNvPr id="563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noProof="0" smtClean="0"/>
              <a:t>Click to edit Master text styles</a:t>
            </a:r>
          </a:p>
          <a:p>
            <a:pPr lvl="1"/>
            <a:r>
              <a:rPr lang="en-GB" altLang="en-US" noProof="0" smtClean="0"/>
              <a:t>Second level</a:t>
            </a:r>
          </a:p>
          <a:p>
            <a:pPr lvl="2"/>
            <a:r>
              <a:rPr lang="en-GB" altLang="en-US" noProof="0" smtClean="0"/>
              <a:t>Third level</a:t>
            </a:r>
          </a:p>
          <a:p>
            <a:pPr lvl="3"/>
            <a:r>
              <a:rPr lang="en-GB" altLang="en-US" noProof="0" smtClean="0"/>
              <a:t>Fourth level</a:t>
            </a:r>
          </a:p>
          <a:p>
            <a:pPr lvl="4"/>
            <a:r>
              <a:rPr lang="en-GB" altLang="en-US" noProof="0" smtClean="0"/>
              <a:t>Fifth level</a:t>
            </a:r>
          </a:p>
        </p:txBody>
      </p:sp>
      <p:sp>
        <p:nvSpPr>
          <p:cNvPr id="563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GB" altLang="en-US"/>
          </a:p>
        </p:txBody>
      </p:sp>
      <p:sp>
        <p:nvSpPr>
          <p:cNvPr id="563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8D216A5D-B223-4C70-90F6-A4CDC224FA6E}" type="slidenum">
              <a:rPr lang="en-GB" altLang="en-US"/>
              <a:pPr>
                <a:defRPr/>
              </a:pPr>
              <a:t>‹#›</a:t>
            </a:fld>
            <a:endParaRPr lang="en-GB"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9613913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1DA6C90-00F2-49EC-94C5-0233F87AFA29}" type="slidenum">
              <a:rPr lang="en-GB" altLang="en-US"/>
              <a:pPr/>
              <a:t>1</a:t>
            </a:fld>
            <a:endParaRPr lang="en-GB"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23122143"/>
      </p:ext>
    </p:extLst>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Asymptote</a:t>
            </a:r>
            <a:r>
              <a:rPr lang="en-US" baseline="0" dirty="0" smtClean="0"/>
              <a:t> to a constant</a:t>
            </a:r>
            <a:endParaRPr lang="en-US" dirty="0"/>
          </a:p>
        </p:txBody>
      </p:sp>
      <p:sp>
        <p:nvSpPr>
          <p:cNvPr id="4" name="Slide Number Placeholder 3"/>
          <p:cNvSpPr>
            <a:spLocks noGrp="1"/>
          </p:cNvSpPr>
          <p:nvPr>
            <p:ph type="sldNum" sz="quarter" idx="10"/>
          </p:nvPr>
        </p:nvSpPr>
        <p:spPr/>
        <p:txBody>
          <a:bodyPr/>
          <a:lstStyle/>
          <a:p>
            <a:pPr>
              <a:defRPr/>
            </a:pPr>
            <a:fld id="{8D216A5D-B223-4C70-90F6-A4CDC224FA6E}" type="slidenum">
              <a:rPr lang="en-GB" altLang="en-US" smtClean="0"/>
              <a:pPr>
                <a:defRPr/>
              </a:pPr>
              <a:t>12</a:t>
            </a:fld>
            <a:endParaRPr lang="en-GB"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Sam’s work</a:t>
            </a:r>
            <a:endParaRPr lang="en-US" dirty="0"/>
          </a:p>
        </p:txBody>
      </p:sp>
      <p:sp>
        <p:nvSpPr>
          <p:cNvPr id="4" name="Slide Number Placeholder 3"/>
          <p:cNvSpPr>
            <a:spLocks noGrp="1"/>
          </p:cNvSpPr>
          <p:nvPr>
            <p:ph type="sldNum" sz="quarter" idx="10"/>
          </p:nvPr>
        </p:nvSpPr>
        <p:spPr/>
        <p:txBody>
          <a:bodyPr/>
          <a:lstStyle/>
          <a:p>
            <a:pPr>
              <a:defRPr/>
            </a:pPr>
            <a:fld id="{8D216A5D-B223-4C70-90F6-A4CDC224FA6E}" type="slidenum">
              <a:rPr lang="en-GB" altLang="en-US" smtClean="0"/>
              <a:pPr>
                <a:defRPr/>
              </a:pPr>
              <a:t>13</a:t>
            </a:fld>
            <a:endParaRPr lang="en-GB"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Our first</a:t>
            </a:r>
            <a:r>
              <a:rPr lang="en-US" baseline="0" dirty="0" smtClean="0"/>
              <a:t> list with </a:t>
            </a:r>
            <a:r>
              <a:rPr lang="en-US" baseline="0" dirty="0" err="1" smtClean="0"/>
              <a:t>GPUs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D216A5D-B223-4C70-90F6-A4CDC224FA6E}" type="slidenum">
              <a:rPr lang="en-GB" altLang="en-US" smtClean="0"/>
              <a:pPr>
                <a:defRPr/>
              </a:pPr>
              <a:t>17</a:t>
            </a:fld>
            <a:endParaRPr lang="en-GB"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D216A5D-B223-4C70-90F6-A4CDC224FA6E}" type="slidenum">
              <a:rPr lang="en-GB" altLang="en-US" smtClean="0"/>
              <a:pPr>
                <a:defRPr/>
              </a:pPr>
              <a:t>18</a:t>
            </a:fld>
            <a:endParaRPr lang="en-GB"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D216A5D-B223-4C70-90F6-A4CDC224FA6E}" type="slidenum">
              <a:rPr lang="en-GB" altLang="en-US" smtClean="0"/>
              <a:pPr>
                <a:defRPr/>
              </a:pPr>
              <a:t>19</a:t>
            </a:fld>
            <a:endParaRPr lang="en-GB"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D216A5D-B223-4C70-90F6-A4CDC224FA6E}" type="slidenum">
              <a:rPr lang="en-GB" altLang="en-US" smtClean="0"/>
              <a:pPr>
                <a:defRPr/>
              </a:pPr>
              <a:t>20</a:t>
            </a:fld>
            <a:endParaRPr lang="en-GB"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baseline="0" dirty="0" smtClean="0"/>
              <a:t>Edison relatively strong relative to HPL ranking because </a:t>
            </a:r>
          </a:p>
          <a:p>
            <a:pPr marL="228600" indent="-228600">
              <a:buNone/>
            </a:pPr>
            <a:r>
              <a:rPr lang="en-US" baseline="0" dirty="0" smtClean="0"/>
              <a:t>  1) FPU ½ capacity, DDR MB just a little smaller</a:t>
            </a:r>
          </a:p>
          <a:p>
            <a:pPr marL="228600" indent="-228600">
              <a:buNone/>
            </a:pPr>
            <a:r>
              <a:rPr lang="en-US" dirty="0" smtClean="0"/>
              <a:t>  2) XC40</a:t>
            </a:r>
            <a:r>
              <a:rPr lang="en-US" baseline="0" dirty="0" smtClean="0"/>
              <a:t> have small cache and 4</a:t>
            </a:r>
            <a:r>
              <a:rPr lang="en-US" baseline="30000" dirty="0" smtClean="0"/>
              <a:t>th</a:t>
            </a:r>
            <a:r>
              <a:rPr lang="en-US" baseline="0" dirty="0" smtClean="0"/>
              <a:t> order uses larger working set</a:t>
            </a:r>
          </a:p>
          <a:p>
            <a:pPr marL="228600" indent="-228600">
              <a:buNone/>
            </a:pPr>
            <a:r>
              <a:rPr lang="en-US" baseline="0" dirty="0" err="1" smtClean="0"/>
              <a:t>Shaheen</a:t>
            </a:r>
            <a:r>
              <a:rPr lang="en-US" baseline="0" dirty="0" smtClean="0"/>
              <a:t> II has great dynamic range – 53% eff.</a:t>
            </a:r>
          </a:p>
          <a:p>
            <a:pPr marL="228600" indent="-228600">
              <a:buNone/>
            </a:pPr>
            <a:r>
              <a:rPr lang="en-US" baseline="0" dirty="0" smtClean="0"/>
              <a:t>Edison 43 % eff.</a:t>
            </a:r>
          </a:p>
          <a:p>
            <a:pPr marL="228600" indent="-228600">
              <a:buNone/>
            </a:pPr>
            <a:r>
              <a:rPr lang="en-US" baseline="0" dirty="0" smtClean="0"/>
              <a:t>Titan: 9% eff.</a:t>
            </a:r>
          </a:p>
          <a:p>
            <a:pPr marL="228600" indent="-228600">
              <a:buNone/>
            </a:pPr>
            <a:endParaRPr lang="en-US" baseline="0" dirty="0" smtClean="0"/>
          </a:p>
          <a:p>
            <a:pPr marL="228600" indent="-228600">
              <a:buNone/>
            </a:pPr>
            <a:endParaRPr lang="en-US" dirty="0"/>
          </a:p>
        </p:txBody>
      </p:sp>
      <p:sp>
        <p:nvSpPr>
          <p:cNvPr id="4" name="Slide Number Placeholder 3"/>
          <p:cNvSpPr>
            <a:spLocks noGrp="1"/>
          </p:cNvSpPr>
          <p:nvPr>
            <p:ph type="sldNum" sz="quarter" idx="10"/>
          </p:nvPr>
        </p:nvSpPr>
        <p:spPr/>
        <p:txBody>
          <a:bodyPr/>
          <a:lstStyle/>
          <a:p>
            <a:pPr>
              <a:defRPr/>
            </a:pPr>
            <a:fld id="{8D216A5D-B223-4C70-90F6-A4CDC224FA6E}" type="slidenum">
              <a:rPr lang="en-GB" altLang="en-US" smtClean="0"/>
              <a:pPr>
                <a:defRPr/>
              </a:pPr>
              <a:t>21</a:t>
            </a:fld>
            <a:endParaRPr lang="en-GB"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A5D499-FDCA-A94F-BACE-C172930C0909}" type="slidenum">
              <a:rPr lang="en-US" smtClean="0"/>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Strong scaling is important to applications.</a:t>
            </a:r>
          </a:p>
          <a:p>
            <a:r>
              <a:rPr lang="en-US" dirty="0" err="1" smtClean="0"/>
              <a:t>Eg</a:t>
            </a:r>
            <a:r>
              <a:rPr lang="en-US" dirty="0" smtClean="0"/>
              <a:t>, The DOE climate (ACME v1) performance goal is 5 </a:t>
            </a:r>
            <a:r>
              <a:rPr lang="en-US" dirty="0" err="1" smtClean="0"/>
              <a:t>Sim</a:t>
            </a:r>
            <a:r>
              <a:rPr lang="en-US" dirty="0" smtClean="0"/>
              <a:t> Year </a:t>
            </a:r>
            <a:r>
              <a:rPr lang="en-US" smtClean="0"/>
              <a:t>Per Day..</a:t>
            </a:r>
          </a:p>
          <a:p>
            <a:r>
              <a:rPr lang="en-US" dirty="0" smtClean="0"/>
              <a:t>Performance versus solution time plots remove the scale of the problem and show strong scaling clearly.</a:t>
            </a:r>
          </a:p>
          <a:p>
            <a:r>
              <a:rPr lang="en-US" dirty="0" smtClean="0"/>
              <a:t>From this we can see (or infer in this</a:t>
            </a:r>
            <a:r>
              <a:rPr lang="en-US" baseline="0" dirty="0" smtClean="0"/>
              <a:t> case</a:t>
            </a:r>
            <a:r>
              <a:rPr lang="en-US" dirty="0" smtClean="0"/>
              <a:t>) the limit of turnaround time, which is often figure of merit.  </a:t>
            </a:r>
          </a:p>
          <a:p>
            <a:r>
              <a:rPr lang="en-US" dirty="0" smtClean="0"/>
              <a:t>For instance the [climate] has mandated a X simulation years per day.</a:t>
            </a:r>
          </a:p>
          <a:p>
            <a:r>
              <a:rPr lang="en-US" dirty="0" smtClean="0"/>
              <a:t>Here we see that  </a:t>
            </a:r>
            <a:r>
              <a:rPr lang="en-US" dirty="0" err="1" smtClean="0"/>
              <a:t>Shaheen</a:t>
            </a:r>
            <a:r>
              <a:rPr lang="en-US" baseline="0" dirty="0" smtClean="0"/>
              <a:t> II has the flattest, hence best profile, followed closely by Edison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D216A5D-B223-4C70-90F6-A4CDC224FA6E}" type="slidenum">
              <a:rPr lang="en-GB" altLang="en-US" smtClean="0"/>
              <a:pPr>
                <a:defRPr/>
              </a:pPr>
              <a:t>32</a:t>
            </a:fld>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Can beat STREAM in MB</a:t>
            </a:r>
            <a:endParaRPr lang="en-US" dirty="0"/>
          </a:p>
        </p:txBody>
      </p:sp>
      <p:sp>
        <p:nvSpPr>
          <p:cNvPr id="4" name="Slide Number Placeholder 3"/>
          <p:cNvSpPr>
            <a:spLocks noGrp="1"/>
          </p:cNvSpPr>
          <p:nvPr>
            <p:ph type="sldNum" sz="quarter" idx="10"/>
          </p:nvPr>
        </p:nvSpPr>
        <p:spPr/>
        <p:txBody>
          <a:bodyPr/>
          <a:lstStyle/>
          <a:p>
            <a:pPr>
              <a:defRPr/>
            </a:pPr>
            <a:fld id="{8D216A5D-B223-4C70-90F6-A4CDC224FA6E}" type="slidenum">
              <a:rPr lang="en-GB" altLang="en-US" smtClean="0"/>
              <a:pPr>
                <a:defRPr/>
              </a:pPr>
              <a:t>4</a:t>
            </a:fld>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HPL, specified N^3 </a:t>
            </a:r>
            <a:r>
              <a:rPr lang="en-US" dirty="0" err="1" smtClean="0"/>
              <a:t>algo</a:t>
            </a:r>
            <a:endParaRPr lang="en-US" dirty="0" smtClean="0"/>
          </a:p>
          <a:p>
            <a:r>
              <a:rPr lang="en-US" dirty="0" smtClean="0"/>
              <a:t>Top500</a:t>
            </a:r>
            <a:r>
              <a:rPr lang="en-US" baseline="0" dirty="0" smtClean="0"/>
              <a:t> not funded </a:t>
            </a:r>
            <a:endParaRPr lang="en-US" dirty="0"/>
          </a:p>
        </p:txBody>
      </p:sp>
      <p:sp>
        <p:nvSpPr>
          <p:cNvPr id="4" name="Slide Number Placeholder 3"/>
          <p:cNvSpPr>
            <a:spLocks noGrp="1"/>
          </p:cNvSpPr>
          <p:nvPr>
            <p:ph type="sldNum" sz="quarter" idx="10"/>
          </p:nvPr>
        </p:nvSpPr>
        <p:spPr/>
        <p:txBody>
          <a:bodyPr/>
          <a:lstStyle/>
          <a:p>
            <a:pPr>
              <a:defRPr/>
            </a:pPr>
            <a:fld id="{8D216A5D-B223-4C70-90F6-A4CDC224FA6E}" type="slidenum">
              <a:rPr lang="en-GB" altLang="en-US" smtClean="0"/>
              <a:pPr>
                <a:defRPr/>
              </a:pPr>
              <a:t>5</a:t>
            </a:fld>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baseline="0" dirty="0" smtClean="0"/>
              <a:t>Edison relatively strong relative to HPL ranking because </a:t>
            </a:r>
          </a:p>
          <a:p>
            <a:pPr marL="228600" indent="-228600">
              <a:buNone/>
            </a:pPr>
            <a:r>
              <a:rPr lang="en-US" baseline="0" dirty="0" smtClean="0"/>
              <a:t>  1) FPU ½ capacity, DDR MB just a little smaller</a:t>
            </a:r>
          </a:p>
          <a:p>
            <a:pPr marL="228600" indent="-228600">
              <a:buNone/>
            </a:pPr>
            <a:r>
              <a:rPr lang="en-US" dirty="0" smtClean="0"/>
              <a:t>  2) XC40</a:t>
            </a:r>
            <a:r>
              <a:rPr lang="en-US" baseline="0" dirty="0" smtClean="0"/>
              <a:t> have small cache and 4</a:t>
            </a:r>
            <a:r>
              <a:rPr lang="en-US" baseline="30000" dirty="0" smtClean="0"/>
              <a:t>th</a:t>
            </a:r>
            <a:r>
              <a:rPr lang="en-US" baseline="0" dirty="0" smtClean="0"/>
              <a:t> order uses larger working set</a:t>
            </a:r>
          </a:p>
          <a:p>
            <a:pPr marL="228600" indent="-228600">
              <a:buNone/>
            </a:pPr>
            <a:r>
              <a:rPr lang="en-US" baseline="0" dirty="0" err="1" smtClean="0"/>
              <a:t>Shaheen</a:t>
            </a:r>
            <a:r>
              <a:rPr lang="en-US" baseline="0" dirty="0" smtClean="0"/>
              <a:t> II has great dynamic range – 53% eff.</a:t>
            </a:r>
          </a:p>
          <a:p>
            <a:pPr marL="228600" indent="-228600">
              <a:buNone/>
            </a:pPr>
            <a:r>
              <a:rPr lang="en-US" baseline="0" dirty="0" smtClean="0"/>
              <a:t>Edison 43 % eff. (Ivy Bridge)</a:t>
            </a:r>
          </a:p>
          <a:p>
            <a:pPr marL="228600" indent="-228600">
              <a:buNone/>
            </a:pPr>
            <a:r>
              <a:rPr lang="en-US" baseline="0" dirty="0" smtClean="0"/>
              <a:t>Titan: 9% eff.</a:t>
            </a:r>
          </a:p>
        </p:txBody>
      </p:sp>
      <p:sp>
        <p:nvSpPr>
          <p:cNvPr id="4" name="Slide Number Placeholder 3"/>
          <p:cNvSpPr>
            <a:spLocks noGrp="1"/>
          </p:cNvSpPr>
          <p:nvPr>
            <p:ph type="sldNum" sz="quarter" idx="10"/>
          </p:nvPr>
        </p:nvSpPr>
        <p:spPr/>
        <p:txBody>
          <a:bodyPr/>
          <a:lstStyle/>
          <a:p>
            <a:pPr>
              <a:defRPr/>
            </a:pPr>
            <a:fld id="{8D216A5D-B223-4C70-90F6-A4CDC224FA6E}" type="slidenum">
              <a:rPr lang="en-GB" altLang="en-US" smtClean="0"/>
              <a:pPr>
                <a:defRPr/>
              </a:pPr>
              <a:t>6</a:t>
            </a:fld>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Strong scaling is important to applications.</a:t>
            </a:r>
          </a:p>
          <a:p>
            <a:r>
              <a:rPr lang="en-US" dirty="0" err="1" smtClean="0"/>
              <a:t>Eg</a:t>
            </a:r>
            <a:r>
              <a:rPr lang="en-US" dirty="0" smtClean="0"/>
              <a:t>, The DOE climate (ACME v1) performance goal is 5 </a:t>
            </a:r>
            <a:r>
              <a:rPr lang="en-US" dirty="0" err="1" smtClean="0"/>
              <a:t>Sim</a:t>
            </a:r>
            <a:r>
              <a:rPr lang="en-US" dirty="0" smtClean="0"/>
              <a:t> Year Per Day..</a:t>
            </a:r>
          </a:p>
          <a:p>
            <a:r>
              <a:rPr lang="en-US" dirty="0" smtClean="0"/>
              <a:t>Performance versus solution time plots remove the scale of the problem and show strong scaling clearly.</a:t>
            </a:r>
          </a:p>
          <a:p>
            <a:r>
              <a:rPr lang="en-US" dirty="0" smtClean="0"/>
              <a:t>From this we can see (or infer in this</a:t>
            </a:r>
            <a:r>
              <a:rPr lang="en-US" baseline="0" dirty="0" smtClean="0"/>
              <a:t> case</a:t>
            </a:r>
            <a:r>
              <a:rPr lang="en-US" dirty="0" smtClean="0"/>
              <a:t>) the limit of turnaround time, which is often figure of merit.  </a:t>
            </a:r>
          </a:p>
          <a:p>
            <a:r>
              <a:rPr lang="en-US" dirty="0" smtClean="0"/>
              <a:t>For instance the [climate] has mandated a X simulation years per day.</a:t>
            </a:r>
          </a:p>
          <a:p>
            <a:r>
              <a:rPr lang="en-US" dirty="0" smtClean="0"/>
              <a:t>Here we see that  </a:t>
            </a:r>
            <a:r>
              <a:rPr lang="en-US" dirty="0" err="1" smtClean="0"/>
              <a:t>Shaheen</a:t>
            </a:r>
            <a:r>
              <a:rPr lang="en-US" baseline="0" dirty="0" smtClean="0"/>
              <a:t> II has the flattest, hence best profile, followed closely by Edison </a:t>
            </a:r>
          </a:p>
          <a:p>
            <a:r>
              <a:rPr lang="en-US" dirty="0" smtClean="0"/>
              <a:t>Enough memory</a:t>
            </a:r>
            <a:r>
              <a:rPr lang="en-US" baseline="0" dirty="0" smtClean="0"/>
              <a:t> to amortize network – balanced</a:t>
            </a:r>
          </a:p>
          <a:p>
            <a:r>
              <a:rPr lang="en-US" baseline="0" dirty="0" smtClean="0"/>
              <a:t>Not just a stream proxy</a:t>
            </a:r>
          </a:p>
          <a:p>
            <a:r>
              <a:rPr lang="en-US" baseline="0" dirty="0" smtClean="0"/>
              <a:t>Roll over indicates network limited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D216A5D-B223-4C70-90F6-A4CDC224FA6E}" type="slidenum">
              <a:rPr lang="en-GB" altLang="en-US" smtClean="0"/>
              <a:pPr>
                <a:defRPr/>
              </a:pPr>
              <a:t>7</a:t>
            </a:fld>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Strong scaling is important to applications.</a:t>
            </a:r>
          </a:p>
          <a:p>
            <a:r>
              <a:rPr lang="en-US" dirty="0" err="1" smtClean="0"/>
              <a:t>Eg</a:t>
            </a:r>
            <a:r>
              <a:rPr lang="en-US" dirty="0" smtClean="0"/>
              <a:t>, The DOE climate (ACME v1) performance goal is 5 </a:t>
            </a:r>
            <a:r>
              <a:rPr lang="en-US" dirty="0" err="1" smtClean="0"/>
              <a:t>Sim</a:t>
            </a:r>
            <a:r>
              <a:rPr lang="en-US" dirty="0" smtClean="0"/>
              <a:t> Year Per Day..</a:t>
            </a:r>
          </a:p>
          <a:p>
            <a:r>
              <a:rPr lang="en-US" dirty="0" smtClean="0"/>
              <a:t>Performance versus solution time plots remove the scale of the problem and show strong scaling clearly.</a:t>
            </a:r>
          </a:p>
          <a:p>
            <a:r>
              <a:rPr lang="en-US" dirty="0" smtClean="0"/>
              <a:t>From this we can see (or infer in this</a:t>
            </a:r>
            <a:r>
              <a:rPr lang="en-US" baseline="0" dirty="0" smtClean="0"/>
              <a:t> case</a:t>
            </a:r>
            <a:r>
              <a:rPr lang="en-US" dirty="0" smtClean="0"/>
              <a:t>) the limit of turnaround time, which is often figure of merit.  </a:t>
            </a:r>
          </a:p>
          <a:p>
            <a:r>
              <a:rPr lang="en-US" dirty="0" smtClean="0"/>
              <a:t>For instance the [climate] has mandated a X simulation years per day.</a:t>
            </a:r>
          </a:p>
          <a:p>
            <a:r>
              <a:rPr lang="en-US" dirty="0" smtClean="0"/>
              <a:t>Here we see that  </a:t>
            </a:r>
            <a:r>
              <a:rPr lang="en-US" dirty="0" err="1" smtClean="0"/>
              <a:t>Shaheen</a:t>
            </a:r>
            <a:r>
              <a:rPr lang="en-US" baseline="0" dirty="0" smtClean="0"/>
              <a:t> II has the flattest, hence best profile, followed closely by Edison </a:t>
            </a:r>
          </a:p>
          <a:p>
            <a:r>
              <a:rPr lang="en-US" dirty="0" smtClean="0"/>
              <a:t>Enough memory</a:t>
            </a:r>
            <a:r>
              <a:rPr lang="en-US" baseline="0" dirty="0" smtClean="0"/>
              <a:t> to amortize network – balanced</a:t>
            </a:r>
          </a:p>
          <a:p>
            <a:r>
              <a:rPr lang="en-US" baseline="0" dirty="0" smtClean="0"/>
              <a:t>Not just a stream proxy</a:t>
            </a:r>
          </a:p>
          <a:p>
            <a:r>
              <a:rPr lang="en-US" baseline="0" dirty="0" smtClean="0"/>
              <a:t>Roll over indicates network limited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D216A5D-B223-4C70-90F6-A4CDC224FA6E}" type="slidenum">
              <a:rPr lang="en-GB" altLang="en-US" smtClean="0"/>
              <a:pPr>
                <a:defRPr/>
              </a:pPr>
              <a:t>8</a:t>
            </a:fld>
            <a:endParaRPr lang="en-GB"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Strong scaling is important to applications.</a:t>
            </a:r>
          </a:p>
          <a:p>
            <a:r>
              <a:rPr lang="en-US" dirty="0" err="1" smtClean="0"/>
              <a:t>Eg</a:t>
            </a:r>
            <a:r>
              <a:rPr lang="en-US" dirty="0" smtClean="0"/>
              <a:t>, The DOE climate (ACME v1) performance goal is 5 </a:t>
            </a:r>
            <a:r>
              <a:rPr lang="en-US" dirty="0" err="1" smtClean="0"/>
              <a:t>Sim</a:t>
            </a:r>
            <a:r>
              <a:rPr lang="en-US" dirty="0" smtClean="0"/>
              <a:t> Year Per Day..</a:t>
            </a:r>
          </a:p>
          <a:p>
            <a:r>
              <a:rPr lang="en-US" dirty="0" smtClean="0"/>
              <a:t>Performance versus solution time plots remove the scale of the problem and show strong scaling clearly.</a:t>
            </a:r>
          </a:p>
          <a:p>
            <a:r>
              <a:rPr lang="en-US" dirty="0" smtClean="0"/>
              <a:t>From this we can see (or infer in this</a:t>
            </a:r>
            <a:r>
              <a:rPr lang="en-US" baseline="0" dirty="0" smtClean="0"/>
              <a:t> case</a:t>
            </a:r>
            <a:r>
              <a:rPr lang="en-US" dirty="0" smtClean="0"/>
              <a:t>) the limit of turnaround time, which is often figure of merit.  </a:t>
            </a:r>
          </a:p>
          <a:p>
            <a:r>
              <a:rPr lang="en-US" dirty="0" smtClean="0"/>
              <a:t>For instance the [climate] has mandated a X simulation years per day.</a:t>
            </a:r>
          </a:p>
          <a:p>
            <a:r>
              <a:rPr lang="en-US" dirty="0" smtClean="0"/>
              <a:t>Here we see that  </a:t>
            </a:r>
            <a:r>
              <a:rPr lang="en-US" dirty="0" err="1" smtClean="0"/>
              <a:t>Shaheen</a:t>
            </a:r>
            <a:r>
              <a:rPr lang="en-US" baseline="0" dirty="0" smtClean="0"/>
              <a:t> II has the flattest, hence best profile, followed closely by Edison </a:t>
            </a:r>
          </a:p>
          <a:p>
            <a:r>
              <a:rPr lang="en-US" dirty="0" smtClean="0"/>
              <a:t>Enough memory</a:t>
            </a:r>
            <a:r>
              <a:rPr lang="en-US" baseline="0" dirty="0" smtClean="0"/>
              <a:t> to amortize network – balanced</a:t>
            </a:r>
          </a:p>
          <a:p>
            <a:r>
              <a:rPr lang="en-US" baseline="0" dirty="0" smtClean="0"/>
              <a:t>Not just a stream proxy</a:t>
            </a:r>
          </a:p>
          <a:p>
            <a:r>
              <a:rPr lang="en-US" baseline="0" dirty="0" smtClean="0"/>
              <a:t>Roll over indicates network limited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D216A5D-B223-4C70-90F6-A4CDC224FA6E}" type="slidenum">
              <a:rPr lang="en-GB" altLang="en-US" smtClean="0"/>
              <a:pPr>
                <a:defRPr/>
              </a:pPr>
              <a:t>9</a:t>
            </a:fld>
            <a:endParaRPr lang="en-GB"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Strong scaling is important to applications.</a:t>
            </a:r>
          </a:p>
          <a:p>
            <a:r>
              <a:rPr lang="en-US" dirty="0" smtClean="0"/>
              <a:t>Eg, The DOE climate (ACME v1) performance goal is 5 Sim Year Per Day..</a:t>
            </a:r>
          </a:p>
          <a:p>
            <a:r>
              <a:rPr lang="en-US" dirty="0" smtClean="0"/>
              <a:t>Performance versus solution time plots remove the scale of the problem and show strong scaling clearly.</a:t>
            </a:r>
          </a:p>
          <a:p>
            <a:r>
              <a:rPr lang="en-US" dirty="0" smtClean="0"/>
              <a:t>From this we can see (or infer in this</a:t>
            </a:r>
            <a:r>
              <a:rPr lang="en-US" baseline="0" dirty="0" smtClean="0"/>
              <a:t> case</a:t>
            </a:r>
            <a:r>
              <a:rPr lang="en-US" dirty="0" smtClean="0"/>
              <a:t>) the limit of turnaround time, which is often figure of merit.  </a:t>
            </a:r>
          </a:p>
          <a:p>
            <a:r>
              <a:rPr lang="en-US" dirty="0" smtClean="0"/>
              <a:t>For instance the [climate] has mandated a X simulation years per day.</a:t>
            </a:r>
          </a:p>
          <a:p>
            <a:r>
              <a:rPr lang="en-US" dirty="0" smtClean="0"/>
              <a:t>Here we see that  Shaheen</a:t>
            </a:r>
            <a:r>
              <a:rPr lang="en-US" baseline="0" dirty="0" smtClean="0"/>
              <a:t> II has the flattest, hence best profile, followed closely by Edison </a:t>
            </a:r>
          </a:p>
          <a:p>
            <a:r>
              <a:rPr lang="en-US" dirty="0" smtClean="0"/>
              <a:t>Enough memory</a:t>
            </a:r>
            <a:r>
              <a:rPr lang="en-US" baseline="0" dirty="0" smtClean="0"/>
              <a:t> to amortize network – balanced</a:t>
            </a:r>
          </a:p>
          <a:p>
            <a:r>
              <a:rPr lang="en-US" baseline="0" dirty="0" smtClean="0"/>
              <a:t>Not just a stream proxy</a:t>
            </a:r>
          </a:p>
          <a:p>
            <a:r>
              <a:rPr lang="en-US" baseline="0" dirty="0" smtClean="0"/>
              <a:t>Roll over indicates network limited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D216A5D-B223-4C70-90F6-A4CDC224FA6E}" type="slidenum">
              <a:rPr lang="en-GB" altLang="en-US" smtClean="0"/>
              <a:pPr>
                <a:defRPr/>
              </a:pPr>
              <a:t>10</a:t>
            </a:fld>
            <a:endParaRPr lang="en-GB"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Strong scaling is important to applications.</a:t>
            </a:r>
          </a:p>
          <a:p>
            <a:r>
              <a:rPr lang="en-US" dirty="0" err="1" smtClean="0"/>
              <a:t>Eg</a:t>
            </a:r>
            <a:r>
              <a:rPr lang="en-US" dirty="0" smtClean="0"/>
              <a:t>, The DOE climate (ACME v1) performance goal is 5 </a:t>
            </a:r>
            <a:r>
              <a:rPr lang="en-US" dirty="0" err="1" smtClean="0"/>
              <a:t>Sim</a:t>
            </a:r>
            <a:r>
              <a:rPr lang="en-US" dirty="0" smtClean="0"/>
              <a:t> Year Per Day..</a:t>
            </a:r>
          </a:p>
          <a:p>
            <a:r>
              <a:rPr lang="en-US" dirty="0" smtClean="0"/>
              <a:t>Here we see that  </a:t>
            </a:r>
            <a:r>
              <a:rPr lang="en-US" dirty="0" err="1" smtClean="0"/>
              <a:t>Shaheen</a:t>
            </a:r>
            <a:r>
              <a:rPr lang="en-US" baseline="0" dirty="0" smtClean="0"/>
              <a:t> II has the flattest, hence best profile, followed closely by Edison </a:t>
            </a:r>
          </a:p>
          <a:p>
            <a:r>
              <a:rPr lang="en-US" dirty="0" smtClean="0"/>
              <a:t>Enough memory</a:t>
            </a:r>
            <a:r>
              <a:rPr lang="en-US" baseline="0" dirty="0" smtClean="0"/>
              <a:t> to amortize overheads (network, GPU, etc) – balanced</a:t>
            </a:r>
          </a:p>
          <a:p>
            <a:r>
              <a:rPr lang="en-US" baseline="0" dirty="0" smtClean="0"/>
              <a:t>Roll over indicates overhead limited</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Titan's memory capacity is not balanced against the high latencies and overheads of the network and the GPU for the frequent/fine grained operations demanded by MG</a:t>
            </a:r>
            <a:endParaRPr lang="en-US" dirty="0"/>
          </a:p>
        </p:txBody>
      </p:sp>
      <p:sp>
        <p:nvSpPr>
          <p:cNvPr id="4" name="Slide Number Placeholder 3"/>
          <p:cNvSpPr>
            <a:spLocks noGrp="1"/>
          </p:cNvSpPr>
          <p:nvPr>
            <p:ph type="sldNum" sz="quarter" idx="10"/>
          </p:nvPr>
        </p:nvSpPr>
        <p:spPr/>
        <p:txBody>
          <a:bodyPr/>
          <a:lstStyle/>
          <a:p>
            <a:pPr>
              <a:defRPr/>
            </a:pPr>
            <a:fld id="{8D216A5D-B223-4C70-90F6-A4CDC224FA6E}" type="slidenum">
              <a:rPr lang="en-GB" altLang="en-US" smtClean="0"/>
              <a:pPr>
                <a:defRPr/>
              </a:pPr>
              <a:t>11</a:t>
            </a:fld>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4" name="Rectangle 94"/>
          <p:cNvSpPr>
            <a:spLocks noChangeArrowheads="1"/>
          </p:cNvSpPr>
          <p:nvPr/>
        </p:nvSpPr>
        <p:spPr bwMode="auto">
          <a:xfrm>
            <a:off x="0" y="1936750"/>
            <a:ext cx="9144000" cy="2987675"/>
          </a:xfrm>
          <a:prstGeom prst="rect">
            <a:avLst/>
          </a:prstGeom>
          <a:solidFill>
            <a:schemeClr val="accent1"/>
          </a:solidFill>
          <a:ln w="9525">
            <a:solidFill>
              <a:schemeClr val="tx1"/>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a:p>
        </p:txBody>
      </p:sp>
      <p:sp>
        <p:nvSpPr>
          <p:cNvPr id="5" name="Freeform 47"/>
          <p:cNvSpPr>
            <a:spLocks/>
          </p:cNvSpPr>
          <p:nvPr/>
        </p:nvSpPr>
        <p:spPr bwMode="auto">
          <a:xfrm>
            <a:off x="7339013" y="3881438"/>
            <a:ext cx="9525" cy="1587"/>
          </a:xfrm>
          <a:custGeom>
            <a:avLst/>
            <a:gdLst>
              <a:gd name="T0" fmla="*/ 0 w 6"/>
              <a:gd name="T1" fmla="*/ 0 h 1587"/>
              <a:gd name="T2" fmla="*/ 0 w 6"/>
              <a:gd name="T3" fmla="*/ 0 h 1587"/>
              <a:gd name="T4" fmla="*/ 9525 w 6"/>
              <a:gd name="T5" fmla="*/ 0 h 1587"/>
              <a:gd name="T6" fmla="*/ 0 w 6"/>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587">
                <a:moveTo>
                  <a:pt x="0" y="0"/>
                </a:moveTo>
                <a:lnTo>
                  <a:pt x="0" y="0"/>
                </a:lnTo>
                <a:lnTo>
                  <a:pt x="6" y="0"/>
                </a:lnTo>
                <a:lnTo>
                  <a:pt x="0" y="0"/>
                </a:lnTo>
                <a:close/>
              </a:path>
            </a:pathLst>
          </a:custGeom>
          <a:solidFill>
            <a:srgbClr val="440908"/>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p>
            <a:endParaRPr lang="en-GB"/>
          </a:p>
        </p:txBody>
      </p:sp>
      <p:sp>
        <p:nvSpPr>
          <p:cNvPr id="4102" name="Rectangle 6"/>
          <p:cNvSpPr>
            <a:spLocks noGrp="1" noChangeArrowheads="1"/>
          </p:cNvSpPr>
          <p:nvPr>
            <p:ph type="ctrTitle"/>
          </p:nvPr>
        </p:nvSpPr>
        <p:spPr>
          <a:xfrm>
            <a:off x="576263" y="2062163"/>
            <a:ext cx="7920037" cy="1655762"/>
          </a:xfrm>
        </p:spPr>
        <p:txBody>
          <a:bodyPr/>
          <a:lstStyle>
            <a:lvl1pPr>
              <a:defRPr/>
            </a:lvl1pPr>
          </a:lstStyle>
          <a:p>
            <a:pPr lvl="0"/>
            <a:r>
              <a:rPr lang="en-US" altLang="en-US" noProof="0" smtClean="0"/>
              <a:t>Click to edit Master title style</a:t>
            </a:r>
          </a:p>
        </p:txBody>
      </p:sp>
      <p:sp>
        <p:nvSpPr>
          <p:cNvPr id="4103" name="Rectangle 7"/>
          <p:cNvSpPr>
            <a:spLocks noGrp="1" noChangeArrowheads="1"/>
          </p:cNvSpPr>
          <p:nvPr>
            <p:ph type="subTitle" idx="1"/>
          </p:nvPr>
        </p:nvSpPr>
        <p:spPr>
          <a:xfrm>
            <a:off x="576263" y="3754438"/>
            <a:ext cx="7920037" cy="719137"/>
          </a:xfrm>
        </p:spPr>
        <p:txBody>
          <a:bodyPr/>
          <a:lstStyle>
            <a:lvl1pPr marL="0" indent="0">
              <a:buFontTx/>
              <a:buNone/>
              <a:defRPr sz="2000">
                <a:solidFill>
                  <a:schemeClr val="tx2"/>
                </a:solidFill>
              </a:defRPr>
            </a:lvl1pPr>
          </a:lstStyle>
          <a:p>
            <a:pPr lvl="0"/>
            <a:r>
              <a:rPr lang="en-US" altLang="en-US" noProof="0" smtClean="0"/>
              <a:t>Click to edit Master subtitle style</a:t>
            </a:r>
          </a:p>
        </p:txBody>
      </p:sp>
      <p:sp>
        <p:nvSpPr>
          <p:cNvPr id="7" name="Rectangle 12"/>
          <p:cNvSpPr>
            <a:spLocks noGrp="1" noChangeArrowheads="1"/>
          </p:cNvSpPr>
          <p:nvPr>
            <p:ph type="ftr" sz="quarter" idx="11"/>
          </p:nvPr>
        </p:nvSpPr>
        <p:spPr bwMode="auto">
          <a:xfrm>
            <a:off x="228600" y="6400800"/>
            <a:ext cx="8686800" cy="279400"/>
          </a:xfrm>
          <a:prstGeom prst="rect">
            <a:avLst/>
          </a:prstGeom>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r>
              <a:rPr lang="en-US" altLang="en-US" smtClean="0"/>
              <a:t>ISC, Frankfurt Germany, 21 June 2016</a:t>
            </a:r>
            <a:endParaRPr lang="en-US" alt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33979955"/>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xfrm>
            <a:off x="6373813" y="6497638"/>
            <a:ext cx="2133600" cy="279400"/>
          </a:xfrm>
          <a:prstGeom prst="rect">
            <a:avLst/>
          </a:prstGeom>
          <a:ln/>
        </p:spPr>
        <p:txBody>
          <a:bodyPr/>
          <a:lstStyle>
            <a:lvl1pPr>
              <a:defRPr/>
            </a:lvl1pPr>
          </a:lstStyle>
          <a:p>
            <a:pPr>
              <a:defRPr/>
            </a:pPr>
            <a:fld id="{D0C2D623-CB57-4A78-9822-981D040D0596}" type="slidenum">
              <a:rPr lang="en-US" altLang="en-US"/>
              <a:pPr>
                <a:defRPr/>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300506814"/>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7025" y="188913"/>
            <a:ext cx="2071688" cy="5437187"/>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88913"/>
            <a:ext cx="6067425" cy="54371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xfrm>
            <a:off x="6373813" y="6497638"/>
            <a:ext cx="2133600" cy="279400"/>
          </a:xfrm>
          <a:prstGeom prst="rect">
            <a:avLst/>
          </a:prstGeom>
          <a:ln/>
        </p:spPr>
        <p:txBody>
          <a:bodyPr/>
          <a:lstStyle>
            <a:lvl1pPr>
              <a:defRPr/>
            </a:lvl1pPr>
          </a:lstStyle>
          <a:p>
            <a:pPr>
              <a:defRPr/>
            </a:pPr>
            <a:fld id="{0DD5E75F-9463-4530-B371-B83B4F3F7F5D}" type="slidenum">
              <a:rPr lang="en-US" altLang="en-US"/>
              <a:pPr>
                <a:defRPr/>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924421320"/>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110538" cy="792162"/>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457200" y="1557338"/>
            <a:ext cx="8291513" cy="4691062"/>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xfrm>
            <a:off x="6373813" y="6497638"/>
            <a:ext cx="2133600" cy="279400"/>
          </a:xfrm>
          <a:prstGeom prst="rect">
            <a:avLst/>
          </a:prstGeom>
          <a:ln/>
        </p:spPr>
        <p:txBody>
          <a:bodyPr/>
          <a:lstStyle>
            <a:lvl1pPr>
              <a:defRPr/>
            </a:lvl1pPr>
          </a:lstStyle>
          <a:p>
            <a:pPr>
              <a:defRPr/>
            </a:pPr>
            <a:fld id="{87496C1B-CFD9-4E8C-8C79-86012A6234F1}" type="slidenum">
              <a:rPr lang="en-US" altLang="en-US"/>
              <a:pPr>
                <a:defRPr/>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84110880"/>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110538" cy="792162"/>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457200" y="1557338"/>
            <a:ext cx="8291513" cy="4614862"/>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xfrm>
            <a:off x="6373813" y="6497638"/>
            <a:ext cx="2133600" cy="279400"/>
          </a:xfrm>
          <a:prstGeom prst="rect">
            <a:avLst/>
          </a:prstGeom>
          <a:ln/>
        </p:spPr>
        <p:txBody>
          <a:bodyPr/>
          <a:lstStyle>
            <a:lvl1pPr>
              <a:defRPr/>
            </a:lvl1pPr>
          </a:lstStyle>
          <a:p>
            <a:pPr>
              <a:defRPr/>
            </a:pPr>
            <a:fld id="{1954F1C4-501D-4E99-BDAB-0FC47A15CADF}" type="slidenum">
              <a:rPr lang="en-US" altLang="en-US"/>
              <a:pPr>
                <a:defRPr/>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343519114"/>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110538" cy="792162"/>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557338"/>
            <a:ext cx="4068763" cy="4614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557338"/>
            <a:ext cx="4070350" cy="4614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xfrm>
            <a:off x="6373813" y="6497638"/>
            <a:ext cx="2133600" cy="279400"/>
          </a:xfrm>
          <a:prstGeom prst="rect">
            <a:avLst/>
          </a:prstGeom>
          <a:ln/>
        </p:spPr>
        <p:txBody>
          <a:bodyPr/>
          <a:lstStyle>
            <a:lvl1pPr>
              <a:defRPr/>
            </a:lvl1pPr>
          </a:lstStyle>
          <a:p>
            <a:pPr>
              <a:defRPr/>
            </a:pPr>
            <a:fld id="{3559649E-9819-4F13-BF2A-7A3FBB07D060}" type="slidenum">
              <a:rPr lang="en-US" altLang="en-US"/>
              <a:pPr>
                <a:defRPr/>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550225578"/>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xfrm>
            <a:off x="6373813" y="6497638"/>
            <a:ext cx="2133600" cy="279400"/>
          </a:xfrm>
          <a:prstGeom prst="rect">
            <a:avLst/>
          </a:prstGeom>
          <a:ln/>
        </p:spPr>
        <p:txBody>
          <a:bodyPr/>
          <a:lstStyle>
            <a:lvl1pPr>
              <a:defRPr/>
            </a:lvl1pPr>
          </a:lstStyle>
          <a:p>
            <a:pPr>
              <a:defRPr/>
            </a:pPr>
            <a:fld id="{D9BF8CBA-5843-4E2D-8AEF-A9441B113DC6}" type="slidenum">
              <a:rPr lang="en-US" altLang="en-US"/>
              <a:pPr>
                <a:defRPr/>
              </a:pPr>
              <a:t>‹#›</a:t>
            </a:fld>
            <a:endParaRPr lang="en-US" altLang="en-US"/>
          </a:p>
        </p:txBody>
      </p:sp>
      <p:sp>
        <p:nvSpPr>
          <p:cNvPr id="6" name="Rectangle 12"/>
          <p:cNvSpPr>
            <a:spLocks noGrp="1" noChangeArrowheads="1"/>
          </p:cNvSpPr>
          <p:nvPr>
            <p:ph type="ftr" sz="quarter" idx="12"/>
          </p:nvPr>
        </p:nvSpPr>
        <p:spPr bwMode="auto">
          <a:xfrm>
            <a:off x="2514600" y="6477000"/>
            <a:ext cx="3810000" cy="279400"/>
          </a:xfrm>
          <a:prstGeom prst="rect">
            <a:avLst/>
          </a:prstGeom>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r>
              <a:rPr lang="en-US" altLang="en-US" smtClean="0"/>
              <a:t>ISC, Frankfurt Germany, 21 June 2016</a:t>
            </a:r>
            <a:endParaRPr lang="en-US" alt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62833269"/>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xfrm>
            <a:off x="6373813" y="6497638"/>
            <a:ext cx="2133600" cy="279400"/>
          </a:xfrm>
          <a:prstGeom prst="rect">
            <a:avLst/>
          </a:prstGeom>
          <a:ln/>
        </p:spPr>
        <p:txBody>
          <a:bodyPr/>
          <a:lstStyle>
            <a:lvl1pPr>
              <a:defRPr/>
            </a:lvl1pPr>
          </a:lstStyle>
          <a:p>
            <a:pPr>
              <a:defRPr/>
            </a:pPr>
            <a:fld id="{46AF72AD-BFDA-44CF-A187-3CBB0BA78ACA}" type="slidenum">
              <a:rPr lang="en-US" altLang="en-US"/>
              <a:pPr>
                <a:defRPr/>
              </a:pPr>
              <a:t>‹#›</a:t>
            </a:fld>
            <a:endParaRPr lang="en-US" altLang="en-US"/>
          </a:p>
        </p:txBody>
      </p:sp>
      <p:sp>
        <p:nvSpPr>
          <p:cNvPr id="6" name="Rectangle 12"/>
          <p:cNvSpPr>
            <a:spLocks noGrp="1" noChangeArrowheads="1"/>
          </p:cNvSpPr>
          <p:nvPr>
            <p:ph type="ftr" sz="quarter" idx="12"/>
          </p:nvPr>
        </p:nvSpPr>
        <p:spPr bwMode="auto">
          <a:xfrm>
            <a:off x="2514600" y="6502400"/>
            <a:ext cx="4419600" cy="279400"/>
          </a:xfrm>
          <a:prstGeom prst="rect">
            <a:avLst/>
          </a:prstGeom>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r>
              <a:rPr lang="en-US" altLang="en-US" smtClean="0"/>
              <a:t>ISC, Frankfurt Germany, 21 June 2016</a:t>
            </a:r>
            <a:endParaRPr lang="en-US" alt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79917822"/>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557338"/>
            <a:ext cx="4068763" cy="4614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557338"/>
            <a:ext cx="4070350" cy="4614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xfrm>
            <a:off x="6373813" y="6497638"/>
            <a:ext cx="2133600" cy="279400"/>
          </a:xfrm>
          <a:prstGeom prst="rect">
            <a:avLst/>
          </a:prstGeom>
          <a:ln/>
        </p:spPr>
        <p:txBody>
          <a:bodyPr/>
          <a:lstStyle>
            <a:lvl1pPr>
              <a:defRPr/>
            </a:lvl1pPr>
          </a:lstStyle>
          <a:p>
            <a:pPr>
              <a:defRPr/>
            </a:pPr>
            <a:fld id="{D63D7EFC-F885-41C9-8E4D-251CED49DA9B}" type="slidenum">
              <a:rPr lang="en-US" altLang="en-US"/>
              <a:pPr>
                <a:defRPr/>
              </a:pPr>
              <a:t>‹#›</a:t>
            </a:fld>
            <a:endParaRPr lang="en-US" altLang="en-US"/>
          </a:p>
        </p:txBody>
      </p:sp>
      <p:sp>
        <p:nvSpPr>
          <p:cNvPr id="7" name="Rectangle 12"/>
          <p:cNvSpPr>
            <a:spLocks noGrp="1" noChangeArrowheads="1"/>
          </p:cNvSpPr>
          <p:nvPr>
            <p:ph type="ftr" sz="quarter" idx="12"/>
          </p:nvPr>
        </p:nvSpPr>
        <p:spPr bwMode="auto">
          <a:xfrm>
            <a:off x="2514600" y="6477000"/>
            <a:ext cx="3733800" cy="279400"/>
          </a:xfrm>
          <a:prstGeom prst="rect">
            <a:avLst/>
          </a:prstGeom>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r>
              <a:rPr lang="en-US" altLang="en-US" smtClean="0"/>
              <a:t>ISC, Frankfurt Germany, 21 June 2016</a:t>
            </a:r>
            <a:endParaRPr lang="en-US" alt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91980030"/>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sldNum" sz="quarter" idx="11"/>
          </p:nvPr>
        </p:nvSpPr>
        <p:spPr>
          <a:xfrm>
            <a:off x="6373813" y="6497638"/>
            <a:ext cx="2133600" cy="279400"/>
          </a:xfrm>
          <a:prstGeom prst="rect">
            <a:avLst/>
          </a:prstGeom>
          <a:ln/>
        </p:spPr>
        <p:txBody>
          <a:bodyPr/>
          <a:lstStyle>
            <a:lvl1pPr>
              <a:defRPr/>
            </a:lvl1pPr>
          </a:lstStyle>
          <a:p>
            <a:pPr>
              <a:defRPr/>
            </a:pPr>
            <a:fld id="{E284D335-8D8F-46CF-9DA1-78FBF3A546C9}" type="slidenum">
              <a:rPr lang="en-US" altLang="en-US"/>
              <a:pPr>
                <a:defRPr/>
              </a:pPr>
              <a:t>‹#›</a:t>
            </a:fld>
            <a:endParaRPr lang="en-US" altLang="en-US"/>
          </a:p>
        </p:txBody>
      </p:sp>
      <p:sp>
        <p:nvSpPr>
          <p:cNvPr id="9" name="Rectangle 12"/>
          <p:cNvSpPr>
            <a:spLocks noGrp="1" noChangeArrowheads="1"/>
          </p:cNvSpPr>
          <p:nvPr>
            <p:ph type="ftr" sz="quarter" idx="12"/>
          </p:nvPr>
        </p:nvSpPr>
        <p:spPr bwMode="auto">
          <a:xfrm>
            <a:off x="3124200" y="6605588"/>
            <a:ext cx="2895600" cy="279400"/>
          </a:xfrm>
          <a:prstGeom prst="rect">
            <a:avLst/>
          </a:prstGeom>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r>
              <a:rPr lang="en-US" altLang="en-US" smtClean="0"/>
              <a:t>ISC, Frankfurt Germany, 21 June 2016</a:t>
            </a:r>
            <a:endParaRPr lang="en-US" alt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02809829"/>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1"/>
          </p:nvPr>
        </p:nvSpPr>
        <p:spPr>
          <a:xfrm>
            <a:off x="6373813" y="6497638"/>
            <a:ext cx="2133600" cy="279400"/>
          </a:xfrm>
          <a:prstGeom prst="rect">
            <a:avLst/>
          </a:prstGeom>
          <a:ln/>
        </p:spPr>
        <p:txBody>
          <a:bodyPr/>
          <a:lstStyle>
            <a:lvl1pPr>
              <a:defRPr/>
            </a:lvl1pPr>
          </a:lstStyle>
          <a:p>
            <a:pPr>
              <a:defRPr/>
            </a:pPr>
            <a:fld id="{3DE55208-937D-4A79-87E1-FFF7077695D1}" type="slidenum">
              <a:rPr lang="en-US" altLang="en-US"/>
              <a:pPr>
                <a:defRPr/>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38930008"/>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sldNum" sz="quarter" idx="11"/>
          </p:nvPr>
        </p:nvSpPr>
        <p:spPr>
          <a:xfrm>
            <a:off x="6373813" y="6497638"/>
            <a:ext cx="2133600" cy="279400"/>
          </a:xfrm>
          <a:prstGeom prst="rect">
            <a:avLst/>
          </a:prstGeom>
          <a:ln/>
        </p:spPr>
        <p:txBody>
          <a:bodyPr/>
          <a:lstStyle>
            <a:lvl1pPr>
              <a:defRPr/>
            </a:lvl1pPr>
          </a:lstStyle>
          <a:p>
            <a:pPr>
              <a:defRPr/>
            </a:pPr>
            <a:fld id="{C689E6EB-F846-4E3F-BE5F-87A9ABD42AB9}" type="slidenum">
              <a:rPr lang="en-US" altLang="en-US"/>
              <a:pPr>
                <a:defRPr/>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355830007"/>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xfrm>
            <a:off x="6373813" y="6497638"/>
            <a:ext cx="2133600" cy="279400"/>
          </a:xfrm>
          <a:prstGeom prst="rect">
            <a:avLst/>
          </a:prstGeom>
          <a:ln/>
        </p:spPr>
        <p:txBody>
          <a:bodyPr/>
          <a:lstStyle>
            <a:lvl1pPr>
              <a:defRPr/>
            </a:lvl1pPr>
          </a:lstStyle>
          <a:p>
            <a:pPr>
              <a:defRPr/>
            </a:pPr>
            <a:fld id="{D53A4C3E-D2C6-4260-827D-7BBD64A1D0C0}" type="slidenum">
              <a:rPr lang="en-US" altLang="en-US"/>
              <a:pPr>
                <a:defRPr/>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837042490"/>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xfrm>
            <a:off x="6373813" y="6497638"/>
            <a:ext cx="2133600" cy="279400"/>
          </a:xfrm>
          <a:prstGeom prst="rect">
            <a:avLst/>
          </a:prstGeom>
          <a:ln/>
        </p:spPr>
        <p:txBody>
          <a:bodyPr/>
          <a:lstStyle>
            <a:lvl1pPr>
              <a:defRPr/>
            </a:lvl1pPr>
          </a:lstStyle>
          <a:p>
            <a:pPr>
              <a:defRPr/>
            </a:pPr>
            <a:fld id="{32DE6456-B30A-477B-B07F-6D6ACD959054}" type="slidenum">
              <a:rPr lang="en-US" altLang="en-US"/>
              <a:pPr>
                <a:defRPr/>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204992963"/>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df"/><Relationship Id="rId17"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47"/>
          <p:cNvSpPr>
            <a:spLocks noChangeArrowheads="1"/>
          </p:cNvSpPr>
          <p:nvPr/>
        </p:nvSpPr>
        <p:spPr bwMode="auto">
          <a:xfrm>
            <a:off x="0" y="0"/>
            <a:ext cx="9144000" cy="1160463"/>
          </a:xfrm>
          <a:prstGeom prst="rect">
            <a:avLst/>
          </a:prstGeom>
          <a:solidFill>
            <a:schemeClr val="accent1"/>
          </a:solidFill>
          <a:ln w="9525">
            <a:solidFill>
              <a:schemeClr val="tx1"/>
            </a:solidFill>
            <a:miter lim="800000"/>
            <a:headEnd/>
            <a:tailEnd/>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a:p>
        </p:txBody>
      </p:sp>
      <p:sp>
        <p:nvSpPr>
          <p:cNvPr id="1027" name="Rectangle 3"/>
          <p:cNvSpPr>
            <a:spLocks noGrp="1" noChangeArrowheads="1"/>
          </p:cNvSpPr>
          <p:nvPr>
            <p:ph type="body" idx="1"/>
          </p:nvPr>
        </p:nvSpPr>
        <p:spPr bwMode="auto">
          <a:xfrm>
            <a:off x="457200" y="1557338"/>
            <a:ext cx="8291513" cy="4538662"/>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2"/>
          <p:cNvSpPr>
            <a:spLocks noGrp="1" noChangeArrowheads="1"/>
          </p:cNvSpPr>
          <p:nvPr>
            <p:ph type="title"/>
          </p:nvPr>
        </p:nvSpPr>
        <p:spPr bwMode="auto">
          <a:xfrm>
            <a:off x="457200" y="188913"/>
            <a:ext cx="8110538" cy="792162"/>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 name="Rectangle 4"/>
          <p:cNvSpPr>
            <a:spLocks noGrp="1" noChangeArrowheads="1"/>
          </p:cNvSpPr>
          <p:nvPr>
            <p:ph type="dt" sz="half" idx="2"/>
          </p:nvPr>
        </p:nvSpPr>
        <p:spPr bwMode="auto">
          <a:xfrm>
            <a:off x="277813" y="6497638"/>
            <a:ext cx="2133600" cy="27940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ltLang="en-US"/>
          </a:p>
        </p:txBody>
      </p:sp>
      <p:pic>
        <p:nvPicPr>
          <p:cNvPr id="9" name="Picture 8" descr="HPGMG-logo2.pdf"/>
          <p:cNvPicPr>
            <a:picLocks noChangeAspect="1"/>
          </p:cNvPicPr>
          <p:nvPr userDrawn="1"/>
        </p:nvPicPr>
        <mc:AlternateContent xmlns:ma="http://schemas.microsoft.com/office/mac/drawingml/2008/main">
          <mc:Choice Requires="ma">
            <p:blipFill>
              <a:blip r:embed="rId16"/>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xmlns:ma="http://schemas.microsoft.com/office/mac/drawingml/2008/main">
            <p:blipFill>
              <a:blip r:embed="rId17"/>
              <a:stretch>
                <a:fillRect/>
              </a:stretch>
            </p:blipFill>
          </mc:Fallback>
        </mc:AlternateContent>
        <p:spPr>
          <a:xfrm>
            <a:off x="6388101" y="6079471"/>
            <a:ext cx="2755899" cy="778529"/>
          </a:xfrm>
          <a:prstGeom prst="rect">
            <a:avLst/>
          </a:prstGeom>
        </p:spPr>
      </p:pic>
    </p:spTree>
  </p:cSld>
  <p:clrMap bg1="dk2" tx1="lt1" bg2="dk1" tx2="lt2" accent1="accent1" accent2="accent2" accent3="accent3" accent4="accent4" accent5="accent5" accent6="accent6" hlink="hlink" folHlink="folHlink"/>
  <p:sldLayoutIdLst>
    <p:sldLayoutId id="2147483677"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ransition>
    <p:wipe dir="r"/>
  </p:transition>
  <p:timing>
    <p:tnLst>
      <p:par>
        <p:cTn id="1" dur="indefinite" restart="never" nodeType="tmRoot"/>
      </p:par>
    </p:tnLst>
  </p:timing>
  <p:hf sldNum="0" hd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4000">
          <a:solidFill>
            <a:schemeClr val="tx2"/>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4000">
          <a:solidFill>
            <a:schemeClr val="tx2"/>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4000">
          <a:solidFill>
            <a:schemeClr val="tx2"/>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4000">
          <a:solidFill>
            <a:schemeClr val="tx2"/>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4000">
          <a:solidFill>
            <a:schemeClr val="tx2"/>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4000">
          <a:solidFill>
            <a:schemeClr val="tx2"/>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40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df"/><Relationship Id="rId4"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2.png"/><Relationship Id="rId1" Type="http://schemas.openxmlformats.org/officeDocument/2006/relationships/tags" Target="../tags/tag6.xml"/><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hyperlink" Target="mailto:hpgmg-forum@hpgmg.org" TargetMode="External"/><Relationship Id="rId4" Type="http://schemas.openxmlformats.org/officeDocument/2006/relationships/hyperlink" Target="https://hpgmg.org" TargetMode="External"/><Relationship Id="rId5" Type="http://schemas.openxmlformats.org/officeDocument/2006/relationships/hyperlink" Target="http://hpgmg.org/fv" TargetMode="External"/><Relationship Id="rId6" Type="http://schemas.openxmlformats.org/officeDocument/2006/relationships/hyperlink" Target="http://bitbucket.org/hpgmg/hpgmg" TargetMode="External"/><Relationship Id="rId7" Type="http://schemas.openxmlformats.org/officeDocument/2006/relationships/hyperlink" Target="http://bitbucket.org/nsakharnykh/hpgmg-cuda" TargetMode="External"/><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hyperlink" Target="https://hpgmg.org/" TargetMode="External"/><Relationship Id="rId5" Type="http://schemas.openxmlformats.org/officeDocument/2006/relationships/hyperlink" Target="https://bitbucket.org/hpgmg/hpgmg" TargetMode="External"/><Relationship Id="rId1" Type="http://schemas.openxmlformats.org/officeDocument/2006/relationships/slideLayout" Target="../slideLayouts/slideLayout4.xml"/><Relationship Id="rId2" Type="http://schemas.openxmlformats.org/officeDocument/2006/relationships/image" Target="../media/image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576263" y="2062163"/>
            <a:ext cx="8186737" cy="1366837"/>
          </a:xfrm>
        </p:spPr>
        <p:txBody>
          <a:bodyPr/>
          <a:lstStyle/>
          <a:p>
            <a:pPr eaLnBrk="1" hangingPunct="1"/>
            <a:r>
              <a:rPr lang="en-US" sz="3600" dirty="0" smtClean="0"/>
              <a:t>High Performance Geometric Multigrid:</a:t>
            </a:r>
            <a:br>
              <a:rPr lang="en-US" sz="3600" dirty="0" smtClean="0"/>
            </a:br>
            <a:r>
              <a:rPr lang="en-US" sz="3600" dirty="0" smtClean="0"/>
              <a:t>A Supercomputer Benchmark &amp; Metric</a:t>
            </a:r>
            <a:endParaRPr lang="en-US" altLang="en-US" sz="3600" dirty="0" smtClean="0"/>
          </a:p>
        </p:txBody>
      </p:sp>
      <p:sp>
        <p:nvSpPr>
          <p:cNvPr id="5123" name="Rectangle 3"/>
          <p:cNvSpPr>
            <a:spLocks noGrp="1" noChangeArrowheads="1"/>
          </p:cNvSpPr>
          <p:nvPr>
            <p:ph type="subTitle" idx="1"/>
          </p:nvPr>
        </p:nvSpPr>
        <p:spPr>
          <a:xfrm>
            <a:off x="576263" y="3581400"/>
            <a:ext cx="7920037" cy="1143000"/>
          </a:xfrm>
        </p:spPr>
        <p:txBody>
          <a:bodyPr/>
          <a:lstStyle/>
          <a:p>
            <a:r>
              <a:rPr lang="en-US" b="1" dirty="0" smtClean="0"/>
              <a:t>Mark Adams </a:t>
            </a:r>
            <a:r>
              <a:rPr lang="en-US" dirty="0" smtClean="0"/>
              <a:t>and Sam Williams</a:t>
            </a:r>
          </a:p>
          <a:p>
            <a:r>
              <a:rPr lang="en-US" dirty="0" smtClean="0"/>
              <a:t>with</a:t>
            </a:r>
          </a:p>
          <a:p>
            <a:r>
              <a:rPr lang="en-US" dirty="0" smtClean="0"/>
              <a:t>Jed Brown, John </a:t>
            </a:r>
            <a:r>
              <a:rPr lang="en-US" dirty="0" err="1" smtClean="0"/>
              <a:t>Shalf</a:t>
            </a:r>
            <a:r>
              <a:rPr lang="en-US" dirty="0" smtClean="0"/>
              <a:t>, Erich </a:t>
            </a:r>
            <a:r>
              <a:rPr lang="en-US" dirty="0" err="1" smtClean="0"/>
              <a:t>Strohmaier</a:t>
            </a:r>
            <a:r>
              <a:rPr lang="en-US" dirty="0" smtClean="0"/>
              <a:t>, Brian Van </a:t>
            </a:r>
            <a:r>
              <a:rPr lang="en-US" dirty="0" err="1" smtClean="0"/>
              <a:t>Straalen</a:t>
            </a:r>
            <a:endParaRPr lang="en-US" dirty="0" smtClean="0"/>
          </a:p>
        </p:txBody>
      </p:sp>
      <p:sp>
        <p:nvSpPr>
          <p:cNvPr id="4" name="Footer Placeholder 3"/>
          <p:cNvSpPr>
            <a:spLocks noGrp="1"/>
          </p:cNvSpPr>
          <p:nvPr>
            <p:ph type="ftr" sz="quarter" idx="11"/>
          </p:nvPr>
        </p:nvSpPr>
        <p:spPr>
          <a:xfrm>
            <a:off x="152400" y="6350000"/>
            <a:ext cx="8839200" cy="279400"/>
          </a:xfrm>
        </p:spPr>
        <p:txBody>
          <a:bodyPr/>
          <a:lstStyle/>
          <a:p>
            <a:pPr>
              <a:defRPr/>
            </a:pPr>
            <a:r>
              <a:rPr lang="en-US" altLang="en-US" smtClean="0"/>
              <a:t>ISC, Frankfurt Germany, 21 June 2016</a:t>
            </a:r>
            <a:endParaRPr lang="en-US" altLang="en-US" dirty="0"/>
          </a:p>
        </p:txBody>
      </p:sp>
      <p:pic>
        <p:nvPicPr>
          <p:cNvPr id="6" name="Picture 5" descr="HPGMG-logo2.pdf"/>
          <p:cNvPicPr>
            <a:picLocks noChangeAspect="1"/>
          </p:cNvPicPr>
          <p:nvPr/>
        </p:nvPicPr>
        <mc:AlternateContent xmlns:ma="http://schemas.microsoft.com/office/mac/drawingml/2008/main">
          <mc:Choice Requires="ma">
            <p:blipFill>
              <a:blip r:embed="rId3"/>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xmlns:ma="http://schemas.microsoft.com/office/mac/drawingml/2008/main">
            <p:blipFill>
              <a:blip r:embed="rId4"/>
              <a:stretch>
                <a:fillRect/>
              </a:stretch>
            </p:blipFill>
          </mc:Fallback>
        </mc:AlternateContent>
        <p:spPr>
          <a:xfrm>
            <a:off x="5486401" y="0"/>
            <a:ext cx="3657600" cy="1033255"/>
          </a:xfrm>
          <a:prstGeom prst="rect">
            <a:avLst/>
          </a:prstGeom>
        </p:spPr>
      </p:pic>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9" name="Content Placeholder 28" descr="dymamic_range-a.png"/>
          <p:cNvPicPr>
            <a:picLocks noGrp="1" noChangeAspect="1"/>
          </p:cNvPicPr>
          <p:nvPr>
            <p:ph sz="half" idx="1"/>
          </p:nvPr>
        </p:nvPicPr>
        <p:blipFill>
          <a:blip r:embed="rId4"/>
          <a:srcRect t="-19056" b="-19056"/>
          <a:stretch>
            <a:fillRect/>
          </a:stretch>
        </p:blipFill>
        <p:spPr>
          <a:xfrm>
            <a:off x="304800" y="609600"/>
            <a:ext cx="5797604" cy="6575744"/>
          </a:xfrm>
        </p:spPr>
      </p:pic>
      <p:sp>
        <p:nvSpPr>
          <p:cNvPr id="6" name="Content Placeholder 5"/>
          <p:cNvSpPr>
            <a:spLocks noGrp="1"/>
          </p:cNvSpPr>
          <p:nvPr>
            <p:ph sz="half" idx="2"/>
          </p:nvPr>
        </p:nvSpPr>
        <p:spPr>
          <a:xfrm>
            <a:off x="6248400" y="1524000"/>
            <a:ext cx="2743200" cy="4267200"/>
          </a:xfrm>
        </p:spPr>
        <p:txBody>
          <a:bodyPr>
            <a:normAutofit fontScale="92500" lnSpcReduction="20000"/>
          </a:bodyPr>
          <a:lstStyle/>
          <a:p>
            <a:r>
              <a:rPr lang="en-US" dirty="0" smtClean="0">
                <a:solidFill>
                  <a:srgbClr val="CCFFCC"/>
                </a:solidFill>
              </a:rPr>
              <a:t>STREAM proxy (usually)</a:t>
            </a:r>
          </a:p>
          <a:p>
            <a:pPr lvl="1"/>
            <a:r>
              <a:rPr lang="en-US" dirty="0" smtClean="0">
                <a:solidFill>
                  <a:srgbClr val="CCFFCC"/>
                </a:solidFill>
              </a:rPr>
              <a:t>On right</a:t>
            </a:r>
          </a:p>
          <a:p>
            <a:r>
              <a:rPr lang="en-US" dirty="0" smtClean="0">
                <a:solidFill>
                  <a:srgbClr val="FFFF00"/>
                </a:solidFill>
              </a:rPr>
              <a:t>Balance of latencies to memory capacity</a:t>
            </a:r>
          </a:p>
          <a:p>
            <a:r>
              <a:rPr lang="en-US" dirty="0" smtClean="0">
                <a:solidFill>
                  <a:srgbClr val="FF6600"/>
                </a:solidFill>
              </a:rPr>
              <a:t>Roll-over</a:t>
            </a:r>
          </a:p>
          <a:p>
            <a:pPr lvl="1"/>
            <a:r>
              <a:rPr lang="en-US" dirty="0" smtClean="0">
                <a:solidFill>
                  <a:srgbClr val="FF6600"/>
                </a:solidFill>
              </a:rPr>
              <a:t>On left</a:t>
            </a:r>
          </a:p>
          <a:p>
            <a:pPr>
              <a:buNone/>
            </a:pPr>
            <a:endParaRPr lang="en-US" dirty="0"/>
          </a:p>
        </p:txBody>
      </p:sp>
      <p:sp>
        <p:nvSpPr>
          <p:cNvPr id="2" name="Title 1"/>
          <p:cNvSpPr>
            <a:spLocks noGrp="1"/>
          </p:cNvSpPr>
          <p:nvPr>
            <p:ph type="title"/>
          </p:nvPr>
        </p:nvSpPr>
        <p:spPr>
          <a:xfrm>
            <a:off x="457200" y="188913"/>
            <a:ext cx="8382000" cy="792162"/>
          </a:xfrm>
        </p:spPr>
        <p:txBody>
          <a:bodyPr/>
          <a:lstStyle/>
          <a:p>
            <a:r>
              <a:rPr lang="en-US" dirty="0" smtClean="0"/>
              <a:t>Turn around time: </a:t>
            </a:r>
            <a:r>
              <a:rPr lang="en-US" dirty="0" err="1" smtClean="0"/>
              <a:t>DoF</a:t>
            </a:r>
            <a:r>
              <a:rPr lang="en-US" dirty="0" smtClean="0"/>
              <a:t>/sec vs. Time</a:t>
            </a:r>
            <a:endParaRPr lang="en-US" dirty="0"/>
          </a:p>
        </p:txBody>
      </p:sp>
      <p:sp>
        <p:nvSpPr>
          <p:cNvPr id="4" name="Footer Placeholder 3"/>
          <p:cNvSpPr>
            <a:spLocks noGrp="1"/>
          </p:cNvSpPr>
          <p:nvPr>
            <p:ph type="ftr" sz="quarter" idx="12"/>
          </p:nvPr>
        </p:nvSpPr>
        <p:spPr/>
        <p:txBody>
          <a:bodyPr/>
          <a:lstStyle/>
          <a:p>
            <a:pPr>
              <a:defRPr/>
            </a:pPr>
            <a:r>
              <a:rPr lang="en-US" altLang="en-US" smtClean="0"/>
              <a:t>ISC, Frankfurt Germany, 21 June 2016</a:t>
            </a:r>
            <a:endParaRPr lang="en-US" altLang="en-US" dirty="0"/>
          </a:p>
        </p:txBody>
      </p:sp>
      <p:sp>
        <p:nvSpPr>
          <p:cNvPr id="27" name="Left Arrow 26"/>
          <p:cNvSpPr/>
          <p:nvPr/>
        </p:nvSpPr>
        <p:spPr>
          <a:xfrm flipH="1">
            <a:off x="2743200" y="1676400"/>
            <a:ext cx="2971800" cy="12192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CFFCC"/>
                </a:solidFill>
              </a:rPr>
              <a:t>(generally) more memory, hides latencies</a:t>
            </a:r>
            <a:endParaRPr lang="en-US" dirty="0">
              <a:solidFill>
                <a:srgbClr val="CCFFCC"/>
              </a:solidFill>
            </a:endParaRPr>
          </a:p>
        </p:txBody>
      </p:sp>
      <p:sp>
        <p:nvSpPr>
          <p:cNvPr id="30" name="Up Arrow 29"/>
          <p:cNvSpPr/>
          <p:nvPr/>
        </p:nvSpPr>
        <p:spPr>
          <a:xfrm>
            <a:off x="2209800" y="3352800"/>
            <a:ext cx="2743200" cy="1219200"/>
          </a:xfrm>
          <a:prstGeom prst="upArrow">
            <a:avLst/>
          </a:prstGeom>
          <a:scene3d>
            <a:camera prst="orthographicFront">
              <a:rot lat="0" lon="0" rev="27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00"/>
                </a:solidFill>
              </a:rPr>
              <a:t>Balance latency and DDR BW</a:t>
            </a:r>
            <a:endParaRPr lang="en-US" dirty="0">
              <a:solidFill>
                <a:srgbClr val="FFFF00"/>
              </a:solidFill>
            </a:endParaRPr>
          </a:p>
        </p:txBody>
      </p:sp>
      <p:grpSp>
        <p:nvGrpSpPr>
          <p:cNvPr id="3" name="Group 36"/>
          <p:cNvGrpSpPr/>
          <p:nvPr/>
        </p:nvGrpSpPr>
        <p:grpSpPr>
          <a:xfrm>
            <a:off x="1371600" y="4343400"/>
            <a:ext cx="3124200" cy="1524000"/>
            <a:chOff x="1371600" y="4419600"/>
            <a:chExt cx="3124200" cy="1524000"/>
          </a:xfrm>
        </p:grpSpPr>
        <p:sp>
          <p:nvSpPr>
            <p:cNvPr id="31" name="Bent Arrow 30"/>
            <p:cNvSpPr/>
            <p:nvPr/>
          </p:nvSpPr>
          <p:spPr>
            <a:xfrm>
              <a:off x="1371600" y="4419600"/>
              <a:ext cx="1241425" cy="1219200"/>
            </a:xfrm>
            <a:prstGeom prst="bentArrow">
              <a:avLst/>
            </a:prstGeom>
            <a:scene3d>
              <a:camera prst="orthographicFront">
                <a:rot lat="10800000" lon="0" rev="162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6600"/>
                </a:solidFill>
              </a:endParaRPr>
            </a:p>
          </p:txBody>
        </p:sp>
        <p:sp>
          <p:nvSpPr>
            <p:cNvPr id="33" name="TextBox 32"/>
            <p:cNvSpPr txBox="1"/>
            <p:nvPr/>
          </p:nvSpPr>
          <p:spPr>
            <a:xfrm>
              <a:off x="1955800" y="4876801"/>
              <a:ext cx="1168400" cy="369332"/>
            </a:xfrm>
            <a:prstGeom prst="rect">
              <a:avLst/>
            </a:prstGeom>
            <a:noFill/>
          </p:spPr>
          <p:txBody>
            <a:bodyPr wrap="square" rtlCol="0">
              <a:spAutoFit/>
            </a:bodyPr>
            <a:lstStyle/>
            <a:p>
              <a:r>
                <a:rPr lang="en-US" dirty="0" smtClean="0">
                  <a:solidFill>
                    <a:srgbClr val="FF6600"/>
                  </a:solidFill>
                </a:rPr>
                <a:t>Roll Over</a:t>
              </a:r>
            </a:p>
          </p:txBody>
        </p:sp>
        <p:sp>
          <p:nvSpPr>
            <p:cNvPr id="36" name="TextBox 35"/>
            <p:cNvSpPr txBox="1"/>
            <p:nvPr/>
          </p:nvSpPr>
          <p:spPr>
            <a:xfrm>
              <a:off x="1552867" y="5574268"/>
              <a:ext cx="2942933" cy="369332"/>
            </a:xfrm>
            <a:prstGeom prst="rect">
              <a:avLst/>
            </a:prstGeom>
            <a:noFill/>
          </p:spPr>
          <p:txBody>
            <a:bodyPr wrap="none" rtlCol="0">
              <a:spAutoFit/>
            </a:bodyPr>
            <a:lstStyle/>
            <a:p>
              <a:r>
                <a:rPr lang="en-US" dirty="0" smtClean="0">
                  <a:solidFill>
                    <a:srgbClr val="FF6600"/>
                  </a:solidFill>
                </a:rPr>
                <a:t>Minimum turn around time</a:t>
              </a:r>
              <a:endParaRPr lang="en-US" dirty="0">
                <a:solidFill>
                  <a:srgbClr val="FF6600"/>
                </a:solidFill>
              </a:endParaRPr>
            </a:p>
          </p:txBody>
        </p:sp>
      </p:grpSp>
      <p:grpSp>
        <p:nvGrpSpPr>
          <p:cNvPr id="12" name="Group 12"/>
          <p:cNvGrpSpPr/>
          <p:nvPr/>
        </p:nvGrpSpPr>
        <p:grpSpPr>
          <a:xfrm>
            <a:off x="1143000" y="2286000"/>
            <a:ext cx="1676400" cy="1447800"/>
            <a:chOff x="1524000" y="1600200"/>
            <a:chExt cx="1676400" cy="1447800"/>
          </a:xfrm>
        </p:grpSpPr>
        <p:sp>
          <p:nvSpPr>
            <p:cNvPr id="13" name="Oval 12"/>
            <p:cNvSpPr/>
            <p:nvPr/>
          </p:nvSpPr>
          <p:spPr>
            <a:xfrm>
              <a:off x="1524000" y="1600200"/>
              <a:ext cx="609600" cy="1447800"/>
            </a:xfrm>
            <a:prstGeom prst="ellipse">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a:p>
          </p:txBody>
        </p:sp>
        <p:sp>
          <p:nvSpPr>
            <p:cNvPr id="14" name="TextBox 13"/>
            <p:cNvSpPr txBox="1"/>
            <p:nvPr/>
          </p:nvSpPr>
          <p:spPr>
            <a:xfrm>
              <a:off x="1752600" y="2057400"/>
              <a:ext cx="1447800" cy="523220"/>
            </a:xfrm>
            <a:prstGeom prst="rect">
              <a:avLst/>
            </a:prstGeom>
            <a:solidFill>
              <a:schemeClr val="tx1"/>
            </a:solidFill>
          </p:spPr>
          <p:txBody>
            <a:bodyPr wrap="square" rtlCol="0">
              <a:spAutoFit/>
            </a:bodyPr>
            <a:lstStyle/>
            <a:p>
              <a:r>
                <a:rPr lang="en-US" sz="1400" dirty="0" smtClean="0">
                  <a:solidFill>
                    <a:schemeClr val="accent2"/>
                  </a:solidFill>
                </a:rPr>
                <a:t>DOE ACME v1 target (5 SYPD)</a:t>
              </a:r>
              <a:endParaRPr lang="en-US" sz="1400" dirty="0">
                <a:solidFill>
                  <a:schemeClr val="accent2"/>
                </a:solidFill>
              </a:endParaRPr>
            </a:p>
          </p:txBody>
        </p:sp>
      </p:grpSp>
    </p:spTree>
    <p:custDataLst>
      <p:tags r:id="rId1"/>
    </p:custData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30" grpId="0" animBg="1"/>
      <p:bldP spid="30" grpId="1" animBg="1"/>
    </p:bld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7" name="Content Placeholder 26" descr="dymamic_range.png"/>
          <p:cNvPicPr>
            <a:picLocks noGrp="1" noChangeAspect="1"/>
          </p:cNvPicPr>
          <p:nvPr>
            <p:ph sz="half" idx="1"/>
          </p:nvPr>
        </p:nvPicPr>
        <p:blipFill>
          <a:blip r:embed="rId3"/>
          <a:srcRect t="-19133" b="-19133"/>
          <a:stretch>
            <a:fillRect/>
          </a:stretch>
        </p:blipFill>
        <p:spPr>
          <a:xfrm>
            <a:off x="318271" y="609600"/>
            <a:ext cx="5777728" cy="6553200"/>
          </a:xfrm>
        </p:spPr>
      </p:pic>
      <p:sp>
        <p:nvSpPr>
          <p:cNvPr id="6" name="Content Placeholder 5"/>
          <p:cNvSpPr>
            <a:spLocks noGrp="1"/>
          </p:cNvSpPr>
          <p:nvPr>
            <p:ph sz="half" idx="2"/>
          </p:nvPr>
        </p:nvSpPr>
        <p:spPr>
          <a:xfrm>
            <a:off x="6172200" y="1524000"/>
            <a:ext cx="2819400" cy="4495800"/>
          </a:xfrm>
        </p:spPr>
        <p:txBody>
          <a:bodyPr>
            <a:normAutofit fontScale="77500" lnSpcReduction="20000"/>
          </a:bodyPr>
          <a:lstStyle/>
          <a:p>
            <a:r>
              <a:rPr lang="en-US" dirty="0" smtClean="0"/>
              <a:t>Dynamic range:</a:t>
            </a:r>
          </a:p>
          <a:p>
            <a:pPr lvl="1"/>
            <a:r>
              <a:rPr lang="en-US" dirty="0" smtClean="0"/>
              <a:t>Same concurrency</a:t>
            </a:r>
          </a:p>
          <a:p>
            <a:pPr lvl="1"/>
            <a:r>
              <a:rPr lang="en-US" dirty="0" smtClean="0"/>
              <a:t>Reduce problem size</a:t>
            </a:r>
          </a:p>
          <a:p>
            <a:r>
              <a:rPr lang="en-US" dirty="0" smtClean="0"/>
              <a:t>Strong scaling:</a:t>
            </a:r>
          </a:p>
          <a:p>
            <a:pPr lvl="1"/>
            <a:r>
              <a:rPr lang="en-US" dirty="0" smtClean="0"/>
              <a:t>Same problem size</a:t>
            </a:r>
          </a:p>
          <a:p>
            <a:pPr lvl="1"/>
            <a:r>
              <a:rPr lang="en-US" dirty="0" smtClean="0"/>
              <a:t>Increase concurrency</a:t>
            </a:r>
          </a:p>
          <a:p>
            <a:r>
              <a:rPr lang="en-US" dirty="0" smtClean="0"/>
              <a:t>Weak scaling:</a:t>
            </a:r>
          </a:p>
          <a:p>
            <a:pPr lvl="1"/>
            <a:r>
              <a:rPr lang="en-US" dirty="0" smtClean="0"/>
              <a:t>Increase both</a:t>
            </a:r>
          </a:p>
          <a:p>
            <a:pPr lvl="1"/>
            <a:endParaRPr lang="en-US" dirty="0" smtClean="0"/>
          </a:p>
          <a:p>
            <a:pPr>
              <a:buNone/>
            </a:pPr>
            <a:endParaRPr lang="en-US" dirty="0"/>
          </a:p>
        </p:txBody>
      </p:sp>
      <p:sp>
        <p:nvSpPr>
          <p:cNvPr id="2" name="Title 1"/>
          <p:cNvSpPr>
            <a:spLocks noGrp="1"/>
          </p:cNvSpPr>
          <p:nvPr>
            <p:ph type="title"/>
          </p:nvPr>
        </p:nvSpPr>
        <p:spPr>
          <a:xfrm>
            <a:off x="457200" y="188913"/>
            <a:ext cx="8382000" cy="792162"/>
          </a:xfrm>
        </p:spPr>
        <p:txBody>
          <a:bodyPr/>
          <a:lstStyle/>
          <a:p>
            <a:r>
              <a:rPr lang="en-US" dirty="0" smtClean="0"/>
              <a:t>Turn around time: </a:t>
            </a:r>
            <a:r>
              <a:rPr lang="en-US" dirty="0" err="1" smtClean="0"/>
              <a:t>DoF</a:t>
            </a:r>
            <a:r>
              <a:rPr lang="en-US" dirty="0" smtClean="0"/>
              <a:t>/sec vs. Time</a:t>
            </a:r>
            <a:endParaRPr lang="en-US" dirty="0"/>
          </a:p>
        </p:txBody>
      </p:sp>
      <p:sp>
        <p:nvSpPr>
          <p:cNvPr id="4" name="Footer Placeholder 3"/>
          <p:cNvSpPr>
            <a:spLocks noGrp="1"/>
          </p:cNvSpPr>
          <p:nvPr>
            <p:ph type="ftr" sz="quarter" idx="12"/>
          </p:nvPr>
        </p:nvSpPr>
        <p:spPr/>
        <p:txBody>
          <a:bodyPr/>
          <a:lstStyle/>
          <a:p>
            <a:pPr>
              <a:defRPr/>
            </a:pPr>
            <a:r>
              <a:rPr lang="en-US" altLang="en-US" smtClean="0"/>
              <a:t>ISC, Frankfurt Germany, 21 June 2016</a:t>
            </a:r>
            <a:endParaRPr lang="en-US" altLang="en-US" dirty="0"/>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Consider a dynamic range metric</a:t>
            </a:r>
            <a:endParaRPr lang="en-US" dirty="0"/>
          </a:p>
        </p:txBody>
      </p:sp>
      <p:sp>
        <p:nvSpPr>
          <p:cNvPr id="23" name="Content Placeholder 22"/>
          <p:cNvSpPr>
            <a:spLocks noGrp="1"/>
          </p:cNvSpPr>
          <p:nvPr>
            <p:ph idx="1"/>
          </p:nvPr>
        </p:nvSpPr>
        <p:spPr/>
        <p:txBody>
          <a:bodyPr>
            <a:normAutofit fontScale="92500" lnSpcReduction="10000"/>
          </a:bodyPr>
          <a:lstStyle/>
          <a:p>
            <a:pPr marL="514350" indent="-514350"/>
            <a:r>
              <a:rPr lang="en-US" dirty="0" smtClean="0"/>
              <a:t>Consider the sum for the three data points (</a:t>
            </a:r>
            <a:r>
              <a:rPr lang="en-US" dirty="0" err="1" smtClean="0"/>
              <a:t>dof</a:t>
            </a:r>
            <a:r>
              <a:rPr lang="en-US" dirty="0" smtClean="0"/>
              <a:t>/sec) and not the maximum</a:t>
            </a:r>
          </a:p>
          <a:p>
            <a:pPr marL="914400" lvl="1" indent="-514350"/>
            <a:r>
              <a:rPr lang="en-US" dirty="0" smtClean="0"/>
              <a:t>Convergent series, will roll over eventually</a:t>
            </a:r>
          </a:p>
          <a:p>
            <a:pPr marL="514350" indent="-514350">
              <a:buFont typeface="+mj-lt"/>
              <a:buAutoNum type="arabicPeriod"/>
            </a:pPr>
            <a:r>
              <a:rPr lang="en-US" dirty="0" smtClean="0"/>
              <a:t>Hazel Hen 	 1130 	(x10</a:t>
            </a:r>
            <a:r>
              <a:rPr lang="en-US" baseline="30000" dirty="0" smtClean="0"/>
              <a:t>9 </a:t>
            </a:r>
            <a:r>
              <a:rPr lang="en-US" dirty="0" err="1" smtClean="0"/>
              <a:t>dof</a:t>
            </a:r>
            <a:r>
              <a:rPr lang="en-US" dirty="0" smtClean="0"/>
              <a:t>/second)</a:t>
            </a:r>
          </a:p>
          <a:p>
            <a:pPr marL="514350" indent="-514350">
              <a:buFont typeface="+mj-lt"/>
              <a:buAutoNum type="arabicPeriod"/>
            </a:pPr>
            <a:r>
              <a:rPr lang="en-US" dirty="0" smtClean="0"/>
              <a:t>Mira 		 920</a:t>
            </a:r>
          </a:p>
          <a:p>
            <a:pPr marL="514350" indent="-514350">
              <a:buFont typeface="+mj-lt"/>
              <a:buAutoNum type="arabicPeriod"/>
            </a:pPr>
            <a:r>
              <a:rPr lang="en-US" dirty="0" err="1" smtClean="0"/>
              <a:t>Shaheen</a:t>
            </a:r>
            <a:r>
              <a:rPr lang="en-US" dirty="0" smtClean="0"/>
              <a:t> II 	 788</a:t>
            </a:r>
          </a:p>
          <a:p>
            <a:pPr marL="514350" indent="-514350">
              <a:buFont typeface="+mj-lt"/>
              <a:buAutoNum type="arabicPeriod"/>
            </a:pPr>
            <a:r>
              <a:rPr lang="en-US" dirty="0" smtClean="0"/>
              <a:t>Edison 		 669</a:t>
            </a:r>
          </a:p>
          <a:p>
            <a:pPr marL="514350" indent="-514350">
              <a:buFont typeface="+mj-lt"/>
              <a:buAutoNum type="arabicPeriod"/>
            </a:pPr>
            <a:r>
              <a:rPr lang="en-US" dirty="0" smtClean="0"/>
              <a:t>Titan 		 642</a:t>
            </a:r>
          </a:p>
          <a:p>
            <a:pPr marL="514350" indent="-514350">
              <a:buFont typeface="+mj-lt"/>
              <a:buAutoNum type="arabicPeriod"/>
            </a:pPr>
            <a:r>
              <a:rPr lang="en-US" dirty="0" smtClean="0"/>
              <a:t>Piz </a:t>
            </a:r>
            <a:r>
              <a:rPr lang="en-US" dirty="0" err="1" smtClean="0"/>
              <a:t>Daint</a:t>
            </a:r>
            <a:r>
              <a:rPr lang="en-US" dirty="0" smtClean="0"/>
              <a:t> 	 240</a:t>
            </a:r>
            <a:endParaRPr lang="en-US" dirty="0"/>
          </a:p>
        </p:txBody>
      </p:sp>
      <p:sp>
        <p:nvSpPr>
          <p:cNvPr id="5" name="Footer Placeholder 4"/>
          <p:cNvSpPr>
            <a:spLocks noGrp="1"/>
          </p:cNvSpPr>
          <p:nvPr>
            <p:ph type="ftr" sz="quarter" idx="12"/>
          </p:nvPr>
        </p:nvSpPr>
        <p:spPr>
          <a:prstGeom prst="rect">
            <a:avLst/>
          </a:prstGeom>
        </p:spPr>
        <p:txBody>
          <a:bodyPr/>
          <a:lstStyle/>
          <a:p>
            <a:pPr>
              <a:defRPr/>
            </a:pPr>
            <a:r>
              <a:rPr lang="en-US" altLang="en-US" smtClean="0"/>
              <a:t>ISC, Frankfurt Germany, 21 June 2016</a:t>
            </a:r>
            <a:endParaRPr lang="en-US" altLang="en-US" dirty="0"/>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Community buy-in &amp; related efforts</a:t>
            </a:r>
            <a:endParaRPr lang="en-US" dirty="0"/>
          </a:p>
        </p:txBody>
      </p:sp>
      <p:sp>
        <p:nvSpPr>
          <p:cNvPr id="3" name="Content Placeholder 2"/>
          <p:cNvSpPr>
            <a:spLocks noGrp="1"/>
          </p:cNvSpPr>
          <p:nvPr>
            <p:ph idx="1"/>
          </p:nvPr>
        </p:nvSpPr>
        <p:spPr>
          <a:xfrm>
            <a:off x="457200" y="1371600"/>
            <a:ext cx="8458200" cy="4876800"/>
          </a:xfrm>
        </p:spPr>
        <p:txBody>
          <a:bodyPr>
            <a:normAutofit fontScale="70000" lnSpcReduction="20000"/>
          </a:bodyPr>
          <a:lstStyle/>
          <a:p>
            <a:pPr marL="514350" indent="-514350">
              <a:buFont typeface="+mj-lt"/>
              <a:buAutoNum type="arabicPeriod"/>
            </a:pPr>
            <a:r>
              <a:rPr lang="en-US" dirty="0" smtClean="0"/>
              <a:t>Vendor buy-in</a:t>
            </a:r>
          </a:p>
          <a:p>
            <a:pPr lvl="1"/>
            <a:r>
              <a:rPr lang="en-US" dirty="0" err="1" smtClean="0"/>
              <a:t>Nvidia</a:t>
            </a:r>
            <a:r>
              <a:rPr lang="en-US" dirty="0" smtClean="0"/>
              <a:t> optimized 2nd &amp; 4th order for </a:t>
            </a:r>
            <a:r>
              <a:rPr lang="en-US" dirty="0" err="1" smtClean="0"/>
              <a:t>Kepler</a:t>
            </a:r>
            <a:r>
              <a:rPr lang="en-US" dirty="0" smtClean="0"/>
              <a:t> &amp; Pascal</a:t>
            </a:r>
          </a:p>
          <a:p>
            <a:pPr lvl="2"/>
            <a:r>
              <a:rPr lang="en-US" dirty="0" smtClean="0"/>
              <a:t>MPI + </a:t>
            </a:r>
            <a:r>
              <a:rPr lang="en-US" dirty="0" err="1" smtClean="0"/>
              <a:t>OpenMP</a:t>
            </a:r>
            <a:r>
              <a:rPr lang="en-US" dirty="0" smtClean="0"/>
              <a:t> + CUDA</a:t>
            </a:r>
          </a:p>
          <a:p>
            <a:pPr lvl="1"/>
            <a:r>
              <a:rPr lang="en-US" dirty="0" smtClean="0"/>
              <a:t>Intel recently started KNL optimizing (Sam already started)</a:t>
            </a:r>
          </a:p>
          <a:p>
            <a:pPr marL="514350" indent="-514350">
              <a:buFont typeface="+mj-lt"/>
              <a:buAutoNum type="arabicPeriod"/>
            </a:pPr>
            <a:r>
              <a:rPr lang="en-US" dirty="0" smtClean="0"/>
              <a:t>Sam Williams’ GMG codes used in several efforts</a:t>
            </a:r>
          </a:p>
          <a:p>
            <a:pPr lvl="2"/>
            <a:r>
              <a:rPr lang="en-US" dirty="0" smtClean="0"/>
              <a:t>HPGMG-FV is the ranking metric instantiation … </a:t>
            </a:r>
          </a:p>
          <a:p>
            <a:pPr lvl="1"/>
            <a:r>
              <a:rPr lang="en-US" dirty="0" smtClean="0"/>
              <a:t>DOE FastForward2: selected as a 1/6 proxy apps</a:t>
            </a:r>
          </a:p>
          <a:p>
            <a:pPr lvl="1"/>
            <a:r>
              <a:rPr lang="en-US" dirty="0" smtClean="0"/>
              <a:t>DOE DEGAS project: </a:t>
            </a:r>
          </a:p>
          <a:p>
            <a:pPr lvl="2"/>
            <a:r>
              <a:rPr lang="en-US" dirty="0" smtClean="0"/>
              <a:t>investigated one-sided UPC++ implementations</a:t>
            </a:r>
          </a:p>
          <a:p>
            <a:pPr lvl="2"/>
            <a:r>
              <a:rPr lang="en-US" dirty="0" smtClean="0"/>
              <a:t>PYGMG (python version HPGMG) with</a:t>
            </a:r>
          </a:p>
          <a:p>
            <a:pPr lvl="2"/>
            <a:r>
              <a:rPr lang="en-US" dirty="0" smtClean="0"/>
              <a:t>SEJITS (selective just in time specialization)</a:t>
            </a:r>
          </a:p>
          <a:p>
            <a:pPr lvl="1"/>
            <a:r>
              <a:rPr lang="en-US" dirty="0" smtClean="0"/>
              <a:t>DOE DTEC project: Halide stencil DSL of GMG</a:t>
            </a:r>
          </a:p>
          <a:p>
            <a:pPr lvl="1"/>
            <a:r>
              <a:rPr lang="en-US" dirty="0" smtClean="0"/>
              <a:t>DOE </a:t>
            </a:r>
            <a:r>
              <a:rPr lang="en-US" dirty="0" err="1" smtClean="0"/>
              <a:t>Traleika</a:t>
            </a:r>
            <a:r>
              <a:rPr lang="en-US" dirty="0" smtClean="0"/>
              <a:t> Glacier project (Intel)</a:t>
            </a:r>
          </a:p>
          <a:p>
            <a:pPr lvl="2"/>
            <a:r>
              <a:rPr lang="en-US" dirty="0" smtClean="0"/>
              <a:t>OCR dynamic task runtime (3 versions, low to higher level)</a:t>
            </a:r>
          </a:p>
          <a:p>
            <a:pPr lvl="1"/>
            <a:r>
              <a:rPr lang="en-US" dirty="0" smtClean="0"/>
              <a:t>Other groups:</a:t>
            </a:r>
          </a:p>
          <a:p>
            <a:pPr lvl="2"/>
            <a:r>
              <a:rPr lang="en-US" dirty="0" smtClean="0"/>
              <a:t>UCB, MIT, Rice, ORNL, SDSC, Riken, HLRS, KAUST, NREL</a:t>
            </a:r>
          </a:p>
          <a:p>
            <a:pPr lvl="1"/>
            <a:endParaRPr lang="en-US" dirty="0" smtClean="0"/>
          </a:p>
          <a:p>
            <a:endParaRPr lang="en-US" dirty="0" smtClean="0"/>
          </a:p>
          <a:p>
            <a:pPr lvl="1"/>
            <a:endParaRPr lang="en-US" dirty="0" smtClean="0"/>
          </a:p>
        </p:txBody>
      </p:sp>
      <p:sp>
        <p:nvSpPr>
          <p:cNvPr id="4" name="Footer Placeholder 3"/>
          <p:cNvSpPr>
            <a:spLocks noGrp="1"/>
          </p:cNvSpPr>
          <p:nvPr>
            <p:ph type="ftr" sz="quarter" idx="12"/>
          </p:nvPr>
        </p:nvSpPr>
        <p:spPr/>
        <p:txBody>
          <a:bodyPr/>
          <a:lstStyle/>
          <a:p>
            <a:r>
              <a:rPr lang="en-US" altLang="en-US" smtClean="0"/>
              <a:t>ISC, Frankfurt Germany, 21 June 2016</a:t>
            </a:r>
            <a:endParaRPr lang="en-US" altLang="en-US" dirty="0"/>
          </a:p>
        </p:txBody>
      </p:sp>
    </p:spTree>
    <p:custDataLst>
      <p:tags r:id="rId1"/>
    </p:custData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Submissions SC16 (</a:t>
            </a:r>
            <a:r>
              <a:rPr lang="en-US" dirty="0" err="1" smtClean="0"/>
              <a:t>hpgmg.org</a:t>
            </a:r>
            <a:r>
              <a:rPr lang="en-US" dirty="0" smtClean="0"/>
              <a:t>)</a:t>
            </a:r>
            <a:endParaRPr lang="en-US" dirty="0"/>
          </a:p>
        </p:txBody>
      </p:sp>
      <p:sp>
        <p:nvSpPr>
          <p:cNvPr id="3" name="Content Placeholder 2"/>
          <p:cNvSpPr>
            <a:spLocks noGrp="1"/>
          </p:cNvSpPr>
          <p:nvPr>
            <p:ph idx="1"/>
          </p:nvPr>
        </p:nvSpPr>
        <p:spPr>
          <a:xfrm>
            <a:off x="457200" y="1557338"/>
            <a:ext cx="8686800" cy="4538662"/>
          </a:xfrm>
        </p:spPr>
        <p:txBody>
          <a:bodyPr>
            <a:normAutofit fontScale="77500" lnSpcReduction="20000"/>
          </a:bodyPr>
          <a:lstStyle/>
          <a:p>
            <a:r>
              <a:rPr lang="en-US" dirty="0" smtClean="0"/>
              <a:t>Welcome submissions, collaborations &amp; questions</a:t>
            </a:r>
          </a:p>
          <a:p>
            <a:pPr lvl="1"/>
            <a:r>
              <a:rPr lang="en-US" dirty="0" smtClean="0"/>
              <a:t>Contact </a:t>
            </a:r>
            <a:r>
              <a:rPr lang="en-US" dirty="0" smtClean="0">
                <a:hlinkClick r:id="rId3"/>
              </a:rPr>
              <a:t>hpgmg-forum@hpgmg.org</a:t>
            </a:r>
            <a:endParaRPr lang="en-US" dirty="0" smtClean="0"/>
          </a:p>
          <a:p>
            <a:pPr lvl="1"/>
            <a:r>
              <a:rPr lang="en-US" dirty="0" smtClean="0"/>
              <a:t>Visit </a:t>
            </a:r>
            <a:r>
              <a:rPr lang="en-US" dirty="0" smtClean="0">
                <a:solidFill>
                  <a:srgbClr val="FFB2E7"/>
                </a:solidFill>
                <a:hlinkClick r:id="rId4"/>
              </a:rPr>
              <a:t>hpgmg.org</a:t>
            </a:r>
            <a:endParaRPr lang="en-US" dirty="0" smtClean="0">
              <a:solidFill>
                <a:srgbClr val="FFB2E7"/>
              </a:solidFill>
            </a:endParaRPr>
          </a:p>
          <a:p>
            <a:pPr lvl="1"/>
            <a:r>
              <a:rPr lang="en-US" dirty="0" smtClean="0"/>
              <a:t>Submission instructions: </a:t>
            </a:r>
            <a:r>
              <a:rPr lang="en-US" dirty="0" err="1" smtClean="0">
                <a:solidFill>
                  <a:schemeClr val="accent2"/>
                </a:solidFill>
                <a:hlinkClick r:id="rId5"/>
              </a:rPr>
              <a:t>hpgmg.org</a:t>
            </a:r>
            <a:r>
              <a:rPr lang="en-US" dirty="0" smtClean="0">
                <a:solidFill>
                  <a:schemeClr val="accent2"/>
                </a:solidFill>
                <a:hlinkClick r:id="rId5"/>
              </a:rPr>
              <a:t>/fv</a:t>
            </a:r>
            <a:endParaRPr lang="en-US" dirty="0" smtClean="0">
              <a:solidFill>
                <a:schemeClr val="accent2"/>
              </a:solidFill>
            </a:endParaRPr>
          </a:p>
          <a:p>
            <a:r>
              <a:rPr lang="en-US" dirty="0" smtClean="0"/>
              <a:t>Next list </a:t>
            </a:r>
            <a:r>
              <a:rPr lang="en-US" dirty="0" smtClean="0"/>
              <a:t>release at </a:t>
            </a:r>
            <a:r>
              <a:rPr lang="en-US" dirty="0" smtClean="0"/>
              <a:t>SC16 </a:t>
            </a:r>
            <a:r>
              <a:rPr lang="en-US" dirty="0" err="1" smtClean="0"/>
              <a:t>BoF</a:t>
            </a:r>
            <a:r>
              <a:rPr lang="en-US" dirty="0" smtClean="0"/>
              <a:t>, </a:t>
            </a:r>
            <a:r>
              <a:rPr lang="en-US" dirty="0" smtClean="0"/>
              <a:t>more architectures</a:t>
            </a:r>
            <a:r>
              <a:rPr lang="en-US" dirty="0" smtClean="0"/>
              <a:t>:</a:t>
            </a:r>
          </a:p>
          <a:p>
            <a:pPr lvl="1"/>
            <a:r>
              <a:rPr lang="en-US" dirty="0" smtClean="0"/>
              <a:t>Accelerators:</a:t>
            </a:r>
            <a:r>
              <a:rPr lang="en-US" dirty="0" smtClean="0"/>
              <a:t> TH-2A, …</a:t>
            </a:r>
            <a:endParaRPr lang="en-US" dirty="0" smtClean="0"/>
          </a:p>
          <a:p>
            <a:pPr lvl="1"/>
            <a:r>
              <a:rPr lang="en-US" dirty="0" smtClean="0"/>
              <a:t>Cluster </a:t>
            </a:r>
            <a:r>
              <a:rPr lang="en-US" dirty="0" smtClean="0"/>
              <a:t>of commodity processors, </a:t>
            </a:r>
            <a:r>
              <a:rPr lang="en-US" dirty="0" err="1" smtClean="0"/>
              <a:t>infiniband</a:t>
            </a:r>
            <a:endParaRPr lang="en-US" dirty="0" smtClean="0"/>
          </a:p>
          <a:p>
            <a:pPr lvl="2"/>
            <a:r>
              <a:rPr lang="en-US" dirty="0" err="1" smtClean="0"/>
              <a:t>SuperMUC</a:t>
            </a:r>
            <a:r>
              <a:rPr lang="en-US" dirty="0" smtClean="0"/>
              <a:t> (all 17 islands, only have data with 4), …</a:t>
            </a:r>
          </a:p>
          <a:p>
            <a:pPr lvl="1"/>
            <a:r>
              <a:rPr lang="en-US" dirty="0" smtClean="0"/>
              <a:t>K: want full scale 4</a:t>
            </a:r>
            <a:r>
              <a:rPr lang="en-US" baseline="30000" dirty="0" smtClean="0"/>
              <a:t>th</a:t>
            </a:r>
            <a:r>
              <a:rPr lang="en-US" dirty="0" smtClean="0"/>
              <a:t> order data and G-S optimization</a:t>
            </a:r>
            <a:endParaRPr lang="en-US" dirty="0" smtClean="0"/>
          </a:p>
          <a:p>
            <a:pPr lvl="1"/>
            <a:r>
              <a:rPr lang="en-US" dirty="0" smtClean="0"/>
              <a:t>More, THL </a:t>
            </a:r>
            <a:r>
              <a:rPr lang="en-US" dirty="0" smtClean="0"/>
              <a:t>…</a:t>
            </a:r>
          </a:p>
          <a:p>
            <a:r>
              <a:rPr lang="en-US" dirty="0" smtClean="0"/>
              <a:t>Our repositories</a:t>
            </a:r>
          </a:p>
          <a:p>
            <a:pPr lvl="1"/>
            <a:r>
              <a:rPr lang="en-US" dirty="0" err="1" smtClean="0"/>
              <a:t>OpenMP</a:t>
            </a:r>
            <a:r>
              <a:rPr lang="en-US" dirty="0" smtClean="0"/>
              <a:t>: </a:t>
            </a:r>
            <a:r>
              <a:rPr lang="en-US" dirty="0" err="1" smtClean="0">
                <a:solidFill>
                  <a:srgbClr val="FFB2E7"/>
                </a:solidFill>
                <a:hlinkClick r:id="rId6"/>
              </a:rPr>
              <a:t>bitbucket.org/hpgmg/hpgmg</a:t>
            </a:r>
            <a:endParaRPr lang="en-US" dirty="0" smtClean="0">
              <a:solidFill>
                <a:srgbClr val="FFB2E7"/>
              </a:solidFill>
            </a:endParaRPr>
          </a:p>
          <a:p>
            <a:pPr lvl="1"/>
            <a:r>
              <a:rPr lang="en-US" dirty="0" smtClean="0"/>
              <a:t>CUDA: </a:t>
            </a:r>
            <a:r>
              <a:rPr lang="en-US" dirty="0" err="1" smtClean="0">
                <a:solidFill>
                  <a:srgbClr val="FFB2E7"/>
                </a:solidFill>
                <a:hlinkClick r:id="rId7"/>
              </a:rPr>
              <a:t>bitbucket.org/nsakharnykh/hpgmg-cuda</a:t>
            </a:r>
            <a:endParaRPr lang="en-US" dirty="0" smtClean="0">
              <a:solidFill>
                <a:srgbClr val="FFB2E7"/>
              </a:solidFill>
            </a:endParaRPr>
          </a:p>
        </p:txBody>
      </p:sp>
      <p:sp>
        <p:nvSpPr>
          <p:cNvPr id="4" name="Footer Placeholder 3"/>
          <p:cNvSpPr>
            <a:spLocks noGrp="1"/>
          </p:cNvSpPr>
          <p:nvPr>
            <p:ph type="ftr" sz="quarter" idx="12"/>
          </p:nvPr>
        </p:nvSpPr>
        <p:spPr/>
        <p:txBody>
          <a:bodyPr/>
          <a:lstStyle/>
          <a:p>
            <a:pPr>
              <a:defRPr/>
            </a:pPr>
            <a:r>
              <a:rPr lang="en-US" altLang="en-US" smtClean="0"/>
              <a:t>ISC, Frankfurt Germany, 21 June 2016</a:t>
            </a:r>
            <a:endParaRPr lang="en-US" altLang="en-US" dirty="0"/>
          </a:p>
        </p:txBody>
      </p:sp>
    </p:spTree>
    <p:custDataLst>
      <p:tags r:id="rId1"/>
    </p:custData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Content Placeholder 7" descr="images.jpg"/>
          <p:cNvPicPr>
            <a:picLocks noGrp="1" noChangeAspect="1"/>
          </p:cNvPicPr>
          <p:nvPr>
            <p:ph sz="half" idx="2"/>
          </p:nvPr>
        </p:nvPicPr>
        <p:blipFill>
          <a:blip r:embed="rId2"/>
          <a:srcRect t="-24427" b="-24427"/>
          <a:stretch>
            <a:fillRect/>
          </a:stretch>
        </p:blipFill>
        <p:spPr>
          <a:xfrm>
            <a:off x="3577796" y="-1219200"/>
            <a:ext cx="5564771" cy="5562600"/>
          </a:xfrm>
        </p:spPr>
      </p:pic>
      <p:sp>
        <p:nvSpPr>
          <p:cNvPr id="2" name="Title 1"/>
          <p:cNvSpPr>
            <a:spLocks noGrp="1"/>
          </p:cNvSpPr>
          <p:nvPr>
            <p:ph type="title"/>
          </p:nvPr>
        </p:nvSpPr>
        <p:spPr/>
        <p:txBody>
          <a:bodyPr/>
          <a:lstStyle/>
          <a:p>
            <a:r>
              <a:rPr lang="en-US" smtClean="0"/>
              <a:t>Thank you</a:t>
            </a:r>
            <a:endParaRPr lang="en-US" dirty="0"/>
          </a:p>
        </p:txBody>
      </p:sp>
      <p:pic>
        <p:nvPicPr>
          <p:cNvPr id="5" name="Content Placeholder 4" descr="imgres.jpg"/>
          <p:cNvPicPr>
            <a:picLocks noGrp="1" noChangeAspect="1"/>
          </p:cNvPicPr>
          <p:nvPr>
            <p:ph sz="half" idx="1"/>
          </p:nvPr>
        </p:nvPicPr>
        <p:blipFill>
          <a:blip r:embed="rId3"/>
          <a:srcRect t="-25137" b="-25137"/>
          <a:stretch>
            <a:fillRect/>
          </a:stretch>
        </p:blipFill>
        <p:spPr>
          <a:xfrm>
            <a:off x="0" y="2057400"/>
            <a:ext cx="5181600" cy="5181599"/>
          </a:xfrm>
        </p:spPr>
      </p:pic>
      <p:sp>
        <p:nvSpPr>
          <p:cNvPr id="4" name="Footer Placeholder 3"/>
          <p:cNvSpPr>
            <a:spLocks noGrp="1"/>
          </p:cNvSpPr>
          <p:nvPr>
            <p:ph type="ftr" sz="quarter" idx="12"/>
          </p:nvPr>
        </p:nvSpPr>
        <p:spPr/>
        <p:txBody>
          <a:bodyPr/>
          <a:lstStyle/>
          <a:p>
            <a:pPr>
              <a:defRPr/>
            </a:pPr>
            <a:r>
              <a:rPr lang="en-US" altLang="en-US" smtClean="0"/>
              <a:t>ISC, Frankfurt Germany, 21 June 2016</a:t>
            </a:r>
            <a:endParaRPr lang="en-US" altLang="en-US" dirty="0"/>
          </a:p>
        </p:txBody>
      </p:sp>
      <p:sp>
        <p:nvSpPr>
          <p:cNvPr id="11" name="TextBox 10"/>
          <p:cNvSpPr txBox="1"/>
          <p:nvPr/>
        </p:nvSpPr>
        <p:spPr>
          <a:xfrm>
            <a:off x="5181600" y="3429001"/>
            <a:ext cx="3739012" cy="3139321"/>
          </a:xfrm>
          <a:prstGeom prst="rect">
            <a:avLst/>
          </a:prstGeom>
          <a:noFill/>
        </p:spPr>
        <p:txBody>
          <a:bodyPr wrap="square" rtlCol="0">
            <a:spAutoFit/>
          </a:bodyPr>
          <a:lstStyle/>
          <a:p>
            <a:r>
              <a:rPr lang="en-US" dirty="0" smtClean="0">
                <a:hlinkClick r:id="rId4"/>
              </a:rPr>
              <a:t>https://hpgmg.org/</a:t>
            </a:r>
            <a:endParaRPr lang="en-US" dirty="0" smtClean="0"/>
          </a:p>
          <a:p>
            <a:r>
              <a:rPr lang="en-US" dirty="0" smtClean="0">
                <a:hlinkClick r:id="rId5"/>
              </a:rPr>
              <a:t>https://bitbucket.org/hpgmg/hpgmg</a:t>
            </a:r>
            <a:endParaRPr lang="en-US" dirty="0" smtClean="0"/>
          </a:p>
          <a:p>
            <a:r>
              <a:rPr lang="en-US" dirty="0" smtClean="0"/>
              <a:t>Mark Adams</a:t>
            </a:r>
          </a:p>
          <a:p>
            <a:r>
              <a:rPr lang="en-US" dirty="0" smtClean="0"/>
              <a:t>Jed Brown</a:t>
            </a:r>
          </a:p>
          <a:p>
            <a:r>
              <a:rPr lang="en-US" dirty="0" smtClean="0"/>
              <a:t>John </a:t>
            </a:r>
            <a:r>
              <a:rPr lang="en-US" dirty="0" err="1" smtClean="0"/>
              <a:t>Shalf</a:t>
            </a:r>
            <a:r>
              <a:rPr lang="en-US" dirty="0" smtClean="0"/>
              <a:t> </a:t>
            </a:r>
          </a:p>
          <a:p>
            <a:r>
              <a:rPr lang="en-US" dirty="0" smtClean="0"/>
              <a:t>Erich </a:t>
            </a:r>
            <a:r>
              <a:rPr lang="en-US" dirty="0" err="1" smtClean="0"/>
              <a:t>Strohmaier</a:t>
            </a:r>
            <a:r>
              <a:rPr lang="en-US" dirty="0" smtClean="0"/>
              <a:t> </a:t>
            </a:r>
          </a:p>
          <a:p>
            <a:r>
              <a:rPr lang="en-US" dirty="0" smtClean="0"/>
              <a:t>Brian Van </a:t>
            </a:r>
            <a:r>
              <a:rPr lang="en-US" dirty="0" err="1" smtClean="0"/>
              <a:t>Straalen</a:t>
            </a:r>
            <a:endParaRPr lang="en-US" dirty="0" smtClean="0"/>
          </a:p>
          <a:p>
            <a:r>
              <a:rPr lang="en-US" dirty="0" smtClean="0"/>
              <a:t>Sam Williams</a:t>
            </a:r>
          </a:p>
          <a:p>
            <a:endParaRPr lang="en-US" dirty="0" smtClean="0"/>
          </a:p>
          <a:p>
            <a:endParaRPr lang="en-US" dirty="0" smtClean="0"/>
          </a:p>
          <a:p>
            <a:endParaRPr lang="en-US" dirty="0"/>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 More back ground</a:t>
            </a:r>
            <a:endParaRPr lang="en-US" dirty="0"/>
          </a:p>
        </p:txBody>
      </p:sp>
      <p:sp>
        <p:nvSpPr>
          <p:cNvPr id="9" name="Text Placeholder 8"/>
          <p:cNvSpPr>
            <a:spLocks noGrp="1"/>
          </p:cNvSpPr>
          <p:nvPr>
            <p:ph type="body" idx="1"/>
          </p:nvPr>
        </p:nvSpPr>
        <p:spPr/>
        <p:txBody>
          <a:bodyPr/>
          <a:lstStyle/>
          <a:p>
            <a:r>
              <a:rPr lang="en-US" dirty="0" smtClean="0"/>
              <a:t>4 architectures on list</a:t>
            </a:r>
            <a:endParaRPr lang="en-US" dirty="0"/>
          </a:p>
        </p:txBody>
      </p:sp>
      <p:sp>
        <p:nvSpPr>
          <p:cNvPr id="5" name="Footer Placeholder 4"/>
          <p:cNvSpPr>
            <a:spLocks noGrp="1"/>
          </p:cNvSpPr>
          <p:nvPr>
            <p:ph type="ftr" sz="quarter" idx="12"/>
          </p:nvPr>
        </p:nvSpPr>
        <p:spPr/>
        <p:txBody>
          <a:bodyPr/>
          <a:lstStyle/>
          <a:p>
            <a:pPr>
              <a:defRPr/>
            </a:pPr>
            <a:r>
              <a:rPr lang="en-US" altLang="en-US" smtClean="0"/>
              <a:t>ISC, Frankfurt Germany, 21 June 2016</a:t>
            </a:r>
            <a:endParaRPr lang="en-US" altLang="en-US" dirty="0"/>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Nvidia</a:t>
            </a:r>
            <a:r>
              <a:rPr lang="en-US" dirty="0" smtClean="0"/>
              <a:t> </a:t>
            </a:r>
            <a:r>
              <a:rPr lang="en-US" dirty="0" err="1" smtClean="0"/>
              <a:t>GPUs</a:t>
            </a:r>
            <a:endParaRPr lang="en-US" dirty="0"/>
          </a:p>
        </p:txBody>
      </p:sp>
      <p:sp>
        <p:nvSpPr>
          <p:cNvPr id="4" name="Footer Placeholder 3"/>
          <p:cNvSpPr>
            <a:spLocks noGrp="1"/>
          </p:cNvSpPr>
          <p:nvPr>
            <p:ph type="ftr" sz="quarter" idx="12"/>
          </p:nvPr>
        </p:nvSpPr>
        <p:spPr/>
        <p:txBody>
          <a:bodyPr/>
          <a:lstStyle/>
          <a:p>
            <a:pPr>
              <a:defRPr/>
            </a:pPr>
            <a:r>
              <a:rPr lang="en-US" altLang="en-US" smtClean="0"/>
              <a:t>ISC, Frankfurt Germany, 21 June 2016</a:t>
            </a:r>
            <a:endParaRPr lang="en-US" altLang="en-US" dirty="0"/>
          </a:p>
        </p:txBody>
      </p:sp>
      <p:graphicFrame>
        <p:nvGraphicFramePr>
          <p:cNvPr id="10" name="Content Placeholder 9"/>
          <p:cNvGraphicFramePr>
            <a:graphicFrameLocks noGrp="1"/>
          </p:cNvGraphicFramePr>
          <p:nvPr>
            <p:ph idx="1"/>
          </p:nvPr>
        </p:nvGraphicFramePr>
        <p:xfrm>
          <a:off x="228600" y="1059498"/>
          <a:ext cx="8690050" cy="5620702"/>
        </p:xfrm>
        <a:graphic>
          <a:graphicData uri="http://schemas.openxmlformats.org/drawingml/2006/table">
            <a:tbl>
              <a:tblPr firstRow="1" bandRow="1">
                <a:tableStyleId>{37CE84F3-28C3-443E-9E96-99CF82512B78}</a:tableStyleId>
              </a:tblPr>
              <a:tblGrid>
                <a:gridCol w="322580"/>
                <a:gridCol w="1357157"/>
                <a:gridCol w="878159"/>
                <a:gridCol w="957992"/>
                <a:gridCol w="751312"/>
                <a:gridCol w="838200"/>
                <a:gridCol w="609600"/>
                <a:gridCol w="762000"/>
                <a:gridCol w="838200"/>
                <a:gridCol w="685800"/>
                <a:gridCol w="689050"/>
              </a:tblGrid>
              <a:tr h="769302">
                <a:tc>
                  <a:txBody>
                    <a:bodyPr/>
                    <a:lstStyle/>
                    <a:p>
                      <a:r>
                        <a:rPr lang="en-US" dirty="0" smtClean="0"/>
                        <a:t>#</a:t>
                      </a:r>
                      <a:endParaRPr lang="en-US" dirty="0"/>
                    </a:p>
                  </a:txBody>
                  <a:tcPr/>
                </a:tc>
                <a:tc>
                  <a:txBody>
                    <a:bodyPr/>
                    <a:lstStyle/>
                    <a:p>
                      <a:r>
                        <a:rPr lang="en-US" dirty="0" smtClean="0"/>
                        <a:t>Site</a:t>
                      </a:r>
                      <a:endParaRPr lang="en-US" dirty="0"/>
                    </a:p>
                  </a:txBody>
                  <a:tcPr/>
                </a:tc>
                <a:tc>
                  <a:txBody>
                    <a:bodyPr/>
                    <a:lstStyle/>
                    <a:p>
                      <a:r>
                        <a:rPr lang="en-US" dirty="0" err="1" smtClean="0"/>
                        <a:t>Systm</a:t>
                      </a:r>
                      <a:endParaRPr lang="en-US" dirty="0"/>
                    </a:p>
                  </a:txBody>
                  <a:tcPr/>
                </a:tc>
                <a:tc>
                  <a:txBody>
                    <a:bodyPr/>
                    <a:lstStyle/>
                    <a:p>
                      <a:r>
                        <a:rPr lang="en-US" dirty="0" smtClean="0"/>
                        <a:t>Arch.</a:t>
                      </a:r>
                    </a:p>
                    <a:p>
                      <a:endParaRPr lang="en-US" dirty="0"/>
                    </a:p>
                  </a:txBody>
                  <a:tcPr/>
                </a:tc>
                <a:tc>
                  <a:txBody>
                    <a:bodyPr/>
                    <a:lstStyle/>
                    <a:p>
                      <a:pPr algn="r"/>
                      <a:r>
                        <a:rPr lang="en-US" dirty="0" smtClean="0"/>
                        <a:t>10</a:t>
                      </a:r>
                      <a:r>
                        <a:rPr lang="en-US" baseline="30000" dirty="0" smtClean="0"/>
                        <a:t>9</a:t>
                      </a:r>
                      <a:r>
                        <a:rPr lang="en-US" baseline="0" dirty="0" smtClean="0"/>
                        <a:t> </a:t>
                      </a:r>
                      <a:r>
                        <a:rPr lang="en-US" baseline="0" dirty="0" err="1" smtClean="0"/>
                        <a:t>x</a:t>
                      </a:r>
                      <a:endParaRPr lang="en-US" baseline="0" dirty="0" smtClean="0"/>
                    </a:p>
                    <a:p>
                      <a:r>
                        <a:rPr lang="en-US" baseline="0" dirty="0" err="1" smtClean="0">
                          <a:solidFill>
                            <a:srgbClr val="FFFF00"/>
                          </a:solidFill>
                        </a:rPr>
                        <a:t>h</a:t>
                      </a:r>
                      <a:r>
                        <a:rPr lang="en-US" baseline="0" dirty="0" smtClean="0">
                          <a:solidFill>
                            <a:srgbClr val="FFFF00"/>
                          </a:solidFill>
                        </a:rPr>
                        <a:t>*</a:t>
                      </a:r>
                      <a:endParaRPr lang="en-US" baseline="0" dirty="0">
                        <a:solidFill>
                          <a:srgbClr val="FFFF00"/>
                        </a:solidFill>
                      </a:endParaRPr>
                    </a:p>
                  </a:txBody>
                  <a:tcPr/>
                </a:tc>
                <a:tc>
                  <a:txBody>
                    <a:bodyPr/>
                    <a:lstStyle/>
                    <a:p>
                      <a:pPr algn="l"/>
                      <a:r>
                        <a:rPr lang="en-US" dirty="0" smtClean="0"/>
                        <a:t>DOF/</a:t>
                      </a:r>
                    </a:p>
                    <a:p>
                      <a:r>
                        <a:rPr lang="en-US" dirty="0" smtClean="0"/>
                        <a:t>2h</a:t>
                      </a:r>
                      <a:endParaRPr lang="en-US" dirty="0"/>
                    </a:p>
                  </a:txBody>
                  <a:tcPr/>
                </a:tc>
                <a:tc>
                  <a:txBody>
                    <a:bodyPr/>
                    <a:lstStyle/>
                    <a:p>
                      <a:pPr algn="l"/>
                      <a:r>
                        <a:rPr lang="en-US" dirty="0" smtClean="0"/>
                        <a:t>sec</a:t>
                      </a:r>
                    </a:p>
                    <a:p>
                      <a:r>
                        <a:rPr lang="en-US" dirty="0" smtClean="0"/>
                        <a:t>4h</a:t>
                      </a:r>
                      <a:endParaRPr lang="en-US" dirty="0"/>
                    </a:p>
                  </a:txBody>
                  <a:tcPr/>
                </a:tc>
                <a:tc>
                  <a:txBody>
                    <a:bodyPr/>
                    <a:lstStyle/>
                    <a:p>
                      <a:r>
                        <a:rPr lang="en-US" u="sng" dirty="0" smtClean="0"/>
                        <a:t>MPI</a:t>
                      </a:r>
                    </a:p>
                    <a:p>
                      <a:pPr>
                        <a:buFontTx/>
                        <a:buNone/>
                      </a:pPr>
                      <a:endParaRPr lang="en-US" u="none" dirty="0">
                        <a:solidFill>
                          <a:srgbClr val="FFFF00"/>
                        </a:solidFill>
                      </a:endParaRPr>
                    </a:p>
                  </a:txBody>
                  <a:tcPr/>
                </a:tc>
                <a:tc>
                  <a:txBody>
                    <a:bodyPr/>
                    <a:lstStyle/>
                    <a:p>
                      <a:r>
                        <a:rPr lang="en-US" u="sng" dirty="0" smtClean="0"/>
                        <a:t>OMP</a:t>
                      </a:r>
                    </a:p>
                    <a:p>
                      <a:endParaRPr lang="en-US" u="none" dirty="0">
                        <a:solidFill>
                          <a:srgbClr val="FFFF00"/>
                        </a:solidFill>
                      </a:endParaRPr>
                    </a:p>
                  </a:txBody>
                  <a:tcPr/>
                </a:tc>
                <a:tc>
                  <a:txBody>
                    <a:bodyPr/>
                    <a:lstStyle/>
                    <a:p>
                      <a:r>
                        <a:rPr lang="en-US" u="sng" dirty="0" smtClean="0"/>
                        <a:t>GPU</a:t>
                      </a:r>
                    </a:p>
                    <a:p>
                      <a:endParaRPr lang="en-US" u="none" dirty="0">
                        <a:solidFill>
                          <a:srgbClr val="FFFF00"/>
                        </a:solidFill>
                      </a:endParaRPr>
                    </a:p>
                  </a:txBody>
                  <a:tcPr/>
                </a:tc>
                <a:tc>
                  <a:txBody>
                    <a:bodyPr/>
                    <a:lstStyle/>
                    <a:p>
                      <a:r>
                        <a:rPr lang="en-US" dirty="0" err="1" smtClean="0"/>
                        <a:t>HPLrank</a:t>
                      </a:r>
                      <a:endParaRPr lang="en-US" dirty="0"/>
                    </a:p>
                  </a:txBody>
                  <a:tcPr/>
                </a:tc>
              </a:tr>
              <a:tr h="370840">
                <a:tc>
                  <a:txBody>
                    <a:bodyPr/>
                    <a:lstStyle/>
                    <a:p>
                      <a:r>
                        <a:rPr lang="en-US" dirty="0" smtClean="0"/>
                        <a:t>1</a:t>
                      </a:r>
                      <a:endParaRPr lang="en-US" dirty="0"/>
                    </a:p>
                  </a:txBody>
                  <a:tcPr>
                    <a:solidFill>
                      <a:schemeClr val="accent1">
                        <a:alpha val="50000"/>
                      </a:schemeClr>
                    </a:solidFill>
                  </a:tcPr>
                </a:tc>
                <a:tc>
                  <a:txBody>
                    <a:bodyPr/>
                    <a:lstStyle/>
                    <a:p>
                      <a:r>
                        <a:rPr lang="en-US" dirty="0" smtClean="0">
                          <a:solidFill>
                            <a:srgbClr val="336599"/>
                          </a:solidFill>
                        </a:rPr>
                        <a:t>DOE/ANL/USA</a:t>
                      </a:r>
                      <a:endParaRPr lang="en-US" dirty="0">
                        <a:solidFill>
                          <a:srgbClr val="336599"/>
                        </a:solidFill>
                      </a:endParaRPr>
                    </a:p>
                  </a:txBody>
                  <a:tcPr/>
                </a:tc>
                <a:tc>
                  <a:txBody>
                    <a:bodyPr/>
                    <a:lstStyle/>
                    <a:p>
                      <a:r>
                        <a:rPr lang="en-US" dirty="0" smtClean="0">
                          <a:solidFill>
                            <a:srgbClr val="336599"/>
                          </a:solidFill>
                        </a:rPr>
                        <a:t>Mira</a:t>
                      </a:r>
                      <a:endParaRPr lang="en-US" dirty="0">
                        <a:solidFill>
                          <a:srgbClr val="336599"/>
                        </a:solidFill>
                      </a:endParaRPr>
                    </a:p>
                  </a:txBody>
                  <a:tcPr/>
                </a:tc>
                <a:tc>
                  <a:txBody>
                    <a:bodyPr/>
                    <a:lstStyle/>
                    <a:p>
                      <a:r>
                        <a:rPr lang="en-US" dirty="0" smtClean="0">
                          <a:solidFill>
                            <a:srgbClr val="336599"/>
                          </a:solidFill>
                        </a:rPr>
                        <a:t>IBM-BGQ</a:t>
                      </a:r>
                      <a:endParaRPr lang="en-US" dirty="0">
                        <a:solidFill>
                          <a:srgbClr val="336599"/>
                        </a:solidFill>
                      </a:endParaRPr>
                    </a:p>
                  </a:txBody>
                  <a:tcPr/>
                </a:tc>
                <a:tc>
                  <a:txBody>
                    <a:bodyPr/>
                    <a:lstStyle/>
                    <a:p>
                      <a:r>
                        <a:rPr lang="en-US" b="1" u="sng" dirty="0" smtClean="0">
                          <a:solidFill>
                            <a:srgbClr val="336599"/>
                          </a:solidFill>
                        </a:rPr>
                        <a:t>500</a:t>
                      </a:r>
                      <a:endParaRPr lang="en-US" b="1" u="sng" dirty="0">
                        <a:solidFill>
                          <a:srgbClr val="336599"/>
                        </a:solidFill>
                      </a:endParaRPr>
                    </a:p>
                  </a:txBody>
                  <a:tcPr>
                    <a:solidFill>
                      <a:schemeClr val="accent1">
                        <a:alpha val="50000"/>
                      </a:schemeClr>
                    </a:solidFill>
                  </a:tcPr>
                </a:tc>
                <a:tc>
                  <a:txBody>
                    <a:bodyPr/>
                    <a:lstStyle/>
                    <a:p>
                      <a:r>
                        <a:rPr lang="en-US" dirty="0" smtClean="0">
                          <a:solidFill>
                            <a:srgbClr val="336599"/>
                          </a:solidFill>
                        </a:rPr>
                        <a:t>313</a:t>
                      </a:r>
                      <a:endParaRPr lang="en-US" dirty="0">
                        <a:solidFill>
                          <a:srgbClr val="336599"/>
                        </a:solidFill>
                      </a:endParaRPr>
                    </a:p>
                  </a:txBody>
                  <a:tcPr>
                    <a:solidFill>
                      <a:schemeClr val="accent1">
                        <a:alpha val="50000"/>
                      </a:schemeClr>
                    </a:solidFill>
                  </a:tcPr>
                </a:tc>
                <a:tc>
                  <a:txBody>
                    <a:bodyPr/>
                    <a:lstStyle/>
                    <a:p>
                      <a:r>
                        <a:rPr lang="en-US" dirty="0" smtClean="0">
                          <a:solidFill>
                            <a:srgbClr val="336599"/>
                          </a:solidFill>
                        </a:rPr>
                        <a:t>107</a:t>
                      </a:r>
                      <a:endParaRPr lang="en-US" dirty="0">
                        <a:solidFill>
                          <a:srgbClr val="336599"/>
                        </a:solidFill>
                      </a:endParaRPr>
                    </a:p>
                  </a:txBody>
                  <a:tcPr>
                    <a:solidFill>
                      <a:schemeClr val="accent1">
                        <a:alpha val="50000"/>
                      </a:schemeClr>
                    </a:solidFill>
                  </a:tcPr>
                </a:tc>
                <a:tc>
                  <a:txBody>
                    <a:bodyPr/>
                    <a:lstStyle/>
                    <a:p>
                      <a:r>
                        <a:rPr lang="en-US" sz="1800" kern="1200" baseline="0" dirty="0" smtClean="0">
                          <a:solidFill>
                            <a:srgbClr val="336599"/>
                          </a:solidFill>
                        </a:rPr>
                        <a:t>49K</a:t>
                      </a:r>
                      <a:endParaRPr lang="en-US" dirty="0">
                        <a:solidFill>
                          <a:srgbClr val="336599"/>
                        </a:solidFill>
                      </a:endParaRPr>
                    </a:p>
                  </a:txBody>
                  <a:tcPr/>
                </a:tc>
                <a:tc>
                  <a:txBody>
                    <a:bodyPr/>
                    <a:lstStyle/>
                    <a:p>
                      <a:r>
                        <a:rPr lang="en-US" dirty="0" smtClean="0">
                          <a:solidFill>
                            <a:srgbClr val="336599"/>
                          </a:solidFill>
                        </a:rPr>
                        <a:t>64</a:t>
                      </a:r>
                      <a:endParaRPr lang="en-US" dirty="0">
                        <a:solidFill>
                          <a:srgbClr val="336599"/>
                        </a:solidFill>
                      </a:endParaRPr>
                    </a:p>
                  </a:txBody>
                  <a:tcPr/>
                </a:tc>
                <a:tc>
                  <a:txBody>
                    <a:bodyPr/>
                    <a:lstStyle/>
                    <a:p>
                      <a:r>
                        <a:rPr lang="en-US" dirty="0" smtClean="0">
                          <a:solidFill>
                            <a:srgbClr val="336599"/>
                          </a:solidFill>
                        </a:rPr>
                        <a:t>0</a:t>
                      </a:r>
                      <a:endParaRPr lang="en-US" dirty="0">
                        <a:solidFill>
                          <a:srgbClr val="336599"/>
                        </a:solidFill>
                      </a:endParaRPr>
                    </a:p>
                  </a:txBody>
                  <a:tcPr/>
                </a:tc>
                <a:tc>
                  <a:txBody>
                    <a:bodyPr/>
                    <a:lstStyle/>
                    <a:p>
                      <a:r>
                        <a:rPr lang="en-US" dirty="0" smtClean="0">
                          <a:solidFill>
                            <a:srgbClr val="336599"/>
                          </a:solidFill>
                        </a:rPr>
                        <a:t>5</a:t>
                      </a:r>
                      <a:endParaRPr lang="en-US" dirty="0">
                        <a:solidFill>
                          <a:srgbClr val="336599"/>
                        </a:solidFill>
                      </a:endParaRPr>
                    </a:p>
                  </a:txBody>
                  <a:tcPr>
                    <a:solidFill>
                      <a:schemeClr val="accent1">
                        <a:alpha val="45000"/>
                      </a:schemeClr>
                    </a:solidFill>
                  </a:tcPr>
                </a:tc>
              </a:tr>
              <a:tr h="370840">
                <a:tc>
                  <a:txBody>
                    <a:bodyPr/>
                    <a:lstStyle/>
                    <a:p>
                      <a:endParaRPr lang="en-US" dirty="0"/>
                    </a:p>
                  </a:txBody>
                  <a:tcPr>
                    <a:solidFill>
                      <a:schemeClr val="accent1">
                        <a:alpha val="50000"/>
                      </a:schemeClr>
                    </a:solidFill>
                  </a:tcPr>
                </a:tc>
                <a:tc>
                  <a:txBody>
                    <a:bodyPr/>
                    <a:lstStyle/>
                    <a:p>
                      <a:endParaRPr lang="en-US" dirty="0">
                        <a:solidFill>
                          <a:srgbClr val="336599"/>
                        </a:solidFill>
                      </a:endParaRPr>
                    </a:p>
                  </a:txBody>
                  <a:tcPr/>
                </a:tc>
                <a:tc>
                  <a:txBody>
                    <a:bodyPr/>
                    <a:lstStyle/>
                    <a:p>
                      <a:r>
                        <a:rPr lang="en-US" dirty="0" smtClean="0">
                          <a:solidFill>
                            <a:srgbClr val="336599"/>
                          </a:solidFill>
                        </a:rPr>
                        <a:t>Mira</a:t>
                      </a:r>
                      <a:endParaRPr lang="en-US" dirty="0">
                        <a:solidFill>
                          <a:srgbClr val="336599"/>
                        </a:solidFill>
                      </a:endParaRPr>
                    </a:p>
                  </a:txBody>
                  <a:tcPr/>
                </a:tc>
                <a:tc>
                  <a:txBody>
                    <a:bodyPr/>
                    <a:lstStyle/>
                    <a:p>
                      <a:r>
                        <a:rPr lang="en-US" dirty="0" smtClean="0">
                          <a:solidFill>
                            <a:srgbClr val="336599"/>
                          </a:solidFill>
                        </a:rPr>
                        <a:t>(Base)</a:t>
                      </a:r>
                      <a:endParaRPr lang="en-US" dirty="0">
                        <a:solidFill>
                          <a:srgbClr val="336599"/>
                        </a:solidFill>
                      </a:endParaRPr>
                    </a:p>
                  </a:txBody>
                  <a:tcPr/>
                </a:tc>
                <a:tc>
                  <a:txBody>
                    <a:bodyPr/>
                    <a:lstStyle/>
                    <a:p>
                      <a:r>
                        <a:rPr lang="en-US" b="0" u="none" dirty="0" smtClean="0">
                          <a:solidFill>
                            <a:srgbClr val="336599"/>
                          </a:solidFill>
                        </a:rPr>
                        <a:t>395</a:t>
                      </a:r>
                      <a:endParaRPr lang="en-US" b="0" u="none" dirty="0">
                        <a:solidFill>
                          <a:srgbClr val="336599"/>
                        </a:solidFill>
                      </a:endParaRPr>
                    </a:p>
                  </a:txBody>
                  <a:tcPr>
                    <a:solidFill>
                      <a:schemeClr val="accent1">
                        <a:alpha val="50000"/>
                      </a:schemeClr>
                    </a:solidFill>
                  </a:tcPr>
                </a:tc>
                <a:tc>
                  <a:txBody>
                    <a:bodyPr/>
                    <a:lstStyle/>
                    <a:p>
                      <a:r>
                        <a:rPr lang="en-US" dirty="0" smtClean="0">
                          <a:solidFill>
                            <a:srgbClr val="336599"/>
                          </a:solidFill>
                        </a:rPr>
                        <a:t>286</a:t>
                      </a:r>
                      <a:endParaRPr lang="en-US" dirty="0">
                        <a:solidFill>
                          <a:srgbClr val="336599"/>
                        </a:solidFill>
                      </a:endParaRPr>
                    </a:p>
                  </a:txBody>
                  <a:tcPr>
                    <a:solidFill>
                      <a:schemeClr val="accent1">
                        <a:alpha val="50000"/>
                      </a:schemeClr>
                    </a:solidFill>
                  </a:tcPr>
                </a:tc>
                <a:tc>
                  <a:txBody>
                    <a:bodyPr/>
                    <a:lstStyle/>
                    <a:p>
                      <a:r>
                        <a:rPr lang="en-US" dirty="0" smtClean="0">
                          <a:solidFill>
                            <a:srgbClr val="336599"/>
                          </a:solidFill>
                        </a:rPr>
                        <a:t>107</a:t>
                      </a:r>
                      <a:endParaRPr lang="en-US" dirty="0">
                        <a:solidFill>
                          <a:srgbClr val="336599"/>
                        </a:solidFill>
                      </a:endParaRPr>
                    </a:p>
                  </a:txBody>
                  <a:tcPr>
                    <a:solidFill>
                      <a:schemeClr val="accent1">
                        <a:alpha val="50000"/>
                      </a:schemeClr>
                    </a:solidFill>
                  </a:tcPr>
                </a:tc>
                <a:tc>
                  <a:txBody>
                    <a:bodyPr/>
                    <a:lstStyle/>
                    <a:p>
                      <a:r>
                        <a:rPr lang="en-US" sz="1800" kern="1200" baseline="0" dirty="0" smtClean="0">
                          <a:solidFill>
                            <a:srgbClr val="336599"/>
                          </a:solidFill>
                        </a:rPr>
                        <a:t>49K</a:t>
                      </a:r>
                      <a:endParaRPr lang="en-US" dirty="0">
                        <a:solidFill>
                          <a:srgbClr val="336599"/>
                        </a:solidFill>
                      </a:endParaRPr>
                    </a:p>
                  </a:txBody>
                  <a:tcPr/>
                </a:tc>
                <a:tc>
                  <a:txBody>
                    <a:bodyPr/>
                    <a:lstStyle/>
                    <a:p>
                      <a:r>
                        <a:rPr lang="en-US" dirty="0" smtClean="0">
                          <a:solidFill>
                            <a:srgbClr val="336599"/>
                          </a:solidFill>
                        </a:rPr>
                        <a:t>64</a:t>
                      </a:r>
                      <a:endParaRPr lang="en-US" dirty="0">
                        <a:solidFill>
                          <a:srgbClr val="336599"/>
                        </a:solidFill>
                      </a:endParaRPr>
                    </a:p>
                  </a:txBody>
                  <a:tcPr/>
                </a:tc>
                <a:tc>
                  <a:txBody>
                    <a:bodyPr/>
                    <a:lstStyle/>
                    <a:p>
                      <a:r>
                        <a:rPr lang="en-US" dirty="0" smtClean="0">
                          <a:solidFill>
                            <a:srgbClr val="336599"/>
                          </a:solidFill>
                        </a:rPr>
                        <a:t>0</a:t>
                      </a:r>
                      <a:endParaRPr lang="en-US" dirty="0">
                        <a:solidFill>
                          <a:srgbClr val="336599"/>
                        </a:solidFill>
                      </a:endParaRPr>
                    </a:p>
                  </a:txBody>
                  <a:tcPr/>
                </a:tc>
                <a:tc>
                  <a:txBody>
                    <a:bodyPr/>
                    <a:lstStyle/>
                    <a:p>
                      <a:endParaRPr lang="en-US" dirty="0">
                        <a:solidFill>
                          <a:srgbClr val="336599"/>
                        </a:solidFill>
                      </a:endParaRPr>
                    </a:p>
                  </a:txBody>
                  <a:tcPr>
                    <a:solidFill>
                      <a:schemeClr val="accent1">
                        <a:alpha val="45000"/>
                      </a:schemeClr>
                    </a:solidFill>
                  </a:tcPr>
                </a:tc>
              </a:tr>
              <a:tr h="370840">
                <a:tc>
                  <a:txBody>
                    <a:bodyPr/>
                    <a:lstStyle/>
                    <a:p>
                      <a:r>
                        <a:rPr lang="en-US" dirty="0" smtClean="0"/>
                        <a:t>2</a:t>
                      </a:r>
                      <a:endParaRPr lang="en-US" dirty="0"/>
                    </a:p>
                  </a:txBody>
                  <a:tcPr>
                    <a:solidFill>
                      <a:schemeClr val="accent1">
                        <a:alpha val="50000"/>
                      </a:schemeClr>
                    </a:solidFill>
                  </a:tcPr>
                </a:tc>
                <a:tc>
                  <a:txBody>
                    <a:bodyPr/>
                    <a:lstStyle/>
                    <a:p>
                      <a:r>
                        <a:rPr lang="en-US" dirty="0" smtClean="0">
                          <a:solidFill>
                            <a:srgbClr val="336599"/>
                          </a:solidFill>
                        </a:rPr>
                        <a:t>HLRS/Germany</a:t>
                      </a:r>
                      <a:endParaRPr lang="en-US" dirty="0">
                        <a:solidFill>
                          <a:srgbClr val="336599"/>
                        </a:solidFill>
                      </a:endParaRPr>
                    </a:p>
                  </a:txBody>
                  <a:tcPr/>
                </a:tc>
                <a:tc>
                  <a:txBody>
                    <a:bodyPr/>
                    <a:lstStyle/>
                    <a:p>
                      <a:r>
                        <a:rPr lang="en-US" dirty="0" smtClean="0">
                          <a:solidFill>
                            <a:srgbClr val="336599"/>
                          </a:solidFill>
                        </a:rPr>
                        <a:t>Hazel Hen</a:t>
                      </a:r>
                      <a:endParaRPr lang="en-US" dirty="0">
                        <a:solidFill>
                          <a:srgbClr val="336599"/>
                        </a:solidFill>
                      </a:endParaRPr>
                    </a:p>
                  </a:txBody>
                  <a:tcPr/>
                </a:tc>
                <a:tc>
                  <a:txBody>
                    <a:bodyPr/>
                    <a:lstStyle/>
                    <a:p>
                      <a:r>
                        <a:rPr lang="en-US" sz="1800" kern="1200" baseline="0" dirty="0" smtClean="0">
                          <a:solidFill>
                            <a:srgbClr val="336599"/>
                          </a:solidFill>
                        </a:rPr>
                        <a:t>Cray XC40</a:t>
                      </a:r>
                      <a:endParaRPr lang="en-US" dirty="0">
                        <a:solidFill>
                          <a:srgbClr val="336599"/>
                        </a:solidFill>
                      </a:endParaRPr>
                    </a:p>
                  </a:txBody>
                  <a:tcPr/>
                </a:tc>
                <a:tc>
                  <a:txBody>
                    <a:bodyPr/>
                    <a:lstStyle/>
                    <a:p>
                      <a:r>
                        <a:rPr lang="en-US" b="1" u="sng" dirty="0" smtClean="0">
                          <a:solidFill>
                            <a:srgbClr val="336599"/>
                          </a:solidFill>
                        </a:rPr>
                        <a:t>495</a:t>
                      </a:r>
                      <a:endParaRPr lang="en-US" b="1" u="sng" dirty="0">
                        <a:solidFill>
                          <a:srgbClr val="336599"/>
                        </a:solidFill>
                      </a:endParaRPr>
                    </a:p>
                  </a:txBody>
                  <a:tcPr>
                    <a:solidFill>
                      <a:schemeClr val="accent1">
                        <a:alpha val="50000"/>
                      </a:schemeClr>
                    </a:solidFill>
                  </a:tcPr>
                </a:tc>
                <a:tc>
                  <a:txBody>
                    <a:bodyPr/>
                    <a:lstStyle/>
                    <a:p>
                      <a:r>
                        <a:rPr lang="en-US" dirty="0" smtClean="0">
                          <a:solidFill>
                            <a:srgbClr val="336599"/>
                          </a:solidFill>
                        </a:rPr>
                        <a:t>411</a:t>
                      </a:r>
                      <a:endParaRPr lang="en-US" dirty="0">
                        <a:solidFill>
                          <a:srgbClr val="336599"/>
                        </a:solidFill>
                      </a:endParaRPr>
                    </a:p>
                  </a:txBody>
                  <a:tcPr>
                    <a:solidFill>
                      <a:schemeClr val="accent1">
                        <a:alpha val="50000"/>
                      </a:schemeClr>
                    </a:solidFill>
                  </a:tcPr>
                </a:tc>
                <a:tc>
                  <a:txBody>
                    <a:bodyPr/>
                    <a:lstStyle/>
                    <a:p>
                      <a:r>
                        <a:rPr lang="en-US" dirty="0" smtClean="0">
                          <a:solidFill>
                            <a:srgbClr val="336599"/>
                          </a:solidFill>
                        </a:rPr>
                        <a:t>221</a:t>
                      </a:r>
                      <a:endParaRPr lang="en-US" b="1" dirty="0">
                        <a:solidFill>
                          <a:srgbClr val="336599"/>
                        </a:solidFill>
                      </a:endParaRPr>
                    </a:p>
                  </a:txBody>
                  <a:tcPr>
                    <a:solidFill>
                      <a:schemeClr val="accent1">
                        <a:alpha val="50000"/>
                      </a:schemeClr>
                    </a:solidFill>
                  </a:tcPr>
                </a:tc>
                <a:tc>
                  <a:txBody>
                    <a:bodyPr/>
                    <a:lstStyle/>
                    <a:p>
                      <a:r>
                        <a:rPr lang="en-US" dirty="0" smtClean="0">
                          <a:solidFill>
                            <a:srgbClr val="336599"/>
                          </a:solidFill>
                        </a:rPr>
                        <a:t>15K</a:t>
                      </a:r>
                      <a:endParaRPr lang="en-US" dirty="0">
                        <a:solidFill>
                          <a:srgbClr val="336599"/>
                        </a:solidFill>
                      </a:endParaRPr>
                    </a:p>
                  </a:txBody>
                  <a:tcPr/>
                </a:tc>
                <a:tc>
                  <a:txBody>
                    <a:bodyPr/>
                    <a:lstStyle/>
                    <a:p>
                      <a:r>
                        <a:rPr lang="en-US" dirty="0" smtClean="0">
                          <a:solidFill>
                            <a:srgbClr val="336599"/>
                          </a:solidFill>
                        </a:rPr>
                        <a:t>12</a:t>
                      </a:r>
                      <a:endParaRPr lang="en-US" dirty="0">
                        <a:solidFill>
                          <a:srgbClr val="336599"/>
                        </a:solidFill>
                      </a:endParaRPr>
                    </a:p>
                  </a:txBody>
                  <a:tcPr/>
                </a:tc>
                <a:tc>
                  <a:txBody>
                    <a:bodyPr/>
                    <a:lstStyle/>
                    <a:p>
                      <a:r>
                        <a:rPr lang="en-US" dirty="0" smtClean="0">
                          <a:solidFill>
                            <a:srgbClr val="336599"/>
                          </a:solidFill>
                        </a:rPr>
                        <a:t>0</a:t>
                      </a:r>
                      <a:endParaRPr lang="en-US" dirty="0">
                        <a:solidFill>
                          <a:srgbClr val="336599"/>
                        </a:solidFill>
                      </a:endParaRPr>
                    </a:p>
                  </a:txBody>
                  <a:tcPr/>
                </a:tc>
                <a:tc>
                  <a:txBody>
                    <a:bodyPr/>
                    <a:lstStyle/>
                    <a:p>
                      <a:r>
                        <a:rPr lang="en-US" dirty="0" smtClean="0">
                          <a:solidFill>
                            <a:srgbClr val="336599"/>
                          </a:solidFill>
                        </a:rPr>
                        <a:t>8</a:t>
                      </a:r>
                      <a:endParaRPr lang="en-US" dirty="0">
                        <a:solidFill>
                          <a:srgbClr val="336599"/>
                        </a:solidFill>
                      </a:endParaRPr>
                    </a:p>
                  </a:txBody>
                  <a:tcPr>
                    <a:solidFill>
                      <a:schemeClr val="accent1">
                        <a:alpha val="45000"/>
                      </a:schemeClr>
                    </a:solidFill>
                  </a:tcPr>
                </a:tc>
              </a:tr>
              <a:tr h="370840">
                <a:tc>
                  <a:txBody>
                    <a:bodyPr/>
                    <a:lstStyle/>
                    <a:p>
                      <a:r>
                        <a:rPr lang="en-US" dirty="0" smtClean="0"/>
                        <a:t>3</a:t>
                      </a:r>
                      <a:endParaRPr lang="en-US" dirty="0"/>
                    </a:p>
                  </a:txBody>
                  <a:tcPr>
                    <a:solidFill>
                      <a:schemeClr val="accent1">
                        <a:alpha val="50000"/>
                      </a:schemeClr>
                    </a:solidFill>
                  </a:tcPr>
                </a:tc>
                <a:tc>
                  <a:txBody>
                    <a:bodyPr/>
                    <a:lstStyle/>
                    <a:p>
                      <a:r>
                        <a:rPr lang="en-US" dirty="0" smtClean="0"/>
                        <a:t>DOE/ORNL/US</a:t>
                      </a:r>
                      <a:endParaRPr lang="en-US" dirty="0"/>
                    </a:p>
                  </a:txBody>
                  <a:tcPr/>
                </a:tc>
                <a:tc>
                  <a:txBody>
                    <a:bodyPr/>
                    <a:lstStyle/>
                    <a:p>
                      <a:r>
                        <a:rPr lang="en-US" dirty="0" smtClean="0"/>
                        <a:t>Titan</a:t>
                      </a:r>
                      <a:endParaRPr lang="en-US" dirty="0"/>
                    </a:p>
                  </a:txBody>
                  <a:tcPr/>
                </a:tc>
                <a:tc>
                  <a:txBody>
                    <a:bodyPr/>
                    <a:lstStyle/>
                    <a:p>
                      <a:r>
                        <a:rPr lang="en-US" sz="1800" kern="1200" baseline="0" dirty="0" smtClean="0"/>
                        <a:t>Cray XK7</a:t>
                      </a:r>
                      <a:endParaRPr lang="en-US" dirty="0"/>
                    </a:p>
                  </a:txBody>
                  <a:tcPr/>
                </a:tc>
                <a:tc>
                  <a:txBody>
                    <a:bodyPr/>
                    <a:lstStyle/>
                    <a:p>
                      <a:r>
                        <a:rPr lang="en-US" b="1" u="sng" dirty="0" smtClean="0">
                          <a:solidFill>
                            <a:srgbClr val="FFFF00"/>
                          </a:solidFill>
                        </a:rPr>
                        <a:t>440</a:t>
                      </a:r>
                      <a:endParaRPr lang="en-US" b="1" u="sng" dirty="0">
                        <a:solidFill>
                          <a:srgbClr val="FFFF00"/>
                        </a:solidFill>
                      </a:endParaRPr>
                    </a:p>
                  </a:txBody>
                  <a:tcPr>
                    <a:solidFill>
                      <a:schemeClr val="accent1">
                        <a:alpha val="50000"/>
                      </a:schemeClr>
                    </a:solidFill>
                  </a:tcPr>
                </a:tc>
                <a:tc>
                  <a:txBody>
                    <a:bodyPr/>
                    <a:lstStyle/>
                    <a:p>
                      <a:r>
                        <a:rPr lang="en-US" dirty="0" smtClean="0"/>
                        <a:t>163</a:t>
                      </a:r>
                      <a:endParaRPr lang="en-US" dirty="0"/>
                    </a:p>
                  </a:txBody>
                  <a:tcPr>
                    <a:solidFill>
                      <a:schemeClr val="accent1">
                        <a:alpha val="50000"/>
                      </a:schemeClr>
                    </a:solidFill>
                  </a:tcPr>
                </a:tc>
                <a:tc>
                  <a:txBody>
                    <a:bodyPr/>
                    <a:lstStyle/>
                    <a:p>
                      <a:r>
                        <a:rPr lang="en-US" dirty="0" smtClean="0">
                          <a:solidFill>
                            <a:srgbClr val="FFFFFF"/>
                          </a:solidFill>
                        </a:rPr>
                        <a:t>39</a:t>
                      </a:r>
                      <a:endParaRPr lang="en-US" b="1" dirty="0">
                        <a:solidFill>
                          <a:srgbClr val="FFFFFF"/>
                        </a:solidFill>
                      </a:endParaRPr>
                    </a:p>
                  </a:txBody>
                  <a:tcPr>
                    <a:solidFill>
                      <a:schemeClr val="accent1">
                        <a:alpha val="50000"/>
                      </a:schemeClr>
                    </a:solidFill>
                  </a:tcPr>
                </a:tc>
                <a:tc>
                  <a:txBody>
                    <a:bodyPr/>
                    <a:lstStyle/>
                    <a:p>
                      <a:r>
                        <a:rPr lang="en-US" dirty="0" smtClean="0"/>
                        <a:t>16K</a:t>
                      </a:r>
                      <a:endParaRPr lang="en-US" dirty="0"/>
                    </a:p>
                  </a:txBody>
                  <a:tcPr/>
                </a:tc>
                <a:tc>
                  <a:txBody>
                    <a:bodyPr/>
                    <a:lstStyle/>
                    <a:p>
                      <a:r>
                        <a:rPr lang="en-US" dirty="0" smtClean="0"/>
                        <a:t>4</a:t>
                      </a:r>
                      <a:endParaRPr lang="en-US" dirty="0"/>
                    </a:p>
                  </a:txBody>
                  <a:tcPr/>
                </a:tc>
                <a:tc>
                  <a:txBody>
                    <a:bodyPr/>
                    <a:lstStyle/>
                    <a:p>
                      <a:r>
                        <a:rPr lang="en-US" dirty="0" smtClean="0">
                          <a:solidFill>
                            <a:srgbClr val="CCFFCC"/>
                          </a:solidFill>
                        </a:rPr>
                        <a:t>1</a:t>
                      </a:r>
                      <a:endParaRPr lang="en-US" dirty="0">
                        <a:solidFill>
                          <a:srgbClr val="CCFFCC"/>
                        </a:solidFill>
                      </a:endParaRPr>
                    </a:p>
                  </a:txBody>
                  <a:tcPr/>
                </a:tc>
                <a:tc>
                  <a:txBody>
                    <a:bodyPr/>
                    <a:lstStyle/>
                    <a:p>
                      <a:r>
                        <a:rPr lang="en-US" dirty="0" smtClean="0"/>
                        <a:t>2</a:t>
                      </a:r>
                      <a:endParaRPr lang="en-US" dirty="0"/>
                    </a:p>
                  </a:txBody>
                  <a:tcPr>
                    <a:solidFill>
                      <a:schemeClr val="accent1">
                        <a:alpha val="50000"/>
                      </a:schemeClr>
                    </a:solidFill>
                  </a:tcPr>
                </a:tc>
              </a:tr>
              <a:tr h="370840">
                <a:tc>
                  <a:txBody>
                    <a:bodyPr/>
                    <a:lstStyle/>
                    <a:p>
                      <a:r>
                        <a:rPr lang="en-US" dirty="0" smtClean="0"/>
                        <a:t>4</a:t>
                      </a:r>
                      <a:endParaRPr lang="en-US" dirty="0"/>
                    </a:p>
                  </a:txBody>
                  <a:tcPr>
                    <a:solidFill>
                      <a:schemeClr val="accent1">
                        <a:alpha val="50000"/>
                      </a:schemeClr>
                    </a:solidFill>
                  </a:tcPr>
                </a:tc>
                <a:tc>
                  <a:txBody>
                    <a:bodyPr/>
                    <a:lstStyle/>
                    <a:p>
                      <a:r>
                        <a:rPr lang="en-US" dirty="0" smtClean="0">
                          <a:solidFill>
                            <a:srgbClr val="336599"/>
                          </a:solidFill>
                        </a:rPr>
                        <a:t>KAUST/SA</a:t>
                      </a:r>
                      <a:endParaRPr lang="en-US" dirty="0">
                        <a:solidFill>
                          <a:srgbClr val="336599"/>
                        </a:solidFill>
                      </a:endParaRPr>
                    </a:p>
                  </a:txBody>
                  <a:tcPr/>
                </a:tc>
                <a:tc>
                  <a:txBody>
                    <a:bodyPr/>
                    <a:lstStyle/>
                    <a:p>
                      <a:r>
                        <a:rPr lang="en-US" sz="1800" kern="1200" baseline="0" dirty="0" err="1" smtClean="0">
                          <a:solidFill>
                            <a:srgbClr val="336599"/>
                          </a:solidFill>
                        </a:rPr>
                        <a:t>Sha</a:t>
                      </a:r>
                      <a:r>
                        <a:rPr lang="en-US" sz="1800" kern="1200" baseline="0" dirty="0" smtClean="0">
                          <a:solidFill>
                            <a:srgbClr val="336599"/>
                          </a:solidFill>
                        </a:rPr>
                        <a:t>. </a:t>
                      </a:r>
                      <a:r>
                        <a:rPr lang="en-US" baseline="0" dirty="0" smtClean="0">
                          <a:solidFill>
                            <a:srgbClr val="336599"/>
                          </a:solidFill>
                        </a:rPr>
                        <a:t>II</a:t>
                      </a:r>
                      <a:endParaRPr lang="en-US" b="1" dirty="0">
                        <a:solidFill>
                          <a:srgbClr val="336599"/>
                        </a:solidFill>
                      </a:endParaRPr>
                    </a:p>
                  </a:txBody>
                  <a:tcPr/>
                </a:tc>
                <a:tc>
                  <a:txBody>
                    <a:bodyPr/>
                    <a:lstStyle/>
                    <a:p>
                      <a:r>
                        <a:rPr lang="en-US" sz="1800" kern="1200" baseline="0" dirty="0" smtClean="0">
                          <a:solidFill>
                            <a:srgbClr val="336599"/>
                          </a:solidFill>
                        </a:rPr>
                        <a:t>Cray XC40</a:t>
                      </a:r>
                      <a:endParaRPr lang="en-US" dirty="0">
                        <a:solidFill>
                          <a:srgbClr val="336599"/>
                        </a:solidFill>
                      </a:endParaRPr>
                    </a:p>
                  </a:txBody>
                  <a:tcPr/>
                </a:tc>
                <a:tc>
                  <a:txBody>
                    <a:bodyPr/>
                    <a:lstStyle/>
                    <a:p>
                      <a:r>
                        <a:rPr lang="en-US" b="1" u="sng" dirty="0" smtClean="0">
                          <a:solidFill>
                            <a:srgbClr val="336599"/>
                          </a:solidFill>
                        </a:rPr>
                        <a:t>326</a:t>
                      </a:r>
                      <a:endParaRPr lang="en-US" b="1" u="sng" dirty="0">
                        <a:solidFill>
                          <a:srgbClr val="336599"/>
                        </a:solidFill>
                      </a:endParaRPr>
                    </a:p>
                  </a:txBody>
                  <a:tcPr>
                    <a:solidFill>
                      <a:schemeClr val="accent1">
                        <a:alpha val="50000"/>
                      </a:schemeClr>
                    </a:solidFill>
                  </a:tcPr>
                </a:tc>
                <a:tc>
                  <a:txBody>
                    <a:bodyPr/>
                    <a:lstStyle/>
                    <a:p>
                      <a:r>
                        <a:rPr lang="en-US" dirty="0" smtClean="0">
                          <a:solidFill>
                            <a:srgbClr val="336599"/>
                          </a:solidFill>
                        </a:rPr>
                        <a:t>287</a:t>
                      </a:r>
                      <a:endParaRPr lang="en-US" dirty="0">
                        <a:solidFill>
                          <a:srgbClr val="336599"/>
                        </a:solidFill>
                      </a:endParaRPr>
                    </a:p>
                  </a:txBody>
                  <a:tcPr>
                    <a:solidFill>
                      <a:schemeClr val="accent1">
                        <a:alpha val="50000"/>
                      </a:schemeClr>
                    </a:solidFill>
                  </a:tcPr>
                </a:tc>
                <a:tc>
                  <a:txBody>
                    <a:bodyPr/>
                    <a:lstStyle/>
                    <a:p>
                      <a:r>
                        <a:rPr lang="en-US" b="1" u="sng" dirty="0" smtClean="0">
                          <a:solidFill>
                            <a:srgbClr val="336599"/>
                          </a:solidFill>
                        </a:rPr>
                        <a:t>175</a:t>
                      </a:r>
                      <a:endParaRPr lang="en-US" b="1" u="sng" dirty="0">
                        <a:solidFill>
                          <a:srgbClr val="336599"/>
                        </a:solidFill>
                      </a:endParaRPr>
                    </a:p>
                  </a:txBody>
                  <a:tcPr>
                    <a:solidFill>
                      <a:schemeClr val="accent1">
                        <a:alpha val="50000"/>
                      </a:schemeClr>
                    </a:solidFill>
                  </a:tcPr>
                </a:tc>
                <a:tc>
                  <a:txBody>
                    <a:bodyPr/>
                    <a:lstStyle/>
                    <a:p>
                      <a:r>
                        <a:rPr lang="en-US" dirty="0" smtClean="0">
                          <a:solidFill>
                            <a:srgbClr val="336599"/>
                          </a:solidFill>
                        </a:rPr>
                        <a:t>12K</a:t>
                      </a:r>
                      <a:endParaRPr lang="en-US" dirty="0">
                        <a:solidFill>
                          <a:srgbClr val="336599"/>
                        </a:solidFill>
                      </a:endParaRPr>
                    </a:p>
                  </a:txBody>
                  <a:tcPr/>
                </a:tc>
                <a:tc>
                  <a:txBody>
                    <a:bodyPr/>
                    <a:lstStyle/>
                    <a:p>
                      <a:r>
                        <a:rPr lang="en-US" dirty="0" smtClean="0">
                          <a:solidFill>
                            <a:srgbClr val="336599"/>
                          </a:solidFill>
                        </a:rPr>
                        <a:t>16</a:t>
                      </a:r>
                      <a:endParaRPr lang="en-US" dirty="0">
                        <a:solidFill>
                          <a:srgbClr val="336599"/>
                        </a:solidFill>
                      </a:endParaRPr>
                    </a:p>
                  </a:txBody>
                  <a:tcPr/>
                </a:tc>
                <a:tc>
                  <a:txBody>
                    <a:bodyPr/>
                    <a:lstStyle/>
                    <a:p>
                      <a:r>
                        <a:rPr lang="en-US" dirty="0" smtClean="0">
                          <a:solidFill>
                            <a:srgbClr val="336599"/>
                          </a:solidFill>
                        </a:rPr>
                        <a:t>0</a:t>
                      </a:r>
                      <a:endParaRPr lang="en-US" dirty="0">
                        <a:solidFill>
                          <a:srgbClr val="336599"/>
                        </a:solidFill>
                      </a:endParaRPr>
                    </a:p>
                  </a:txBody>
                  <a:tcPr/>
                </a:tc>
                <a:tc>
                  <a:txBody>
                    <a:bodyPr/>
                    <a:lstStyle/>
                    <a:p>
                      <a:r>
                        <a:rPr lang="en-US" dirty="0" smtClean="0">
                          <a:solidFill>
                            <a:srgbClr val="336599"/>
                          </a:solidFill>
                        </a:rPr>
                        <a:t>9</a:t>
                      </a:r>
                      <a:endParaRPr lang="en-US" dirty="0">
                        <a:solidFill>
                          <a:srgbClr val="336599"/>
                        </a:solidFill>
                      </a:endParaRPr>
                    </a:p>
                  </a:txBody>
                  <a:tcPr>
                    <a:solidFill>
                      <a:schemeClr val="accent1">
                        <a:alpha val="45000"/>
                      </a:schemeClr>
                    </a:solidFill>
                  </a:tcPr>
                </a:tc>
              </a:tr>
              <a:tr h="370840">
                <a:tc>
                  <a:txBody>
                    <a:bodyPr/>
                    <a:lstStyle/>
                    <a:p>
                      <a:r>
                        <a:rPr lang="en-US" dirty="0" smtClean="0"/>
                        <a:t>5</a:t>
                      </a:r>
                      <a:endParaRPr lang="en-US" dirty="0"/>
                    </a:p>
                  </a:txBody>
                  <a:tcPr>
                    <a:solidFill>
                      <a:schemeClr val="accent1">
                        <a:alpha val="50000"/>
                      </a:schemeClr>
                    </a:solidFill>
                  </a:tcPr>
                </a:tc>
                <a:tc>
                  <a:txBody>
                    <a:bodyPr/>
                    <a:lstStyle/>
                    <a:p>
                      <a:r>
                        <a:rPr lang="en-US" dirty="0" smtClean="0">
                          <a:solidFill>
                            <a:srgbClr val="336599"/>
                          </a:solidFill>
                        </a:rPr>
                        <a:t>DOE/NER/USA</a:t>
                      </a:r>
                      <a:endParaRPr lang="en-US" dirty="0">
                        <a:solidFill>
                          <a:srgbClr val="336599"/>
                        </a:solidFill>
                      </a:endParaRPr>
                    </a:p>
                  </a:txBody>
                  <a:tcPr/>
                </a:tc>
                <a:tc>
                  <a:txBody>
                    <a:bodyPr/>
                    <a:lstStyle/>
                    <a:p>
                      <a:r>
                        <a:rPr lang="en-US" dirty="0" smtClean="0">
                          <a:solidFill>
                            <a:srgbClr val="336599"/>
                          </a:solidFill>
                        </a:rPr>
                        <a:t>Edison</a:t>
                      </a:r>
                      <a:endParaRPr lang="en-US" dirty="0">
                        <a:solidFill>
                          <a:srgbClr val="336599"/>
                        </a:solidFill>
                      </a:endParaRPr>
                    </a:p>
                  </a:txBody>
                  <a:tcPr/>
                </a:tc>
                <a:tc>
                  <a:txBody>
                    <a:bodyPr/>
                    <a:lstStyle/>
                    <a:p>
                      <a:r>
                        <a:rPr lang="en-US" dirty="0" smtClean="0">
                          <a:solidFill>
                            <a:srgbClr val="336599"/>
                          </a:solidFill>
                        </a:rPr>
                        <a:t>Cray XC30</a:t>
                      </a:r>
                      <a:endParaRPr lang="en-US" dirty="0">
                        <a:solidFill>
                          <a:srgbClr val="336599"/>
                        </a:solidFill>
                      </a:endParaRPr>
                    </a:p>
                  </a:txBody>
                  <a:tcPr/>
                </a:tc>
                <a:tc>
                  <a:txBody>
                    <a:bodyPr/>
                    <a:lstStyle/>
                    <a:p>
                      <a:r>
                        <a:rPr lang="en-US" b="1" u="sng" dirty="0" smtClean="0">
                          <a:solidFill>
                            <a:srgbClr val="336599"/>
                          </a:solidFill>
                        </a:rPr>
                        <a:t>296</a:t>
                      </a:r>
                      <a:endParaRPr lang="en-US" b="1" u="sng" dirty="0">
                        <a:solidFill>
                          <a:srgbClr val="336599"/>
                        </a:solidFill>
                      </a:endParaRPr>
                    </a:p>
                  </a:txBody>
                  <a:tcPr>
                    <a:solidFill>
                      <a:schemeClr val="accent1">
                        <a:alpha val="50000"/>
                      </a:schemeClr>
                    </a:solidFill>
                  </a:tcPr>
                </a:tc>
                <a:tc>
                  <a:txBody>
                    <a:bodyPr/>
                    <a:lstStyle/>
                    <a:p>
                      <a:r>
                        <a:rPr lang="en-US" dirty="0" smtClean="0">
                          <a:solidFill>
                            <a:srgbClr val="336599"/>
                          </a:solidFill>
                        </a:rPr>
                        <a:t>246</a:t>
                      </a:r>
                      <a:endParaRPr lang="en-US" dirty="0">
                        <a:solidFill>
                          <a:srgbClr val="336599"/>
                        </a:solidFill>
                      </a:endParaRPr>
                    </a:p>
                  </a:txBody>
                  <a:tcPr>
                    <a:solidFill>
                      <a:schemeClr val="accent1">
                        <a:alpha val="50000"/>
                      </a:schemeClr>
                    </a:solidFill>
                  </a:tcPr>
                </a:tc>
                <a:tc>
                  <a:txBody>
                    <a:bodyPr/>
                    <a:lstStyle/>
                    <a:p>
                      <a:r>
                        <a:rPr lang="en-US" dirty="0" smtClean="0">
                          <a:solidFill>
                            <a:srgbClr val="336599"/>
                          </a:solidFill>
                        </a:rPr>
                        <a:t>127</a:t>
                      </a:r>
                      <a:endParaRPr lang="en-US" dirty="0">
                        <a:solidFill>
                          <a:srgbClr val="336599"/>
                        </a:solidFill>
                      </a:endParaRPr>
                    </a:p>
                  </a:txBody>
                  <a:tcPr>
                    <a:solidFill>
                      <a:schemeClr val="accent1">
                        <a:alpha val="50000"/>
                      </a:schemeClr>
                    </a:solidFill>
                  </a:tcPr>
                </a:tc>
                <a:tc>
                  <a:txBody>
                    <a:bodyPr/>
                    <a:lstStyle/>
                    <a:p>
                      <a:r>
                        <a:rPr lang="en-US" dirty="0" smtClean="0">
                          <a:solidFill>
                            <a:srgbClr val="336599"/>
                          </a:solidFill>
                        </a:rPr>
                        <a:t>11K</a:t>
                      </a:r>
                      <a:endParaRPr lang="en-US" dirty="0">
                        <a:solidFill>
                          <a:srgbClr val="336599"/>
                        </a:solidFill>
                      </a:endParaRPr>
                    </a:p>
                  </a:txBody>
                  <a:tcPr/>
                </a:tc>
                <a:tc>
                  <a:txBody>
                    <a:bodyPr/>
                    <a:lstStyle/>
                    <a:p>
                      <a:r>
                        <a:rPr lang="en-US" dirty="0" smtClean="0">
                          <a:solidFill>
                            <a:srgbClr val="336599"/>
                          </a:solidFill>
                        </a:rPr>
                        <a:t>12</a:t>
                      </a:r>
                      <a:endParaRPr lang="en-US" dirty="0">
                        <a:solidFill>
                          <a:srgbClr val="336599"/>
                        </a:solidFill>
                      </a:endParaRPr>
                    </a:p>
                  </a:txBody>
                  <a:tcPr/>
                </a:tc>
                <a:tc>
                  <a:txBody>
                    <a:bodyPr/>
                    <a:lstStyle/>
                    <a:p>
                      <a:r>
                        <a:rPr lang="en-US" dirty="0" smtClean="0">
                          <a:solidFill>
                            <a:srgbClr val="336599"/>
                          </a:solidFill>
                        </a:rPr>
                        <a:t>0</a:t>
                      </a:r>
                      <a:endParaRPr lang="en-US" dirty="0">
                        <a:solidFill>
                          <a:srgbClr val="336599"/>
                        </a:solidFill>
                      </a:endParaRPr>
                    </a:p>
                  </a:txBody>
                  <a:tcPr/>
                </a:tc>
                <a:tc>
                  <a:txBody>
                    <a:bodyPr/>
                    <a:lstStyle/>
                    <a:p>
                      <a:r>
                        <a:rPr lang="en-US" dirty="0" smtClean="0">
                          <a:solidFill>
                            <a:srgbClr val="336599"/>
                          </a:solidFill>
                        </a:rPr>
                        <a:t>40</a:t>
                      </a:r>
                      <a:endParaRPr lang="en-US" dirty="0">
                        <a:solidFill>
                          <a:srgbClr val="336599"/>
                        </a:solidFill>
                      </a:endParaRPr>
                    </a:p>
                  </a:txBody>
                  <a:tcPr>
                    <a:solidFill>
                      <a:schemeClr val="accent1">
                        <a:alpha val="45000"/>
                      </a:schemeClr>
                    </a:solidFill>
                  </a:tcPr>
                </a:tc>
              </a:tr>
              <a:tr h="370840">
                <a:tc>
                  <a:txBody>
                    <a:bodyPr/>
                    <a:lstStyle/>
                    <a:p>
                      <a:r>
                        <a:rPr lang="en-US" dirty="0" smtClean="0"/>
                        <a:t>6</a:t>
                      </a:r>
                      <a:endParaRPr lang="en-US" dirty="0"/>
                    </a:p>
                  </a:txBody>
                  <a:tcPr>
                    <a:solidFill>
                      <a:schemeClr val="accent1">
                        <a:alpha val="50000"/>
                      </a:schemeClr>
                    </a:solidFill>
                  </a:tcPr>
                </a:tc>
                <a:tc>
                  <a:txBody>
                    <a:bodyPr/>
                    <a:lstStyle/>
                    <a:p>
                      <a:r>
                        <a:rPr lang="en-US" sz="1800" kern="1200" baseline="0" dirty="0" smtClean="0"/>
                        <a:t>CSCS</a:t>
                      </a:r>
                    </a:p>
                    <a:p>
                      <a:r>
                        <a:rPr lang="en-US" sz="1800" kern="1200" baseline="0" dirty="0" smtClean="0"/>
                        <a:t>Swiss</a:t>
                      </a:r>
                      <a:endParaRPr lang="en-US" dirty="0"/>
                    </a:p>
                  </a:txBody>
                  <a:tcPr/>
                </a:tc>
                <a:tc>
                  <a:txBody>
                    <a:bodyPr/>
                    <a:lstStyle/>
                    <a:p>
                      <a:r>
                        <a:rPr lang="en-US" sz="1800" kern="1200" baseline="0" dirty="0" smtClean="0"/>
                        <a:t>Piz </a:t>
                      </a:r>
                      <a:r>
                        <a:rPr lang="en-US" sz="1800" kern="1200" baseline="0" dirty="0" err="1" smtClean="0"/>
                        <a:t>Daint</a:t>
                      </a:r>
                      <a:endParaRPr lang="en-US" b="0" dirty="0"/>
                    </a:p>
                  </a:txBody>
                  <a:tcPr/>
                </a:tc>
                <a:tc>
                  <a:txBody>
                    <a:bodyPr/>
                    <a:lstStyle/>
                    <a:p>
                      <a:r>
                        <a:rPr lang="en-US" sz="1800" kern="1200" baseline="0" dirty="0" smtClean="0"/>
                        <a:t>Cray XC30</a:t>
                      </a:r>
                      <a:endParaRPr lang="en-US" dirty="0"/>
                    </a:p>
                  </a:txBody>
                  <a:tcPr/>
                </a:tc>
                <a:tc>
                  <a:txBody>
                    <a:bodyPr/>
                    <a:lstStyle/>
                    <a:p>
                      <a:r>
                        <a:rPr lang="en-US" b="1" u="sng" dirty="0" smtClean="0">
                          <a:solidFill>
                            <a:srgbClr val="FFFF00"/>
                          </a:solidFill>
                        </a:rPr>
                        <a:t>153</a:t>
                      </a:r>
                      <a:endParaRPr lang="en-US" b="1" u="sng" dirty="0">
                        <a:solidFill>
                          <a:srgbClr val="FFFF00"/>
                        </a:solidFill>
                      </a:endParaRPr>
                    </a:p>
                  </a:txBody>
                  <a:tcPr>
                    <a:solidFill>
                      <a:schemeClr val="accent1">
                        <a:alpha val="50000"/>
                      </a:schemeClr>
                    </a:solidFill>
                  </a:tcPr>
                </a:tc>
                <a:tc>
                  <a:txBody>
                    <a:bodyPr/>
                    <a:lstStyle/>
                    <a:p>
                      <a:r>
                        <a:rPr lang="en-US" dirty="0" smtClean="0"/>
                        <a:t>69</a:t>
                      </a:r>
                      <a:endParaRPr lang="en-US" dirty="0"/>
                    </a:p>
                  </a:txBody>
                  <a:tcPr>
                    <a:solidFill>
                      <a:schemeClr val="accent1">
                        <a:alpha val="50000"/>
                      </a:schemeClr>
                    </a:solidFill>
                  </a:tcPr>
                </a:tc>
                <a:tc>
                  <a:txBody>
                    <a:bodyPr/>
                    <a:lstStyle/>
                    <a:p>
                      <a:r>
                        <a:rPr lang="en-US" dirty="0" smtClean="0"/>
                        <a:t>19</a:t>
                      </a:r>
                      <a:endParaRPr lang="en-US" dirty="0"/>
                    </a:p>
                  </a:txBody>
                  <a:tcPr>
                    <a:solidFill>
                      <a:schemeClr val="accent1">
                        <a:alpha val="50000"/>
                      </a:schemeClr>
                    </a:solidFill>
                  </a:tcPr>
                </a:tc>
                <a:tc>
                  <a:txBody>
                    <a:bodyPr/>
                    <a:lstStyle/>
                    <a:p>
                      <a:r>
                        <a:rPr lang="en-US" dirty="0" smtClean="0"/>
                        <a:t>4K</a:t>
                      </a:r>
                    </a:p>
                  </a:txBody>
                  <a:tcPr/>
                </a:tc>
                <a:tc>
                  <a:txBody>
                    <a:bodyPr/>
                    <a:lstStyle/>
                    <a:p>
                      <a:r>
                        <a:rPr lang="en-US" dirty="0" smtClean="0"/>
                        <a:t>8</a:t>
                      </a:r>
                      <a:endParaRPr lang="en-US" dirty="0"/>
                    </a:p>
                  </a:txBody>
                  <a:tcPr/>
                </a:tc>
                <a:tc>
                  <a:txBody>
                    <a:bodyPr/>
                    <a:lstStyle/>
                    <a:p>
                      <a:r>
                        <a:rPr lang="en-US" dirty="0" smtClean="0">
                          <a:solidFill>
                            <a:srgbClr val="CCFFCC"/>
                          </a:solidFill>
                        </a:rPr>
                        <a:t>1</a:t>
                      </a:r>
                      <a:endParaRPr lang="en-US" dirty="0">
                        <a:solidFill>
                          <a:srgbClr val="CCFFCC"/>
                        </a:solidFill>
                      </a:endParaRPr>
                    </a:p>
                  </a:txBody>
                  <a:tcPr/>
                </a:tc>
                <a:tc>
                  <a:txBody>
                    <a:bodyPr/>
                    <a:lstStyle/>
                    <a:p>
                      <a:r>
                        <a:rPr lang="en-US" dirty="0" smtClean="0"/>
                        <a:t>7</a:t>
                      </a:r>
                      <a:endParaRPr lang="en-US" dirty="0"/>
                    </a:p>
                  </a:txBody>
                  <a:tcPr>
                    <a:solidFill>
                      <a:schemeClr val="accent1">
                        <a:alpha val="45000"/>
                      </a:schemeClr>
                    </a:solidFill>
                  </a:tcPr>
                </a:tc>
              </a:tr>
              <a:tr h="370840">
                <a:tc>
                  <a:txBody>
                    <a:bodyPr/>
                    <a:lstStyle/>
                    <a:p>
                      <a:r>
                        <a:rPr lang="en-US" dirty="0" smtClean="0"/>
                        <a:t>8</a:t>
                      </a:r>
                      <a:endParaRPr lang="en-US" dirty="0"/>
                    </a:p>
                  </a:txBody>
                  <a:tcPr>
                    <a:solidFill>
                      <a:schemeClr val="accent1">
                        <a:alpha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336599"/>
                          </a:solidFill>
                        </a:rPr>
                        <a:t>HLRS/Germany</a:t>
                      </a:r>
                    </a:p>
                  </a:txBody>
                  <a:tcPr/>
                </a:tc>
                <a:tc>
                  <a:txBody>
                    <a:bodyPr/>
                    <a:lstStyle/>
                    <a:p>
                      <a:r>
                        <a:rPr lang="en-US" sz="1800" kern="1200" baseline="0" dirty="0" smtClean="0">
                          <a:solidFill>
                            <a:srgbClr val="336599"/>
                          </a:solidFill>
                        </a:rPr>
                        <a:t>NEC </a:t>
                      </a:r>
                      <a:endParaRPr lang="en-US" b="0" dirty="0">
                        <a:solidFill>
                          <a:srgbClr val="336599"/>
                        </a:solidFill>
                      </a:endParaRPr>
                    </a:p>
                  </a:txBody>
                  <a:tcPr/>
                </a:tc>
                <a:tc>
                  <a:txBody>
                    <a:bodyPr/>
                    <a:lstStyle/>
                    <a:p>
                      <a:r>
                        <a:rPr lang="en-US" sz="1800" kern="1200" baseline="0" dirty="0" smtClean="0">
                          <a:solidFill>
                            <a:srgbClr val="336599"/>
                          </a:solidFill>
                        </a:rPr>
                        <a:t>SX-ACE</a:t>
                      </a:r>
                      <a:endParaRPr lang="en-US" b="0" dirty="0">
                        <a:solidFill>
                          <a:srgbClr val="336599"/>
                        </a:solidFill>
                      </a:endParaRPr>
                    </a:p>
                  </a:txBody>
                  <a:tcPr/>
                </a:tc>
                <a:tc>
                  <a:txBody>
                    <a:bodyPr/>
                    <a:lstStyle/>
                    <a:p>
                      <a:r>
                        <a:rPr lang="en-US" b="1" u="sng" dirty="0" smtClean="0">
                          <a:solidFill>
                            <a:srgbClr val="336599"/>
                          </a:solidFill>
                        </a:rPr>
                        <a:t>3.3</a:t>
                      </a:r>
                    </a:p>
                    <a:p>
                      <a:pPr>
                        <a:buFontTx/>
                        <a:buNone/>
                      </a:pPr>
                      <a:r>
                        <a:rPr lang="en-US" b="0" u="none" dirty="0" smtClean="0">
                          <a:solidFill>
                            <a:srgbClr val="336599"/>
                          </a:solidFill>
                        </a:rPr>
                        <a:t>* </a:t>
                      </a:r>
                      <a:r>
                        <a:rPr lang="en-US" b="0" i="1" u="none" dirty="0" smtClean="0">
                          <a:solidFill>
                            <a:srgbClr val="336599"/>
                          </a:solidFill>
                        </a:rPr>
                        <a:t>The </a:t>
                      </a:r>
                      <a:endParaRPr lang="en-US" b="0" i="1" u="none" dirty="0">
                        <a:solidFill>
                          <a:srgbClr val="336599"/>
                        </a:solidFill>
                      </a:endParaRPr>
                    </a:p>
                  </a:txBody>
                  <a:tcPr>
                    <a:solidFill>
                      <a:schemeClr val="accent1">
                        <a:alpha val="50000"/>
                      </a:schemeClr>
                    </a:solidFill>
                  </a:tcPr>
                </a:tc>
                <a:tc>
                  <a:txBody>
                    <a:bodyPr/>
                    <a:lstStyle/>
                    <a:p>
                      <a:r>
                        <a:rPr lang="en-US" dirty="0" smtClean="0">
                          <a:solidFill>
                            <a:srgbClr val="336599"/>
                          </a:solidFill>
                        </a:rPr>
                        <a:t>1.8</a:t>
                      </a:r>
                    </a:p>
                    <a:p>
                      <a:r>
                        <a:rPr lang="en-US" i="1" dirty="0" smtClean="0">
                          <a:solidFill>
                            <a:srgbClr val="336599"/>
                          </a:solidFill>
                        </a:rPr>
                        <a:t>metric</a:t>
                      </a:r>
                      <a:endParaRPr lang="en-US" i="1" dirty="0">
                        <a:solidFill>
                          <a:srgbClr val="336599"/>
                        </a:solidFill>
                      </a:endParaRPr>
                    </a:p>
                  </a:txBody>
                  <a:tcPr>
                    <a:solidFill>
                      <a:schemeClr val="accent1">
                        <a:alpha val="50000"/>
                      </a:schemeClr>
                    </a:solidFill>
                  </a:tcPr>
                </a:tc>
                <a:tc>
                  <a:txBody>
                    <a:bodyPr/>
                    <a:lstStyle/>
                    <a:p>
                      <a:r>
                        <a:rPr lang="en-US" dirty="0" smtClean="0">
                          <a:solidFill>
                            <a:srgbClr val="336599"/>
                          </a:solidFill>
                        </a:rPr>
                        <a:t>.75</a:t>
                      </a:r>
                      <a:endParaRPr lang="en-US" dirty="0">
                        <a:solidFill>
                          <a:srgbClr val="336599"/>
                        </a:solidFill>
                      </a:endParaRPr>
                    </a:p>
                  </a:txBody>
                  <a:tcPr>
                    <a:solidFill>
                      <a:schemeClr val="accent1">
                        <a:alpha val="50000"/>
                      </a:schemeClr>
                    </a:solidFill>
                  </a:tcPr>
                </a:tc>
                <a:tc>
                  <a:txBody>
                    <a:bodyPr/>
                    <a:lstStyle/>
                    <a:p>
                      <a:r>
                        <a:rPr lang="en-US" dirty="0" smtClean="0">
                          <a:solidFill>
                            <a:srgbClr val="336599"/>
                          </a:solidFill>
                        </a:rPr>
                        <a:t>256</a:t>
                      </a:r>
                      <a:endParaRPr lang="en-US" dirty="0">
                        <a:solidFill>
                          <a:srgbClr val="336599"/>
                        </a:solidFill>
                      </a:endParaRPr>
                    </a:p>
                  </a:txBody>
                  <a:tcPr/>
                </a:tc>
                <a:tc>
                  <a:txBody>
                    <a:bodyPr/>
                    <a:lstStyle/>
                    <a:p>
                      <a:r>
                        <a:rPr lang="en-US" dirty="0" smtClean="0">
                          <a:solidFill>
                            <a:srgbClr val="336599"/>
                          </a:solidFill>
                        </a:rPr>
                        <a:t>1</a:t>
                      </a:r>
                      <a:endParaRPr lang="en-US" dirty="0">
                        <a:solidFill>
                          <a:srgbClr val="336599"/>
                        </a:solidFill>
                      </a:endParaRPr>
                    </a:p>
                  </a:txBody>
                  <a:tcPr/>
                </a:tc>
                <a:tc>
                  <a:txBody>
                    <a:bodyPr/>
                    <a:lstStyle/>
                    <a:p>
                      <a:r>
                        <a:rPr lang="en-US" dirty="0" smtClean="0">
                          <a:solidFill>
                            <a:srgbClr val="336599"/>
                          </a:solidFill>
                        </a:rPr>
                        <a:t>0</a:t>
                      </a:r>
                      <a:endParaRPr lang="en-US" dirty="0">
                        <a:solidFill>
                          <a:srgbClr val="336599"/>
                        </a:solidFill>
                      </a:endParaRPr>
                    </a:p>
                  </a:txBody>
                  <a:tcPr/>
                </a:tc>
                <a:tc>
                  <a:txBody>
                    <a:bodyPr/>
                    <a:lstStyle/>
                    <a:p>
                      <a:r>
                        <a:rPr lang="en-US" dirty="0" smtClean="0">
                          <a:solidFill>
                            <a:srgbClr val="336599"/>
                          </a:solidFill>
                        </a:rPr>
                        <a:t>-</a:t>
                      </a:r>
                      <a:endParaRPr lang="en-US" dirty="0">
                        <a:solidFill>
                          <a:srgbClr val="336599"/>
                        </a:solidFill>
                      </a:endParaRPr>
                    </a:p>
                  </a:txBody>
                  <a:tcPr>
                    <a:solidFill>
                      <a:schemeClr val="accent1">
                        <a:alpha val="45000"/>
                      </a:schemeClr>
                    </a:solidFill>
                  </a:tcPr>
                </a:tc>
              </a:tr>
            </a:tbl>
          </a:graphicData>
        </a:graphic>
      </p:graphicFrame>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Light-weight in-order cores</a:t>
            </a:r>
            <a:endParaRPr lang="en-US" dirty="0"/>
          </a:p>
        </p:txBody>
      </p:sp>
      <p:sp>
        <p:nvSpPr>
          <p:cNvPr id="4" name="Footer Placeholder 3"/>
          <p:cNvSpPr>
            <a:spLocks noGrp="1"/>
          </p:cNvSpPr>
          <p:nvPr>
            <p:ph type="ftr" sz="quarter" idx="12"/>
          </p:nvPr>
        </p:nvSpPr>
        <p:spPr/>
        <p:txBody>
          <a:bodyPr/>
          <a:lstStyle/>
          <a:p>
            <a:pPr>
              <a:defRPr/>
            </a:pPr>
            <a:r>
              <a:rPr lang="en-US" altLang="en-US" smtClean="0"/>
              <a:t>ISC, Frankfurt Germany, 21 June 2016</a:t>
            </a:r>
            <a:endParaRPr lang="en-US" altLang="en-US" dirty="0"/>
          </a:p>
        </p:txBody>
      </p:sp>
      <p:graphicFrame>
        <p:nvGraphicFramePr>
          <p:cNvPr id="10" name="Content Placeholder 9"/>
          <p:cNvGraphicFramePr>
            <a:graphicFrameLocks noGrp="1"/>
          </p:cNvGraphicFramePr>
          <p:nvPr>
            <p:ph idx="1"/>
          </p:nvPr>
        </p:nvGraphicFramePr>
        <p:xfrm>
          <a:off x="228600" y="1059498"/>
          <a:ext cx="8690050" cy="5620702"/>
        </p:xfrm>
        <a:graphic>
          <a:graphicData uri="http://schemas.openxmlformats.org/drawingml/2006/table">
            <a:tbl>
              <a:tblPr firstRow="1" bandRow="1">
                <a:tableStyleId>{37CE84F3-28C3-443E-9E96-99CF82512B78}</a:tableStyleId>
              </a:tblPr>
              <a:tblGrid>
                <a:gridCol w="322580"/>
                <a:gridCol w="1357157"/>
                <a:gridCol w="878159"/>
                <a:gridCol w="957992"/>
                <a:gridCol w="751312"/>
                <a:gridCol w="838200"/>
                <a:gridCol w="609600"/>
                <a:gridCol w="762000"/>
                <a:gridCol w="838200"/>
                <a:gridCol w="685800"/>
                <a:gridCol w="689050"/>
              </a:tblGrid>
              <a:tr h="769302">
                <a:tc>
                  <a:txBody>
                    <a:bodyPr/>
                    <a:lstStyle/>
                    <a:p>
                      <a:r>
                        <a:rPr lang="en-US" dirty="0" smtClean="0"/>
                        <a:t>#</a:t>
                      </a:r>
                      <a:endParaRPr lang="en-US" dirty="0"/>
                    </a:p>
                  </a:txBody>
                  <a:tcPr/>
                </a:tc>
                <a:tc>
                  <a:txBody>
                    <a:bodyPr/>
                    <a:lstStyle/>
                    <a:p>
                      <a:r>
                        <a:rPr lang="en-US" dirty="0" smtClean="0"/>
                        <a:t>Site</a:t>
                      </a:r>
                      <a:endParaRPr lang="en-US" dirty="0"/>
                    </a:p>
                  </a:txBody>
                  <a:tcPr/>
                </a:tc>
                <a:tc>
                  <a:txBody>
                    <a:bodyPr/>
                    <a:lstStyle/>
                    <a:p>
                      <a:r>
                        <a:rPr lang="en-US" dirty="0" err="1" smtClean="0"/>
                        <a:t>Systm</a:t>
                      </a:r>
                      <a:endParaRPr lang="en-US" dirty="0"/>
                    </a:p>
                  </a:txBody>
                  <a:tcPr/>
                </a:tc>
                <a:tc>
                  <a:txBody>
                    <a:bodyPr/>
                    <a:lstStyle/>
                    <a:p>
                      <a:r>
                        <a:rPr lang="en-US" dirty="0" smtClean="0"/>
                        <a:t>Arch.</a:t>
                      </a:r>
                    </a:p>
                    <a:p>
                      <a:endParaRPr lang="en-US" dirty="0"/>
                    </a:p>
                  </a:txBody>
                  <a:tcPr/>
                </a:tc>
                <a:tc>
                  <a:txBody>
                    <a:bodyPr/>
                    <a:lstStyle/>
                    <a:p>
                      <a:pPr algn="r"/>
                      <a:r>
                        <a:rPr lang="en-US" dirty="0" smtClean="0"/>
                        <a:t>10</a:t>
                      </a:r>
                      <a:r>
                        <a:rPr lang="en-US" baseline="30000" dirty="0" smtClean="0"/>
                        <a:t>9</a:t>
                      </a:r>
                      <a:r>
                        <a:rPr lang="en-US" baseline="0" dirty="0" smtClean="0"/>
                        <a:t> </a:t>
                      </a:r>
                      <a:r>
                        <a:rPr lang="en-US" baseline="0" dirty="0" err="1" smtClean="0"/>
                        <a:t>x</a:t>
                      </a:r>
                      <a:endParaRPr lang="en-US" baseline="0" dirty="0" smtClean="0"/>
                    </a:p>
                    <a:p>
                      <a:r>
                        <a:rPr lang="en-US" baseline="0" dirty="0" err="1" smtClean="0">
                          <a:solidFill>
                            <a:srgbClr val="FFFF00"/>
                          </a:solidFill>
                        </a:rPr>
                        <a:t>h</a:t>
                      </a:r>
                      <a:r>
                        <a:rPr lang="en-US" baseline="0" dirty="0" smtClean="0">
                          <a:solidFill>
                            <a:srgbClr val="FFFF00"/>
                          </a:solidFill>
                        </a:rPr>
                        <a:t>*</a:t>
                      </a:r>
                      <a:endParaRPr lang="en-US" baseline="0" dirty="0">
                        <a:solidFill>
                          <a:srgbClr val="FFFF00"/>
                        </a:solidFill>
                      </a:endParaRPr>
                    </a:p>
                  </a:txBody>
                  <a:tcPr/>
                </a:tc>
                <a:tc>
                  <a:txBody>
                    <a:bodyPr/>
                    <a:lstStyle/>
                    <a:p>
                      <a:pPr algn="l"/>
                      <a:r>
                        <a:rPr lang="en-US" dirty="0" smtClean="0"/>
                        <a:t>DOF/</a:t>
                      </a:r>
                    </a:p>
                    <a:p>
                      <a:r>
                        <a:rPr lang="en-US" dirty="0" smtClean="0"/>
                        <a:t>2h</a:t>
                      </a:r>
                      <a:endParaRPr lang="en-US" dirty="0"/>
                    </a:p>
                  </a:txBody>
                  <a:tcPr/>
                </a:tc>
                <a:tc>
                  <a:txBody>
                    <a:bodyPr/>
                    <a:lstStyle/>
                    <a:p>
                      <a:pPr algn="l"/>
                      <a:r>
                        <a:rPr lang="en-US" dirty="0" smtClean="0"/>
                        <a:t>sec</a:t>
                      </a:r>
                    </a:p>
                    <a:p>
                      <a:r>
                        <a:rPr lang="en-US" dirty="0" smtClean="0"/>
                        <a:t>4h</a:t>
                      </a:r>
                      <a:endParaRPr lang="en-US" dirty="0"/>
                    </a:p>
                  </a:txBody>
                  <a:tcPr/>
                </a:tc>
                <a:tc>
                  <a:txBody>
                    <a:bodyPr/>
                    <a:lstStyle/>
                    <a:p>
                      <a:r>
                        <a:rPr lang="en-US" u="sng" dirty="0" smtClean="0"/>
                        <a:t>MPI</a:t>
                      </a:r>
                    </a:p>
                    <a:p>
                      <a:pPr>
                        <a:buFontTx/>
                        <a:buNone/>
                      </a:pPr>
                      <a:endParaRPr lang="en-US" u="none" dirty="0">
                        <a:solidFill>
                          <a:srgbClr val="FFFF00"/>
                        </a:solidFill>
                      </a:endParaRPr>
                    </a:p>
                  </a:txBody>
                  <a:tcPr/>
                </a:tc>
                <a:tc>
                  <a:txBody>
                    <a:bodyPr/>
                    <a:lstStyle/>
                    <a:p>
                      <a:r>
                        <a:rPr lang="en-US" u="sng" dirty="0" smtClean="0"/>
                        <a:t>OMP</a:t>
                      </a:r>
                    </a:p>
                    <a:p>
                      <a:endParaRPr lang="en-US" u="none" dirty="0">
                        <a:solidFill>
                          <a:srgbClr val="FFFF00"/>
                        </a:solidFill>
                      </a:endParaRPr>
                    </a:p>
                  </a:txBody>
                  <a:tcPr/>
                </a:tc>
                <a:tc>
                  <a:txBody>
                    <a:bodyPr/>
                    <a:lstStyle/>
                    <a:p>
                      <a:r>
                        <a:rPr lang="en-US" u="sng" dirty="0" smtClean="0"/>
                        <a:t>GPU</a:t>
                      </a:r>
                    </a:p>
                    <a:p>
                      <a:endParaRPr lang="en-US" u="none" dirty="0">
                        <a:solidFill>
                          <a:srgbClr val="FFFF00"/>
                        </a:solidFill>
                      </a:endParaRPr>
                    </a:p>
                  </a:txBody>
                  <a:tcPr/>
                </a:tc>
                <a:tc>
                  <a:txBody>
                    <a:bodyPr/>
                    <a:lstStyle/>
                    <a:p>
                      <a:r>
                        <a:rPr lang="en-US" dirty="0" err="1" smtClean="0"/>
                        <a:t>HPLrank</a:t>
                      </a:r>
                      <a:endParaRPr lang="en-US" dirty="0"/>
                    </a:p>
                  </a:txBody>
                  <a:tcPr/>
                </a:tc>
              </a:tr>
              <a:tr h="370840">
                <a:tc>
                  <a:txBody>
                    <a:bodyPr/>
                    <a:lstStyle/>
                    <a:p>
                      <a:r>
                        <a:rPr lang="en-US" dirty="0" smtClean="0"/>
                        <a:t>1</a:t>
                      </a:r>
                      <a:endParaRPr lang="en-US" dirty="0"/>
                    </a:p>
                  </a:txBody>
                  <a:tcPr>
                    <a:solidFill>
                      <a:schemeClr val="accent1">
                        <a:alpha val="50000"/>
                      </a:schemeClr>
                    </a:solidFill>
                  </a:tcPr>
                </a:tc>
                <a:tc>
                  <a:txBody>
                    <a:bodyPr/>
                    <a:lstStyle/>
                    <a:p>
                      <a:r>
                        <a:rPr lang="en-US" dirty="0" smtClean="0"/>
                        <a:t>DOE/ANL/USA</a:t>
                      </a:r>
                      <a:endParaRPr lang="en-US" dirty="0"/>
                    </a:p>
                  </a:txBody>
                  <a:tcPr/>
                </a:tc>
                <a:tc>
                  <a:txBody>
                    <a:bodyPr/>
                    <a:lstStyle/>
                    <a:p>
                      <a:r>
                        <a:rPr lang="en-US" dirty="0" smtClean="0"/>
                        <a:t>Mira</a:t>
                      </a:r>
                      <a:endParaRPr lang="en-US" dirty="0"/>
                    </a:p>
                  </a:txBody>
                  <a:tcPr/>
                </a:tc>
                <a:tc>
                  <a:txBody>
                    <a:bodyPr/>
                    <a:lstStyle/>
                    <a:p>
                      <a:r>
                        <a:rPr lang="en-US" dirty="0" smtClean="0"/>
                        <a:t>IBM-BGQ</a:t>
                      </a:r>
                      <a:endParaRPr lang="en-US" dirty="0"/>
                    </a:p>
                  </a:txBody>
                  <a:tcPr/>
                </a:tc>
                <a:tc>
                  <a:txBody>
                    <a:bodyPr/>
                    <a:lstStyle/>
                    <a:p>
                      <a:r>
                        <a:rPr lang="en-US" b="1" u="sng" dirty="0" smtClean="0">
                          <a:solidFill>
                            <a:srgbClr val="FFFF00"/>
                          </a:solidFill>
                        </a:rPr>
                        <a:t>500</a:t>
                      </a:r>
                      <a:endParaRPr lang="en-US" b="1" u="sng" dirty="0">
                        <a:solidFill>
                          <a:srgbClr val="FFFF00"/>
                        </a:solidFill>
                      </a:endParaRPr>
                    </a:p>
                  </a:txBody>
                  <a:tcPr>
                    <a:solidFill>
                      <a:schemeClr val="accent1">
                        <a:alpha val="50000"/>
                      </a:schemeClr>
                    </a:solidFill>
                  </a:tcPr>
                </a:tc>
                <a:tc>
                  <a:txBody>
                    <a:bodyPr/>
                    <a:lstStyle/>
                    <a:p>
                      <a:r>
                        <a:rPr lang="en-US" dirty="0" smtClean="0"/>
                        <a:t>313</a:t>
                      </a:r>
                      <a:endParaRPr lang="en-US" dirty="0"/>
                    </a:p>
                  </a:txBody>
                  <a:tcPr>
                    <a:solidFill>
                      <a:schemeClr val="accent1">
                        <a:alpha val="50000"/>
                      </a:schemeClr>
                    </a:solidFill>
                  </a:tcPr>
                </a:tc>
                <a:tc>
                  <a:txBody>
                    <a:bodyPr/>
                    <a:lstStyle/>
                    <a:p>
                      <a:r>
                        <a:rPr lang="en-US" dirty="0" smtClean="0">
                          <a:solidFill>
                            <a:srgbClr val="CCFFCC"/>
                          </a:solidFill>
                        </a:rPr>
                        <a:t>107</a:t>
                      </a:r>
                      <a:endParaRPr lang="en-US" dirty="0">
                        <a:solidFill>
                          <a:srgbClr val="CCFFCC"/>
                        </a:solidFill>
                      </a:endParaRPr>
                    </a:p>
                  </a:txBody>
                  <a:tcPr>
                    <a:solidFill>
                      <a:schemeClr val="accent1">
                        <a:alpha val="50000"/>
                      </a:schemeClr>
                    </a:solidFill>
                  </a:tcPr>
                </a:tc>
                <a:tc>
                  <a:txBody>
                    <a:bodyPr/>
                    <a:lstStyle/>
                    <a:p>
                      <a:r>
                        <a:rPr lang="en-US" sz="1800" kern="1200" baseline="0" dirty="0" smtClean="0"/>
                        <a:t>49K</a:t>
                      </a:r>
                      <a:endParaRPr lang="en-US" dirty="0"/>
                    </a:p>
                  </a:txBody>
                  <a:tcPr/>
                </a:tc>
                <a:tc>
                  <a:txBody>
                    <a:bodyPr/>
                    <a:lstStyle/>
                    <a:p>
                      <a:r>
                        <a:rPr lang="en-US" dirty="0" smtClean="0"/>
                        <a:t>64</a:t>
                      </a:r>
                      <a:endParaRPr lang="en-US" dirty="0"/>
                    </a:p>
                  </a:txBody>
                  <a:tcPr/>
                </a:tc>
                <a:tc>
                  <a:txBody>
                    <a:bodyPr/>
                    <a:lstStyle/>
                    <a:p>
                      <a:r>
                        <a:rPr lang="en-US" dirty="0" smtClean="0"/>
                        <a:t>0</a:t>
                      </a:r>
                      <a:endParaRPr lang="en-US" dirty="0"/>
                    </a:p>
                  </a:txBody>
                  <a:tcPr/>
                </a:tc>
                <a:tc>
                  <a:txBody>
                    <a:bodyPr/>
                    <a:lstStyle/>
                    <a:p>
                      <a:r>
                        <a:rPr lang="en-US" dirty="0" smtClean="0"/>
                        <a:t>5</a:t>
                      </a:r>
                      <a:endParaRPr lang="en-US" dirty="0"/>
                    </a:p>
                  </a:txBody>
                  <a:tcPr>
                    <a:solidFill>
                      <a:schemeClr val="accent1">
                        <a:alpha val="45000"/>
                      </a:schemeClr>
                    </a:solidFill>
                  </a:tcPr>
                </a:tc>
              </a:tr>
              <a:tr h="370840">
                <a:tc>
                  <a:txBody>
                    <a:bodyPr/>
                    <a:lstStyle/>
                    <a:p>
                      <a:endParaRPr lang="en-US" dirty="0"/>
                    </a:p>
                  </a:txBody>
                  <a:tcPr>
                    <a:solidFill>
                      <a:schemeClr val="accent1">
                        <a:alpha val="50000"/>
                      </a:schemeClr>
                    </a:solidFill>
                  </a:tcPr>
                </a:tc>
                <a:tc>
                  <a:txBody>
                    <a:bodyPr/>
                    <a:lstStyle/>
                    <a:p>
                      <a:endParaRPr lang="en-US" dirty="0"/>
                    </a:p>
                  </a:txBody>
                  <a:tcPr/>
                </a:tc>
                <a:tc>
                  <a:txBody>
                    <a:bodyPr/>
                    <a:lstStyle/>
                    <a:p>
                      <a:r>
                        <a:rPr lang="en-US" dirty="0" smtClean="0"/>
                        <a:t>Mira</a:t>
                      </a:r>
                      <a:endParaRPr lang="en-US" dirty="0"/>
                    </a:p>
                  </a:txBody>
                  <a:tcPr/>
                </a:tc>
                <a:tc>
                  <a:txBody>
                    <a:bodyPr/>
                    <a:lstStyle/>
                    <a:p>
                      <a:r>
                        <a:rPr lang="en-US" dirty="0" smtClean="0"/>
                        <a:t>(Base)</a:t>
                      </a:r>
                      <a:endParaRPr lang="en-US" dirty="0"/>
                    </a:p>
                  </a:txBody>
                  <a:tcPr/>
                </a:tc>
                <a:tc>
                  <a:txBody>
                    <a:bodyPr/>
                    <a:lstStyle/>
                    <a:p>
                      <a:r>
                        <a:rPr lang="en-US" b="0" u="none" dirty="0" smtClean="0">
                          <a:solidFill>
                            <a:srgbClr val="FFFFFF"/>
                          </a:solidFill>
                        </a:rPr>
                        <a:t>395</a:t>
                      </a:r>
                      <a:endParaRPr lang="en-US" b="0" u="none" dirty="0">
                        <a:solidFill>
                          <a:srgbClr val="FFFFFF"/>
                        </a:solidFill>
                      </a:endParaRPr>
                    </a:p>
                  </a:txBody>
                  <a:tcPr>
                    <a:solidFill>
                      <a:schemeClr val="accent1">
                        <a:alpha val="50000"/>
                      </a:schemeClr>
                    </a:solidFill>
                  </a:tcPr>
                </a:tc>
                <a:tc>
                  <a:txBody>
                    <a:bodyPr/>
                    <a:lstStyle/>
                    <a:p>
                      <a:r>
                        <a:rPr lang="en-US" dirty="0" smtClean="0"/>
                        <a:t>286</a:t>
                      </a:r>
                      <a:endParaRPr lang="en-US" dirty="0"/>
                    </a:p>
                  </a:txBody>
                  <a:tcPr>
                    <a:solidFill>
                      <a:schemeClr val="accent1">
                        <a:alpha val="50000"/>
                      </a:schemeClr>
                    </a:solidFill>
                  </a:tcPr>
                </a:tc>
                <a:tc>
                  <a:txBody>
                    <a:bodyPr/>
                    <a:lstStyle/>
                    <a:p>
                      <a:r>
                        <a:rPr lang="en-US" dirty="0" smtClean="0">
                          <a:solidFill>
                            <a:srgbClr val="CCFFCC"/>
                          </a:solidFill>
                        </a:rPr>
                        <a:t>107</a:t>
                      </a:r>
                      <a:endParaRPr lang="en-US" dirty="0">
                        <a:solidFill>
                          <a:srgbClr val="CCFFCC"/>
                        </a:solidFill>
                      </a:endParaRPr>
                    </a:p>
                  </a:txBody>
                  <a:tcPr>
                    <a:solidFill>
                      <a:schemeClr val="accent1">
                        <a:alpha val="50000"/>
                      </a:schemeClr>
                    </a:solidFill>
                  </a:tcPr>
                </a:tc>
                <a:tc>
                  <a:txBody>
                    <a:bodyPr/>
                    <a:lstStyle/>
                    <a:p>
                      <a:r>
                        <a:rPr lang="en-US" sz="1800" kern="1200" baseline="0" dirty="0" smtClean="0"/>
                        <a:t>49K</a:t>
                      </a:r>
                      <a:endParaRPr lang="en-US" dirty="0"/>
                    </a:p>
                  </a:txBody>
                  <a:tcPr/>
                </a:tc>
                <a:tc>
                  <a:txBody>
                    <a:bodyPr/>
                    <a:lstStyle/>
                    <a:p>
                      <a:r>
                        <a:rPr lang="en-US" dirty="0" smtClean="0"/>
                        <a:t>64</a:t>
                      </a:r>
                      <a:endParaRPr lang="en-US" dirty="0"/>
                    </a:p>
                  </a:txBody>
                  <a:tcPr/>
                </a:tc>
                <a:tc>
                  <a:txBody>
                    <a:bodyPr/>
                    <a:lstStyle/>
                    <a:p>
                      <a:r>
                        <a:rPr lang="en-US" dirty="0" smtClean="0"/>
                        <a:t>0</a:t>
                      </a:r>
                      <a:endParaRPr lang="en-US" dirty="0"/>
                    </a:p>
                  </a:txBody>
                  <a:tcPr/>
                </a:tc>
                <a:tc>
                  <a:txBody>
                    <a:bodyPr/>
                    <a:lstStyle/>
                    <a:p>
                      <a:endParaRPr lang="en-US" dirty="0"/>
                    </a:p>
                  </a:txBody>
                  <a:tcPr>
                    <a:solidFill>
                      <a:schemeClr val="accent1">
                        <a:alpha val="45000"/>
                      </a:schemeClr>
                    </a:solidFill>
                  </a:tcPr>
                </a:tc>
              </a:tr>
              <a:tr h="370840">
                <a:tc>
                  <a:txBody>
                    <a:bodyPr/>
                    <a:lstStyle/>
                    <a:p>
                      <a:r>
                        <a:rPr lang="en-US" dirty="0" smtClean="0"/>
                        <a:t>2</a:t>
                      </a:r>
                      <a:endParaRPr lang="en-US" dirty="0"/>
                    </a:p>
                  </a:txBody>
                  <a:tcPr>
                    <a:solidFill>
                      <a:schemeClr val="accent1">
                        <a:alpha val="50000"/>
                      </a:schemeClr>
                    </a:solidFill>
                  </a:tcPr>
                </a:tc>
                <a:tc>
                  <a:txBody>
                    <a:bodyPr/>
                    <a:lstStyle/>
                    <a:p>
                      <a:r>
                        <a:rPr lang="en-US" dirty="0" smtClean="0">
                          <a:solidFill>
                            <a:schemeClr val="accent1"/>
                          </a:solidFill>
                        </a:rPr>
                        <a:t>HLRS/Germany</a:t>
                      </a:r>
                      <a:endParaRPr lang="en-US" dirty="0">
                        <a:solidFill>
                          <a:schemeClr val="accent1"/>
                        </a:solidFill>
                      </a:endParaRPr>
                    </a:p>
                  </a:txBody>
                  <a:tcPr/>
                </a:tc>
                <a:tc>
                  <a:txBody>
                    <a:bodyPr/>
                    <a:lstStyle/>
                    <a:p>
                      <a:r>
                        <a:rPr lang="en-US" dirty="0" smtClean="0">
                          <a:solidFill>
                            <a:schemeClr val="accent1"/>
                          </a:solidFill>
                        </a:rPr>
                        <a:t>Hazel Hen</a:t>
                      </a:r>
                      <a:endParaRPr lang="en-US" dirty="0">
                        <a:solidFill>
                          <a:schemeClr val="accent1"/>
                        </a:solidFill>
                      </a:endParaRPr>
                    </a:p>
                  </a:txBody>
                  <a:tcPr/>
                </a:tc>
                <a:tc>
                  <a:txBody>
                    <a:bodyPr/>
                    <a:lstStyle/>
                    <a:p>
                      <a:r>
                        <a:rPr lang="en-US" sz="1800" kern="1200" baseline="0" dirty="0" smtClean="0">
                          <a:solidFill>
                            <a:schemeClr val="accent1"/>
                          </a:solidFill>
                        </a:rPr>
                        <a:t>Cray XC40</a:t>
                      </a:r>
                      <a:endParaRPr lang="en-US" dirty="0">
                        <a:solidFill>
                          <a:schemeClr val="accent1"/>
                        </a:solidFill>
                      </a:endParaRPr>
                    </a:p>
                  </a:txBody>
                  <a:tcPr/>
                </a:tc>
                <a:tc>
                  <a:txBody>
                    <a:bodyPr/>
                    <a:lstStyle/>
                    <a:p>
                      <a:r>
                        <a:rPr lang="en-US" b="1" u="sng" dirty="0" smtClean="0">
                          <a:solidFill>
                            <a:schemeClr val="accent1"/>
                          </a:solidFill>
                        </a:rPr>
                        <a:t>495</a:t>
                      </a:r>
                      <a:endParaRPr lang="en-US" b="1" u="sng" dirty="0">
                        <a:solidFill>
                          <a:schemeClr val="accent1"/>
                        </a:solidFill>
                      </a:endParaRPr>
                    </a:p>
                  </a:txBody>
                  <a:tcPr>
                    <a:solidFill>
                      <a:schemeClr val="accent1">
                        <a:alpha val="50000"/>
                      </a:schemeClr>
                    </a:solidFill>
                  </a:tcPr>
                </a:tc>
                <a:tc>
                  <a:txBody>
                    <a:bodyPr/>
                    <a:lstStyle/>
                    <a:p>
                      <a:r>
                        <a:rPr lang="en-US" dirty="0" smtClean="0">
                          <a:solidFill>
                            <a:schemeClr val="accent1"/>
                          </a:solidFill>
                        </a:rPr>
                        <a:t>411</a:t>
                      </a:r>
                      <a:endParaRPr lang="en-US" dirty="0">
                        <a:solidFill>
                          <a:schemeClr val="accent1"/>
                        </a:solidFill>
                      </a:endParaRPr>
                    </a:p>
                  </a:txBody>
                  <a:tcPr>
                    <a:solidFill>
                      <a:schemeClr val="accent1">
                        <a:alpha val="50000"/>
                      </a:schemeClr>
                    </a:solidFill>
                  </a:tcPr>
                </a:tc>
                <a:tc>
                  <a:txBody>
                    <a:bodyPr/>
                    <a:lstStyle/>
                    <a:p>
                      <a:r>
                        <a:rPr lang="en-US" dirty="0" smtClean="0">
                          <a:solidFill>
                            <a:schemeClr val="accent1"/>
                          </a:solidFill>
                        </a:rPr>
                        <a:t>221</a:t>
                      </a:r>
                      <a:endParaRPr lang="en-US" b="1" dirty="0">
                        <a:solidFill>
                          <a:schemeClr val="accent1"/>
                        </a:solidFill>
                      </a:endParaRPr>
                    </a:p>
                  </a:txBody>
                  <a:tcPr>
                    <a:solidFill>
                      <a:schemeClr val="accent1">
                        <a:alpha val="50000"/>
                      </a:schemeClr>
                    </a:solidFill>
                  </a:tcPr>
                </a:tc>
                <a:tc>
                  <a:txBody>
                    <a:bodyPr/>
                    <a:lstStyle/>
                    <a:p>
                      <a:r>
                        <a:rPr lang="en-US" dirty="0" smtClean="0">
                          <a:solidFill>
                            <a:schemeClr val="accent1"/>
                          </a:solidFill>
                        </a:rPr>
                        <a:t>15K</a:t>
                      </a:r>
                      <a:endParaRPr lang="en-US" dirty="0">
                        <a:solidFill>
                          <a:schemeClr val="accent1"/>
                        </a:solidFill>
                      </a:endParaRPr>
                    </a:p>
                  </a:txBody>
                  <a:tcPr/>
                </a:tc>
                <a:tc>
                  <a:txBody>
                    <a:bodyPr/>
                    <a:lstStyle/>
                    <a:p>
                      <a:r>
                        <a:rPr lang="en-US" dirty="0" smtClean="0">
                          <a:solidFill>
                            <a:schemeClr val="accent1"/>
                          </a:solidFill>
                        </a:rPr>
                        <a:t>12</a:t>
                      </a:r>
                      <a:endParaRPr lang="en-US" dirty="0">
                        <a:solidFill>
                          <a:schemeClr val="accent1"/>
                        </a:solidFill>
                      </a:endParaRPr>
                    </a:p>
                  </a:txBody>
                  <a:tcPr/>
                </a:tc>
                <a:tc>
                  <a:txBody>
                    <a:bodyPr/>
                    <a:lstStyle/>
                    <a:p>
                      <a:r>
                        <a:rPr lang="en-US" dirty="0" smtClean="0">
                          <a:solidFill>
                            <a:schemeClr val="accent1"/>
                          </a:solidFill>
                        </a:rPr>
                        <a:t>0</a:t>
                      </a:r>
                      <a:endParaRPr lang="en-US" dirty="0">
                        <a:solidFill>
                          <a:schemeClr val="accent1"/>
                        </a:solidFill>
                      </a:endParaRPr>
                    </a:p>
                  </a:txBody>
                  <a:tcPr/>
                </a:tc>
                <a:tc>
                  <a:txBody>
                    <a:bodyPr/>
                    <a:lstStyle/>
                    <a:p>
                      <a:r>
                        <a:rPr lang="en-US" dirty="0" smtClean="0">
                          <a:solidFill>
                            <a:schemeClr val="accent1"/>
                          </a:solidFill>
                        </a:rPr>
                        <a:t>8</a:t>
                      </a:r>
                      <a:endParaRPr lang="en-US" dirty="0">
                        <a:solidFill>
                          <a:schemeClr val="accent1"/>
                        </a:solidFill>
                      </a:endParaRPr>
                    </a:p>
                  </a:txBody>
                  <a:tcPr>
                    <a:solidFill>
                      <a:schemeClr val="accent1">
                        <a:alpha val="45000"/>
                      </a:schemeClr>
                    </a:solidFill>
                  </a:tcPr>
                </a:tc>
              </a:tr>
              <a:tr h="370840">
                <a:tc>
                  <a:txBody>
                    <a:bodyPr/>
                    <a:lstStyle/>
                    <a:p>
                      <a:r>
                        <a:rPr lang="en-US" dirty="0" smtClean="0"/>
                        <a:t>3</a:t>
                      </a:r>
                      <a:endParaRPr lang="en-US" dirty="0"/>
                    </a:p>
                  </a:txBody>
                  <a:tcPr>
                    <a:solidFill>
                      <a:schemeClr val="accent1">
                        <a:alpha val="50000"/>
                      </a:schemeClr>
                    </a:solidFill>
                  </a:tcPr>
                </a:tc>
                <a:tc>
                  <a:txBody>
                    <a:bodyPr/>
                    <a:lstStyle/>
                    <a:p>
                      <a:r>
                        <a:rPr lang="en-US" dirty="0" smtClean="0">
                          <a:solidFill>
                            <a:schemeClr val="accent1"/>
                          </a:solidFill>
                        </a:rPr>
                        <a:t>DOE/ORNL/US</a:t>
                      </a:r>
                      <a:endParaRPr lang="en-US" dirty="0">
                        <a:solidFill>
                          <a:schemeClr val="accent1"/>
                        </a:solidFill>
                      </a:endParaRPr>
                    </a:p>
                  </a:txBody>
                  <a:tcPr/>
                </a:tc>
                <a:tc>
                  <a:txBody>
                    <a:bodyPr/>
                    <a:lstStyle/>
                    <a:p>
                      <a:r>
                        <a:rPr lang="en-US" dirty="0" smtClean="0">
                          <a:solidFill>
                            <a:schemeClr val="accent1"/>
                          </a:solidFill>
                        </a:rPr>
                        <a:t>Titan</a:t>
                      </a:r>
                      <a:endParaRPr lang="en-US" dirty="0">
                        <a:solidFill>
                          <a:schemeClr val="accent1"/>
                        </a:solidFill>
                      </a:endParaRPr>
                    </a:p>
                  </a:txBody>
                  <a:tcPr/>
                </a:tc>
                <a:tc>
                  <a:txBody>
                    <a:bodyPr/>
                    <a:lstStyle/>
                    <a:p>
                      <a:r>
                        <a:rPr lang="en-US" sz="1800" kern="1200" baseline="0" dirty="0" smtClean="0">
                          <a:solidFill>
                            <a:schemeClr val="accent1"/>
                          </a:solidFill>
                        </a:rPr>
                        <a:t>Cray XK7</a:t>
                      </a:r>
                      <a:endParaRPr lang="en-US" dirty="0">
                        <a:solidFill>
                          <a:schemeClr val="accent1"/>
                        </a:solidFill>
                      </a:endParaRPr>
                    </a:p>
                  </a:txBody>
                  <a:tcPr/>
                </a:tc>
                <a:tc>
                  <a:txBody>
                    <a:bodyPr/>
                    <a:lstStyle/>
                    <a:p>
                      <a:r>
                        <a:rPr lang="en-US" b="1" u="sng" dirty="0" smtClean="0">
                          <a:solidFill>
                            <a:schemeClr val="accent1"/>
                          </a:solidFill>
                        </a:rPr>
                        <a:t>440</a:t>
                      </a:r>
                      <a:endParaRPr lang="en-US" b="1" u="sng" dirty="0">
                        <a:solidFill>
                          <a:schemeClr val="accent1"/>
                        </a:solidFill>
                      </a:endParaRPr>
                    </a:p>
                  </a:txBody>
                  <a:tcPr>
                    <a:solidFill>
                      <a:schemeClr val="accent1">
                        <a:alpha val="50000"/>
                      </a:schemeClr>
                    </a:solidFill>
                  </a:tcPr>
                </a:tc>
                <a:tc>
                  <a:txBody>
                    <a:bodyPr/>
                    <a:lstStyle/>
                    <a:p>
                      <a:r>
                        <a:rPr lang="en-US" dirty="0" smtClean="0">
                          <a:solidFill>
                            <a:schemeClr val="accent1"/>
                          </a:solidFill>
                        </a:rPr>
                        <a:t>163</a:t>
                      </a:r>
                      <a:endParaRPr lang="en-US" dirty="0">
                        <a:solidFill>
                          <a:schemeClr val="accent1"/>
                        </a:solidFill>
                      </a:endParaRPr>
                    </a:p>
                  </a:txBody>
                  <a:tcPr>
                    <a:solidFill>
                      <a:schemeClr val="accent1">
                        <a:alpha val="50000"/>
                      </a:schemeClr>
                    </a:solidFill>
                  </a:tcPr>
                </a:tc>
                <a:tc>
                  <a:txBody>
                    <a:bodyPr/>
                    <a:lstStyle/>
                    <a:p>
                      <a:r>
                        <a:rPr lang="en-US" dirty="0" smtClean="0">
                          <a:solidFill>
                            <a:schemeClr val="accent1"/>
                          </a:solidFill>
                        </a:rPr>
                        <a:t>39</a:t>
                      </a:r>
                      <a:endParaRPr lang="en-US" b="1" dirty="0">
                        <a:solidFill>
                          <a:schemeClr val="accent1"/>
                        </a:solidFill>
                      </a:endParaRPr>
                    </a:p>
                  </a:txBody>
                  <a:tcPr>
                    <a:solidFill>
                      <a:schemeClr val="accent1">
                        <a:alpha val="50000"/>
                      </a:schemeClr>
                    </a:solidFill>
                  </a:tcPr>
                </a:tc>
                <a:tc>
                  <a:txBody>
                    <a:bodyPr/>
                    <a:lstStyle/>
                    <a:p>
                      <a:r>
                        <a:rPr lang="en-US" dirty="0" smtClean="0">
                          <a:solidFill>
                            <a:schemeClr val="accent1"/>
                          </a:solidFill>
                        </a:rPr>
                        <a:t>16K</a:t>
                      </a:r>
                      <a:endParaRPr lang="en-US" dirty="0">
                        <a:solidFill>
                          <a:schemeClr val="accent1"/>
                        </a:solidFill>
                      </a:endParaRPr>
                    </a:p>
                  </a:txBody>
                  <a:tcPr/>
                </a:tc>
                <a:tc>
                  <a:txBody>
                    <a:bodyPr/>
                    <a:lstStyle/>
                    <a:p>
                      <a:r>
                        <a:rPr lang="en-US" dirty="0" smtClean="0">
                          <a:solidFill>
                            <a:schemeClr val="accent1"/>
                          </a:solidFill>
                        </a:rPr>
                        <a:t>4</a:t>
                      </a:r>
                      <a:endParaRPr lang="en-US" dirty="0">
                        <a:solidFill>
                          <a:schemeClr val="accent1"/>
                        </a:solidFill>
                      </a:endParaRPr>
                    </a:p>
                  </a:txBody>
                  <a:tcPr/>
                </a:tc>
                <a:tc>
                  <a:txBody>
                    <a:bodyPr/>
                    <a:lstStyle/>
                    <a:p>
                      <a:r>
                        <a:rPr lang="en-US" dirty="0" smtClean="0">
                          <a:solidFill>
                            <a:schemeClr val="accent1"/>
                          </a:solidFill>
                        </a:rPr>
                        <a:t>1</a:t>
                      </a:r>
                      <a:endParaRPr lang="en-US" dirty="0">
                        <a:solidFill>
                          <a:schemeClr val="accent1"/>
                        </a:solidFill>
                      </a:endParaRPr>
                    </a:p>
                  </a:txBody>
                  <a:tcPr/>
                </a:tc>
                <a:tc>
                  <a:txBody>
                    <a:bodyPr/>
                    <a:lstStyle/>
                    <a:p>
                      <a:r>
                        <a:rPr lang="en-US" dirty="0" smtClean="0">
                          <a:solidFill>
                            <a:schemeClr val="accent1"/>
                          </a:solidFill>
                        </a:rPr>
                        <a:t>2</a:t>
                      </a:r>
                      <a:endParaRPr lang="en-US" dirty="0">
                        <a:solidFill>
                          <a:schemeClr val="accent1"/>
                        </a:solidFill>
                      </a:endParaRPr>
                    </a:p>
                  </a:txBody>
                  <a:tcPr>
                    <a:solidFill>
                      <a:schemeClr val="accent1">
                        <a:alpha val="50000"/>
                      </a:schemeClr>
                    </a:solidFill>
                  </a:tcPr>
                </a:tc>
              </a:tr>
              <a:tr h="370840">
                <a:tc>
                  <a:txBody>
                    <a:bodyPr/>
                    <a:lstStyle/>
                    <a:p>
                      <a:r>
                        <a:rPr lang="en-US" dirty="0" smtClean="0"/>
                        <a:t>4</a:t>
                      </a:r>
                      <a:endParaRPr lang="en-US" dirty="0"/>
                    </a:p>
                  </a:txBody>
                  <a:tcPr>
                    <a:solidFill>
                      <a:schemeClr val="accent1">
                        <a:alpha val="50000"/>
                      </a:schemeClr>
                    </a:solidFill>
                  </a:tcPr>
                </a:tc>
                <a:tc>
                  <a:txBody>
                    <a:bodyPr/>
                    <a:lstStyle/>
                    <a:p>
                      <a:r>
                        <a:rPr lang="en-US" dirty="0" smtClean="0">
                          <a:solidFill>
                            <a:schemeClr val="accent1"/>
                          </a:solidFill>
                        </a:rPr>
                        <a:t>KAUST/SA</a:t>
                      </a:r>
                      <a:endParaRPr lang="en-US" dirty="0">
                        <a:solidFill>
                          <a:schemeClr val="accent1"/>
                        </a:solidFill>
                      </a:endParaRPr>
                    </a:p>
                  </a:txBody>
                  <a:tcPr/>
                </a:tc>
                <a:tc>
                  <a:txBody>
                    <a:bodyPr/>
                    <a:lstStyle/>
                    <a:p>
                      <a:r>
                        <a:rPr lang="en-US" sz="1800" kern="1200" baseline="0" dirty="0" err="1" smtClean="0">
                          <a:solidFill>
                            <a:schemeClr val="accent1"/>
                          </a:solidFill>
                        </a:rPr>
                        <a:t>Sha</a:t>
                      </a:r>
                      <a:r>
                        <a:rPr lang="en-US" sz="1800" kern="1200" baseline="0" dirty="0" smtClean="0">
                          <a:solidFill>
                            <a:schemeClr val="accent1"/>
                          </a:solidFill>
                        </a:rPr>
                        <a:t>. </a:t>
                      </a:r>
                      <a:r>
                        <a:rPr lang="en-US" baseline="0" dirty="0" smtClean="0">
                          <a:solidFill>
                            <a:schemeClr val="accent1"/>
                          </a:solidFill>
                        </a:rPr>
                        <a:t>II</a:t>
                      </a:r>
                      <a:endParaRPr lang="en-US" b="1" dirty="0">
                        <a:solidFill>
                          <a:schemeClr val="accent1"/>
                        </a:solidFill>
                      </a:endParaRPr>
                    </a:p>
                  </a:txBody>
                  <a:tcPr/>
                </a:tc>
                <a:tc>
                  <a:txBody>
                    <a:bodyPr/>
                    <a:lstStyle/>
                    <a:p>
                      <a:r>
                        <a:rPr lang="en-US" sz="1800" kern="1200" baseline="0" dirty="0" smtClean="0">
                          <a:solidFill>
                            <a:schemeClr val="accent1"/>
                          </a:solidFill>
                        </a:rPr>
                        <a:t>Cray XC40</a:t>
                      </a:r>
                      <a:endParaRPr lang="en-US" dirty="0">
                        <a:solidFill>
                          <a:schemeClr val="accent1"/>
                        </a:solidFill>
                      </a:endParaRPr>
                    </a:p>
                  </a:txBody>
                  <a:tcPr/>
                </a:tc>
                <a:tc>
                  <a:txBody>
                    <a:bodyPr/>
                    <a:lstStyle/>
                    <a:p>
                      <a:r>
                        <a:rPr lang="en-US" b="1" u="sng" dirty="0" smtClean="0">
                          <a:solidFill>
                            <a:schemeClr val="accent1"/>
                          </a:solidFill>
                        </a:rPr>
                        <a:t>326</a:t>
                      </a:r>
                      <a:endParaRPr lang="en-US" b="1" u="sng" dirty="0">
                        <a:solidFill>
                          <a:schemeClr val="accent1"/>
                        </a:solidFill>
                      </a:endParaRPr>
                    </a:p>
                  </a:txBody>
                  <a:tcPr>
                    <a:solidFill>
                      <a:schemeClr val="accent1">
                        <a:alpha val="50000"/>
                      </a:schemeClr>
                    </a:solidFill>
                  </a:tcPr>
                </a:tc>
                <a:tc>
                  <a:txBody>
                    <a:bodyPr/>
                    <a:lstStyle/>
                    <a:p>
                      <a:r>
                        <a:rPr lang="en-US" dirty="0" smtClean="0">
                          <a:solidFill>
                            <a:schemeClr val="accent1"/>
                          </a:solidFill>
                        </a:rPr>
                        <a:t>287</a:t>
                      </a:r>
                      <a:endParaRPr lang="en-US" dirty="0">
                        <a:solidFill>
                          <a:schemeClr val="accent1"/>
                        </a:solidFill>
                      </a:endParaRPr>
                    </a:p>
                  </a:txBody>
                  <a:tcPr>
                    <a:solidFill>
                      <a:schemeClr val="accent1">
                        <a:alpha val="50000"/>
                      </a:schemeClr>
                    </a:solidFill>
                  </a:tcPr>
                </a:tc>
                <a:tc>
                  <a:txBody>
                    <a:bodyPr/>
                    <a:lstStyle/>
                    <a:p>
                      <a:r>
                        <a:rPr lang="en-US" b="1" u="sng" dirty="0" smtClean="0">
                          <a:solidFill>
                            <a:schemeClr val="accent1"/>
                          </a:solidFill>
                        </a:rPr>
                        <a:t>175</a:t>
                      </a:r>
                      <a:endParaRPr lang="en-US" b="1" u="sng" dirty="0">
                        <a:solidFill>
                          <a:schemeClr val="accent1"/>
                        </a:solidFill>
                      </a:endParaRPr>
                    </a:p>
                  </a:txBody>
                  <a:tcPr>
                    <a:solidFill>
                      <a:schemeClr val="accent1">
                        <a:alpha val="50000"/>
                      </a:schemeClr>
                    </a:solidFill>
                  </a:tcPr>
                </a:tc>
                <a:tc>
                  <a:txBody>
                    <a:bodyPr/>
                    <a:lstStyle/>
                    <a:p>
                      <a:r>
                        <a:rPr lang="en-US" dirty="0" smtClean="0">
                          <a:solidFill>
                            <a:schemeClr val="accent1"/>
                          </a:solidFill>
                        </a:rPr>
                        <a:t>12K</a:t>
                      </a:r>
                      <a:endParaRPr lang="en-US" dirty="0">
                        <a:solidFill>
                          <a:schemeClr val="accent1"/>
                        </a:solidFill>
                      </a:endParaRPr>
                    </a:p>
                  </a:txBody>
                  <a:tcPr/>
                </a:tc>
                <a:tc>
                  <a:txBody>
                    <a:bodyPr/>
                    <a:lstStyle/>
                    <a:p>
                      <a:r>
                        <a:rPr lang="en-US" dirty="0" smtClean="0">
                          <a:solidFill>
                            <a:schemeClr val="accent1"/>
                          </a:solidFill>
                        </a:rPr>
                        <a:t>16</a:t>
                      </a:r>
                      <a:endParaRPr lang="en-US" dirty="0">
                        <a:solidFill>
                          <a:schemeClr val="accent1"/>
                        </a:solidFill>
                      </a:endParaRPr>
                    </a:p>
                  </a:txBody>
                  <a:tcPr/>
                </a:tc>
                <a:tc>
                  <a:txBody>
                    <a:bodyPr/>
                    <a:lstStyle/>
                    <a:p>
                      <a:r>
                        <a:rPr lang="en-US" dirty="0" smtClean="0">
                          <a:solidFill>
                            <a:schemeClr val="accent1"/>
                          </a:solidFill>
                        </a:rPr>
                        <a:t>0</a:t>
                      </a:r>
                      <a:endParaRPr lang="en-US" dirty="0">
                        <a:solidFill>
                          <a:schemeClr val="accent1"/>
                        </a:solidFill>
                      </a:endParaRPr>
                    </a:p>
                  </a:txBody>
                  <a:tcPr/>
                </a:tc>
                <a:tc>
                  <a:txBody>
                    <a:bodyPr/>
                    <a:lstStyle/>
                    <a:p>
                      <a:r>
                        <a:rPr lang="en-US" dirty="0" smtClean="0">
                          <a:solidFill>
                            <a:schemeClr val="accent1"/>
                          </a:solidFill>
                        </a:rPr>
                        <a:t>9</a:t>
                      </a:r>
                      <a:endParaRPr lang="en-US" dirty="0">
                        <a:solidFill>
                          <a:schemeClr val="accent1"/>
                        </a:solidFill>
                      </a:endParaRPr>
                    </a:p>
                  </a:txBody>
                  <a:tcPr>
                    <a:solidFill>
                      <a:schemeClr val="accent1">
                        <a:alpha val="45000"/>
                      </a:schemeClr>
                    </a:solidFill>
                  </a:tcPr>
                </a:tc>
              </a:tr>
              <a:tr h="370840">
                <a:tc>
                  <a:txBody>
                    <a:bodyPr/>
                    <a:lstStyle/>
                    <a:p>
                      <a:r>
                        <a:rPr lang="en-US" dirty="0" smtClean="0"/>
                        <a:t>5</a:t>
                      </a:r>
                      <a:endParaRPr lang="en-US" dirty="0"/>
                    </a:p>
                  </a:txBody>
                  <a:tcPr>
                    <a:solidFill>
                      <a:schemeClr val="accent1">
                        <a:alpha val="50000"/>
                      </a:schemeClr>
                    </a:solidFill>
                  </a:tcPr>
                </a:tc>
                <a:tc>
                  <a:txBody>
                    <a:bodyPr/>
                    <a:lstStyle/>
                    <a:p>
                      <a:r>
                        <a:rPr lang="en-US" dirty="0" smtClean="0">
                          <a:solidFill>
                            <a:schemeClr val="accent1"/>
                          </a:solidFill>
                        </a:rPr>
                        <a:t>DOE/NER/USA</a:t>
                      </a:r>
                      <a:endParaRPr lang="en-US" dirty="0">
                        <a:solidFill>
                          <a:schemeClr val="accent1"/>
                        </a:solidFill>
                      </a:endParaRPr>
                    </a:p>
                  </a:txBody>
                  <a:tcPr/>
                </a:tc>
                <a:tc>
                  <a:txBody>
                    <a:bodyPr/>
                    <a:lstStyle/>
                    <a:p>
                      <a:r>
                        <a:rPr lang="en-US" dirty="0" smtClean="0">
                          <a:solidFill>
                            <a:schemeClr val="accent1"/>
                          </a:solidFill>
                        </a:rPr>
                        <a:t>Edison</a:t>
                      </a:r>
                      <a:endParaRPr lang="en-US" dirty="0">
                        <a:solidFill>
                          <a:schemeClr val="accent1"/>
                        </a:solidFill>
                      </a:endParaRPr>
                    </a:p>
                  </a:txBody>
                  <a:tcPr/>
                </a:tc>
                <a:tc>
                  <a:txBody>
                    <a:bodyPr/>
                    <a:lstStyle/>
                    <a:p>
                      <a:r>
                        <a:rPr lang="en-US" dirty="0" smtClean="0">
                          <a:solidFill>
                            <a:schemeClr val="accent1"/>
                          </a:solidFill>
                        </a:rPr>
                        <a:t>Cray XC30</a:t>
                      </a:r>
                      <a:endParaRPr lang="en-US" dirty="0">
                        <a:solidFill>
                          <a:schemeClr val="accent1"/>
                        </a:solidFill>
                      </a:endParaRPr>
                    </a:p>
                  </a:txBody>
                  <a:tcPr/>
                </a:tc>
                <a:tc>
                  <a:txBody>
                    <a:bodyPr/>
                    <a:lstStyle/>
                    <a:p>
                      <a:r>
                        <a:rPr lang="en-US" b="1" u="sng" dirty="0" smtClean="0">
                          <a:solidFill>
                            <a:schemeClr val="accent1"/>
                          </a:solidFill>
                        </a:rPr>
                        <a:t>296</a:t>
                      </a:r>
                      <a:endParaRPr lang="en-US" b="1" u="sng" dirty="0">
                        <a:solidFill>
                          <a:schemeClr val="accent1"/>
                        </a:solidFill>
                      </a:endParaRPr>
                    </a:p>
                  </a:txBody>
                  <a:tcPr>
                    <a:solidFill>
                      <a:schemeClr val="accent1">
                        <a:alpha val="50000"/>
                      </a:schemeClr>
                    </a:solidFill>
                  </a:tcPr>
                </a:tc>
                <a:tc>
                  <a:txBody>
                    <a:bodyPr/>
                    <a:lstStyle/>
                    <a:p>
                      <a:r>
                        <a:rPr lang="en-US" dirty="0" smtClean="0">
                          <a:solidFill>
                            <a:schemeClr val="accent1"/>
                          </a:solidFill>
                        </a:rPr>
                        <a:t>246</a:t>
                      </a:r>
                      <a:endParaRPr lang="en-US" dirty="0">
                        <a:solidFill>
                          <a:schemeClr val="accent1"/>
                        </a:solidFill>
                      </a:endParaRPr>
                    </a:p>
                  </a:txBody>
                  <a:tcPr>
                    <a:solidFill>
                      <a:schemeClr val="accent1">
                        <a:alpha val="50000"/>
                      </a:schemeClr>
                    </a:solidFill>
                  </a:tcPr>
                </a:tc>
                <a:tc>
                  <a:txBody>
                    <a:bodyPr/>
                    <a:lstStyle/>
                    <a:p>
                      <a:r>
                        <a:rPr lang="en-US" dirty="0" smtClean="0">
                          <a:solidFill>
                            <a:schemeClr val="accent1"/>
                          </a:solidFill>
                        </a:rPr>
                        <a:t>127</a:t>
                      </a:r>
                      <a:endParaRPr lang="en-US" dirty="0">
                        <a:solidFill>
                          <a:schemeClr val="accent1"/>
                        </a:solidFill>
                      </a:endParaRPr>
                    </a:p>
                  </a:txBody>
                  <a:tcPr>
                    <a:solidFill>
                      <a:schemeClr val="accent1">
                        <a:alpha val="50000"/>
                      </a:schemeClr>
                    </a:solidFill>
                  </a:tcPr>
                </a:tc>
                <a:tc>
                  <a:txBody>
                    <a:bodyPr/>
                    <a:lstStyle/>
                    <a:p>
                      <a:r>
                        <a:rPr lang="en-US" dirty="0" smtClean="0">
                          <a:solidFill>
                            <a:schemeClr val="accent1"/>
                          </a:solidFill>
                        </a:rPr>
                        <a:t>11K</a:t>
                      </a:r>
                      <a:endParaRPr lang="en-US" dirty="0">
                        <a:solidFill>
                          <a:schemeClr val="accent1"/>
                        </a:solidFill>
                      </a:endParaRPr>
                    </a:p>
                  </a:txBody>
                  <a:tcPr/>
                </a:tc>
                <a:tc>
                  <a:txBody>
                    <a:bodyPr/>
                    <a:lstStyle/>
                    <a:p>
                      <a:r>
                        <a:rPr lang="en-US" dirty="0" smtClean="0">
                          <a:solidFill>
                            <a:schemeClr val="accent1"/>
                          </a:solidFill>
                        </a:rPr>
                        <a:t>12</a:t>
                      </a:r>
                      <a:endParaRPr lang="en-US" dirty="0">
                        <a:solidFill>
                          <a:schemeClr val="accent1"/>
                        </a:solidFill>
                      </a:endParaRPr>
                    </a:p>
                  </a:txBody>
                  <a:tcPr/>
                </a:tc>
                <a:tc>
                  <a:txBody>
                    <a:bodyPr/>
                    <a:lstStyle/>
                    <a:p>
                      <a:r>
                        <a:rPr lang="en-US" dirty="0" smtClean="0">
                          <a:solidFill>
                            <a:schemeClr val="accent1"/>
                          </a:solidFill>
                        </a:rPr>
                        <a:t>0</a:t>
                      </a:r>
                      <a:endParaRPr lang="en-US" dirty="0">
                        <a:solidFill>
                          <a:schemeClr val="accent1"/>
                        </a:solidFill>
                      </a:endParaRPr>
                    </a:p>
                  </a:txBody>
                  <a:tcPr/>
                </a:tc>
                <a:tc>
                  <a:txBody>
                    <a:bodyPr/>
                    <a:lstStyle/>
                    <a:p>
                      <a:r>
                        <a:rPr lang="en-US" dirty="0" smtClean="0">
                          <a:solidFill>
                            <a:schemeClr val="accent1"/>
                          </a:solidFill>
                        </a:rPr>
                        <a:t>40</a:t>
                      </a:r>
                      <a:endParaRPr lang="en-US" dirty="0">
                        <a:solidFill>
                          <a:schemeClr val="accent1"/>
                        </a:solidFill>
                      </a:endParaRPr>
                    </a:p>
                  </a:txBody>
                  <a:tcPr>
                    <a:solidFill>
                      <a:schemeClr val="accent1">
                        <a:alpha val="45000"/>
                      </a:schemeClr>
                    </a:solidFill>
                  </a:tcPr>
                </a:tc>
              </a:tr>
              <a:tr h="370840">
                <a:tc>
                  <a:txBody>
                    <a:bodyPr/>
                    <a:lstStyle/>
                    <a:p>
                      <a:r>
                        <a:rPr lang="en-US" dirty="0" smtClean="0"/>
                        <a:t>6</a:t>
                      </a:r>
                      <a:endParaRPr lang="en-US" dirty="0"/>
                    </a:p>
                  </a:txBody>
                  <a:tcPr>
                    <a:solidFill>
                      <a:schemeClr val="accent1">
                        <a:alpha val="50000"/>
                      </a:schemeClr>
                    </a:solidFill>
                  </a:tcPr>
                </a:tc>
                <a:tc>
                  <a:txBody>
                    <a:bodyPr/>
                    <a:lstStyle/>
                    <a:p>
                      <a:r>
                        <a:rPr lang="en-US" sz="1800" kern="1200" baseline="0" dirty="0" smtClean="0">
                          <a:solidFill>
                            <a:schemeClr val="accent1"/>
                          </a:solidFill>
                        </a:rPr>
                        <a:t>CSCS</a:t>
                      </a:r>
                    </a:p>
                    <a:p>
                      <a:r>
                        <a:rPr lang="en-US" sz="1800" kern="1200" baseline="0" dirty="0" smtClean="0">
                          <a:solidFill>
                            <a:schemeClr val="accent1"/>
                          </a:solidFill>
                        </a:rPr>
                        <a:t>Swiss</a:t>
                      </a:r>
                      <a:endParaRPr lang="en-US" dirty="0">
                        <a:solidFill>
                          <a:schemeClr val="accent1"/>
                        </a:solidFill>
                      </a:endParaRPr>
                    </a:p>
                  </a:txBody>
                  <a:tcPr/>
                </a:tc>
                <a:tc>
                  <a:txBody>
                    <a:bodyPr/>
                    <a:lstStyle/>
                    <a:p>
                      <a:r>
                        <a:rPr lang="en-US" sz="1800" kern="1200" baseline="0" dirty="0" smtClean="0">
                          <a:solidFill>
                            <a:schemeClr val="accent1"/>
                          </a:solidFill>
                        </a:rPr>
                        <a:t>Piz </a:t>
                      </a:r>
                      <a:r>
                        <a:rPr lang="en-US" sz="1800" kern="1200" baseline="0" dirty="0" err="1" smtClean="0">
                          <a:solidFill>
                            <a:schemeClr val="accent1"/>
                          </a:solidFill>
                        </a:rPr>
                        <a:t>Daint</a:t>
                      </a:r>
                      <a:endParaRPr lang="en-US" b="0" dirty="0">
                        <a:solidFill>
                          <a:schemeClr val="accent1"/>
                        </a:solidFill>
                      </a:endParaRPr>
                    </a:p>
                  </a:txBody>
                  <a:tcPr/>
                </a:tc>
                <a:tc>
                  <a:txBody>
                    <a:bodyPr/>
                    <a:lstStyle/>
                    <a:p>
                      <a:r>
                        <a:rPr lang="en-US" sz="1800" kern="1200" baseline="0" dirty="0" smtClean="0">
                          <a:solidFill>
                            <a:schemeClr val="accent1"/>
                          </a:solidFill>
                        </a:rPr>
                        <a:t>Cray XC30</a:t>
                      </a:r>
                      <a:endParaRPr lang="en-US" dirty="0">
                        <a:solidFill>
                          <a:schemeClr val="accent1"/>
                        </a:solidFill>
                      </a:endParaRPr>
                    </a:p>
                  </a:txBody>
                  <a:tcPr/>
                </a:tc>
                <a:tc>
                  <a:txBody>
                    <a:bodyPr/>
                    <a:lstStyle/>
                    <a:p>
                      <a:r>
                        <a:rPr lang="en-US" b="1" u="sng" dirty="0" smtClean="0">
                          <a:solidFill>
                            <a:schemeClr val="accent1"/>
                          </a:solidFill>
                        </a:rPr>
                        <a:t>153</a:t>
                      </a:r>
                      <a:endParaRPr lang="en-US" b="1" u="sng" dirty="0">
                        <a:solidFill>
                          <a:schemeClr val="accent1"/>
                        </a:solidFill>
                      </a:endParaRPr>
                    </a:p>
                  </a:txBody>
                  <a:tcPr>
                    <a:solidFill>
                      <a:schemeClr val="accent1">
                        <a:alpha val="50000"/>
                      </a:schemeClr>
                    </a:solidFill>
                  </a:tcPr>
                </a:tc>
                <a:tc>
                  <a:txBody>
                    <a:bodyPr/>
                    <a:lstStyle/>
                    <a:p>
                      <a:r>
                        <a:rPr lang="en-US" dirty="0" smtClean="0">
                          <a:solidFill>
                            <a:schemeClr val="accent1"/>
                          </a:solidFill>
                        </a:rPr>
                        <a:t>69</a:t>
                      </a:r>
                      <a:endParaRPr lang="en-US" dirty="0">
                        <a:solidFill>
                          <a:schemeClr val="accent1"/>
                        </a:solidFill>
                      </a:endParaRPr>
                    </a:p>
                  </a:txBody>
                  <a:tcPr>
                    <a:solidFill>
                      <a:schemeClr val="accent1">
                        <a:alpha val="50000"/>
                      </a:schemeClr>
                    </a:solidFill>
                  </a:tcPr>
                </a:tc>
                <a:tc>
                  <a:txBody>
                    <a:bodyPr/>
                    <a:lstStyle/>
                    <a:p>
                      <a:r>
                        <a:rPr lang="en-US" dirty="0" smtClean="0">
                          <a:solidFill>
                            <a:schemeClr val="accent1"/>
                          </a:solidFill>
                        </a:rPr>
                        <a:t>19</a:t>
                      </a:r>
                      <a:endParaRPr lang="en-US" dirty="0">
                        <a:solidFill>
                          <a:schemeClr val="accent1"/>
                        </a:solidFill>
                      </a:endParaRPr>
                    </a:p>
                  </a:txBody>
                  <a:tcPr>
                    <a:solidFill>
                      <a:schemeClr val="accent1">
                        <a:alpha val="50000"/>
                      </a:schemeClr>
                    </a:solidFill>
                  </a:tcPr>
                </a:tc>
                <a:tc>
                  <a:txBody>
                    <a:bodyPr/>
                    <a:lstStyle/>
                    <a:p>
                      <a:r>
                        <a:rPr lang="en-US" dirty="0" smtClean="0">
                          <a:solidFill>
                            <a:schemeClr val="accent1"/>
                          </a:solidFill>
                        </a:rPr>
                        <a:t>4K</a:t>
                      </a:r>
                    </a:p>
                  </a:txBody>
                  <a:tcPr/>
                </a:tc>
                <a:tc>
                  <a:txBody>
                    <a:bodyPr/>
                    <a:lstStyle/>
                    <a:p>
                      <a:r>
                        <a:rPr lang="en-US" dirty="0" smtClean="0">
                          <a:solidFill>
                            <a:schemeClr val="accent1"/>
                          </a:solidFill>
                        </a:rPr>
                        <a:t>8</a:t>
                      </a:r>
                      <a:endParaRPr lang="en-US" dirty="0">
                        <a:solidFill>
                          <a:schemeClr val="accent1"/>
                        </a:solidFill>
                      </a:endParaRPr>
                    </a:p>
                  </a:txBody>
                  <a:tcPr/>
                </a:tc>
                <a:tc>
                  <a:txBody>
                    <a:bodyPr/>
                    <a:lstStyle/>
                    <a:p>
                      <a:r>
                        <a:rPr lang="en-US" dirty="0" smtClean="0">
                          <a:solidFill>
                            <a:schemeClr val="accent1"/>
                          </a:solidFill>
                        </a:rPr>
                        <a:t>1</a:t>
                      </a:r>
                      <a:endParaRPr lang="en-US" dirty="0">
                        <a:solidFill>
                          <a:schemeClr val="accent1"/>
                        </a:solidFill>
                      </a:endParaRPr>
                    </a:p>
                  </a:txBody>
                  <a:tcPr/>
                </a:tc>
                <a:tc>
                  <a:txBody>
                    <a:bodyPr/>
                    <a:lstStyle/>
                    <a:p>
                      <a:r>
                        <a:rPr lang="en-US" dirty="0" smtClean="0">
                          <a:solidFill>
                            <a:schemeClr val="accent1"/>
                          </a:solidFill>
                        </a:rPr>
                        <a:t>7</a:t>
                      </a:r>
                      <a:endParaRPr lang="en-US" dirty="0">
                        <a:solidFill>
                          <a:schemeClr val="accent1"/>
                        </a:solidFill>
                      </a:endParaRPr>
                    </a:p>
                  </a:txBody>
                  <a:tcPr>
                    <a:solidFill>
                      <a:schemeClr val="accent1">
                        <a:alpha val="45000"/>
                      </a:schemeClr>
                    </a:solidFill>
                  </a:tcPr>
                </a:tc>
              </a:tr>
              <a:tr h="370840">
                <a:tc>
                  <a:txBody>
                    <a:bodyPr/>
                    <a:lstStyle/>
                    <a:p>
                      <a:r>
                        <a:rPr lang="en-US" dirty="0" smtClean="0"/>
                        <a:t>8</a:t>
                      </a:r>
                      <a:endParaRPr lang="en-US" dirty="0"/>
                    </a:p>
                  </a:txBody>
                  <a:tcPr>
                    <a:solidFill>
                      <a:schemeClr val="accent1">
                        <a:alpha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1"/>
                          </a:solidFill>
                        </a:rPr>
                        <a:t>HLRS/Germany</a:t>
                      </a:r>
                    </a:p>
                  </a:txBody>
                  <a:tcPr/>
                </a:tc>
                <a:tc>
                  <a:txBody>
                    <a:bodyPr/>
                    <a:lstStyle/>
                    <a:p>
                      <a:r>
                        <a:rPr lang="en-US" sz="1800" kern="1200" baseline="0" dirty="0" smtClean="0">
                          <a:solidFill>
                            <a:schemeClr val="accent1"/>
                          </a:solidFill>
                        </a:rPr>
                        <a:t>NEC </a:t>
                      </a:r>
                      <a:endParaRPr lang="en-US" b="0" dirty="0">
                        <a:solidFill>
                          <a:schemeClr val="accent1"/>
                        </a:solidFill>
                      </a:endParaRPr>
                    </a:p>
                  </a:txBody>
                  <a:tcPr/>
                </a:tc>
                <a:tc>
                  <a:txBody>
                    <a:bodyPr/>
                    <a:lstStyle/>
                    <a:p>
                      <a:r>
                        <a:rPr lang="en-US" sz="1800" kern="1200" baseline="0" dirty="0" smtClean="0">
                          <a:solidFill>
                            <a:schemeClr val="accent1"/>
                          </a:solidFill>
                        </a:rPr>
                        <a:t>SX-ACE</a:t>
                      </a:r>
                      <a:endParaRPr lang="en-US" b="0" dirty="0">
                        <a:solidFill>
                          <a:schemeClr val="accent1"/>
                        </a:solidFill>
                      </a:endParaRPr>
                    </a:p>
                  </a:txBody>
                  <a:tcPr/>
                </a:tc>
                <a:tc>
                  <a:txBody>
                    <a:bodyPr/>
                    <a:lstStyle/>
                    <a:p>
                      <a:r>
                        <a:rPr lang="en-US" b="1" u="sng" dirty="0" smtClean="0">
                          <a:solidFill>
                            <a:schemeClr val="accent1"/>
                          </a:solidFill>
                        </a:rPr>
                        <a:t>3.3</a:t>
                      </a:r>
                    </a:p>
                    <a:p>
                      <a:pPr>
                        <a:buFontTx/>
                        <a:buNone/>
                      </a:pPr>
                      <a:r>
                        <a:rPr lang="en-US" b="0" u="none" dirty="0" smtClean="0">
                          <a:solidFill>
                            <a:schemeClr val="accent1"/>
                          </a:solidFill>
                        </a:rPr>
                        <a:t>* </a:t>
                      </a:r>
                      <a:r>
                        <a:rPr lang="en-US" b="0" i="1" u="none" dirty="0" smtClean="0">
                          <a:solidFill>
                            <a:schemeClr val="accent1"/>
                          </a:solidFill>
                        </a:rPr>
                        <a:t>The </a:t>
                      </a:r>
                      <a:endParaRPr lang="en-US" b="0" i="1" u="none" dirty="0">
                        <a:solidFill>
                          <a:schemeClr val="accent1"/>
                        </a:solidFill>
                      </a:endParaRPr>
                    </a:p>
                  </a:txBody>
                  <a:tcPr>
                    <a:solidFill>
                      <a:schemeClr val="accent1">
                        <a:alpha val="50000"/>
                      </a:schemeClr>
                    </a:solidFill>
                  </a:tcPr>
                </a:tc>
                <a:tc>
                  <a:txBody>
                    <a:bodyPr/>
                    <a:lstStyle/>
                    <a:p>
                      <a:r>
                        <a:rPr lang="en-US" dirty="0" smtClean="0">
                          <a:solidFill>
                            <a:schemeClr val="accent1"/>
                          </a:solidFill>
                        </a:rPr>
                        <a:t>1.8</a:t>
                      </a:r>
                    </a:p>
                    <a:p>
                      <a:r>
                        <a:rPr lang="en-US" i="1" dirty="0" smtClean="0">
                          <a:solidFill>
                            <a:schemeClr val="accent1"/>
                          </a:solidFill>
                        </a:rPr>
                        <a:t>metric</a:t>
                      </a:r>
                      <a:endParaRPr lang="en-US" i="1" dirty="0">
                        <a:solidFill>
                          <a:schemeClr val="accent1"/>
                        </a:solidFill>
                      </a:endParaRPr>
                    </a:p>
                  </a:txBody>
                  <a:tcPr>
                    <a:solidFill>
                      <a:schemeClr val="accent1">
                        <a:alpha val="50000"/>
                      </a:schemeClr>
                    </a:solidFill>
                  </a:tcPr>
                </a:tc>
                <a:tc>
                  <a:txBody>
                    <a:bodyPr/>
                    <a:lstStyle/>
                    <a:p>
                      <a:r>
                        <a:rPr lang="en-US" dirty="0" smtClean="0">
                          <a:solidFill>
                            <a:schemeClr val="accent1"/>
                          </a:solidFill>
                        </a:rPr>
                        <a:t>.75</a:t>
                      </a:r>
                      <a:endParaRPr lang="en-US" dirty="0">
                        <a:solidFill>
                          <a:schemeClr val="accent1"/>
                        </a:solidFill>
                      </a:endParaRPr>
                    </a:p>
                  </a:txBody>
                  <a:tcPr>
                    <a:solidFill>
                      <a:schemeClr val="accent1">
                        <a:alpha val="50000"/>
                      </a:schemeClr>
                    </a:solidFill>
                  </a:tcPr>
                </a:tc>
                <a:tc>
                  <a:txBody>
                    <a:bodyPr/>
                    <a:lstStyle/>
                    <a:p>
                      <a:r>
                        <a:rPr lang="en-US" dirty="0" smtClean="0">
                          <a:solidFill>
                            <a:schemeClr val="accent1"/>
                          </a:solidFill>
                        </a:rPr>
                        <a:t>256</a:t>
                      </a:r>
                      <a:endParaRPr lang="en-US" dirty="0">
                        <a:solidFill>
                          <a:schemeClr val="accent1"/>
                        </a:solidFill>
                      </a:endParaRPr>
                    </a:p>
                  </a:txBody>
                  <a:tcPr/>
                </a:tc>
                <a:tc>
                  <a:txBody>
                    <a:bodyPr/>
                    <a:lstStyle/>
                    <a:p>
                      <a:r>
                        <a:rPr lang="en-US" dirty="0" smtClean="0">
                          <a:solidFill>
                            <a:schemeClr val="accent1"/>
                          </a:solidFill>
                        </a:rPr>
                        <a:t>1</a:t>
                      </a:r>
                      <a:endParaRPr lang="en-US" dirty="0">
                        <a:solidFill>
                          <a:schemeClr val="accent1"/>
                        </a:solidFill>
                      </a:endParaRPr>
                    </a:p>
                  </a:txBody>
                  <a:tcPr/>
                </a:tc>
                <a:tc>
                  <a:txBody>
                    <a:bodyPr/>
                    <a:lstStyle/>
                    <a:p>
                      <a:r>
                        <a:rPr lang="en-US" dirty="0" smtClean="0">
                          <a:solidFill>
                            <a:schemeClr val="accent1"/>
                          </a:solidFill>
                        </a:rPr>
                        <a:t>0</a:t>
                      </a:r>
                      <a:endParaRPr lang="en-US" dirty="0">
                        <a:solidFill>
                          <a:schemeClr val="accent1"/>
                        </a:solidFill>
                      </a:endParaRPr>
                    </a:p>
                  </a:txBody>
                  <a:tcPr/>
                </a:tc>
                <a:tc>
                  <a:txBody>
                    <a:bodyPr/>
                    <a:lstStyle/>
                    <a:p>
                      <a:r>
                        <a:rPr lang="en-US" dirty="0" smtClean="0">
                          <a:solidFill>
                            <a:schemeClr val="accent1"/>
                          </a:solidFill>
                        </a:rPr>
                        <a:t>-</a:t>
                      </a:r>
                      <a:endParaRPr lang="en-US" dirty="0">
                        <a:solidFill>
                          <a:schemeClr val="accent1"/>
                        </a:solidFill>
                      </a:endParaRPr>
                    </a:p>
                  </a:txBody>
                  <a:tcPr>
                    <a:solidFill>
                      <a:schemeClr val="accent1">
                        <a:alpha val="45000"/>
                      </a:schemeClr>
                    </a:solidFill>
                  </a:tcPr>
                </a:tc>
              </a:tr>
            </a:tbl>
          </a:graphicData>
        </a:graphic>
      </p:graphicFrame>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Cray – Xeon processors</a:t>
            </a:r>
            <a:endParaRPr lang="en-US" dirty="0"/>
          </a:p>
        </p:txBody>
      </p:sp>
      <p:sp>
        <p:nvSpPr>
          <p:cNvPr id="4" name="Footer Placeholder 3"/>
          <p:cNvSpPr>
            <a:spLocks noGrp="1"/>
          </p:cNvSpPr>
          <p:nvPr>
            <p:ph type="ftr" sz="quarter" idx="12"/>
          </p:nvPr>
        </p:nvSpPr>
        <p:spPr/>
        <p:txBody>
          <a:bodyPr/>
          <a:lstStyle/>
          <a:p>
            <a:pPr>
              <a:defRPr/>
            </a:pPr>
            <a:r>
              <a:rPr lang="en-US" altLang="en-US" smtClean="0"/>
              <a:t>ISC, Frankfurt Germany, 21 June 2016</a:t>
            </a:r>
            <a:endParaRPr lang="en-US" altLang="en-US" dirty="0"/>
          </a:p>
        </p:txBody>
      </p:sp>
      <p:graphicFrame>
        <p:nvGraphicFramePr>
          <p:cNvPr id="10" name="Content Placeholder 9"/>
          <p:cNvGraphicFramePr>
            <a:graphicFrameLocks noGrp="1"/>
          </p:cNvGraphicFramePr>
          <p:nvPr>
            <p:ph idx="1"/>
          </p:nvPr>
        </p:nvGraphicFramePr>
        <p:xfrm>
          <a:off x="228600" y="1059498"/>
          <a:ext cx="8690050" cy="5620702"/>
        </p:xfrm>
        <a:graphic>
          <a:graphicData uri="http://schemas.openxmlformats.org/drawingml/2006/table">
            <a:tbl>
              <a:tblPr firstRow="1" bandRow="1">
                <a:tableStyleId>{37CE84F3-28C3-443E-9E96-99CF82512B78}</a:tableStyleId>
              </a:tblPr>
              <a:tblGrid>
                <a:gridCol w="322580"/>
                <a:gridCol w="1353820"/>
                <a:gridCol w="881496"/>
                <a:gridCol w="957992"/>
                <a:gridCol w="751312"/>
                <a:gridCol w="838200"/>
                <a:gridCol w="609600"/>
                <a:gridCol w="762000"/>
                <a:gridCol w="838200"/>
                <a:gridCol w="685800"/>
                <a:gridCol w="689050"/>
              </a:tblGrid>
              <a:tr h="769302">
                <a:tc>
                  <a:txBody>
                    <a:bodyPr/>
                    <a:lstStyle/>
                    <a:p>
                      <a:r>
                        <a:rPr lang="en-US" dirty="0" smtClean="0"/>
                        <a:t>#</a:t>
                      </a:r>
                      <a:endParaRPr lang="en-US" dirty="0"/>
                    </a:p>
                  </a:txBody>
                  <a:tcPr/>
                </a:tc>
                <a:tc>
                  <a:txBody>
                    <a:bodyPr/>
                    <a:lstStyle/>
                    <a:p>
                      <a:r>
                        <a:rPr lang="en-US" dirty="0" smtClean="0"/>
                        <a:t>Site</a:t>
                      </a:r>
                      <a:endParaRPr lang="en-US" dirty="0"/>
                    </a:p>
                  </a:txBody>
                  <a:tcPr/>
                </a:tc>
                <a:tc>
                  <a:txBody>
                    <a:bodyPr/>
                    <a:lstStyle/>
                    <a:p>
                      <a:r>
                        <a:rPr lang="en-US" dirty="0" err="1" smtClean="0"/>
                        <a:t>Systm</a:t>
                      </a:r>
                      <a:endParaRPr lang="en-US" dirty="0"/>
                    </a:p>
                  </a:txBody>
                  <a:tcPr/>
                </a:tc>
                <a:tc>
                  <a:txBody>
                    <a:bodyPr/>
                    <a:lstStyle/>
                    <a:p>
                      <a:r>
                        <a:rPr lang="en-US" dirty="0" smtClean="0"/>
                        <a:t>Arch.</a:t>
                      </a:r>
                    </a:p>
                    <a:p>
                      <a:endParaRPr lang="en-US" dirty="0"/>
                    </a:p>
                  </a:txBody>
                  <a:tcPr/>
                </a:tc>
                <a:tc>
                  <a:txBody>
                    <a:bodyPr/>
                    <a:lstStyle/>
                    <a:p>
                      <a:pPr algn="r"/>
                      <a:r>
                        <a:rPr lang="en-US" dirty="0" smtClean="0"/>
                        <a:t>10</a:t>
                      </a:r>
                      <a:r>
                        <a:rPr lang="en-US" baseline="30000" dirty="0" smtClean="0"/>
                        <a:t>9</a:t>
                      </a:r>
                      <a:r>
                        <a:rPr lang="en-US" baseline="0" dirty="0" smtClean="0"/>
                        <a:t> </a:t>
                      </a:r>
                      <a:r>
                        <a:rPr lang="en-US" baseline="0" dirty="0" err="1" smtClean="0"/>
                        <a:t>x</a:t>
                      </a:r>
                      <a:endParaRPr lang="en-US" baseline="0" dirty="0" smtClean="0"/>
                    </a:p>
                    <a:p>
                      <a:r>
                        <a:rPr lang="en-US" baseline="0" dirty="0" err="1" smtClean="0">
                          <a:solidFill>
                            <a:srgbClr val="FFFF00"/>
                          </a:solidFill>
                        </a:rPr>
                        <a:t>h</a:t>
                      </a:r>
                      <a:r>
                        <a:rPr lang="en-US" baseline="0" dirty="0" smtClean="0">
                          <a:solidFill>
                            <a:srgbClr val="FFFF00"/>
                          </a:solidFill>
                        </a:rPr>
                        <a:t>*</a:t>
                      </a:r>
                      <a:endParaRPr lang="en-US" baseline="0" dirty="0">
                        <a:solidFill>
                          <a:srgbClr val="FFFF00"/>
                        </a:solidFill>
                      </a:endParaRPr>
                    </a:p>
                  </a:txBody>
                  <a:tcPr/>
                </a:tc>
                <a:tc>
                  <a:txBody>
                    <a:bodyPr/>
                    <a:lstStyle/>
                    <a:p>
                      <a:pPr algn="l"/>
                      <a:r>
                        <a:rPr lang="en-US" dirty="0" smtClean="0"/>
                        <a:t>DOF/</a:t>
                      </a:r>
                    </a:p>
                    <a:p>
                      <a:r>
                        <a:rPr lang="en-US" dirty="0" smtClean="0"/>
                        <a:t>2h</a:t>
                      </a:r>
                      <a:endParaRPr lang="en-US" dirty="0"/>
                    </a:p>
                  </a:txBody>
                  <a:tcPr/>
                </a:tc>
                <a:tc>
                  <a:txBody>
                    <a:bodyPr/>
                    <a:lstStyle/>
                    <a:p>
                      <a:pPr algn="l"/>
                      <a:r>
                        <a:rPr lang="en-US" dirty="0" smtClean="0"/>
                        <a:t>sec</a:t>
                      </a:r>
                    </a:p>
                    <a:p>
                      <a:r>
                        <a:rPr lang="en-US" dirty="0" smtClean="0"/>
                        <a:t>4h</a:t>
                      </a:r>
                      <a:endParaRPr lang="en-US" dirty="0"/>
                    </a:p>
                  </a:txBody>
                  <a:tcPr/>
                </a:tc>
                <a:tc>
                  <a:txBody>
                    <a:bodyPr/>
                    <a:lstStyle/>
                    <a:p>
                      <a:r>
                        <a:rPr lang="en-US" u="sng" dirty="0" smtClean="0"/>
                        <a:t>MPI</a:t>
                      </a:r>
                    </a:p>
                    <a:p>
                      <a:pPr>
                        <a:buFontTx/>
                        <a:buNone/>
                      </a:pPr>
                      <a:endParaRPr lang="en-US" u="none" dirty="0">
                        <a:solidFill>
                          <a:srgbClr val="FFFF00"/>
                        </a:solidFill>
                      </a:endParaRPr>
                    </a:p>
                  </a:txBody>
                  <a:tcPr/>
                </a:tc>
                <a:tc>
                  <a:txBody>
                    <a:bodyPr/>
                    <a:lstStyle/>
                    <a:p>
                      <a:r>
                        <a:rPr lang="en-US" u="sng" dirty="0" smtClean="0"/>
                        <a:t>OMP</a:t>
                      </a:r>
                    </a:p>
                    <a:p>
                      <a:endParaRPr lang="en-US" u="none" dirty="0">
                        <a:solidFill>
                          <a:srgbClr val="FFFF00"/>
                        </a:solidFill>
                      </a:endParaRPr>
                    </a:p>
                  </a:txBody>
                  <a:tcPr/>
                </a:tc>
                <a:tc>
                  <a:txBody>
                    <a:bodyPr/>
                    <a:lstStyle/>
                    <a:p>
                      <a:r>
                        <a:rPr lang="en-US" u="sng" dirty="0" smtClean="0"/>
                        <a:t>GPU</a:t>
                      </a:r>
                    </a:p>
                    <a:p>
                      <a:endParaRPr lang="en-US" u="none" dirty="0">
                        <a:solidFill>
                          <a:srgbClr val="FFFF00"/>
                        </a:solidFill>
                      </a:endParaRPr>
                    </a:p>
                  </a:txBody>
                  <a:tcPr/>
                </a:tc>
                <a:tc>
                  <a:txBody>
                    <a:bodyPr/>
                    <a:lstStyle/>
                    <a:p>
                      <a:r>
                        <a:rPr lang="en-US" dirty="0" err="1" smtClean="0"/>
                        <a:t>HPLrank</a:t>
                      </a:r>
                      <a:endParaRPr lang="en-US" dirty="0"/>
                    </a:p>
                  </a:txBody>
                  <a:tcPr/>
                </a:tc>
              </a:tr>
              <a:tr h="370840">
                <a:tc>
                  <a:txBody>
                    <a:bodyPr/>
                    <a:lstStyle/>
                    <a:p>
                      <a:r>
                        <a:rPr lang="en-US" dirty="0" smtClean="0"/>
                        <a:t>1</a:t>
                      </a:r>
                      <a:endParaRPr lang="en-US" dirty="0"/>
                    </a:p>
                  </a:txBody>
                  <a:tcPr>
                    <a:solidFill>
                      <a:schemeClr val="accent1">
                        <a:alpha val="50000"/>
                      </a:schemeClr>
                    </a:solidFill>
                  </a:tcPr>
                </a:tc>
                <a:tc>
                  <a:txBody>
                    <a:bodyPr/>
                    <a:lstStyle/>
                    <a:p>
                      <a:r>
                        <a:rPr lang="en-US" dirty="0" smtClean="0">
                          <a:solidFill>
                            <a:srgbClr val="336599"/>
                          </a:solidFill>
                        </a:rPr>
                        <a:t>DOE/ANL/USA</a:t>
                      </a:r>
                      <a:endParaRPr lang="en-US" dirty="0">
                        <a:solidFill>
                          <a:srgbClr val="336599"/>
                        </a:solidFill>
                      </a:endParaRPr>
                    </a:p>
                  </a:txBody>
                  <a:tcPr/>
                </a:tc>
                <a:tc>
                  <a:txBody>
                    <a:bodyPr/>
                    <a:lstStyle/>
                    <a:p>
                      <a:r>
                        <a:rPr lang="en-US" dirty="0" smtClean="0">
                          <a:solidFill>
                            <a:srgbClr val="336599"/>
                          </a:solidFill>
                        </a:rPr>
                        <a:t>Mira</a:t>
                      </a:r>
                      <a:endParaRPr lang="en-US" dirty="0">
                        <a:solidFill>
                          <a:srgbClr val="336599"/>
                        </a:solidFill>
                      </a:endParaRPr>
                    </a:p>
                  </a:txBody>
                  <a:tcPr/>
                </a:tc>
                <a:tc>
                  <a:txBody>
                    <a:bodyPr/>
                    <a:lstStyle/>
                    <a:p>
                      <a:r>
                        <a:rPr lang="en-US" dirty="0" smtClean="0">
                          <a:solidFill>
                            <a:srgbClr val="336599"/>
                          </a:solidFill>
                        </a:rPr>
                        <a:t>IBM-BGQ</a:t>
                      </a:r>
                      <a:endParaRPr lang="en-US" dirty="0">
                        <a:solidFill>
                          <a:srgbClr val="336599"/>
                        </a:solidFill>
                      </a:endParaRPr>
                    </a:p>
                  </a:txBody>
                  <a:tcPr/>
                </a:tc>
                <a:tc>
                  <a:txBody>
                    <a:bodyPr/>
                    <a:lstStyle/>
                    <a:p>
                      <a:r>
                        <a:rPr lang="en-US" b="1" u="sng" dirty="0" smtClean="0">
                          <a:solidFill>
                            <a:srgbClr val="336599"/>
                          </a:solidFill>
                        </a:rPr>
                        <a:t>500</a:t>
                      </a:r>
                      <a:endParaRPr lang="en-US" b="1" u="sng" dirty="0">
                        <a:solidFill>
                          <a:srgbClr val="336599"/>
                        </a:solidFill>
                      </a:endParaRPr>
                    </a:p>
                  </a:txBody>
                  <a:tcPr>
                    <a:solidFill>
                      <a:schemeClr val="accent1">
                        <a:alpha val="50000"/>
                      </a:schemeClr>
                    </a:solidFill>
                  </a:tcPr>
                </a:tc>
                <a:tc>
                  <a:txBody>
                    <a:bodyPr/>
                    <a:lstStyle/>
                    <a:p>
                      <a:r>
                        <a:rPr lang="en-US" dirty="0" smtClean="0">
                          <a:solidFill>
                            <a:srgbClr val="336599"/>
                          </a:solidFill>
                        </a:rPr>
                        <a:t>313</a:t>
                      </a:r>
                      <a:endParaRPr lang="en-US" dirty="0">
                        <a:solidFill>
                          <a:srgbClr val="336599"/>
                        </a:solidFill>
                      </a:endParaRPr>
                    </a:p>
                  </a:txBody>
                  <a:tcPr>
                    <a:solidFill>
                      <a:schemeClr val="accent1">
                        <a:alpha val="50000"/>
                      </a:schemeClr>
                    </a:solidFill>
                  </a:tcPr>
                </a:tc>
                <a:tc>
                  <a:txBody>
                    <a:bodyPr/>
                    <a:lstStyle/>
                    <a:p>
                      <a:r>
                        <a:rPr lang="en-US" dirty="0" smtClean="0">
                          <a:solidFill>
                            <a:srgbClr val="336599"/>
                          </a:solidFill>
                        </a:rPr>
                        <a:t>107</a:t>
                      </a:r>
                      <a:endParaRPr lang="en-US" dirty="0">
                        <a:solidFill>
                          <a:srgbClr val="336599"/>
                        </a:solidFill>
                      </a:endParaRPr>
                    </a:p>
                  </a:txBody>
                  <a:tcPr>
                    <a:solidFill>
                      <a:schemeClr val="accent1">
                        <a:alpha val="50000"/>
                      </a:schemeClr>
                    </a:solidFill>
                  </a:tcPr>
                </a:tc>
                <a:tc>
                  <a:txBody>
                    <a:bodyPr/>
                    <a:lstStyle/>
                    <a:p>
                      <a:r>
                        <a:rPr lang="en-US" sz="1800" kern="1200" baseline="0" dirty="0" smtClean="0">
                          <a:solidFill>
                            <a:srgbClr val="336599"/>
                          </a:solidFill>
                        </a:rPr>
                        <a:t>49K</a:t>
                      </a:r>
                      <a:endParaRPr lang="en-US" dirty="0">
                        <a:solidFill>
                          <a:srgbClr val="336599"/>
                        </a:solidFill>
                      </a:endParaRPr>
                    </a:p>
                  </a:txBody>
                  <a:tcPr/>
                </a:tc>
                <a:tc>
                  <a:txBody>
                    <a:bodyPr/>
                    <a:lstStyle/>
                    <a:p>
                      <a:r>
                        <a:rPr lang="en-US" dirty="0" smtClean="0">
                          <a:solidFill>
                            <a:srgbClr val="336599"/>
                          </a:solidFill>
                        </a:rPr>
                        <a:t>64</a:t>
                      </a:r>
                      <a:endParaRPr lang="en-US" dirty="0">
                        <a:solidFill>
                          <a:srgbClr val="336599"/>
                        </a:solidFill>
                      </a:endParaRPr>
                    </a:p>
                  </a:txBody>
                  <a:tcPr/>
                </a:tc>
                <a:tc>
                  <a:txBody>
                    <a:bodyPr/>
                    <a:lstStyle/>
                    <a:p>
                      <a:r>
                        <a:rPr lang="en-US" dirty="0" smtClean="0">
                          <a:solidFill>
                            <a:srgbClr val="336599"/>
                          </a:solidFill>
                        </a:rPr>
                        <a:t>0</a:t>
                      </a:r>
                      <a:endParaRPr lang="en-US" dirty="0">
                        <a:solidFill>
                          <a:srgbClr val="336599"/>
                        </a:solidFill>
                      </a:endParaRPr>
                    </a:p>
                  </a:txBody>
                  <a:tcPr/>
                </a:tc>
                <a:tc>
                  <a:txBody>
                    <a:bodyPr/>
                    <a:lstStyle/>
                    <a:p>
                      <a:r>
                        <a:rPr lang="en-US" dirty="0" smtClean="0">
                          <a:solidFill>
                            <a:srgbClr val="336599"/>
                          </a:solidFill>
                        </a:rPr>
                        <a:t>5</a:t>
                      </a:r>
                      <a:endParaRPr lang="en-US" dirty="0">
                        <a:solidFill>
                          <a:srgbClr val="336599"/>
                        </a:solidFill>
                      </a:endParaRPr>
                    </a:p>
                  </a:txBody>
                  <a:tcPr>
                    <a:solidFill>
                      <a:schemeClr val="accent1">
                        <a:alpha val="45000"/>
                      </a:schemeClr>
                    </a:solidFill>
                  </a:tcPr>
                </a:tc>
              </a:tr>
              <a:tr h="370840">
                <a:tc>
                  <a:txBody>
                    <a:bodyPr/>
                    <a:lstStyle/>
                    <a:p>
                      <a:endParaRPr lang="en-US" dirty="0"/>
                    </a:p>
                  </a:txBody>
                  <a:tcPr>
                    <a:solidFill>
                      <a:schemeClr val="accent1">
                        <a:alpha val="50000"/>
                      </a:schemeClr>
                    </a:solidFill>
                  </a:tcPr>
                </a:tc>
                <a:tc>
                  <a:txBody>
                    <a:bodyPr/>
                    <a:lstStyle/>
                    <a:p>
                      <a:endParaRPr lang="en-US" dirty="0">
                        <a:solidFill>
                          <a:srgbClr val="336599"/>
                        </a:solidFill>
                      </a:endParaRPr>
                    </a:p>
                  </a:txBody>
                  <a:tcPr/>
                </a:tc>
                <a:tc>
                  <a:txBody>
                    <a:bodyPr/>
                    <a:lstStyle/>
                    <a:p>
                      <a:r>
                        <a:rPr lang="en-US" dirty="0" smtClean="0">
                          <a:solidFill>
                            <a:srgbClr val="336599"/>
                          </a:solidFill>
                        </a:rPr>
                        <a:t>Mira</a:t>
                      </a:r>
                      <a:endParaRPr lang="en-US" dirty="0">
                        <a:solidFill>
                          <a:srgbClr val="336599"/>
                        </a:solidFill>
                      </a:endParaRPr>
                    </a:p>
                  </a:txBody>
                  <a:tcPr/>
                </a:tc>
                <a:tc>
                  <a:txBody>
                    <a:bodyPr/>
                    <a:lstStyle/>
                    <a:p>
                      <a:r>
                        <a:rPr lang="en-US" dirty="0" smtClean="0">
                          <a:solidFill>
                            <a:srgbClr val="336599"/>
                          </a:solidFill>
                        </a:rPr>
                        <a:t>(Base)</a:t>
                      </a:r>
                      <a:endParaRPr lang="en-US" dirty="0">
                        <a:solidFill>
                          <a:srgbClr val="336599"/>
                        </a:solidFill>
                      </a:endParaRPr>
                    </a:p>
                  </a:txBody>
                  <a:tcPr/>
                </a:tc>
                <a:tc>
                  <a:txBody>
                    <a:bodyPr/>
                    <a:lstStyle/>
                    <a:p>
                      <a:r>
                        <a:rPr lang="en-US" b="0" u="none" dirty="0" smtClean="0">
                          <a:solidFill>
                            <a:srgbClr val="336599"/>
                          </a:solidFill>
                        </a:rPr>
                        <a:t>395</a:t>
                      </a:r>
                      <a:endParaRPr lang="en-US" b="0" u="none" dirty="0">
                        <a:solidFill>
                          <a:srgbClr val="336599"/>
                        </a:solidFill>
                      </a:endParaRPr>
                    </a:p>
                  </a:txBody>
                  <a:tcPr>
                    <a:solidFill>
                      <a:schemeClr val="accent1">
                        <a:alpha val="50000"/>
                      </a:schemeClr>
                    </a:solidFill>
                  </a:tcPr>
                </a:tc>
                <a:tc>
                  <a:txBody>
                    <a:bodyPr/>
                    <a:lstStyle/>
                    <a:p>
                      <a:r>
                        <a:rPr lang="en-US" dirty="0" smtClean="0">
                          <a:solidFill>
                            <a:srgbClr val="336599"/>
                          </a:solidFill>
                        </a:rPr>
                        <a:t>286</a:t>
                      </a:r>
                      <a:endParaRPr lang="en-US" dirty="0">
                        <a:solidFill>
                          <a:srgbClr val="336599"/>
                        </a:solidFill>
                      </a:endParaRPr>
                    </a:p>
                  </a:txBody>
                  <a:tcPr>
                    <a:solidFill>
                      <a:schemeClr val="accent1">
                        <a:alpha val="50000"/>
                      </a:schemeClr>
                    </a:solidFill>
                  </a:tcPr>
                </a:tc>
                <a:tc>
                  <a:txBody>
                    <a:bodyPr/>
                    <a:lstStyle/>
                    <a:p>
                      <a:r>
                        <a:rPr lang="en-US" dirty="0" smtClean="0">
                          <a:solidFill>
                            <a:srgbClr val="336599"/>
                          </a:solidFill>
                        </a:rPr>
                        <a:t>107</a:t>
                      </a:r>
                      <a:endParaRPr lang="en-US" dirty="0">
                        <a:solidFill>
                          <a:srgbClr val="336599"/>
                        </a:solidFill>
                      </a:endParaRPr>
                    </a:p>
                  </a:txBody>
                  <a:tcPr>
                    <a:solidFill>
                      <a:schemeClr val="accent1">
                        <a:alpha val="50000"/>
                      </a:schemeClr>
                    </a:solidFill>
                  </a:tcPr>
                </a:tc>
                <a:tc>
                  <a:txBody>
                    <a:bodyPr/>
                    <a:lstStyle/>
                    <a:p>
                      <a:r>
                        <a:rPr lang="en-US" sz="1800" kern="1200" baseline="0" dirty="0" smtClean="0">
                          <a:solidFill>
                            <a:srgbClr val="336599"/>
                          </a:solidFill>
                        </a:rPr>
                        <a:t>49K</a:t>
                      </a:r>
                      <a:endParaRPr lang="en-US" dirty="0">
                        <a:solidFill>
                          <a:srgbClr val="336599"/>
                        </a:solidFill>
                      </a:endParaRPr>
                    </a:p>
                  </a:txBody>
                  <a:tcPr/>
                </a:tc>
                <a:tc>
                  <a:txBody>
                    <a:bodyPr/>
                    <a:lstStyle/>
                    <a:p>
                      <a:r>
                        <a:rPr lang="en-US" dirty="0" smtClean="0">
                          <a:solidFill>
                            <a:srgbClr val="336599"/>
                          </a:solidFill>
                        </a:rPr>
                        <a:t>64</a:t>
                      </a:r>
                      <a:endParaRPr lang="en-US" dirty="0">
                        <a:solidFill>
                          <a:srgbClr val="336599"/>
                        </a:solidFill>
                      </a:endParaRPr>
                    </a:p>
                  </a:txBody>
                  <a:tcPr/>
                </a:tc>
                <a:tc>
                  <a:txBody>
                    <a:bodyPr/>
                    <a:lstStyle/>
                    <a:p>
                      <a:r>
                        <a:rPr lang="en-US" dirty="0" smtClean="0">
                          <a:solidFill>
                            <a:srgbClr val="336599"/>
                          </a:solidFill>
                        </a:rPr>
                        <a:t>0</a:t>
                      </a:r>
                      <a:endParaRPr lang="en-US" dirty="0">
                        <a:solidFill>
                          <a:srgbClr val="336599"/>
                        </a:solidFill>
                      </a:endParaRPr>
                    </a:p>
                  </a:txBody>
                  <a:tcPr/>
                </a:tc>
                <a:tc>
                  <a:txBody>
                    <a:bodyPr/>
                    <a:lstStyle/>
                    <a:p>
                      <a:endParaRPr lang="en-US" dirty="0">
                        <a:solidFill>
                          <a:srgbClr val="336599"/>
                        </a:solidFill>
                      </a:endParaRPr>
                    </a:p>
                  </a:txBody>
                  <a:tcPr>
                    <a:solidFill>
                      <a:schemeClr val="accent1">
                        <a:alpha val="45000"/>
                      </a:schemeClr>
                    </a:solidFill>
                  </a:tcPr>
                </a:tc>
              </a:tr>
              <a:tr h="370840">
                <a:tc>
                  <a:txBody>
                    <a:bodyPr/>
                    <a:lstStyle/>
                    <a:p>
                      <a:r>
                        <a:rPr lang="en-US" dirty="0" smtClean="0"/>
                        <a:t>2</a:t>
                      </a:r>
                      <a:endParaRPr lang="en-US" dirty="0"/>
                    </a:p>
                  </a:txBody>
                  <a:tcPr>
                    <a:solidFill>
                      <a:schemeClr val="accent1">
                        <a:alpha val="50000"/>
                      </a:schemeClr>
                    </a:solidFill>
                  </a:tcPr>
                </a:tc>
                <a:tc>
                  <a:txBody>
                    <a:bodyPr/>
                    <a:lstStyle/>
                    <a:p>
                      <a:r>
                        <a:rPr lang="en-US" dirty="0" smtClean="0"/>
                        <a:t>HLRS/Germany</a:t>
                      </a:r>
                      <a:endParaRPr lang="en-US" dirty="0"/>
                    </a:p>
                  </a:txBody>
                  <a:tcPr/>
                </a:tc>
                <a:tc>
                  <a:txBody>
                    <a:bodyPr/>
                    <a:lstStyle/>
                    <a:p>
                      <a:r>
                        <a:rPr lang="en-US" dirty="0" smtClean="0"/>
                        <a:t>Hazel Hen</a:t>
                      </a:r>
                      <a:endParaRPr lang="en-US" dirty="0"/>
                    </a:p>
                  </a:txBody>
                  <a:tcPr/>
                </a:tc>
                <a:tc>
                  <a:txBody>
                    <a:bodyPr/>
                    <a:lstStyle/>
                    <a:p>
                      <a:r>
                        <a:rPr lang="en-US" sz="1800" kern="1200" baseline="0" dirty="0" smtClean="0"/>
                        <a:t>Cray XC40</a:t>
                      </a:r>
                      <a:endParaRPr lang="en-US" dirty="0"/>
                    </a:p>
                  </a:txBody>
                  <a:tcPr/>
                </a:tc>
                <a:tc>
                  <a:txBody>
                    <a:bodyPr/>
                    <a:lstStyle/>
                    <a:p>
                      <a:r>
                        <a:rPr lang="en-US" b="1" u="sng" dirty="0" smtClean="0">
                          <a:solidFill>
                            <a:srgbClr val="FFFF00"/>
                          </a:solidFill>
                        </a:rPr>
                        <a:t>495</a:t>
                      </a:r>
                      <a:endParaRPr lang="en-US" b="1" u="sng" dirty="0">
                        <a:solidFill>
                          <a:srgbClr val="FFFF00"/>
                        </a:solidFill>
                      </a:endParaRPr>
                    </a:p>
                  </a:txBody>
                  <a:tcPr>
                    <a:solidFill>
                      <a:schemeClr val="accent1">
                        <a:alpha val="50000"/>
                      </a:schemeClr>
                    </a:solidFill>
                  </a:tcPr>
                </a:tc>
                <a:tc>
                  <a:txBody>
                    <a:bodyPr/>
                    <a:lstStyle/>
                    <a:p>
                      <a:r>
                        <a:rPr lang="en-US" dirty="0" smtClean="0"/>
                        <a:t>411</a:t>
                      </a:r>
                      <a:endParaRPr lang="en-US" dirty="0"/>
                    </a:p>
                  </a:txBody>
                  <a:tcPr>
                    <a:solidFill>
                      <a:schemeClr val="accent1">
                        <a:alpha val="50000"/>
                      </a:schemeClr>
                    </a:solidFill>
                  </a:tcPr>
                </a:tc>
                <a:tc>
                  <a:txBody>
                    <a:bodyPr/>
                    <a:lstStyle/>
                    <a:p>
                      <a:r>
                        <a:rPr lang="en-US" dirty="0" smtClean="0">
                          <a:solidFill>
                            <a:srgbClr val="72FF5D"/>
                          </a:solidFill>
                        </a:rPr>
                        <a:t>221</a:t>
                      </a:r>
                      <a:endParaRPr lang="en-US" b="1" dirty="0">
                        <a:solidFill>
                          <a:srgbClr val="72FF5D"/>
                        </a:solidFill>
                      </a:endParaRPr>
                    </a:p>
                  </a:txBody>
                  <a:tcPr>
                    <a:solidFill>
                      <a:schemeClr val="accent1">
                        <a:alpha val="50000"/>
                      </a:schemeClr>
                    </a:solidFill>
                  </a:tcPr>
                </a:tc>
                <a:tc>
                  <a:txBody>
                    <a:bodyPr/>
                    <a:lstStyle/>
                    <a:p>
                      <a:r>
                        <a:rPr lang="en-US" dirty="0" smtClean="0"/>
                        <a:t>15K</a:t>
                      </a:r>
                      <a:endParaRPr lang="en-US" dirty="0"/>
                    </a:p>
                  </a:txBody>
                  <a:tcPr/>
                </a:tc>
                <a:tc>
                  <a:txBody>
                    <a:bodyPr/>
                    <a:lstStyle/>
                    <a:p>
                      <a:r>
                        <a:rPr lang="en-US" dirty="0" smtClean="0"/>
                        <a:t>12</a:t>
                      </a:r>
                      <a:endParaRPr lang="en-US" dirty="0"/>
                    </a:p>
                  </a:txBody>
                  <a:tcPr/>
                </a:tc>
                <a:tc>
                  <a:txBody>
                    <a:bodyPr/>
                    <a:lstStyle/>
                    <a:p>
                      <a:r>
                        <a:rPr lang="en-US" dirty="0" smtClean="0"/>
                        <a:t>0</a:t>
                      </a:r>
                      <a:endParaRPr lang="en-US" dirty="0"/>
                    </a:p>
                  </a:txBody>
                  <a:tcPr/>
                </a:tc>
                <a:tc>
                  <a:txBody>
                    <a:bodyPr/>
                    <a:lstStyle/>
                    <a:p>
                      <a:r>
                        <a:rPr lang="en-US" dirty="0" smtClean="0"/>
                        <a:t>8</a:t>
                      </a:r>
                      <a:endParaRPr lang="en-US" dirty="0"/>
                    </a:p>
                  </a:txBody>
                  <a:tcPr>
                    <a:solidFill>
                      <a:schemeClr val="accent1">
                        <a:alpha val="45000"/>
                      </a:schemeClr>
                    </a:solidFill>
                  </a:tcPr>
                </a:tc>
              </a:tr>
              <a:tr h="370840">
                <a:tc>
                  <a:txBody>
                    <a:bodyPr/>
                    <a:lstStyle/>
                    <a:p>
                      <a:r>
                        <a:rPr lang="en-US" dirty="0" smtClean="0"/>
                        <a:t>3</a:t>
                      </a:r>
                      <a:endParaRPr lang="en-US" dirty="0"/>
                    </a:p>
                  </a:txBody>
                  <a:tcPr>
                    <a:solidFill>
                      <a:schemeClr val="accent1">
                        <a:alpha val="50000"/>
                      </a:schemeClr>
                    </a:solidFill>
                  </a:tcPr>
                </a:tc>
                <a:tc>
                  <a:txBody>
                    <a:bodyPr/>
                    <a:lstStyle/>
                    <a:p>
                      <a:r>
                        <a:rPr lang="en-US" dirty="0" smtClean="0">
                          <a:solidFill>
                            <a:srgbClr val="336599"/>
                          </a:solidFill>
                        </a:rPr>
                        <a:t>DOE/ORNL/US</a:t>
                      </a:r>
                      <a:endParaRPr lang="en-US" dirty="0">
                        <a:solidFill>
                          <a:srgbClr val="336599"/>
                        </a:solidFill>
                      </a:endParaRPr>
                    </a:p>
                  </a:txBody>
                  <a:tcPr/>
                </a:tc>
                <a:tc>
                  <a:txBody>
                    <a:bodyPr/>
                    <a:lstStyle/>
                    <a:p>
                      <a:r>
                        <a:rPr lang="en-US" dirty="0" smtClean="0">
                          <a:solidFill>
                            <a:srgbClr val="336599"/>
                          </a:solidFill>
                        </a:rPr>
                        <a:t>Titan</a:t>
                      </a:r>
                      <a:endParaRPr lang="en-US" dirty="0">
                        <a:solidFill>
                          <a:srgbClr val="336599"/>
                        </a:solidFill>
                      </a:endParaRPr>
                    </a:p>
                  </a:txBody>
                  <a:tcPr/>
                </a:tc>
                <a:tc>
                  <a:txBody>
                    <a:bodyPr/>
                    <a:lstStyle/>
                    <a:p>
                      <a:r>
                        <a:rPr lang="en-US" sz="1800" kern="1200" baseline="0" dirty="0" smtClean="0">
                          <a:solidFill>
                            <a:srgbClr val="336599"/>
                          </a:solidFill>
                        </a:rPr>
                        <a:t>Cray XK7</a:t>
                      </a:r>
                      <a:endParaRPr lang="en-US" dirty="0">
                        <a:solidFill>
                          <a:srgbClr val="336599"/>
                        </a:solidFill>
                      </a:endParaRPr>
                    </a:p>
                  </a:txBody>
                  <a:tcPr/>
                </a:tc>
                <a:tc>
                  <a:txBody>
                    <a:bodyPr/>
                    <a:lstStyle/>
                    <a:p>
                      <a:r>
                        <a:rPr lang="en-US" b="1" u="sng" dirty="0" smtClean="0">
                          <a:solidFill>
                            <a:srgbClr val="336599"/>
                          </a:solidFill>
                        </a:rPr>
                        <a:t>440</a:t>
                      </a:r>
                      <a:endParaRPr lang="en-US" b="1" u="sng" dirty="0">
                        <a:solidFill>
                          <a:srgbClr val="336599"/>
                        </a:solidFill>
                      </a:endParaRPr>
                    </a:p>
                  </a:txBody>
                  <a:tcPr>
                    <a:solidFill>
                      <a:schemeClr val="accent1">
                        <a:alpha val="50000"/>
                      </a:schemeClr>
                    </a:solidFill>
                  </a:tcPr>
                </a:tc>
                <a:tc>
                  <a:txBody>
                    <a:bodyPr/>
                    <a:lstStyle/>
                    <a:p>
                      <a:r>
                        <a:rPr lang="en-US" dirty="0" smtClean="0">
                          <a:solidFill>
                            <a:srgbClr val="336599"/>
                          </a:solidFill>
                        </a:rPr>
                        <a:t>163</a:t>
                      </a:r>
                      <a:endParaRPr lang="en-US" dirty="0">
                        <a:solidFill>
                          <a:srgbClr val="336599"/>
                        </a:solidFill>
                      </a:endParaRPr>
                    </a:p>
                  </a:txBody>
                  <a:tcPr>
                    <a:solidFill>
                      <a:schemeClr val="accent1">
                        <a:alpha val="50000"/>
                      </a:schemeClr>
                    </a:solidFill>
                  </a:tcPr>
                </a:tc>
                <a:tc>
                  <a:txBody>
                    <a:bodyPr/>
                    <a:lstStyle/>
                    <a:p>
                      <a:r>
                        <a:rPr lang="en-US" dirty="0" smtClean="0">
                          <a:solidFill>
                            <a:srgbClr val="336599"/>
                          </a:solidFill>
                        </a:rPr>
                        <a:t>39</a:t>
                      </a:r>
                      <a:endParaRPr lang="en-US" b="1" dirty="0">
                        <a:solidFill>
                          <a:srgbClr val="336599"/>
                        </a:solidFill>
                      </a:endParaRPr>
                    </a:p>
                  </a:txBody>
                  <a:tcPr>
                    <a:solidFill>
                      <a:schemeClr val="accent1">
                        <a:alpha val="50000"/>
                      </a:schemeClr>
                    </a:solidFill>
                  </a:tcPr>
                </a:tc>
                <a:tc>
                  <a:txBody>
                    <a:bodyPr/>
                    <a:lstStyle/>
                    <a:p>
                      <a:r>
                        <a:rPr lang="en-US" dirty="0" smtClean="0">
                          <a:solidFill>
                            <a:srgbClr val="336599"/>
                          </a:solidFill>
                        </a:rPr>
                        <a:t>16K</a:t>
                      </a:r>
                      <a:endParaRPr lang="en-US" dirty="0">
                        <a:solidFill>
                          <a:srgbClr val="336599"/>
                        </a:solidFill>
                      </a:endParaRPr>
                    </a:p>
                  </a:txBody>
                  <a:tcPr/>
                </a:tc>
                <a:tc>
                  <a:txBody>
                    <a:bodyPr/>
                    <a:lstStyle/>
                    <a:p>
                      <a:r>
                        <a:rPr lang="en-US" dirty="0" smtClean="0">
                          <a:solidFill>
                            <a:srgbClr val="336599"/>
                          </a:solidFill>
                        </a:rPr>
                        <a:t>4</a:t>
                      </a:r>
                      <a:endParaRPr lang="en-US" dirty="0">
                        <a:solidFill>
                          <a:srgbClr val="336599"/>
                        </a:solidFill>
                      </a:endParaRPr>
                    </a:p>
                  </a:txBody>
                  <a:tcPr/>
                </a:tc>
                <a:tc>
                  <a:txBody>
                    <a:bodyPr/>
                    <a:lstStyle/>
                    <a:p>
                      <a:r>
                        <a:rPr lang="en-US" dirty="0" smtClean="0">
                          <a:solidFill>
                            <a:srgbClr val="336599"/>
                          </a:solidFill>
                        </a:rPr>
                        <a:t>1</a:t>
                      </a:r>
                      <a:endParaRPr lang="en-US" dirty="0">
                        <a:solidFill>
                          <a:srgbClr val="336599"/>
                        </a:solidFill>
                      </a:endParaRPr>
                    </a:p>
                  </a:txBody>
                  <a:tcPr/>
                </a:tc>
                <a:tc>
                  <a:txBody>
                    <a:bodyPr/>
                    <a:lstStyle/>
                    <a:p>
                      <a:r>
                        <a:rPr lang="en-US" dirty="0" smtClean="0">
                          <a:solidFill>
                            <a:srgbClr val="336599"/>
                          </a:solidFill>
                        </a:rPr>
                        <a:t>2</a:t>
                      </a:r>
                      <a:endParaRPr lang="en-US" dirty="0">
                        <a:solidFill>
                          <a:srgbClr val="336599"/>
                        </a:solidFill>
                      </a:endParaRPr>
                    </a:p>
                  </a:txBody>
                  <a:tcPr>
                    <a:solidFill>
                      <a:schemeClr val="accent1">
                        <a:alpha val="50000"/>
                      </a:schemeClr>
                    </a:solidFill>
                  </a:tcPr>
                </a:tc>
              </a:tr>
              <a:tr h="370840">
                <a:tc>
                  <a:txBody>
                    <a:bodyPr/>
                    <a:lstStyle/>
                    <a:p>
                      <a:r>
                        <a:rPr lang="en-US" dirty="0" smtClean="0"/>
                        <a:t>4</a:t>
                      </a:r>
                      <a:endParaRPr lang="en-US" dirty="0"/>
                    </a:p>
                  </a:txBody>
                  <a:tcPr>
                    <a:solidFill>
                      <a:schemeClr val="accent1">
                        <a:alpha val="50000"/>
                      </a:schemeClr>
                    </a:solidFill>
                  </a:tcPr>
                </a:tc>
                <a:tc>
                  <a:txBody>
                    <a:bodyPr/>
                    <a:lstStyle/>
                    <a:p>
                      <a:r>
                        <a:rPr lang="en-US" dirty="0" smtClean="0"/>
                        <a:t>KAUST/SA</a:t>
                      </a:r>
                      <a:endParaRPr lang="en-US" dirty="0"/>
                    </a:p>
                  </a:txBody>
                  <a:tcPr/>
                </a:tc>
                <a:tc>
                  <a:txBody>
                    <a:bodyPr/>
                    <a:lstStyle/>
                    <a:p>
                      <a:r>
                        <a:rPr lang="en-US" sz="1800" kern="1200" baseline="0" dirty="0" err="1" smtClean="0"/>
                        <a:t>Sha</a:t>
                      </a:r>
                      <a:r>
                        <a:rPr lang="en-US" sz="1800" kern="1200" baseline="0" dirty="0" smtClean="0"/>
                        <a:t>. </a:t>
                      </a:r>
                      <a:r>
                        <a:rPr lang="en-US" baseline="0" dirty="0" smtClean="0"/>
                        <a:t>II</a:t>
                      </a:r>
                      <a:endParaRPr lang="en-US" b="1" dirty="0"/>
                    </a:p>
                  </a:txBody>
                  <a:tcPr/>
                </a:tc>
                <a:tc>
                  <a:txBody>
                    <a:bodyPr/>
                    <a:lstStyle/>
                    <a:p>
                      <a:r>
                        <a:rPr lang="en-US" sz="1800" kern="1200" baseline="0" dirty="0" smtClean="0"/>
                        <a:t>Cray XC40</a:t>
                      </a:r>
                      <a:endParaRPr lang="en-US" dirty="0"/>
                    </a:p>
                  </a:txBody>
                  <a:tcPr/>
                </a:tc>
                <a:tc>
                  <a:txBody>
                    <a:bodyPr/>
                    <a:lstStyle/>
                    <a:p>
                      <a:r>
                        <a:rPr lang="en-US" b="1" u="sng" dirty="0" smtClean="0">
                          <a:solidFill>
                            <a:srgbClr val="FFFF00"/>
                          </a:solidFill>
                        </a:rPr>
                        <a:t>326</a:t>
                      </a:r>
                      <a:endParaRPr lang="en-US" b="1" u="sng" dirty="0">
                        <a:solidFill>
                          <a:srgbClr val="FFFF00"/>
                        </a:solidFill>
                      </a:endParaRPr>
                    </a:p>
                  </a:txBody>
                  <a:tcPr>
                    <a:solidFill>
                      <a:schemeClr val="accent1">
                        <a:alpha val="50000"/>
                      </a:schemeClr>
                    </a:solidFill>
                  </a:tcPr>
                </a:tc>
                <a:tc>
                  <a:txBody>
                    <a:bodyPr/>
                    <a:lstStyle/>
                    <a:p>
                      <a:r>
                        <a:rPr lang="en-US" dirty="0" smtClean="0"/>
                        <a:t>287</a:t>
                      </a:r>
                      <a:endParaRPr lang="en-US" dirty="0"/>
                    </a:p>
                  </a:txBody>
                  <a:tcPr>
                    <a:solidFill>
                      <a:schemeClr val="accent1">
                        <a:alpha val="50000"/>
                      </a:schemeClr>
                    </a:solidFill>
                  </a:tcPr>
                </a:tc>
                <a:tc>
                  <a:txBody>
                    <a:bodyPr/>
                    <a:lstStyle/>
                    <a:p>
                      <a:r>
                        <a:rPr lang="en-US" b="1" u="sng" dirty="0" smtClean="0">
                          <a:solidFill>
                            <a:srgbClr val="72FF5D"/>
                          </a:solidFill>
                        </a:rPr>
                        <a:t>175</a:t>
                      </a:r>
                      <a:endParaRPr lang="en-US" b="1" u="sng" dirty="0">
                        <a:solidFill>
                          <a:srgbClr val="72FF5D"/>
                        </a:solidFill>
                      </a:endParaRPr>
                    </a:p>
                  </a:txBody>
                  <a:tcPr>
                    <a:solidFill>
                      <a:schemeClr val="accent1">
                        <a:alpha val="50000"/>
                      </a:schemeClr>
                    </a:solidFill>
                  </a:tcPr>
                </a:tc>
                <a:tc>
                  <a:txBody>
                    <a:bodyPr/>
                    <a:lstStyle/>
                    <a:p>
                      <a:r>
                        <a:rPr lang="en-US" dirty="0" smtClean="0"/>
                        <a:t>12K</a:t>
                      </a:r>
                      <a:endParaRPr lang="en-US" dirty="0"/>
                    </a:p>
                  </a:txBody>
                  <a:tcPr/>
                </a:tc>
                <a:tc>
                  <a:txBody>
                    <a:bodyPr/>
                    <a:lstStyle/>
                    <a:p>
                      <a:r>
                        <a:rPr lang="en-US" dirty="0" smtClean="0"/>
                        <a:t>16</a:t>
                      </a:r>
                      <a:endParaRPr lang="en-US" dirty="0"/>
                    </a:p>
                  </a:txBody>
                  <a:tcPr/>
                </a:tc>
                <a:tc>
                  <a:txBody>
                    <a:bodyPr/>
                    <a:lstStyle/>
                    <a:p>
                      <a:r>
                        <a:rPr lang="en-US" dirty="0" smtClean="0"/>
                        <a:t>0</a:t>
                      </a:r>
                      <a:endParaRPr lang="en-US" dirty="0"/>
                    </a:p>
                  </a:txBody>
                  <a:tcPr/>
                </a:tc>
                <a:tc>
                  <a:txBody>
                    <a:bodyPr/>
                    <a:lstStyle/>
                    <a:p>
                      <a:r>
                        <a:rPr lang="en-US" dirty="0" smtClean="0"/>
                        <a:t>9</a:t>
                      </a:r>
                      <a:endParaRPr lang="en-US" dirty="0"/>
                    </a:p>
                  </a:txBody>
                  <a:tcPr>
                    <a:solidFill>
                      <a:schemeClr val="accent1">
                        <a:alpha val="45000"/>
                      </a:schemeClr>
                    </a:solidFill>
                  </a:tcPr>
                </a:tc>
              </a:tr>
              <a:tr h="370840">
                <a:tc>
                  <a:txBody>
                    <a:bodyPr/>
                    <a:lstStyle/>
                    <a:p>
                      <a:r>
                        <a:rPr lang="en-US" dirty="0" smtClean="0"/>
                        <a:t>5</a:t>
                      </a:r>
                      <a:endParaRPr lang="en-US" dirty="0"/>
                    </a:p>
                  </a:txBody>
                  <a:tcPr>
                    <a:solidFill>
                      <a:schemeClr val="accent1">
                        <a:alpha val="50000"/>
                      </a:schemeClr>
                    </a:solidFill>
                  </a:tcPr>
                </a:tc>
                <a:tc>
                  <a:txBody>
                    <a:bodyPr/>
                    <a:lstStyle/>
                    <a:p>
                      <a:r>
                        <a:rPr lang="en-US" dirty="0" smtClean="0"/>
                        <a:t>DOE/NER/USA</a:t>
                      </a:r>
                      <a:endParaRPr lang="en-US" dirty="0"/>
                    </a:p>
                  </a:txBody>
                  <a:tcPr/>
                </a:tc>
                <a:tc>
                  <a:txBody>
                    <a:bodyPr/>
                    <a:lstStyle/>
                    <a:p>
                      <a:r>
                        <a:rPr lang="en-US" dirty="0" smtClean="0"/>
                        <a:t>Edison</a:t>
                      </a:r>
                      <a:endParaRPr lang="en-US" dirty="0"/>
                    </a:p>
                  </a:txBody>
                  <a:tcPr/>
                </a:tc>
                <a:tc>
                  <a:txBody>
                    <a:bodyPr/>
                    <a:lstStyle/>
                    <a:p>
                      <a:r>
                        <a:rPr lang="en-US" dirty="0" smtClean="0"/>
                        <a:t>Cray XC30</a:t>
                      </a:r>
                      <a:endParaRPr lang="en-US" dirty="0"/>
                    </a:p>
                  </a:txBody>
                  <a:tcPr/>
                </a:tc>
                <a:tc>
                  <a:txBody>
                    <a:bodyPr/>
                    <a:lstStyle/>
                    <a:p>
                      <a:r>
                        <a:rPr lang="en-US" b="1" u="sng" dirty="0" smtClean="0">
                          <a:solidFill>
                            <a:srgbClr val="FFFF00"/>
                          </a:solidFill>
                        </a:rPr>
                        <a:t>296</a:t>
                      </a:r>
                      <a:endParaRPr lang="en-US" b="1" u="sng" dirty="0">
                        <a:solidFill>
                          <a:srgbClr val="FFFF00"/>
                        </a:solidFill>
                      </a:endParaRPr>
                    </a:p>
                  </a:txBody>
                  <a:tcPr>
                    <a:solidFill>
                      <a:schemeClr val="accent1">
                        <a:alpha val="50000"/>
                      </a:schemeClr>
                    </a:solidFill>
                  </a:tcPr>
                </a:tc>
                <a:tc>
                  <a:txBody>
                    <a:bodyPr/>
                    <a:lstStyle/>
                    <a:p>
                      <a:r>
                        <a:rPr lang="en-US" dirty="0" smtClean="0"/>
                        <a:t>246</a:t>
                      </a:r>
                      <a:endParaRPr lang="en-US" dirty="0"/>
                    </a:p>
                  </a:txBody>
                  <a:tcPr>
                    <a:solidFill>
                      <a:schemeClr val="accent1">
                        <a:alpha val="50000"/>
                      </a:schemeClr>
                    </a:solidFill>
                  </a:tcPr>
                </a:tc>
                <a:tc>
                  <a:txBody>
                    <a:bodyPr/>
                    <a:lstStyle/>
                    <a:p>
                      <a:r>
                        <a:rPr lang="en-US" dirty="0" smtClean="0"/>
                        <a:t>127</a:t>
                      </a:r>
                      <a:endParaRPr lang="en-US" dirty="0"/>
                    </a:p>
                  </a:txBody>
                  <a:tcPr>
                    <a:solidFill>
                      <a:schemeClr val="accent1">
                        <a:alpha val="50000"/>
                      </a:schemeClr>
                    </a:solidFill>
                  </a:tcPr>
                </a:tc>
                <a:tc>
                  <a:txBody>
                    <a:bodyPr/>
                    <a:lstStyle/>
                    <a:p>
                      <a:r>
                        <a:rPr lang="en-US" dirty="0" smtClean="0"/>
                        <a:t>11K</a:t>
                      </a:r>
                      <a:endParaRPr lang="en-US" dirty="0"/>
                    </a:p>
                  </a:txBody>
                  <a:tcPr/>
                </a:tc>
                <a:tc>
                  <a:txBody>
                    <a:bodyPr/>
                    <a:lstStyle/>
                    <a:p>
                      <a:r>
                        <a:rPr lang="en-US" dirty="0" smtClean="0"/>
                        <a:t>12</a:t>
                      </a:r>
                      <a:endParaRPr lang="en-US" dirty="0"/>
                    </a:p>
                  </a:txBody>
                  <a:tcPr/>
                </a:tc>
                <a:tc>
                  <a:txBody>
                    <a:bodyPr/>
                    <a:lstStyle/>
                    <a:p>
                      <a:r>
                        <a:rPr lang="en-US" dirty="0" smtClean="0"/>
                        <a:t>0</a:t>
                      </a:r>
                      <a:endParaRPr lang="en-US" dirty="0"/>
                    </a:p>
                  </a:txBody>
                  <a:tcPr/>
                </a:tc>
                <a:tc>
                  <a:txBody>
                    <a:bodyPr/>
                    <a:lstStyle/>
                    <a:p>
                      <a:r>
                        <a:rPr lang="en-US" dirty="0" smtClean="0"/>
                        <a:t>40</a:t>
                      </a:r>
                      <a:endParaRPr lang="en-US" dirty="0"/>
                    </a:p>
                  </a:txBody>
                  <a:tcPr>
                    <a:solidFill>
                      <a:schemeClr val="accent1">
                        <a:alpha val="45000"/>
                      </a:schemeClr>
                    </a:solidFill>
                  </a:tcPr>
                </a:tc>
              </a:tr>
              <a:tr h="370840">
                <a:tc>
                  <a:txBody>
                    <a:bodyPr/>
                    <a:lstStyle/>
                    <a:p>
                      <a:r>
                        <a:rPr lang="en-US" dirty="0" smtClean="0"/>
                        <a:t>6</a:t>
                      </a:r>
                      <a:endParaRPr lang="en-US" dirty="0"/>
                    </a:p>
                  </a:txBody>
                  <a:tcPr>
                    <a:solidFill>
                      <a:schemeClr val="accent1">
                        <a:alpha val="50000"/>
                      </a:schemeClr>
                    </a:solidFill>
                  </a:tcPr>
                </a:tc>
                <a:tc>
                  <a:txBody>
                    <a:bodyPr/>
                    <a:lstStyle/>
                    <a:p>
                      <a:r>
                        <a:rPr lang="en-US" sz="1800" kern="1200" baseline="0" dirty="0" smtClean="0">
                          <a:solidFill>
                            <a:srgbClr val="336599"/>
                          </a:solidFill>
                        </a:rPr>
                        <a:t>CSCS</a:t>
                      </a:r>
                    </a:p>
                    <a:p>
                      <a:r>
                        <a:rPr lang="en-US" sz="1800" kern="1200" baseline="0" dirty="0" smtClean="0">
                          <a:solidFill>
                            <a:srgbClr val="336599"/>
                          </a:solidFill>
                        </a:rPr>
                        <a:t>Swiss</a:t>
                      </a:r>
                      <a:endParaRPr lang="en-US" dirty="0">
                        <a:solidFill>
                          <a:srgbClr val="336599"/>
                        </a:solidFill>
                      </a:endParaRPr>
                    </a:p>
                  </a:txBody>
                  <a:tcPr/>
                </a:tc>
                <a:tc>
                  <a:txBody>
                    <a:bodyPr/>
                    <a:lstStyle/>
                    <a:p>
                      <a:r>
                        <a:rPr lang="en-US" sz="1800" kern="1200" baseline="0" dirty="0" smtClean="0">
                          <a:solidFill>
                            <a:srgbClr val="336599"/>
                          </a:solidFill>
                        </a:rPr>
                        <a:t>Piz </a:t>
                      </a:r>
                      <a:r>
                        <a:rPr lang="en-US" sz="1800" kern="1200" baseline="0" dirty="0" err="1" smtClean="0">
                          <a:solidFill>
                            <a:srgbClr val="336599"/>
                          </a:solidFill>
                        </a:rPr>
                        <a:t>Daint</a:t>
                      </a:r>
                      <a:endParaRPr lang="en-US" b="0" dirty="0">
                        <a:solidFill>
                          <a:srgbClr val="336599"/>
                        </a:solidFill>
                      </a:endParaRPr>
                    </a:p>
                  </a:txBody>
                  <a:tcPr/>
                </a:tc>
                <a:tc>
                  <a:txBody>
                    <a:bodyPr/>
                    <a:lstStyle/>
                    <a:p>
                      <a:r>
                        <a:rPr lang="en-US" sz="1800" kern="1200" baseline="0" dirty="0" smtClean="0">
                          <a:solidFill>
                            <a:srgbClr val="336599"/>
                          </a:solidFill>
                        </a:rPr>
                        <a:t>Cray XC30</a:t>
                      </a:r>
                      <a:endParaRPr lang="en-US" dirty="0">
                        <a:solidFill>
                          <a:srgbClr val="336599"/>
                        </a:solidFill>
                      </a:endParaRPr>
                    </a:p>
                  </a:txBody>
                  <a:tcPr/>
                </a:tc>
                <a:tc>
                  <a:txBody>
                    <a:bodyPr/>
                    <a:lstStyle/>
                    <a:p>
                      <a:r>
                        <a:rPr lang="en-US" b="1" u="sng" dirty="0" smtClean="0">
                          <a:solidFill>
                            <a:srgbClr val="336599"/>
                          </a:solidFill>
                        </a:rPr>
                        <a:t>153</a:t>
                      </a:r>
                      <a:endParaRPr lang="en-US" b="1" u="sng" dirty="0">
                        <a:solidFill>
                          <a:srgbClr val="336599"/>
                        </a:solidFill>
                      </a:endParaRPr>
                    </a:p>
                  </a:txBody>
                  <a:tcPr>
                    <a:solidFill>
                      <a:schemeClr val="accent1">
                        <a:alpha val="50000"/>
                      </a:schemeClr>
                    </a:solidFill>
                  </a:tcPr>
                </a:tc>
                <a:tc>
                  <a:txBody>
                    <a:bodyPr/>
                    <a:lstStyle/>
                    <a:p>
                      <a:r>
                        <a:rPr lang="en-US" dirty="0" smtClean="0">
                          <a:solidFill>
                            <a:srgbClr val="336599"/>
                          </a:solidFill>
                        </a:rPr>
                        <a:t>69</a:t>
                      </a:r>
                      <a:endParaRPr lang="en-US" dirty="0">
                        <a:solidFill>
                          <a:srgbClr val="336599"/>
                        </a:solidFill>
                      </a:endParaRPr>
                    </a:p>
                  </a:txBody>
                  <a:tcPr>
                    <a:solidFill>
                      <a:schemeClr val="accent1">
                        <a:alpha val="50000"/>
                      </a:schemeClr>
                    </a:solidFill>
                  </a:tcPr>
                </a:tc>
                <a:tc>
                  <a:txBody>
                    <a:bodyPr/>
                    <a:lstStyle/>
                    <a:p>
                      <a:r>
                        <a:rPr lang="en-US" dirty="0" smtClean="0">
                          <a:solidFill>
                            <a:srgbClr val="336599"/>
                          </a:solidFill>
                        </a:rPr>
                        <a:t>19</a:t>
                      </a:r>
                      <a:endParaRPr lang="en-US" dirty="0">
                        <a:solidFill>
                          <a:srgbClr val="336599"/>
                        </a:solidFill>
                      </a:endParaRPr>
                    </a:p>
                  </a:txBody>
                  <a:tcPr>
                    <a:solidFill>
                      <a:schemeClr val="accent1">
                        <a:alpha val="50000"/>
                      </a:schemeClr>
                    </a:solidFill>
                  </a:tcPr>
                </a:tc>
                <a:tc>
                  <a:txBody>
                    <a:bodyPr/>
                    <a:lstStyle/>
                    <a:p>
                      <a:r>
                        <a:rPr lang="en-US" dirty="0" smtClean="0">
                          <a:solidFill>
                            <a:srgbClr val="336599"/>
                          </a:solidFill>
                        </a:rPr>
                        <a:t>4K</a:t>
                      </a:r>
                    </a:p>
                  </a:txBody>
                  <a:tcPr/>
                </a:tc>
                <a:tc>
                  <a:txBody>
                    <a:bodyPr/>
                    <a:lstStyle/>
                    <a:p>
                      <a:r>
                        <a:rPr lang="en-US" dirty="0" smtClean="0">
                          <a:solidFill>
                            <a:srgbClr val="336599"/>
                          </a:solidFill>
                        </a:rPr>
                        <a:t>8</a:t>
                      </a:r>
                      <a:endParaRPr lang="en-US" dirty="0">
                        <a:solidFill>
                          <a:srgbClr val="336599"/>
                        </a:solidFill>
                      </a:endParaRPr>
                    </a:p>
                  </a:txBody>
                  <a:tcPr/>
                </a:tc>
                <a:tc>
                  <a:txBody>
                    <a:bodyPr/>
                    <a:lstStyle/>
                    <a:p>
                      <a:r>
                        <a:rPr lang="en-US" dirty="0" smtClean="0">
                          <a:solidFill>
                            <a:srgbClr val="336599"/>
                          </a:solidFill>
                        </a:rPr>
                        <a:t>1</a:t>
                      </a:r>
                      <a:endParaRPr lang="en-US" dirty="0">
                        <a:solidFill>
                          <a:srgbClr val="336599"/>
                        </a:solidFill>
                      </a:endParaRPr>
                    </a:p>
                  </a:txBody>
                  <a:tcPr/>
                </a:tc>
                <a:tc>
                  <a:txBody>
                    <a:bodyPr/>
                    <a:lstStyle/>
                    <a:p>
                      <a:r>
                        <a:rPr lang="en-US" dirty="0" smtClean="0">
                          <a:solidFill>
                            <a:srgbClr val="336599"/>
                          </a:solidFill>
                        </a:rPr>
                        <a:t>7</a:t>
                      </a:r>
                      <a:endParaRPr lang="en-US" dirty="0">
                        <a:solidFill>
                          <a:srgbClr val="336599"/>
                        </a:solidFill>
                      </a:endParaRPr>
                    </a:p>
                  </a:txBody>
                  <a:tcPr>
                    <a:solidFill>
                      <a:schemeClr val="accent1">
                        <a:alpha val="45000"/>
                      </a:schemeClr>
                    </a:solidFill>
                  </a:tcPr>
                </a:tc>
              </a:tr>
              <a:tr h="370840">
                <a:tc>
                  <a:txBody>
                    <a:bodyPr/>
                    <a:lstStyle/>
                    <a:p>
                      <a:r>
                        <a:rPr lang="en-US" dirty="0" smtClean="0"/>
                        <a:t>8</a:t>
                      </a:r>
                      <a:endParaRPr lang="en-US" dirty="0"/>
                    </a:p>
                  </a:txBody>
                  <a:tcPr>
                    <a:solidFill>
                      <a:schemeClr val="accent1">
                        <a:alpha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336599"/>
                          </a:solidFill>
                        </a:rPr>
                        <a:t>HLRS/Germany</a:t>
                      </a:r>
                    </a:p>
                  </a:txBody>
                  <a:tcPr/>
                </a:tc>
                <a:tc>
                  <a:txBody>
                    <a:bodyPr/>
                    <a:lstStyle/>
                    <a:p>
                      <a:r>
                        <a:rPr lang="en-US" sz="1800" kern="1200" baseline="0" dirty="0" smtClean="0">
                          <a:solidFill>
                            <a:srgbClr val="336599"/>
                          </a:solidFill>
                        </a:rPr>
                        <a:t>NEC </a:t>
                      </a:r>
                      <a:endParaRPr lang="en-US" b="0" dirty="0">
                        <a:solidFill>
                          <a:srgbClr val="336599"/>
                        </a:solidFill>
                      </a:endParaRPr>
                    </a:p>
                  </a:txBody>
                  <a:tcPr/>
                </a:tc>
                <a:tc>
                  <a:txBody>
                    <a:bodyPr/>
                    <a:lstStyle/>
                    <a:p>
                      <a:r>
                        <a:rPr lang="en-US" sz="1800" kern="1200" baseline="0" dirty="0" smtClean="0">
                          <a:solidFill>
                            <a:srgbClr val="336599"/>
                          </a:solidFill>
                        </a:rPr>
                        <a:t>SX-ACE</a:t>
                      </a:r>
                      <a:endParaRPr lang="en-US" b="0" dirty="0">
                        <a:solidFill>
                          <a:srgbClr val="336599"/>
                        </a:solidFill>
                      </a:endParaRPr>
                    </a:p>
                  </a:txBody>
                  <a:tcPr/>
                </a:tc>
                <a:tc>
                  <a:txBody>
                    <a:bodyPr/>
                    <a:lstStyle/>
                    <a:p>
                      <a:r>
                        <a:rPr lang="en-US" b="1" u="sng" dirty="0" smtClean="0">
                          <a:solidFill>
                            <a:srgbClr val="336599"/>
                          </a:solidFill>
                        </a:rPr>
                        <a:t>3.3</a:t>
                      </a:r>
                    </a:p>
                    <a:p>
                      <a:pPr>
                        <a:buFontTx/>
                        <a:buNone/>
                      </a:pPr>
                      <a:r>
                        <a:rPr lang="en-US" b="0" u="none" dirty="0" smtClean="0">
                          <a:solidFill>
                            <a:srgbClr val="336599"/>
                          </a:solidFill>
                        </a:rPr>
                        <a:t>* </a:t>
                      </a:r>
                      <a:r>
                        <a:rPr lang="en-US" b="0" i="1" u="none" dirty="0" smtClean="0">
                          <a:solidFill>
                            <a:srgbClr val="336599"/>
                          </a:solidFill>
                        </a:rPr>
                        <a:t>The </a:t>
                      </a:r>
                      <a:endParaRPr lang="en-US" b="0" i="1" u="none" dirty="0">
                        <a:solidFill>
                          <a:srgbClr val="336599"/>
                        </a:solidFill>
                      </a:endParaRPr>
                    </a:p>
                  </a:txBody>
                  <a:tcPr>
                    <a:solidFill>
                      <a:schemeClr val="accent1">
                        <a:alpha val="50000"/>
                      </a:schemeClr>
                    </a:solidFill>
                  </a:tcPr>
                </a:tc>
                <a:tc>
                  <a:txBody>
                    <a:bodyPr/>
                    <a:lstStyle/>
                    <a:p>
                      <a:r>
                        <a:rPr lang="en-US" dirty="0" smtClean="0">
                          <a:solidFill>
                            <a:srgbClr val="336599"/>
                          </a:solidFill>
                        </a:rPr>
                        <a:t>1.8</a:t>
                      </a:r>
                    </a:p>
                    <a:p>
                      <a:r>
                        <a:rPr lang="en-US" i="1" dirty="0" smtClean="0">
                          <a:solidFill>
                            <a:srgbClr val="336599"/>
                          </a:solidFill>
                        </a:rPr>
                        <a:t>metric</a:t>
                      </a:r>
                      <a:endParaRPr lang="en-US" i="1" dirty="0">
                        <a:solidFill>
                          <a:srgbClr val="336599"/>
                        </a:solidFill>
                      </a:endParaRPr>
                    </a:p>
                  </a:txBody>
                  <a:tcPr>
                    <a:solidFill>
                      <a:schemeClr val="accent1">
                        <a:alpha val="50000"/>
                      </a:schemeClr>
                    </a:solidFill>
                  </a:tcPr>
                </a:tc>
                <a:tc>
                  <a:txBody>
                    <a:bodyPr/>
                    <a:lstStyle/>
                    <a:p>
                      <a:r>
                        <a:rPr lang="en-US" dirty="0" smtClean="0">
                          <a:solidFill>
                            <a:srgbClr val="336599"/>
                          </a:solidFill>
                        </a:rPr>
                        <a:t>.75</a:t>
                      </a:r>
                      <a:endParaRPr lang="en-US" dirty="0">
                        <a:solidFill>
                          <a:srgbClr val="336599"/>
                        </a:solidFill>
                      </a:endParaRPr>
                    </a:p>
                  </a:txBody>
                  <a:tcPr>
                    <a:solidFill>
                      <a:schemeClr val="accent1">
                        <a:alpha val="50000"/>
                      </a:schemeClr>
                    </a:solidFill>
                  </a:tcPr>
                </a:tc>
                <a:tc>
                  <a:txBody>
                    <a:bodyPr/>
                    <a:lstStyle/>
                    <a:p>
                      <a:r>
                        <a:rPr lang="en-US" dirty="0" smtClean="0">
                          <a:solidFill>
                            <a:srgbClr val="336599"/>
                          </a:solidFill>
                        </a:rPr>
                        <a:t>256</a:t>
                      </a:r>
                      <a:endParaRPr lang="en-US" dirty="0">
                        <a:solidFill>
                          <a:srgbClr val="336599"/>
                        </a:solidFill>
                      </a:endParaRPr>
                    </a:p>
                  </a:txBody>
                  <a:tcPr/>
                </a:tc>
                <a:tc>
                  <a:txBody>
                    <a:bodyPr/>
                    <a:lstStyle/>
                    <a:p>
                      <a:r>
                        <a:rPr lang="en-US" dirty="0" smtClean="0">
                          <a:solidFill>
                            <a:srgbClr val="336599"/>
                          </a:solidFill>
                        </a:rPr>
                        <a:t>1</a:t>
                      </a:r>
                      <a:endParaRPr lang="en-US" dirty="0">
                        <a:solidFill>
                          <a:srgbClr val="336599"/>
                        </a:solidFill>
                      </a:endParaRPr>
                    </a:p>
                  </a:txBody>
                  <a:tcPr/>
                </a:tc>
                <a:tc>
                  <a:txBody>
                    <a:bodyPr/>
                    <a:lstStyle/>
                    <a:p>
                      <a:r>
                        <a:rPr lang="en-US" dirty="0" smtClean="0">
                          <a:solidFill>
                            <a:srgbClr val="336599"/>
                          </a:solidFill>
                        </a:rPr>
                        <a:t>0</a:t>
                      </a:r>
                      <a:endParaRPr lang="en-US" dirty="0">
                        <a:solidFill>
                          <a:srgbClr val="336599"/>
                        </a:solidFill>
                      </a:endParaRPr>
                    </a:p>
                  </a:txBody>
                  <a:tcPr/>
                </a:tc>
                <a:tc>
                  <a:txBody>
                    <a:bodyPr/>
                    <a:lstStyle/>
                    <a:p>
                      <a:r>
                        <a:rPr lang="en-US" dirty="0" smtClean="0">
                          <a:solidFill>
                            <a:srgbClr val="336599"/>
                          </a:solidFill>
                        </a:rPr>
                        <a:t>-</a:t>
                      </a:r>
                      <a:endParaRPr lang="en-US" dirty="0">
                        <a:solidFill>
                          <a:srgbClr val="336599"/>
                        </a:solidFill>
                      </a:endParaRPr>
                    </a:p>
                  </a:txBody>
                  <a:tcPr>
                    <a:solidFill>
                      <a:schemeClr val="accent1">
                        <a:alpha val="45000"/>
                      </a:schemeClr>
                    </a:solidFill>
                  </a:tcPr>
                </a:tc>
              </a:tr>
            </a:tbl>
          </a:graphicData>
        </a:graphic>
      </p:graphicFrame>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HPGMG Project Design Goals</a:t>
            </a:r>
            <a:endParaRPr lang="en-US" dirty="0"/>
          </a:p>
        </p:txBody>
      </p:sp>
      <p:sp>
        <p:nvSpPr>
          <p:cNvPr id="5123" name="Rectangle 3"/>
          <p:cNvSpPr>
            <a:spLocks noGrp="1" noChangeArrowheads="1"/>
          </p:cNvSpPr>
          <p:nvPr>
            <p:ph idx="1"/>
          </p:nvPr>
        </p:nvSpPr>
        <p:spPr>
          <a:xfrm>
            <a:off x="457200" y="1447800"/>
            <a:ext cx="8229600" cy="4724400"/>
          </a:xfrm>
        </p:spPr>
        <p:txBody>
          <a:bodyPr>
            <a:normAutofit fontScale="92500"/>
          </a:bodyPr>
          <a:lstStyle/>
          <a:p>
            <a:pPr marL="514350" indent="-514350">
              <a:buFont typeface="+mj-lt"/>
              <a:buAutoNum type="arabicPeriod"/>
            </a:pPr>
            <a:r>
              <a:rPr lang="en-US" dirty="0" smtClean="0"/>
              <a:t>General benchmarking </a:t>
            </a:r>
            <a:r>
              <a:rPr lang="en-US" smtClean="0"/>
              <a:t>efforts and provide </a:t>
            </a:r>
            <a:r>
              <a:rPr lang="en-US" dirty="0" smtClean="0"/>
              <a:t>compact </a:t>
            </a:r>
            <a:r>
              <a:rPr lang="en-US" smtClean="0"/>
              <a:t>benchmark codes </a:t>
            </a:r>
            <a:r>
              <a:rPr lang="en-US" dirty="0" smtClean="0"/>
              <a:t>to aid engineers &amp; centers to design &amp; deploy well balanced machines</a:t>
            </a:r>
          </a:p>
          <a:p>
            <a:pPr marL="971550" lvl="1" indent="-514350"/>
            <a:r>
              <a:rPr lang="en-US" dirty="0" smtClean="0"/>
              <a:t>Benchmark code with sensitivities to machine metrics that  correlate well with applications</a:t>
            </a:r>
          </a:p>
          <a:p>
            <a:pPr marL="1371600" lvl="2" indent="-457200"/>
            <a:r>
              <a:rPr lang="en-US" dirty="0" smtClean="0"/>
              <a:t>Presented some data from LLNL at ISC ’14</a:t>
            </a:r>
          </a:p>
          <a:p>
            <a:pPr marL="514350" indent="-514350">
              <a:buFont typeface="+mj-lt"/>
              <a:buAutoNum type="arabicPeriod"/>
            </a:pPr>
            <a:r>
              <a:rPr lang="en-US" dirty="0" smtClean="0"/>
              <a:t>HPGMG-FV: Supercomputer ranking metric</a:t>
            </a:r>
          </a:p>
          <a:p>
            <a:pPr marL="914400" lvl="1" indent="-514350"/>
            <a:r>
              <a:rPr lang="en-US" dirty="0" smtClean="0"/>
              <a:t>A specification and packaging built from Sam’s finite volume code base</a:t>
            </a:r>
          </a:p>
        </p:txBody>
      </p:sp>
      <p:sp>
        <p:nvSpPr>
          <p:cNvPr id="6" name="Footer Placeholder 5"/>
          <p:cNvSpPr>
            <a:spLocks noGrp="1"/>
          </p:cNvSpPr>
          <p:nvPr>
            <p:ph type="ftr" sz="quarter" idx="12"/>
          </p:nvPr>
        </p:nvSpPr>
        <p:spPr/>
        <p:txBody>
          <a:bodyPr/>
          <a:lstStyle/>
          <a:p>
            <a:r>
              <a:rPr lang="en-US" smtClean="0"/>
              <a:t>ISC, Frankfurt Germany, 21 June 2016</a:t>
            </a:r>
            <a:endParaRPr lang="en-US" dirty="0"/>
          </a:p>
        </p:txBody>
      </p:sp>
    </p:spTree>
    <p:custDataLst>
      <p:tags r:id="rId1"/>
    </p:custData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NEC vector architecture</a:t>
            </a:r>
            <a:endParaRPr lang="en-US" dirty="0"/>
          </a:p>
        </p:txBody>
      </p:sp>
      <p:sp>
        <p:nvSpPr>
          <p:cNvPr id="4" name="Footer Placeholder 3"/>
          <p:cNvSpPr>
            <a:spLocks noGrp="1"/>
          </p:cNvSpPr>
          <p:nvPr>
            <p:ph type="ftr" sz="quarter" idx="12"/>
          </p:nvPr>
        </p:nvSpPr>
        <p:spPr/>
        <p:txBody>
          <a:bodyPr/>
          <a:lstStyle/>
          <a:p>
            <a:pPr>
              <a:defRPr/>
            </a:pPr>
            <a:r>
              <a:rPr lang="en-US" altLang="en-US" smtClean="0"/>
              <a:t>ISC, Frankfurt Germany, 21 June 2016</a:t>
            </a:r>
            <a:endParaRPr lang="en-US" altLang="en-US" dirty="0"/>
          </a:p>
        </p:txBody>
      </p:sp>
      <p:graphicFrame>
        <p:nvGraphicFramePr>
          <p:cNvPr id="10" name="Content Placeholder 9"/>
          <p:cNvGraphicFramePr>
            <a:graphicFrameLocks noGrp="1"/>
          </p:cNvGraphicFramePr>
          <p:nvPr>
            <p:ph idx="1"/>
          </p:nvPr>
        </p:nvGraphicFramePr>
        <p:xfrm>
          <a:off x="228600" y="1059498"/>
          <a:ext cx="8690050" cy="5620702"/>
        </p:xfrm>
        <a:graphic>
          <a:graphicData uri="http://schemas.openxmlformats.org/drawingml/2006/table">
            <a:tbl>
              <a:tblPr firstRow="1" bandRow="1">
                <a:tableStyleId>{37CE84F3-28C3-443E-9E96-99CF82512B78}</a:tableStyleId>
              </a:tblPr>
              <a:tblGrid>
                <a:gridCol w="322580"/>
                <a:gridCol w="1357157"/>
                <a:gridCol w="878159"/>
                <a:gridCol w="957992"/>
                <a:gridCol w="751312"/>
                <a:gridCol w="838200"/>
                <a:gridCol w="609600"/>
                <a:gridCol w="762000"/>
                <a:gridCol w="838200"/>
                <a:gridCol w="685800"/>
                <a:gridCol w="689050"/>
              </a:tblGrid>
              <a:tr h="769302">
                <a:tc>
                  <a:txBody>
                    <a:bodyPr/>
                    <a:lstStyle/>
                    <a:p>
                      <a:r>
                        <a:rPr lang="en-US" dirty="0" smtClean="0"/>
                        <a:t>#</a:t>
                      </a:r>
                      <a:endParaRPr lang="en-US" dirty="0"/>
                    </a:p>
                  </a:txBody>
                  <a:tcPr/>
                </a:tc>
                <a:tc>
                  <a:txBody>
                    <a:bodyPr/>
                    <a:lstStyle/>
                    <a:p>
                      <a:r>
                        <a:rPr lang="en-US" dirty="0" smtClean="0"/>
                        <a:t>Site</a:t>
                      </a:r>
                      <a:endParaRPr lang="en-US" dirty="0"/>
                    </a:p>
                  </a:txBody>
                  <a:tcPr/>
                </a:tc>
                <a:tc>
                  <a:txBody>
                    <a:bodyPr/>
                    <a:lstStyle/>
                    <a:p>
                      <a:r>
                        <a:rPr lang="en-US" dirty="0" err="1" smtClean="0"/>
                        <a:t>Systm</a:t>
                      </a:r>
                      <a:endParaRPr lang="en-US" dirty="0"/>
                    </a:p>
                  </a:txBody>
                  <a:tcPr/>
                </a:tc>
                <a:tc>
                  <a:txBody>
                    <a:bodyPr/>
                    <a:lstStyle/>
                    <a:p>
                      <a:r>
                        <a:rPr lang="en-US" dirty="0" smtClean="0"/>
                        <a:t>Arch.</a:t>
                      </a:r>
                    </a:p>
                    <a:p>
                      <a:endParaRPr lang="en-US" dirty="0"/>
                    </a:p>
                  </a:txBody>
                  <a:tcPr/>
                </a:tc>
                <a:tc>
                  <a:txBody>
                    <a:bodyPr/>
                    <a:lstStyle/>
                    <a:p>
                      <a:pPr algn="r"/>
                      <a:r>
                        <a:rPr lang="en-US" dirty="0" smtClean="0"/>
                        <a:t>10</a:t>
                      </a:r>
                      <a:r>
                        <a:rPr lang="en-US" baseline="30000" dirty="0" smtClean="0"/>
                        <a:t>9</a:t>
                      </a:r>
                      <a:r>
                        <a:rPr lang="en-US" baseline="0" dirty="0" smtClean="0"/>
                        <a:t> </a:t>
                      </a:r>
                      <a:r>
                        <a:rPr lang="en-US" baseline="0" dirty="0" err="1" smtClean="0"/>
                        <a:t>x</a:t>
                      </a:r>
                      <a:endParaRPr lang="en-US" baseline="0" dirty="0" smtClean="0"/>
                    </a:p>
                    <a:p>
                      <a:r>
                        <a:rPr lang="en-US" baseline="0" dirty="0" err="1" smtClean="0">
                          <a:solidFill>
                            <a:srgbClr val="FFFF00"/>
                          </a:solidFill>
                        </a:rPr>
                        <a:t>h</a:t>
                      </a:r>
                      <a:r>
                        <a:rPr lang="en-US" baseline="0" dirty="0" smtClean="0">
                          <a:solidFill>
                            <a:srgbClr val="FFFF00"/>
                          </a:solidFill>
                        </a:rPr>
                        <a:t>*</a:t>
                      </a:r>
                      <a:endParaRPr lang="en-US" baseline="0" dirty="0">
                        <a:solidFill>
                          <a:srgbClr val="FFFF00"/>
                        </a:solidFill>
                      </a:endParaRPr>
                    </a:p>
                  </a:txBody>
                  <a:tcPr/>
                </a:tc>
                <a:tc>
                  <a:txBody>
                    <a:bodyPr/>
                    <a:lstStyle/>
                    <a:p>
                      <a:pPr algn="l"/>
                      <a:r>
                        <a:rPr lang="en-US" dirty="0" smtClean="0"/>
                        <a:t>DOF/</a:t>
                      </a:r>
                    </a:p>
                    <a:p>
                      <a:r>
                        <a:rPr lang="en-US" dirty="0" smtClean="0"/>
                        <a:t>2h</a:t>
                      </a:r>
                      <a:endParaRPr lang="en-US" dirty="0"/>
                    </a:p>
                  </a:txBody>
                  <a:tcPr/>
                </a:tc>
                <a:tc>
                  <a:txBody>
                    <a:bodyPr/>
                    <a:lstStyle/>
                    <a:p>
                      <a:pPr algn="l"/>
                      <a:r>
                        <a:rPr lang="en-US" dirty="0" smtClean="0"/>
                        <a:t>sec</a:t>
                      </a:r>
                    </a:p>
                    <a:p>
                      <a:r>
                        <a:rPr lang="en-US" dirty="0" smtClean="0"/>
                        <a:t>4h</a:t>
                      </a:r>
                      <a:endParaRPr lang="en-US" dirty="0"/>
                    </a:p>
                  </a:txBody>
                  <a:tcPr/>
                </a:tc>
                <a:tc>
                  <a:txBody>
                    <a:bodyPr/>
                    <a:lstStyle/>
                    <a:p>
                      <a:r>
                        <a:rPr lang="en-US" u="sng" dirty="0" smtClean="0"/>
                        <a:t>MPI</a:t>
                      </a:r>
                    </a:p>
                    <a:p>
                      <a:pPr>
                        <a:buFontTx/>
                        <a:buNone/>
                      </a:pPr>
                      <a:endParaRPr lang="en-US" u="none" dirty="0">
                        <a:solidFill>
                          <a:srgbClr val="FFFF00"/>
                        </a:solidFill>
                      </a:endParaRPr>
                    </a:p>
                  </a:txBody>
                  <a:tcPr/>
                </a:tc>
                <a:tc>
                  <a:txBody>
                    <a:bodyPr/>
                    <a:lstStyle/>
                    <a:p>
                      <a:r>
                        <a:rPr lang="en-US" u="sng" dirty="0" smtClean="0"/>
                        <a:t>OMP</a:t>
                      </a:r>
                    </a:p>
                    <a:p>
                      <a:endParaRPr lang="en-US" u="none" dirty="0">
                        <a:solidFill>
                          <a:srgbClr val="FFFF00"/>
                        </a:solidFill>
                      </a:endParaRPr>
                    </a:p>
                  </a:txBody>
                  <a:tcPr/>
                </a:tc>
                <a:tc>
                  <a:txBody>
                    <a:bodyPr/>
                    <a:lstStyle/>
                    <a:p>
                      <a:r>
                        <a:rPr lang="en-US" u="sng" dirty="0" smtClean="0"/>
                        <a:t>GPU</a:t>
                      </a:r>
                    </a:p>
                    <a:p>
                      <a:endParaRPr lang="en-US" u="none" dirty="0">
                        <a:solidFill>
                          <a:srgbClr val="FFFF00"/>
                        </a:solidFill>
                      </a:endParaRPr>
                    </a:p>
                  </a:txBody>
                  <a:tcPr/>
                </a:tc>
                <a:tc>
                  <a:txBody>
                    <a:bodyPr/>
                    <a:lstStyle/>
                    <a:p>
                      <a:r>
                        <a:rPr lang="en-US" dirty="0" err="1" smtClean="0"/>
                        <a:t>HPLrank</a:t>
                      </a:r>
                      <a:endParaRPr lang="en-US" dirty="0"/>
                    </a:p>
                  </a:txBody>
                  <a:tcPr/>
                </a:tc>
              </a:tr>
              <a:tr h="370840">
                <a:tc>
                  <a:txBody>
                    <a:bodyPr/>
                    <a:lstStyle/>
                    <a:p>
                      <a:r>
                        <a:rPr lang="en-US" dirty="0" smtClean="0"/>
                        <a:t>1</a:t>
                      </a:r>
                      <a:endParaRPr lang="en-US" dirty="0"/>
                    </a:p>
                  </a:txBody>
                  <a:tcPr>
                    <a:solidFill>
                      <a:schemeClr val="accent1">
                        <a:alpha val="50000"/>
                      </a:schemeClr>
                    </a:solidFill>
                  </a:tcPr>
                </a:tc>
                <a:tc>
                  <a:txBody>
                    <a:bodyPr/>
                    <a:lstStyle/>
                    <a:p>
                      <a:r>
                        <a:rPr lang="en-US" dirty="0" smtClean="0">
                          <a:solidFill>
                            <a:srgbClr val="336599"/>
                          </a:solidFill>
                        </a:rPr>
                        <a:t>DOE/ANL/USA</a:t>
                      </a:r>
                      <a:endParaRPr lang="en-US" dirty="0">
                        <a:solidFill>
                          <a:srgbClr val="336599"/>
                        </a:solidFill>
                      </a:endParaRPr>
                    </a:p>
                  </a:txBody>
                  <a:tcPr/>
                </a:tc>
                <a:tc>
                  <a:txBody>
                    <a:bodyPr/>
                    <a:lstStyle/>
                    <a:p>
                      <a:r>
                        <a:rPr lang="en-US" dirty="0" smtClean="0">
                          <a:solidFill>
                            <a:srgbClr val="336599"/>
                          </a:solidFill>
                        </a:rPr>
                        <a:t>Mira</a:t>
                      </a:r>
                      <a:endParaRPr lang="en-US" dirty="0">
                        <a:solidFill>
                          <a:srgbClr val="336599"/>
                        </a:solidFill>
                      </a:endParaRPr>
                    </a:p>
                  </a:txBody>
                  <a:tcPr/>
                </a:tc>
                <a:tc>
                  <a:txBody>
                    <a:bodyPr/>
                    <a:lstStyle/>
                    <a:p>
                      <a:r>
                        <a:rPr lang="en-US" dirty="0" smtClean="0">
                          <a:solidFill>
                            <a:srgbClr val="336599"/>
                          </a:solidFill>
                        </a:rPr>
                        <a:t>IBM-BGQ</a:t>
                      </a:r>
                      <a:endParaRPr lang="en-US" dirty="0">
                        <a:solidFill>
                          <a:srgbClr val="336599"/>
                        </a:solidFill>
                      </a:endParaRPr>
                    </a:p>
                  </a:txBody>
                  <a:tcPr/>
                </a:tc>
                <a:tc>
                  <a:txBody>
                    <a:bodyPr/>
                    <a:lstStyle/>
                    <a:p>
                      <a:r>
                        <a:rPr lang="en-US" b="1" u="sng" dirty="0" smtClean="0">
                          <a:solidFill>
                            <a:srgbClr val="336599"/>
                          </a:solidFill>
                        </a:rPr>
                        <a:t>500</a:t>
                      </a:r>
                      <a:endParaRPr lang="en-US" b="1" u="sng" dirty="0">
                        <a:solidFill>
                          <a:srgbClr val="336599"/>
                        </a:solidFill>
                      </a:endParaRPr>
                    </a:p>
                  </a:txBody>
                  <a:tcPr>
                    <a:solidFill>
                      <a:schemeClr val="accent1">
                        <a:alpha val="50000"/>
                      </a:schemeClr>
                    </a:solidFill>
                  </a:tcPr>
                </a:tc>
                <a:tc>
                  <a:txBody>
                    <a:bodyPr/>
                    <a:lstStyle/>
                    <a:p>
                      <a:r>
                        <a:rPr lang="en-US" dirty="0" smtClean="0">
                          <a:solidFill>
                            <a:srgbClr val="336599"/>
                          </a:solidFill>
                        </a:rPr>
                        <a:t>313</a:t>
                      </a:r>
                      <a:endParaRPr lang="en-US" dirty="0">
                        <a:solidFill>
                          <a:srgbClr val="336599"/>
                        </a:solidFill>
                      </a:endParaRPr>
                    </a:p>
                  </a:txBody>
                  <a:tcPr>
                    <a:solidFill>
                      <a:schemeClr val="accent1">
                        <a:alpha val="50000"/>
                      </a:schemeClr>
                    </a:solidFill>
                  </a:tcPr>
                </a:tc>
                <a:tc>
                  <a:txBody>
                    <a:bodyPr/>
                    <a:lstStyle/>
                    <a:p>
                      <a:r>
                        <a:rPr lang="en-US" dirty="0" smtClean="0">
                          <a:solidFill>
                            <a:srgbClr val="336599"/>
                          </a:solidFill>
                        </a:rPr>
                        <a:t>107</a:t>
                      </a:r>
                      <a:endParaRPr lang="en-US" dirty="0">
                        <a:solidFill>
                          <a:srgbClr val="336599"/>
                        </a:solidFill>
                      </a:endParaRPr>
                    </a:p>
                  </a:txBody>
                  <a:tcPr>
                    <a:solidFill>
                      <a:schemeClr val="accent1">
                        <a:alpha val="50000"/>
                      </a:schemeClr>
                    </a:solidFill>
                  </a:tcPr>
                </a:tc>
                <a:tc>
                  <a:txBody>
                    <a:bodyPr/>
                    <a:lstStyle/>
                    <a:p>
                      <a:r>
                        <a:rPr lang="en-US" sz="1800" kern="1200" baseline="0" dirty="0" smtClean="0">
                          <a:solidFill>
                            <a:srgbClr val="336599"/>
                          </a:solidFill>
                        </a:rPr>
                        <a:t>49K</a:t>
                      </a:r>
                      <a:endParaRPr lang="en-US" dirty="0">
                        <a:solidFill>
                          <a:srgbClr val="336599"/>
                        </a:solidFill>
                      </a:endParaRPr>
                    </a:p>
                  </a:txBody>
                  <a:tcPr/>
                </a:tc>
                <a:tc>
                  <a:txBody>
                    <a:bodyPr/>
                    <a:lstStyle/>
                    <a:p>
                      <a:r>
                        <a:rPr lang="en-US" dirty="0" smtClean="0">
                          <a:solidFill>
                            <a:srgbClr val="336599"/>
                          </a:solidFill>
                        </a:rPr>
                        <a:t>64</a:t>
                      </a:r>
                      <a:endParaRPr lang="en-US" dirty="0">
                        <a:solidFill>
                          <a:srgbClr val="336599"/>
                        </a:solidFill>
                      </a:endParaRPr>
                    </a:p>
                  </a:txBody>
                  <a:tcPr/>
                </a:tc>
                <a:tc>
                  <a:txBody>
                    <a:bodyPr/>
                    <a:lstStyle/>
                    <a:p>
                      <a:r>
                        <a:rPr lang="en-US" dirty="0" smtClean="0">
                          <a:solidFill>
                            <a:srgbClr val="336599"/>
                          </a:solidFill>
                        </a:rPr>
                        <a:t>0</a:t>
                      </a:r>
                      <a:endParaRPr lang="en-US" dirty="0">
                        <a:solidFill>
                          <a:srgbClr val="336599"/>
                        </a:solidFill>
                      </a:endParaRPr>
                    </a:p>
                  </a:txBody>
                  <a:tcPr/>
                </a:tc>
                <a:tc>
                  <a:txBody>
                    <a:bodyPr/>
                    <a:lstStyle/>
                    <a:p>
                      <a:r>
                        <a:rPr lang="en-US" dirty="0" smtClean="0">
                          <a:solidFill>
                            <a:srgbClr val="336599"/>
                          </a:solidFill>
                        </a:rPr>
                        <a:t>5</a:t>
                      </a:r>
                      <a:endParaRPr lang="en-US" dirty="0">
                        <a:solidFill>
                          <a:srgbClr val="336599"/>
                        </a:solidFill>
                      </a:endParaRPr>
                    </a:p>
                  </a:txBody>
                  <a:tcPr>
                    <a:solidFill>
                      <a:schemeClr val="accent1">
                        <a:alpha val="45000"/>
                      </a:schemeClr>
                    </a:solidFill>
                  </a:tcPr>
                </a:tc>
              </a:tr>
              <a:tr h="370840">
                <a:tc>
                  <a:txBody>
                    <a:bodyPr/>
                    <a:lstStyle/>
                    <a:p>
                      <a:endParaRPr lang="en-US" dirty="0"/>
                    </a:p>
                  </a:txBody>
                  <a:tcPr>
                    <a:solidFill>
                      <a:schemeClr val="accent1">
                        <a:alpha val="50000"/>
                      </a:schemeClr>
                    </a:solidFill>
                  </a:tcPr>
                </a:tc>
                <a:tc>
                  <a:txBody>
                    <a:bodyPr/>
                    <a:lstStyle/>
                    <a:p>
                      <a:endParaRPr lang="en-US" dirty="0">
                        <a:solidFill>
                          <a:srgbClr val="336599"/>
                        </a:solidFill>
                      </a:endParaRPr>
                    </a:p>
                  </a:txBody>
                  <a:tcPr/>
                </a:tc>
                <a:tc>
                  <a:txBody>
                    <a:bodyPr/>
                    <a:lstStyle/>
                    <a:p>
                      <a:r>
                        <a:rPr lang="en-US" dirty="0" smtClean="0">
                          <a:solidFill>
                            <a:srgbClr val="336599"/>
                          </a:solidFill>
                        </a:rPr>
                        <a:t>Mira</a:t>
                      </a:r>
                      <a:endParaRPr lang="en-US" dirty="0">
                        <a:solidFill>
                          <a:srgbClr val="336599"/>
                        </a:solidFill>
                      </a:endParaRPr>
                    </a:p>
                  </a:txBody>
                  <a:tcPr/>
                </a:tc>
                <a:tc>
                  <a:txBody>
                    <a:bodyPr/>
                    <a:lstStyle/>
                    <a:p>
                      <a:r>
                        <a:rPr lang="en-US" dirty="0" smtClean="0">
                          <a:solidFill>
                            <a:srgbClr val="336599"/>
                          </a:solidFill>
                        </a:rPr>
                        <a:t>(Base)</a:t>
                      </a:r>
                      <a:endParaRPr lang="en-US" dirty="0">
                        <a:solidFill>
                          <a:srgbClr val="336599"/>
                        </a:solidFill>
                      </a:endParaRPr>
                    </a:p>
                  </a:txBody>
                  <a:tcPr/>
                </a:tc>
                <a:tc>
                  <a:txBody>
                    <a:bodyPr/>
                    <a:lstStyle/>
                    <a:p>
                      <a:r>
                        <a:rPr lang="en-US" b="0" u="none" dirty="0" smtClean="0">
                          <a:solidFill>
                            <a:srgbClr val="336599"/>
                          </a:solidFill>
                        </a:rPr>
                        <a:t>395</a:t>
                      </a:r>
                      <a:endParaRPr lang="en-US" b="0" u="none" dirty="0">
                        <a:solidFill>
                          <a:srgbClr val="336599"/>
                        </a:solidFill>
                      </a:endParaRPr>
                    </a:p>
                  </a:txBody>
                  <a:tcPr>
                    <a:solidFill>
                      <a:schemeClr val="accent1">
                        <a:alpha val="50000"/>
                      </a:schemeClr>
                    </a:solidFill>
                  </a:tcPr>
                </a:tc>
                <a:tc>
                  <a:txBody>
                    <a:bodyPr/>
                    <a:lstStyle/>
                    <a:p>
                      <a:r>
                        <a:rPr lang="en-US" dirty="0" smtClean="0">
                          <a:solidFill>
                            <a:srgbClr val="336599"/>
                          </a:solidFill>
                        </a:rPr>
                        <a:t>286</a:t>
                      </a:r>
                      <a:endParaRPr lang="en-US" dirty="0">
                        <a:solidFill>
                          <a:srgbClr val="336599"/>
                        </a:solidFill>
                      </a:endParaRPr>
                    </a:p>
                  </a:txBody>
                  <a:tcPr>
                    <a:solidFill>
                      <a:schemeClr val="accent1">
                        <a:alpha val="50000"/>
                      </a:schemeClr>
                    </a:solidFill>
                  </a:tcPr>
                </a:tc>
                <a:tc>
                  <a:txBody>
                    <a:bodyPr/>
                    <a:lstStyle/>
                    <a:p>
                      <a:r>
                        <a:rPr lang="en-US" dirty="0" smtClean="0">
                          <a:solidFill>
                            <a:srgbClr val="336599"/>
                          </a:solidFill>
                        </a:rPr>
                        <a:t>107</a:t>
                      </a:r>
                      <a:endParaRPr lang="en-US" dirty="0">
                        <a:solidFill>
                          <a:srgbClr val="336599"/>
                        </a:solidFill>
                      </a:endParaRPr>
                    </a:p>
                  </a:txBody>
                  <a:tcPr>
                    <a:solidFill>
                      <a:schemeClr val="accent1">
                        <a:alpha val="50000"/>
                      </a:schemeClr>
                    </a:solidFill>
                  </a:tcPr>
                </a:tc>
                <a:tc>
                  <a:txBody>
                    <a:bodyPr/>
                    <a:lstStyle/>
                    <a:p>
                      <a:r>
                        <a:rPr lang="en-US" sz="1800" kern="1200" baseline="0" dirty="0" smtClean="0">
                          <a:solidFill>
                            <a:srgbClr val="336599"/>
                          </a:solidFill>
                        </a:rPr>
                        <a:t>49K</a:t>
                      </a:r>
                      <a:endParaRPr lang="en-US" dirty="0">
                        <a:solidFill>
                          <a:srgbClr val="336599"/>
                        </a:solidFill>
                      </a:endParaRPr>
                    </a:p>
                  </a:txBody>
                  <a:tcPr/>
                </a:tc>
                <a:tc>
                  <a:txBody>
                    <a:bodyPr/>
                    <a:lstStyle/>
                    <a:p>
                      <a:r>
                        <a:rPr lang="en-US" dirty="0" smtClean="0">
                          <a:solidFill>
                            <a:srgbClr val="336599"/>
                          </a:solidFill>
                        </a:rPr>
                        <a:t>64</a:t>
                      </a:r>
                      <a:endParaRPr lang="en-US" dirty="0">
                        <a:solidFill>
                          <a:srgbClr val="336599"/>
                        </a:solidFill>
                      </a:endParaRPr>
                    </a:p>
                  </a:txBody>
                  <a:tcPr/>
                </a:tc>
                <a:tc>
                  <a:txBody>
                    <a:bodyPr/>
                    <a:lstStyle/>
                    <a:p>
                      <a:r>
                        <a:rPr lang="en-US" dirty="0" smtClean="0">
                          <a:solidFill>
                            <a:srgbClr val="336599"/>
                          </a:solidFill>
                        </a:rPr>
                        <a:t>0</a:t>
                      </a:r>
                      <a:endParaRPr lang="en-US" dirty="0">
                        <a:solidFill>
                          <a:srgbClr val="336599"/>
                        </a:solidFill>
                      </a:endParaRPr>
                    </a:p>
                  </a:txBody>
                  <a:tcPr/>
                </a:tc>
                <a:tc>
                  <a:txBody>
                    <a:bodyPr/>
                    <a:lstStyle/>
                    <a:p>
                      <a:endParaRPr lang="en-US" dirty="0">
                        <a:solidFill>
                          <a:srgbClr val="336599"/>
                        </a:solidFill>
                      </a:endParaRPr>
                    </a:p>
                  </a:txBody>
                  <a:tcPr>
                    <a:solidFill>
                      <a:schemeClr val="accent1">
                        <a:alpha val="45000"/>
                      </a:schemeClr>
                    </a:solidFill>
                  </a:tcPr>
                </a:tc>
              </a:tr>
              <a:tr h="370840">
                <a:tc>
                  <a:txBody>
                    <a:bodyPr/>
                    <a:lstStyle/>
                    <a:p>
                      <a:r>
                        <a:rPr lang="en-US" dirty="0" smtClean="0"/>
                        <a:t>2</a:t>
                      </a:r>
                      <a:endParaRPr lang="en-US" dirty="0"/>
                    </a:p>
                  </a:txBody>
                  <a:tcPr>
                    <a:solidFill>
                      <a:schemeClr val="accent1">
                        <a:alpha val="50000"/>
                      </a:schemeClr>
                    </a:solidFill>
                  </a:tcPr>
                </a:tc>
                <a:tc>
                  <a:txBody>
                    <a:bodyPr/>
                    <a:lstStyle/>
                    <a:p>
                      <a:r>
                        <a:rPr lang="en-US" dirty="0" smtClean="0">
                          <a:solidFill>
                            <a:srgbClr val="336599"/>
                          </a:solidFill>
                        </a:rPr>
                        <a:t>HLRS/Germany</a:t>
                      </a:r>
                      <a:endParaRPr lang="en-US" dirty="0">
                        <a:solidFill>
                          <a:srgbClr val="336599"/>
                        </a:solidFill>
                      </a:endParaRPr>
                    </a:p>
                  </a:txBody>
                  <a:tcPr/>
                </a:tc>
                <a:tc>
                  <a:txBody>
                    <a:bodyPr/>
                    <a:lstStyle/>
                    <a:p>
                      <a:r>
                        <a:rPr lang="en-US" dirty="0" smtClean="0">
                          <a:solidFill>
                            <a:srgbClr val="336599"/>
                          </a:solidFill>
                        </a:rPr>
                        <a:t>Hazel Hen</a:t>
                      </a:r>
                      <a:endParaRPr lang="en-US" dirty="0">
                        <a:solidFill>
                          <a:srgbClr val="336599"/>
                        </a:solidFill>
                      </a:endParaRPr>
                    </a:p>
                  </a:txBody>
                  <a:tcPr/>
                </a:tc>
                <a:tc>
                  <a:txBody>
                    <a:bodyPr/>
                    <a:lstStyle/>
                    <a:p>
                      <a:r>
                        <a:rPr lang="en-US" sz="1800" kern="1200" baseline="0" dirty="0" smtClean="0">
                          <a:solidFill>
                            <a:srgbClr val="336599"/>
                          </a:solidFill>
                        </a:rPr>
                        <a:t>Cray XC40</a:t>
                      </a:r>
                      <a:endParaRPr lang="en-US" dirty="0">
                        <a:solidFill>
                          <a:srgbClr val="336599"/>
                        </a:solidFill>
                      </a:endParaRPr>
                    </a:p>
                  </a:txBody>
                  <a:tcPr/>
                </a:tc>
                <a:tc>
                  <a:txBody>
                    <a:bodyPr/>
                    <a:lstStyle/>
                    <a:p>
                      <a:r>
                        <a:rPr lang="en-US" b="1" u="sng" dirty="0" smtClean="0">
                          <a:solidFill>
                            <a:srgbClr val="336599"/>
                          </a:solidFill>
                        </a:rPr>
                        <a:t>495</a:t>
                      </a:r>
                      <a:endParaRPr lang="en-US" b="1" u="sng" dirty="0">
                        <a:solidFill>
                          <a:srgbClr val="336599"/>
                        </a:solidFill>
                      </a:endParaRPr>
                    </a:p>
                  </a:txBody>
                  <a:tcPr>
                    <a:solidFill>
                      <a:schemeClr val="accent1">
                        <a:alpha val="50000"/>
                      </a:schemeClr>
                    </a:solidFill>
                  </a:tcPr>
                </a:tc>
                <a:tc>
                  <a:txBody>
                    <a:bodyPr/>
                    <a:lstStyle/>
                    <a:p>
                      <a:r>
                        <a:rPr lang="en-US" dirty="0" smtClean="0">
                          <a:solidFill>
                            <a:srgbClr val="336599"/>
                          </a:solidFill>
                        </a:rPr>
                        <a:t>411</a:t>
                      </a:r>
                      <a:endParaRPr lang="en-US" dirty="0">
                        <a:solidFill>
                          <a:srgbClr val="336599"/>
                        </a:solidFill>
                      </a:endParaRPr>
                    </a:p>
                  </a:txBody>
                  <a:tcPr>
                    <a:solidFill>
                      <a:schemeClr val="accent1">
                        <a:alpha val="50000"/>
                      </a:schemeClr>
                    </a:solidFill>
                  </a:tcPr>
                </a:tc>
                <a:tc>
                  <a:txBody>
                    <a:bodyPr/>
                    <a:lstStyle/>
                    <a:p>
                      <a:r>
                        <a:rPr lang="en-US" dirty="0" smtClean="0">
                          <a:solidFill>
                            <a:srgbClr val="336599"/>
                          </a:solidFill>
                        </a:rPr>
                        <a:t>221</a:t>
                      </a:r>
                      <a:endParaRPr lang="en-US" b="1" dirty="0">
                        <a:solidFill>
                          <a:srgbClr val="336599"/>
                        </a:solidFill>
                      </a:endParaRPr>
                    </a:p>
                  </a:txBody>
                  <a:tcPr>
                    <a:solidFill>
                      <a:schemeClr val="accent1">
                        <a:alpha val="50000"/>
                      </a:schemeClr>
                    </a:solidFill>
                  </a:tcPr>
                </a:tc>
                <a:tc>
                  <a:txBody>
                    <a:bodyPr/>
                    <a:lstStyle/>
                    <a:p>
                      <a:r>
                        <a:rPr lang="en-US" dirty="0" smtClean="0">
                          <a:solidFill>
                            <a:srgbClr val="336599"/>
                          </a:solidFill>
                        </a:rPr>
                        <a:t>15K</a:t>
                      </a:r>
                      <a:endParaRPr lang="en-US" dirty="0">
                        <a:solidFill>
                          <a:srgbClr val="336599"/>
                        </a:solidFill>
                      </a:endParaRPr>
                    </a:p>
                  </a:txBody>
                  <a:tcPr/>
                </a:tc>
                <a:tc>
                  <a:txBody>
                    <a:bodyPr/>
                    <a:lstStyle/>
                    <a:p>
                      <a:r>
                        <a:rPr lang="en-US" dirty="0" smtClean="0">
                          <a:solidFill>
                            <a:srgbClr val="336599"/>
                          </a:solidFill>
                        </a:rPr>
                        <a:t>12</a:t>
                      </a:r>
                      <a:endParaRPr lang="en-US" dirty="0">
                        <a:solidFill>
                          <a:srgbClr val="336599"/>
                        </a:solidFill>
                      </a:endParaRPr>
                    </a:p>
                  </a:txBody>
                  <a:tcPr/>
                </a:tc>
                <a:tc>
                  <a:txBody>
                    <a:bodyPr/>
                    <a:lstStyle/>
                    <a:p>
                      <a:r>
                        <a:rPr lang="en-US" dirty="0" smtClean="0">
                          <a:solidFill>
                            <a:srgbClr val="336599"/>
                          </a:solidFill>
                        </a:rPr>
                        <a:t>0</a:t>
                      </a:r>
                      <a:endParaRPr lang="en-US" dirty="0">
                        <a:solidFill>
                          <a:srgbClr val="336599"/>
                        </a:solidFill>
                      </a:endParaRPr>
                    </a:p>
                  </a:txBody>
                  <a:tcPr/>
                </a:tc>
                <a:tc>
                  <a:txBody>
                    <a:bodyPr/>
                    <a:lstStyle/>
                    <a:p>
                      <a:r>
                        <a:rPr lang="en-US" dirty="0" smtClean="0">
                          <a:solidFill>
                            <a:srgbClr val="336599"/>
                          </a:solidFill>
                        </a:rPr>
                        <a:t>8</a:t>
                      </a:r>
                      <a:endParaRPr lang="en-US" dirty="0">
                        <a:solidFill>
                          <a:srgbClr val="336599"/>
                        </a:solidFill>
                      </a:endParaRPr>
                    </a:p>
                  </a:txBody>
                  <a:tcPr>
                    <a:solidFill>
                      <a:schemeClr val="accent1">
                        <a:alpha val="45000"/>
                      </a:schemeClr>
                    </a:solidFill>
                  </a:tcPr>
                </a:tc>
              </a:tr>
              <a:tr h="370840">
                <a:tc>
                  <a:txBody>
                    <a:bodyPr/>
                    <a:lstStyle/>
                    <a:p>
                      <a:r>
                        <a:rPr lang="en-US" dirty="0" smtClean="0"/>
                        <a:t>3</a:t>
                      </a:r>
                      <a:endParaRPr lang="en-US" dirty="0"/>
                    </a:p>
                  </a:txBody>
                  <a:tcPr>
                    <a:solidFill>
                      <a:schemeClr val="accent1">
                        <a:alpha val="50000"/>
                      </a:schemeClr>
                    </a:solidFill>
                  </a:tcPr>
                </a:tc>
                <a:tc>
                  <a:txBody>
                    <a:bodyPr/>
                    <a:lstStyle/>
                    <a:p>
                      <a:r>
                        <a:rPr lang="en-US" dirty="0" smtClean="0">
                          <a:solidFill>
                            <a:srgbClr val="336599"/>
                          </a:solidFill>
                        </a:rPr>
                        <a:t>DOE/ORNL/US</a:t>
                      </a:r>
                      <a:endParaRPr lang="en-US" dirty="0">
                        <a:solidFill>
                          <a:srgbClr val="336599"/>
                        </a:solidFill>
                      </a:endParaRPr>
                    </a:p>
                  </a:txBody>
                  <a:tcPr/>
                </a:tc>
                <a:tc>
                  <a:txBody>
                    <a:bodyPr/>
                    <a:lstStyle/>
                    <a:p>
                      <a:r>
                        <a:rPr lang="en-US" dirty="0" smtClean="0">
                          <a:solidFill>
                            <a:srgbClr val="336599"/>
                          </a:solidFill>
                        </a:rPr>
                        <a:t>Titan</a:t>
                      </a:r>
                      <a:endParaRPr lang="en-US" dirty="0">
                        <a:solidFill>
                          <a:srgbClr val="336599"/>
                        </a:solidFill>
                      </a:endParaRPr>
                    </a:p>
                  </a:txBody>
                  <a:tcPr/>
                </a:tc>
                <a:tc>
                  <a:txBody>
                    <a:bodyPr/>
                    <a:lstStyle/>
                    <a:p>
                      <a:r>
                        <a:rPr lang="en-US" sz="1800" kern="1200" baseline="0" dirty="0" smtClean="0">
                          <a:solidFill>
                            <a:srgbClr val="336599"/>
                          </a:solidFill>
                        </a:rPr>
                        <a:t>Cray XK7</a:t>
                      </a:r>
                      <a:endParaRPr lang="en-US" dirty="0">
                        <a:solidFill>
                          <a:srgbClr val="336599"/>
                        </a:solidFill>
                      </a:endParaRPr>
                    </a:p>
                  </a:txBody>
                  <a:tcPr/>
                </a:tc>
                <a:tc>
                  <a:txBody>
                    <a:bodyPr/>
                    <a:lstStyle/>
                    <a:p>
                      <a:r>
                        <a:rPr lang="en-US" b="1" u="sng" dirty="0" smtClean="0">
                          <a:solidFill>
                            <a:srgbClr val="336599"/>
                          </a:solidFill>
                        </a:rPr>
                        <a:t>440</a:t>
                      </a:r>
                      <a:endParaRPr lang="en-US" b="1" u="sng" dirty="0">
                        <a:solidFill>
                          <a:srgbClr val="336599"/>
                        </a:solidFill>
                      </a:endParaRPr>
                    </a:p>
                  </a:txBody>
                  <a:tcPr>
                    <a:solidFill>
                      <a:schemeClr val="accent1">
                        <a:alpha val="50000"/>
                      </a:schemeClr>
                    </a:solidFill>
                  </a:tcPr>
                </a:tc>
                <a:tc>
                  <a:txBody>
                    <a:bodyPr/>
                    <a:lstStyle/>
                    <a:p>
                      <a:r>
                        <a:rPr lang="en-US" dirty="0" smtClean="0">
                          <a:solidFill>
                            <a:srgbClr val="336599"/>
                          </a:solidFill>
                        </a:rPr>
                        <a:t>163</a:t>
                      </a:r>
                      <a:endParaRPr lang="en-US" dirty="0">
                        <a:solidFill>
                          <a:srgbClr val="336599"/>
                        </a:solidFill>
                      </a:endParaRPr>
                    </a:p>
                  </a:txBody>
                  <a:tcPr>
                    <a:solidFill>
                      <a:schemeClr val="accent1">
                        <a:alpha val="50000"/>
                      </a:schemeClr>
                    </a:solidFill>
                  </a:tcPr>
                </a:tc>
                <a:tc>
                  <a:txBody>
                    <a:bodyPr/>
                    <a:lstStyle/>
                    <a:p>
                      <a:r>
                        <a:rPr lang="en-US" dirty="0" smtClean="0">
                          <a:solidFill>
                            <a:srgbClr val="336599"/>
                          </a:solidFill>
                        </a:rPr>
                        <a:t>39</a:t>
                      </a:r>
                      <a:endParaRPr lang="en-US" b="1" dirty="0">
                        <a:solidFill>
                          <a:srgbClr val="336599"/>
                        </a:solidFill>
                      </a:endParaRPr>
                    </a:p>
                  </a:txBody>
                  <a:tcPr>
                    <a:solidFill>
                      <a:schemeClr val="accent1">
                        <a:alpha val="50000"/>
                      </a:schemeClr>
                    </a:solidFill>
                  </a:tcPr>
                </a:tc>
                <a:tc>
                  <a:txBody>
                    <a:bodyPr/>
                    <a:lstStyle/>
                    <a:p>
                      <a:r>
                        <a:rPr lang="en-US" dirty="0" smtClean="0">
                          <a:solidFill>
                            <a:srgbClr val="336599"/>
                          </a:solidFill>
                        </a:rPr>
                        <a:t>16K</a:t>
                      </a:r>
                      <a:endParaRPr lang="en-US" dirty="0">
                        <a:solidFill>
                          <a:srgbClr val="336599"/>
                        </a:solidFill>
                      </a:endParaRPr>
                    </a:p>
                  </a:txBody>
                  <a:tcPr/>
                </a:tc>
                <a:tc>
                  <a:txBody>
                    <a:bodyPr/>
                    <a:lstStyle/>
                    <a:p>
                      <a:r>
                        <a:rPr lang="en-US" dirty="0" smtClean="0">
                          <a:solidFill>
                            <a:srgbClr val="336599"/>
                          </a:solidFill>
                        </a:rPr>
                        <a:t>4</a:t>
                      </a:r>
                      <a:endParaRPr lang="en-US" dirty="0">
                        <a:solidFill>
                          <a:srgbClr val="336599"/>
                        </a:solidFill>
                      </a:endParaRPr>
                    </a:p>
                  </a:txBody>
                  <a:tcPr/>
                </a:tc>
                <a:tc>
                  <a:txBody>
                    <a:bodyPr/>
                    <a:lstStyle/>
                    <a:p>
                      <a:r>
                        <a:rPr lang="en-US" dirty="0" smtClean="0">
                          <a:solidFill>
                            <a:srgbClr val="336599"/>
                          </a:solidFill>
                        </a:rPr>
                        <a:t>1</a:t>
                      </a:r>
                      <a:endParaRPr lang="en-US" dirty="0">
                        <a:solidFill>
                          <a:srgbClr val="336599"/>
                        </a:solidFill>
                      </a:endParaRPr>
                    </a:p>
                  </a:txBody>
                  <a:tcPr/>
                </a:tc>
                <a:tc>
                  <a:txBody>
                    <a:bodyPr/>
                    <a:lstStyle/>
                    <a:p>
                      <a:r>
                        <a:rPr lang="en-US" dirty="0" smtClean="0">
                          <a:solidFill>
                            <a:srgbClr val="336599"/>
                          </a:solidFill>
                        </a:rPr>
                        <a:t>2</a:t>
                      </a:r>
                      <a:endParaRPr lang="en-US" dirty="0">
                        <a:solidFill>
                          <a:srgbClr val="336599"/>
                        </a:solidFill>
                      </a:endParaRPr>
                    </a:p>
                  </a:txBody>
                  <a:tcPr>
                    <a:solidFill>
                      <a:schemeClr val="accent1">
                        <a:alpha val="50000"/>
                      </a:schemeClr>
                    </a:solidFill>
                  </a:tcPr>
                </a:tc>
              </a:tr>
              <a:tr h="370840">
                <a:tc>
                  <a:txBody>
                    <a:bodyPr/>
                    <a:lstStyle/>
                    <a:p>
                      <a:r>
                        <a:rPr lang="en-US" dirty="0" smtClean="0"/>
                        <a:t>4</a:t>
                      </a:r>
                      <a:endParaRPr lang="en-US" dirty="0"/>
                    </a:p>
                  </a:txBody>
                  <a:tcPr>
                    <a:solidFill>
                      <a:schemeClr val="accent1">
                        <a:alpha val="50000"/>
                      </a:schemeClr>
                    </a:solidFill>
                  </a:tcPr>
                </a:tc>
                <a:tc>
                  <a:txBody>
                    <a:bodyPr/>
                    <a:lstStyle/>
                    <a:p>
                      <a:r>
                        <a:rPr lang="en-US" dirty="0" smtClean="0">
                          <a:solidFill>
                            <a:srgbClr val="336599"/>
                          </a:solidFill>
                        </a:rPr>
                        <a:t>KAUST/SA</a:t>
                      </a:r>
                      <a:endParaRPr lang="en-US" dirty="0">
                        <a:solidFill>
                          <a:srgbClr val="336599"/>
                        </a:solidFill>
                      </a:endParaRPr>
                    </a:p>
                  </a:txBody>
                  <a:tcPr/>
                </a:tc>
                <a:tc>
                  <a:txBody>
                    <a:bodyPr/>
                    <a:lstStyle/>
                    <a:p>
                      <a:r>
                        <a:rPr lang="en-US" sz="1800" kern="1200" baseline="0" dirty="0" err="1" smtClean="0">
                          <a:solidFill>
                            <a:srgbClr val="336599"/>
                          </a:solidFill>
                        </a:rPr>
                        <a:t>Sha</a:t>
                      </a:r>
                      <a:r>
                        <a:rPr lang="en-US" sz="1800" kern="1200" baseline="0" dirty="0" smtClean="0">
                          <a:solidFill>
                            <a:srgbClr val="336599"/>
                          </a:solidFill>
                        </a:rPr>
                        <a:t>. </a:t>
                      </a:r>
                      <a:r>
                        <a:rPr lang="en-US" baseline="0" dirty="0" smtClean="0">
                          <a:solidFill>
                            <a:srgbClr val="336599"/>
                          </a:solidFill>
                        </a:rPr>
                        <a:t>II</a:t>
                      </a:r>
                      <a:endParaRPr lang="en-US" b="1" dirty="0">
                        <a:solidFill>
                          <a:srgbClr val="336599"/>
                        </a:solidFill>
                      </a:endParaRPr>
                    </a:p>
                  </a:txBody>
                  <a:tcPr/>
                </a:tc>
                <a:tc>
                  <a:txBody>
                    <a:bodyPr/>
                    <a:lstStyle/>
                    <a:p>
                      <a:r>
                        <a:rPr lang="en-US" sz="1800" kern="1200" baseline="0" dirty="0" smtClean="0">
                          <a:solidFill>
                            <a:srgbClr val="336599"/>
                          </a:solidFill>
                        </a:rPr>
                        <a:t>Cray XC40</a:t>
                      </a:r>
                      <a:endParaRPr lang="en-US" dirty="0">
                        <a:solidFill>
                          <a:srgbClr val="336599"/>
                        </a:solidFill>
                      </a:endParaRPr>
                    </a:p>
                  </a:txBody>
                  <a:tcPr/>
                </a:tc>
                <a:tc>
                  <a:txBody>
                    <a:bodyPr/>
                    <a:lstStyle/>
                    <a:p>
                      <a:r>
                        <a:rPr lang="en-US" b="1" u="sng" dirty="0" smtClean="0">
                          <a:solidFill>
                            <a:srgbClr val="336599"/>
                          </a:solidFill>
                        </a:rPr>
                        <a:t>326</a:t>
                      </a:r>
                      <a:endParaRPr lang="en-US" b="1" u="sng" dirty="0">
                        <a:solidFill>
                          <a:srgbClr val="336599"/>
                        </a:solidFill>
                      </a:endParaRPr>
                    </a:p>
                  </a:txBody>
                  <a:tcPr>
                    <a:solidFill>
                      <a:schemeClr val="accent1">
                        <a:alpha val="50000"/>
                      </a:schemeClr>
                    </a:solidFill>
                  </a:tcPr>
                </a:tc>
                <a:tc>
                  <a:txBody>
                    <a:bodyPr/>
                    <a:lstStyle/>
                    <a:p>
                      <a:r>
                        <a:rPr lang="en-US" dirty="0" smtClean="0">
                          <a:solidFill>
                            <a:srgbClr val="336599"/>
                          </a:solidFill>
                        </a:rPr>
                        <a:t>287</a:t>
                      </a:r>
                      <a:endParaRPr lang="en-US" dirty="0">
                        <a:solidFill>
                          <a:srgbClr val="336599"/>
                        </a:solidFill>
                      </a:endParaRPr>
                    </a:p>
                  </a:txBody>
                  <a:tcPr>
                    <a:solidFill>
                      <a:schemeClr val="accent1">
                        <a:alpha val="50000"/>
                      </a:schemeClr>
                    </a:solidFill>
                  </a:tcPr>
                </a:tc>
                <a:tc>
                  <a:txBody>
                    <a:bodyPr/>
                    <a:lstStyle/>
                    <a:p>
                      <a:r>
                        <a:rPr lang="en-US" b="1" u="sng" dirty="0" smtClean="0">
                          <a:solidFill>
                            <a:srgbClr val="336599"/>
                          </a:solidFill>
                        </a:rPr>
                        <a:t>175</a:t>
                      </a:r>
                      <a:endParaRPr lang="en-US" b="1" u="sng" dirty="0">
                        <a:solidFill>
                          <a:srgbClr val="336599"/>
                        </a:solidFill>
                      </a:endParaRPr>
                    </a:p>
                  </a:txBody>
                  <a:tcPr>
                    <a:solidFill>
                      <a:schemeClr val="accent1">
                        <a:alpha val="50000"/>
                      </a:schemeClr>
                    </a:solidFill>
                  </a:tcPr>
                </a:tc>
                <a:tc>
                  <a:txBody>
                    <a:bodyPr/>
                    <a:lstStyle/>
                    <a:p>
                      <a:r>
                        <a:rPr lang="en-US" dirty="0" smtClean="0">
                          <a:solidFill>
                            <a:srgbClr val="336599"/>
                          </a:solidFill>
                        </a:rPr>
                        <a:t>12K</a:t>
                      </a:r>
                      <a:endParaRPr lang="en-US" dirty="0">
                        <a:solidFill>
                          <a:srgbClr val="336599"/>
                        </a:solidFill>
                      </a:endParaRPr>
                    </a:p>
                  </a:txBody>
                  <a:tcPr/>
                </a:tc>
                <a:tc>
                  <a:txBody>
                    <a:bodyPr/>
                    <a:lstStyle/>
                    <a:p>
                      <a:r>
                        <a:rPr lang="en-US" dirty="0" smtClean="0">
                          <a:solidFill>
                            <a:srgbClr val="336599"/>
                          </a:solidFill>
                        </a:rPr>
                        <a:t>16</a:t>
                      </a:r>
                      <a:endParaRPr lang="en-US" dirty="0">
                        <a:solidFill>
                          <a:srgbClr val="336599"/>
                        </a:solidFill>
                      </a:endParaRPr>
                    </a:p>
                  </a:txBody>
                  <a:tcPr/>
                </a:tc>
                <a:tc>
                  <a:txBody>
                    <a:bodyPr/>
                    <a:lstStyle/>
                    <a:p>
                      <a:r>
                        <a:rPr lang="en-US" dirty="0" smtClean="0">
                          <a:solidFill>
                            <a:srgbClr val="336599"/>
                          </a:solidFill>
                        </a:rPr>
                        <a:t>0</a:t>
                      </a:r>
                      <a:endParaRPr lang="en-US" dirty="0">
                        <a:solidFill>
                          <a:srgbClr val="336599"/>
                        </a:solidFill>
                      </a:endParaRPr>
                    </a:p>
                  </a:txBody>
                  <a:tcPr/>
                </a:tc>
                <a:tc>
                  <a:txBody>
                    <a:bodyPr/>
                    <a:lstStyle/>
                    <a:p>
                      <a:r>
                        <a:rPr lang="en-US" dirty="0" smtClean="0">
                          <a:solidFill>
                            <a:srgbClr val="336599"/>
                          </a:solidFill>
                        </a:rPr>
                        <a:t>9</a:t>
                      </a:r>
                      <a:endParaRPr lang="en-US" dirty="0">
                        <a:solidFill>
                          <a:srgbClr val="336599"/>
                        </a:solidFill>
                      </a:endParaRPr>
                    </a:p>
                  </a:txBody>
                  <a:tcPr>
                    <a:solidFill>
                      <a:schemeClr val="accent1">
                        <a:alpha val="45000"/>
                      </a:schemeClr>
                    </a:solidFill>
                  </a:tcPr>
                </a:tc>
              </a:tr>
              <a:tr h="370840">
                <a:tc>
                  <a:txBody>
                    <a:bodyPr/>
                    <a:lstStyle/>
                    <a:p>
                      <a:r>
                        <a:rPr lang="en-US" dirty="0" smtClean="0"/>
                        <a:t>5</a:t>
                      </a:r>
                      <a:endParaRPr lang="en-US" dirty="0"/>
                    </a:p>
                  </a:txBody>
                  <a:tcPr>
                    <a:solidFill>
                      <a:schemeClr val="accent1">
                        <a:alpha val="50000"/>
                      </a:schemeClr>
                    </a:solidFill>
                  </a:tcPr>
                </a:tc>
                <a:tc>
                  <a:txBody>
                    <a:bodyPr/>
                    <a:lstStyle/>
                    <a:p>
                      <a:r>
                        <a:rPr lang="en-US" dirty="0" smtClean="0">
                          <a:solidFill>
                            <a:srgbClr val="336599"/>
                          </a:solidFill>
                        </a:rPr>
                        <a:t>DOE/NER/USA</a:t>
                      </a:r>
                      <a:endParaRPr lang="en-US" dirty="0">
                        <a:solidFill>
                          <a:srgbClr val="336599"/>
                        </a:solidFill>
                      </a:endParaRPr>
                    </a:p>
                  </a:txBody>
                  <a:tcPr/>
                </a:tc>
                <a:tc>
                  <a:txBody>
                    <a:bodyPr/>
                    <a:lstStyle/>
                    <a:p>
                      <a:r>
                        <a:rPr lang="en-US" dirty="0" smtClean="0">
                          <a:solidFill>
                            <a:srgbClr val="336599"/>
                          </a:solidFill>
                        </a:rPr>
                        <a:t>Edison</a:t>
                      </a:r>
                      <a:endParaRPr lang="en-US" dirty="0">
                        <a:solidFill>
                          <a:srgbClr val="336599"/>
                        </a:solidFill>
                      </a:endParaRPr>
                    </a:p>
                  </a:txBody>
                  <a:tcPr/>
                </a:tc>
                <a:tc>
                  <a:txBody>
                    <a:bodyPr/>
                    <a:lstStyle/>
                    <a:p>
                      <a:r>
                        <a:rPr lang="en-US" dirty="0" smtClean="0">
                          <a:solidFill>
                            <a:srgbClr val="336599"/>
                          </a:solidFill>
                        </a:rPr>
                        <a:t>Cray XC30</a:t>
                      </a:r>
                      <a:endParaRPr lang="en-US" dirty="0">
                        <a:solidFill>
                          <a:srgbClr val="336599"/>
                        </a:solidFill>
                      </a:endParaRPr>
                    </a:p>
                  </a:txBody>
                  <a:tcPr/>
                </a:tc>
                <a:tc>
                  <a:txBody>
                    <a:bodyPr/>
                    <a:lstStyle/>
                    <a:p>
                      <a:r>
                        <a:rPr lang="en-US" b="1" u="sng" dirty="0" smtClean="0">
                          <a:solidFill>
                            <a:srgbClr val="336599"/>
                          </a:solidFill>
                        </a:rPr>
                        <a:t>296</a:t>
                      </a:r>
                      <a:endParaRPr lang="en-US" b="1" u="sng" dirty="0">
                        <a:solidFill>
                          <a:srgbClr val="336599"/>
                        </a:solidFill>
                      </a:endParaRPr>
                    </a:p>
                  </a:txBody>
                  <a:tcPr>
                    <a:solidFill>
                      <a:schemeClr val="accent1">
                        <a:alpha val="50000"/>
                      </a:schemeClr>
                    </a:solidFill>
                  </a:tcPr>
                </a:tc>
                <a:tc>
                  <a:txBody>
                    <a:bodyPr/>
                    <a:lstStyle/>
                    <a:p>
                      <a:r>
                        <a:rPr lang="en-US" dirty="0" smtClean="0">
                          <a:solidFill>
                            <a:srgbClr val="336599"/>
                          </a:solidFill>
                        </a:rPr>
                        <a:t>246</a:t>
                      </a:r>
                      <a:endParaRPr lang="en-US" dirty="0">
                        <a:solidFill>
                          <a:srgbClr val="336599"/>
                        </a:solidFill>
                      </a:endParaRPr>
                    </a:p>
                  </a:txBody>
                  <a:tcPr>
                    <a:solidFill>
                      <a:schemeClr val="accent1">
                        <a:alpha val="50000"/>
                      </a:schemeClr>
                    </a:solidFill>
                  </a:tcPr>
                </a:tc>
                <a:tc>
                  <a:txBody>
                    <a:bodyPr/>
                    <a:lstStyle/>
                    <a:p>
                      <a:r>
                        <a:rPr lang="en-US" dirty="0" smtClean="0">
                          <a:solidFill>
                            <a:srgbClr val="336599"/>
                          </a:solidFill>
                        </a:rPr>
                        <a:t>127</a:t>
                      </a:r>
                      <a:endParaRPr lang="en-US" dirty="0">
                        <a:solidFill>
                          <a:srgbClr val="336599"/>
                        </a:solidFill>
                      </a:endParaRPr>
                    </a:p>
                  </a:txBody>
                  <a:tcPr>
                    <a:solidFill>
                      <a:schemeClr val="accent1">
                        <a:alpha val="50000"/>
                      </a:schemeClr>
                    </a:solidFill>
                  </a:tcPr>
                </a:tc>
                <a:tc>
                  <a:txBody>
                    <a:bodyPr/>
                    <a:lstStyle/>
                    <a:p>
                      <a:r>
                        <a:rPr lang="en-US" dirty="0" smtClean="0">
                          <a:solidFill>
                            <a:srgbClr val="336599"/>
                          </a:solidFill>
                        </a:rPr>
                        <a:t>11K</a:t>
                      </a:r>
                      <a:endParaRPr lang="en-US" dirty="0">
                        <a:solidFill>
                          <a:srgbClr val="336599"/>
                        </a:solidFill>
                      </a:endParaRPr>
                    </a:p>
                  </a:txBody>
                  <a:tcPr/>
                </a:tc>
                <a:tc>
                  <a:txBody>
                    <a:bodyPr/>
                    <a:lstStyle/>
                    <a:p>
                      <a:r>
                        <a:rPr lang="en-US" dirty="0" smtClean="0">
                          <a:solidFill>
                            <a:srgbClr val="336599"/>
                          </a:solidFill>
                        </a:rPr>
                        <a:t>12</a:t>
                      </a:r>
                      <a:endParaRPr lang="en-US" dirty="0">
                        <a:solidFill>
                          <a:srgbClr val="336599"/>
                        </a:solidFill>
                      </a:endParaRPr>
                    </a:p>
                  </a:txBody>
                  <a:tcPr/>
                </a:tc>
                <a:tc>
                  <a:txBody>
                    <a:bodyPr/>
                    <a:lstStyle/>
                    <a:p>
                      <a:r>
                        <a:rPr lang="en-US" dirty="0" smtClean="0">
                          <a:solidFill>
                            <a:srgbClr val="336599"/>
                          </a:solidFill>
                        </a:rPr>
                        <a:t>0</a:t>
                      </a:r>
                      <a:endParaRPr lang="en-US" dirty="0">
                        <a:solidFill>
                          <a:srgbClr val="336599"/>
                        </a:solidFill>
                      </a:endParaRPr>
                    </a:p>
                  </a:txBody>
                  <a:tcPr/>
                </a:tc>
                <a:tc>
                  <a:txBody>
                    <a:bodyPr/>
                    <a:lstStyle/>
                    <a:p>
                      <a:r>
                        <a:rPr lang="en-US" dirty="0" smtClean="0">
                          <a:solidFill>
                            <a:srgbClr val="336599"/>
                          </a:solidFill>
                        </a:rPr>
                        <a:t>40</a:t>
                      </a:r>
                      <a:endParaRPr lang="en-US" dirty="0">
                        <a:solidFill>
                          <a:srgbClr val="336599"/>
                        </a:solidFill>
                      </a:endParaRPr>
                    </a:p>
                  </a:txBody>
                  <a:tcPr>
                    <a:solidFill>
                      <a:schemeClr val="accent1">
                        <a:alpha val="45000"/>
                      </a:schemeClr>
                    </a:solidFill>
                  </a:tcPr>
                </a:tc>
              </a:tr>
              <a:tr h="370840">
                <a:tc>
                  <a:txBody>
                    <a:bodyPr/>
                    <a:lstStyle/>
                    <a:p>
                      <a:r>
                        <a:rPr lang="en-US" dirty="0" smtClean="0"/>
                        <a:t>6</a:t>
                      </a:r>
                      <a:endParaRPr lang="en-US" dirty="0"/>
                    </a:p>
                  </a:txBody>
                  <a:tcPr>
                    <a:solidFill>
                      <a:schemeClr val="accent1">
                        <a:alpha val="50000"/>
                      </a:schemeClr>
                    </a:solidFill>
                  </a:tcPr>
                </a:tc>
                <a:tc>
                  <a:txBody>
                    <a:bodyPr/>
                    <a:lstStyle/>
                    <a:p>
                      <a:r>
                        <a:rPr lang="en-US" sz="1800" kern="1200" baseline="0" dirty="0" smtClean="0">
                          <a:solidFill>
                            <a:srgbClr val="336599"/>
                          </a:solidFill>
                        </a:rPr>
                        <a:t>CSCS</a:t>
                      </a:r>
                    </a:p>
                    <a:p>
                      <a:r>
                        <a:rPr lang="en-US" sz="1800" kern="1200" baseline="0" dirty="0" smtClean="0">
                          <a:solidFill>
                            <a:srgbClr val="336599"/>
                          </a:solidFill>
                        </a:rPr>
                        <a:t>Swiss</a:t>
                      </a:r>
                      <a:endParaRPr lang="en-US" dirty="0">
                        <a:solidFill>
                          <a:srgbClr val="336599"/>
                        </a:solidFill>
                      </a:endParaRPr>
                    </a:p>
                  </a:txBody>
                  <a:tcPr/>
                </a:tc>
                <a:tc>
                  <a:txBody>
                    <a:bodyPr/>
                    <a:lstStyle/>
                    <a:p>
                      <a:r>
                        <a:rPr lang="en-US" sz="1800" kern="1200" baseline="0" dirty="0" smtClean="0">
                          <a:solidFill>
                            <a:srgbClr val="336599"/>
                          </a:solidFill>
                        </a:rPr>
                        <a:t>Piz </a:t>
                      </a:r>
                      <a:r>
                        <a:rPr lang="en-US" sz="1800" kern="1200" baseline="0" dirty="0" err="1" smtClean="0">
                          <a:solidFill>
                            <a:srgbClr val="336599"/>
                          </a:solidFill>
                        </a:rPr>
                        <a:t>Daint</a:t>
                      </a:r>
                      <a:endParaRPr lang="en-US" b="0" dirty="0">
                        <a:solidFill>
                          <a:srgbClr val="336599"/>
                        </a:solidFill>
                      </a:endParaRPr>
                    </a:p>
                  </a:txBody>
                  <a:tcPr/>
                </a:tc>
                <a:tc>
                  <a:txBody>
                    <a:bodyPr/>
                    <a:lstStyle/>
                    <a:p>
                      <a:r>
                        <a:rPr lang="en-US" sz="1800" kern="1200" baseline="0" dirty="0" smtClean="0">
                          <a:solidFill>
                            <a:srgbClr val="336599"/>
                          </a:solidFill>
                        </a:rPr>
                        <a:t>Cray XC30</a:t>
                      </a:r>
                      <a:endParaRPr lang="en-US" dirty="0">
                        <a:solidFill>
                          <a:srgbClr val="336599"/>
                        </a:solidFill>
                      </a:endParaRPr>
                    </a:p>
                  </a:txBody>
                  <a:tcPr/>
                </a:tc>
                <a:tc>
                  <a:txBody>
                    <a:bodyPr/>
                    <a:lstStyle/>
                    <a:p>
                      <a:r>
                        <a:rPr lang="en-US" b="1" u="sng" dirty="0" smtClean="0">
                          <a:solidFill>
                            <a:srgbClr val="336599"/>
                          </a:solidFill>
                        </a:rPr>
                        <a:t>153</a:t>
                      </a:r>
                      <a:endParaRPr lang="en-US" b="1" u="sng" dirty="0">
                        <a:solidFill>
                          <a:srgbClr val="336599"/>
                        </a:solidFill>
                      </a:endParaRPr>
                    </a:p>
                  </a:txBody>
                  <a:tcPr>
                    <a:solidFill>
                      <a:schemeClr val="accent1">
                        <a:alpha val="50000"/>
                      </a:schemeClr>
                    </a:solidFill>
                  </a:tcPr>
                </a:tc>
                <a:tc>
                  <a:txBody>
                    <a:bodyPr/>
                    <a:lstStyle/>
                    <a:p>
                      <a:r>
                        <a:rPr lang="en-US" dirty="0" smtClean="0">
                          <a:solidFill>
                            <a:srgbClr val="336599"/>
                          </a:solidFill>
                        </a:rPr>
                        <a:t>69</a:t>
                      </a:r>
                      <a:endParaRPr lang="en-US" dirty="0">
                        <a:solidFill>
                          <a:srgbClr val="336599"/>
                        </a:solidFill>
                      </a:endParaRPr>
                    </a:p>
                  </a:txBody>
                  <a:tcPr>
                    <a:solidFill>
                      <a:schemeClr val="accent1">
                        <a:alpha val="50000"/>
                      </a:schemeClr>
                    </a:solidFill>
                  </a:tcPr>
                </a:tc>
                <a:tc>
                  <a:txBody>
                    <a:bodyPr/>
                    <a:lstStyle/>
                    <a:p>
                      <a:r>
                        <a:rPr lang="en-US" dirty="0" smtClean="0">
                          <a:solidFill>
                            <a:srgbClr val="336599"/>
                          </a:solidFill>
                        </a:rPr>
                        <a:t>19</a:t>
                      </a:r>
                      <a:endParaRPr lang="en-US" dirty="0">
                        <a:solidFill>
                          <a:srgbClr val="336599"/>
                        </a:solidFill>
                      </a:endParaRPr>
                    </a:p>
                  </a:txBody>
                  <a:tcPr>
                    <a:solidFill>
                      <a:schemeClr val="accent1">
                        <a:alpha val="50000"/>
                      </a:schemeClr>
                    </a:solidFill>
                  </a:tcPr>
                </a:tc>
                <a:tc>
                  <a:txBody>
                    <a:bodyPr/>
                    <a:lstStyle/>
                    <a:p>
                      <a:r>
                        <a:rPr lang="en-US" dirty="0" smtClean="0">
                          <a:solidFill>
                            <a:srgbClr val="336599"/>
                          </a:solidFill>
                        </a:rPr>
                        <a:t>4K</a:t>
                      </a:r>
                    </a:p>
                  </a:txBody>
                  <a:tcPr/>
                </a:tc>
                <a:tc>
                  <a:txBody>
                    <a:bodyPr/>
                    <a:lstStyle/>
                    <a:p>
                      <a:r>
                        <a:rPr lang="en-US" dirty="0" smtClean="0">
                          <a:solidFill>
                            <a:srgbClr val="336599"/>
                          </a:solidFill>
                        </a:rPr>
                        <a:t>8</a:t>
                      </a:r>
                      <a:endParaRPr lang="en-US" dirty="0">
                        <a:solidFill>
                          <a:srgbClr val="336599"/>
                        </a:solidFill>
                      </a:endParaRPr>
                    </a:p>
                  </a:txBody>
                  <a:tcPr/>
                </a:tc>
                <a:tc>
                  <a:txBody>
                    <a:bodyPr/>
                    <a:lstStyle/>
                    <a:p>
                      <a:r>
                        <a:rPr lang="en-US" dirty="0" smtClean="0">
                          <a:solidFill>
                            <a:srgbClr val="336599"/>
                          </a:solidFill>
                        </a:rPr>
                        <a:t>1</a:t>
                      </a:r>
                      <a:endParaRPr lang="en-US" dirty="0">
                        <a:solidFill>
                          <a:srgbClr val="336599"/>
                        </a:solidFill>
                      </a:endParaRPr>
                    </a:p>
                  </a:txBody>
                  <a:tcPr/>
                </a:tc>
                <a:tc>
                  <a:txBody>
                    <a:bodyPr/>
                    <a:lstStyle/>
                    <a:p>
                      <a:r>
                        <a:rPr lang="en-US" dirty="0" smtClean="0">
                          <a:solidFill>
                            <a:srgbClr val="336599"/>
                          </a:solidFill>
                        </a:rPr>
                        <a:t>7</a:t>
                      </a:r>
                      <a:endParaRPr lang="en-US" dirty="0">
                        <a:solidFill>
                          <a:srgbClr val="336599"/>
                        </a:solidFill>
                      </a:endParaRPr>
                    </a:p>
                  </a:txBody>
                  <a:tcPr>
                    <a:solidFill>
                      <a:schemeClr val="accent1">
                        <a:alpha val="45000"/>
                      </a:schemeClr>
                    </a:solidFill>
                  </a:tcPr>
                </a:tc>
              </a:tr>
              <a:tr h="370840">
                <a:tc>
                  <a:txBody>
                    <a:bodyPr/>
                    <a:lstStyle/>
                    <a:p>
                      <a:r>
                        <a:rPr lang="en-US" dirty="0" smtClean="0"/>
                        <a:t>8</a:t>
                      </a:r>
                      <a:endParaRPr lang="en-US" dirty="0"/>
                    </a:p>
                  </a:txBody>
                  <a:tcPr>
                    <a:solidFill>
                      <a:schemeClr val="accent1">
                        <a:alpha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HLRS/Germany</a:t>
                      </a:r>
                    </a:p>
                  </a:txBody>
                  <a:tcPr/>
                </a:tc>
                <a:tc>
                  <a:txBody>
                    <a:bodyPr/>
                    <a:lstStyle/>
                    <a:p>
                      <a:r>
                        <a:rPr lang="en-US" sz="1800" kern="1200" baseline="0" dirty="0" smtClean="0"/>
                        <a:t>NEC </a:t>
                      </a:r>
                      <a:endParaRPr lang="en-US" b="0" dirty="0"/>
                    </a:p>
                  </a:txBody>
                  <a:tcPr/>
                </a:tc>
                <a:tc>
                  <a:txBody>
                    <a:bodyPr/>
                    <a:lstStyle/>
                    <a:p>
                      <a:r>
                        <a:rPr lang="en-US" sz="1800" kern="1200" baseline="0" dirty="0" smtClean="0"/>
                        <a:t>SX-ACE</a:t>
                      </a:r>
                      <a:endParaRPr lang="en-US" b="0" dirty="0"/>
                    </a:p>
                  </a:txBody>
                  <a:tcPr/>
                </a:tc>
                <a:tc>
                  <a:txBody>
                    <a:bodyPr/>
                    <a:lstStyle/>
                    <a:p>
                      <a:r>
                        <a:rPr lang="en-US" b="1" u="sng" dirty="0" smtClean="0">
                          <a:solidFill>
                            <a:srgbClr val="FFFF00"/>
                          </a:solidFill>
                        </a:rPr>
                        <a:t>3.3</a:t>
                      </a:r>
                    </a:p>
                    <a:p>
                      <a:pPr>
                        <a:buFontTx/>
                        <a:buNone/>
                      </a:pPr>
                      <a:endParaRPr lang="en-US" b="0" i="1" u="none" dirty="0">
                        <a:solidFill>
                          <a:srgbClr val="FFFFFF"/>
                        </a:solidFill>
                      </a:endParaRPr>
                    </a:p>
                  </a:txBody>
                  <a:tcPr>
                    <a:solidFill>
                      <a:schemeClr val="accent1">
                        <a:alpha val="50000"/>
                      </a:schemeClr>
                    </a:solidFill>
                  </a:tcPr>
                </a:tc>
                <a:tc>
                  <a:txBody>
                    <a:bodyPr/>
                    <a:lstStyle/>
                    <a:p>
                      <a:r>
                        <a:rPr lang="en-US" dirty="0" smtClean="0"/>
                        <a:t>1.8</a:t>
                      </a:r>
                    </a:p>
                    <a:p>
                      <a:endParaRPr lang="en-US" i="1" dirty="0">
                        <a:solidFill>
                          <a:schemeClr val="tx1"/>
                        </a:solidFill>
                      </a:endParaRPr>
                    </a:p>
                  </a:txBody>
                  <a:tcPr>
                    <a:solidFill>
                      <a:schemeClr val="accent1">
                        <a:alpha val="50000"/>
                      </a:schemeClr>
                    </a:solidFill>
                  </a:tcPr>
                </a:tc>
                <a:tc>
                  <a:txBody>
                    <a:bodyPr/>
                    <a:lstStyle/>
                    <a:p>
                      <a:r>
                        <a:rPr lang="en-US" dirty="0" smtClean="0"/>
                        <a:t>.75</a:t>
                      </a:r>
                      <a:endParaRPr lang="en-US" dirty="0"/>
                    </a:p>
                  </a:txBody>
                  <a:tcPr>
                    <a:solidFill>
                      <a:schemeClr val="accent1">
                        <a:alpha val="50000"/>
                      </a:schemeClr>
                    </a:solidFill>
                  </a:tcPr>
                </a:tc>
                <a:tc>
                  <a:txBody>
                    <a:bodyPr/>
                    <a:lstStyle/>
                    <a:p>
                      <a:r>
                        <a:rPr lang="en-US" dirty="0" smtClean="0"/>
                        <a:t>256</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a:t>
                      </a:r>
                      <a:endParaRPr lang="en-US" dirty="0"/>
                    </a:p>
                  </a:txBody>
                  <a:tcPr>
                    <a:solidFill>
                      <a:schemeClr val="accent1">
                        <a:alpha val="45000"/>
                      </a:schemeClr>
                    </a:solidFill>
                  </a:tcPr>
                </a:tc>
              </a:tr>
            </a:tbl>
          </a:graphicData>
        </a:graphic>
      </p:graphicFrame>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686800" cy="792162"/>
          </a:xfrm>
        </p:spPr>
        <p:txBody>
          <a:bodyPr/>
          <a:lstStyle/>
          <a:p>
            <a:r>
              <a:rPr lang="en-US" dirty="0" smtClean="0"/>
              <a:t>Dynamic range, DDR BW, cache size</a:t>
            </a:r>
            <a:endParaRPr lang="en-US" dirty="0"/>
          </a:p>
        </p:txBody>
      </p:sp>
      <p:sp>
        <p:nvSpPr>
          <p:cNvPr id="4" name="Footer Placeholder 3"/>
          <p:cNvSpPr>
            <a:spLocks noGrp="1"/>
          </p:cNvSpPr>
          <p:nvPr>
            <p:ph type="ftr" sz="quarter" idx="12"/>
          </p:nvPr>
        </p:nvSpPr>
        <p:spPr/>
        <p:txBody>
          <a:bodyPr/>
          <a:lstStyle/>
          <a:p>
            <a:pPr>
              <a:defRPr/>
            </a:pPr>
            <a:r>
              <a:rPr lang="en-US" altLang="en-US" smtClean="0"/>
              <a:t>ISC, Frankfurt Germany, 21 June 2016</a:t>
            </a:r>
            <a:endParaRPr lang="en-US" altLang="en-US" dirty="0"/>
          </a:p>
        </p:txBody>
      </p:sp>
      <p:graphicFrame>
        <p:nvGraphicFramePr>
          <p:cNvPr id="10" name="Content Placeholder 9"/>
          <p:cNvGraphicFramePr>
            <a:graphicFrameLocks noGrp="1"/>
          </p:cNvGraphicFramePr>
          <p:nvPr>
            <p:ph idx="1"/>
          </p:nvPr>
        </p:nvGraphicFramePr>
        <p:xfrm>
          <a:off x="228600" y="1059498"/>
          <a:ext cx="8690050" cy="5620702"/>
        </p:xfrm>
        <a:graphic>
          <a:graphicData uri="http://schemas.openxmlformats.org/drawingml/2006/table">
            <a:tbl>
              <a:tblPr firstRow="1" bandRow="1">
                <a:tableStyleId>{37CE84F3-28C3-443E-9E96-99CF82512B78}</a:tableStyleId>
              </a:tblPr>
              <a:tblGrid>
                <a:gridCol w="322580"/>
                <a:gridCol w="1357157"/>
                <a:gridCol w="878159"/>
                <a:gridCol w="957992"/>
                <a:gridCol w="751312"/>
                <a:gridCol w="838200"/>
                <a:gridCol w="609600"/>
                <a:gridCol w="762000"/>
                <a:gridCol w="838200"/>
                <a:gridCol w="685800"/>
                <a:gridCol w="689050"/>
              </a:tblGrid>
              <a:tr h="769302">
                <a:tc>
                  <a:txBody>
                    <a:bodyPr/>
                    <a:lstStyle/>
                    <a:p>
                      <a:r>
                        <a:rPr lang="en-US" dirty="0" smtClean="0"/>
                        <a:t>#</a:t>
                      </a:r>
                      <a:endParaRPr lang="en-US" dirty="0"/>
                    </a:p>
                  </a:txBody>
                  <a:tcPr/>
                </a:tc>
                <a:tc>
                  <a:txBody>
                    <a:bodyPr/>
                    <a:lstStyle/>
                    <a:p>
                      <a:r>
                        <a:rPr lang="en-US" dirty="0" smtClean="0"/>
                        <a:t>Site</a:t>
                      </a:r>
                      <a:endParaRPr lang="en-US" dirty="0"/>
                    </a:p>
                  </a:txBody>
                  <a:tcPr/>
                </a:tc>
                <a:tc>
                  <a:txBody>
                    <a:bodyPr/>
                    <a:lstStyle/>
                    <a:p>
                      <a:r>
                        <a:rPr lang="en-US" dirty="0" err="1" smtClean="0"/>
                        <a:t>Systm</a:t>
                      </a:r>
                      <a:endParaRPr lang="en-US" dirty="0"/>
                    </a:p>
                  </a:txBody>
                  <a:tcPr/>
                </a:tc>
                <a:tc>
                  <a:txBody>
                    <a:bodyPr/>
                    <a:lstStyle/>
                    <a:p>
                      <a:r>
                        <a:rPr lang="en-US" dirty="0" smtClean="0"/>
                        <a:t>Arch.</a:t>
                      </a:r>
                    </a:p>
                    <a:p>
                      <a:endParaRPr lang="en-US" dirty="0"/>
                    </a:p>
                  </a:txBody>
                  <a:tcPr/>
                </a:tc>
                <a:tc>
                  <a:txBody>
                    <a:bodyPr/>
                    <a:lstStyle/>
                    <a:p>
                      <a:pPr algn="r"/>
                      <a:r>
                        <a:rPr lang="en-US" dirty="0" smtClean="0"/>
                        <a:t>10</a:t>
                      </a:r>
                      <a:r>
                        <a:rPr lang="en-US" baseline="30000" dirty="0" smtClean="0"/>
                        <a:t>9</a:t>
                      </a:r>
                      <a:r>
                        <a:rPr lang="en-US" baseline="0" dirty="0" smtClean="0"/>
                        <a:t> </a:t>
                      </a:r>
                      <a:r>
                        <a:rPr lang="en-US" baseline="0" dirty="0" err="1" smtClean="0"/>
                        <a:t>x</a:t>
                      </a:r>
                      <a:endParaRPr lang="en-US" baseline="0" dirty="0" smtClean="0"/>
                    </a:p>
                    <a:p>
                      <a:r>
                        <a:rPr lang="en-US" baseline="0" dirty="0" err="1" smtClean="0">
                          <a:solidFill>
                            <a:srgbClr val="FFFF00"/>
                          </a:solidFill>
                        </a:rPr>
                        <a:t>h</a:t>
                      </a:r>
                      <a:r>
                        <a:rPr lang="en-US" baseline="0" dirty="0" smtClean="0">
                          <a:solidFill>
                            <a:srgbClr val="FFFF00"/>
                          </a:solidFill>
                        </a:rPr>
                        <a:t>*</a:t>
                      </a:r>
                      <a:endParaRPr lang="en-US" baseline="0" dirty="0">
                        <a:solidFill>
                          <a:srgbClr val="FFFF00"/>
                        </a:solidFill>
                      </a:endParaRPr>
                    </a:p>
                  </a:txBody>
                  <a:tcPr/>
                </a:tc>
                <a:tc>
                  <a:txBody>
                    <a:bodyPr/>
                    <a:lstStyle/>
                    <a:p>
                      <a:pPr algn="l"/>
                      <a:r>
                        <a:rPr lang="en-US" dirty="0" smtClean="0"/>
                        <a:t>DOF/</a:t>
                      </a:r>
                    </a:p>
                    <a:p>
                      <a:r>
                        <a:rPr lang="en-US" dirty="0" smtClean="0"/>
                        <a:t>2h</a:t>
                      </a:r>
                      <a:endParaRPr lang="en-US" dirty="0"/>
                    </a:p>
                  </a:txBody>
                  <a:tcPr/>
                </a:tc>
                <a:tc>
                  <a:txBody>
                    <a:bodyPr/>
                    <a:lstStyle/>
                    <a:p>
                      <a:pPr algn="l"/>
                      <a:r>
                        <a:rPr lang="en-US" dirty="0" smtClean="0"/>
                        <a:t>sec</a:t>
                      </a:r>
                    </a:p>
                    <a:p>
                      <a:r>
                        <a:rPr lang="en-US" dirty="0" smtClean="0"/>
                        <a:t>4h</a:t>
                      </a:r>
                      <a:endParaRPr lang="en-US" dirty="0"/>
                    </a:p>
                  </a:txBody>
                  <a:tcPr/>
                </a:tc>
                <a:tc>
                  <a:txBody>
                    <a:bodyPr/>
                    <a:lstStyle/>
                    <a:p>
                      <a:r>
                        <a:rPr lang="en-US" u="sng" dirty="0" smtClean="0"/>
                        <a:t>MPI</a:t>
                      </a:r>
                    </a:p>
                    <a:p>
                      <a:pPr>
                        <a:buFontTx/>
                        <a:buNone/>
                      </a:pPr>
                      <a:endParaRPr lang="en-US" u="none" dirty="0">
                        <a:solidFill>
                          <a:srgbClr val="FFFF00"/>
                        </a:solidFill>
                      </a:endParaRPr>
                    </a:p>
                  </a:txBody>
                  <a:tcPr/>
                </a:tc>
                <a:tc>
                  <a:txBody>
                    <a:bodyPr/>
                    <a:lstStyle/>
                    <a:p>
                      <a:r>
                        <a:rPr lang="en-US" u="sng" dirty="0" smtClean="0"/>
                        <a:t>OMP</a:t>
                      </a:r>
                    </a:p>
                    <a:p>
                      <a:endParaRPr lang="en-US" u="none" dirty="0">
                        <a:solidFill>
                          <a:srgbClr val="FFFF00"/>
                        </a:solidFill>
                      </a:endParaRPr>
                    </a:p>
                  </a:txBody>
                  <a:tcPr/>
                </a:tc>
                <a:tc>
                  <a:txBody>
                    <a:bodyPr/>
                    <a:lstStyle/>
                    <a:p>
                      <a:r>
                        <a:rPr lang="en-US" u="sng" dirty="0" smtClean="0"/>
                        <a:t>GPU</a:t>
                      </a:r>
                    </a:p>
                    <a:p>
                      <a:endParaRPr lang="en-US" u="none" dirty="0">
                        <a:solidFill>
                          <a:srgbClr val="FFFF00"/>
                        </a:solidFill>
                      </a:endParaRPr>
                    </a:p>
                  </a:txBody>
                  <a:tcPr/>
                </a:tc>
                <a:tc>
                  <a:txBody>
                    <a:bodyPr/>
                    <a:lstStyle/>
                    <a:p>
                      <a:r>
                        <a:rPr lang="en-US" dirty="0" err="1" smtClean="0"/>
                        <a:t>HPLrank</a:t>
                      </a:r>
                      <a:endParaRPr lang="en-US" dirty="0"/>
                    </a:p>
                  </a:txBody>
                  <a:tcPr/>
                </a:tc>
              </a:tr>
              <a:tr h="370840">
                <a:tc>
                  <a:txBody>
                    <a:bodyPr/>
                    <a:lstStyle/>
                    <a:p>
                      <a:r>
                        <a:rPr lang="en-US" dirty="0" smtClean="0"/>
                        <a:t>1</a:t>
                      </a:r>
                      <a:endParaRPr lang="en-US" dirty="0"/>
                    </a:p>
                  </a:txBody>
                  <a:tcPr>
                    <a:solidFill>
                      <a:schemeClr val="accent1">
                        <a:alpha val="50000"/>
                      </a:schemeClr>
                    </a:solidFill>
                  </a:tcPr>
                </a:tc>
                <a:tc>
                  <a:txBody>
                    <a:bodyPr/>
                    <a:lstStyle/>
                    <a:p>
                      <a:r>
                        <a:rPr lang="en-US" dirty="0" smtClean="0">
                          <a:solidFill>
                            <a:srgbClr val="336599"/>
                          </a:solidFill>
                        </a:rPr>
                        <a:t>DOE/ANL/USA</a:t>
                      </a:r>
                      <a:endParaRPr lang="en-US" dirty="0">
                        <a:solidFill>
                          <a:srgbClr val="336599"/>
                        </a:solidFill>
                      </a:endParaRPr>
                    </a:p>
                  </a:txBody>
                  <a:tcPr/>
                </a:tc>
                <a:tc>
                  <a:txBody>
                    <a:bodyPr/>
                    <a:lstStyle/>
                    <a:p>
                      <a:r>
                        <a:rPr lang="en-US" dirty="0" smtClean="0">
                          <a:solidFill>
                            <a:srgbClr val="336599"/>
                          </a:solidFill>
                        </a:rPr>
                        <a:t>Mira</a:t>
                      </a:r>
                      <a:endParaRPr lang="en-US" dirty="0">
                        <a:solidFill>
                          <a:srgbClr val="336599"/>
                        </a:solidFill>
                      </a:endParaRPr>
                    </a:p>
                  </a:txBody>
                  <a:tcPr/>
                </a:tc>
                <a:tc>
                  <a:txBody>
                    <a:bodyPr/>
                    <a:lstStyle/>
                    <a:p>
                      <a:r>
                        <a:rPr lang="en-US" dirty="0" smtClean="0">
                          <a:solidFill>
                            <a:srgbClr val="336599"/>
                          </a:solidFill>
                        </a:rPr>
                        <a:t>IBM-BGQ</a:t>
                      </a:r>
                      <a:endParaRPr lang="en-US" dirty="0">
                        <a:solidFill>
                          <a:srgbClr val="336599"/>
                        </a:solidFill>
                      </a:endParaRPr>
                    </a:p>
                  </a:txBody>
                  <a:tcPr/>
                </a:tc>
                <a:tc>
                  <a:txBody>
                    <a:bodyPr/>
                    <a:lstStyle/>
                    <a:p>
                      <a:r>
                        <a:rPr lang="en-US" b="1" u="sng" dirty="0" smtClean="0">
                          <a:solidFill>
                            <a:srgbClr val="336599"/>
                          </a:solidFill>
                        </a:rPr>
                        <a:t>500</a:t>
                      </a:r>
                      <a:endParaRPr lang="en-US" b="1" u="sng" dirty="0">
                        <a:solidFill>
                          <a:srgbClr val="336599"/>
                        </a:solidFill>
                      </a:endParaRPr>
                    </a:p>
                  </a:txBody>
                  <a:tcPr>
                    <a:solidFill>
                      <a:schemeClr val="accent1">
                        <a:alpha val="50000"/>
                      </a:schemeClr>
                    </a:solidFill>
                  </a:tcPr>
                </a:tc>
                <a:tc>
                  <a:txBody>
                    <a:bodyPr/>
                    <a:lstStyle/>
                    <a:p>
                      <a:r>
                        <a:rPr lang="en-US" dirty="0" smtClean="0">
                          <a:solidFill>
                            <a:srgbClr val="336599"/>
                          </a:solidFill>
                        </a:rPr>
                        <a:t>313</a:t>
                      </a:r>
                      <a:endParaRPr lang="en-US" dirty="0">
                        <a:solidFill>
                          <a:srgbClr val="336599"/>
                        </a:solidFill>
                      </a:endParaRPr>
                    </a:p>
                  </a:txBody>
                  <a:tcPr>
                    <a:solidFill>
                      <a:schemeClr val="accent1">
                        <a:alpha val="50000"/>
                      </a:schemeClr>
                    </a:solidFill>
                  </a:tcPr>
                </a:tc>
                <a:tc>
                  <a:txBody>
                    <a:bodyPr/>
                    <a:lstStyle/>
                    <a:p>
                      <a:r>
                        <a:rPr lang="en-US" dirty="0" smtClean="0">
                          <a:solidFill>
                            <a:srgbClr val="336599"/>
                          </a:solidFill>
                        </a:rPr>
                        <a:t>107</a:t>
                      </a:r>
                      <a:endParaRPr lang="en-US" dirty="0">
                        <a:solidFill>
                          <a:srgbClr val="336599"/>
                        </a:solidFill>
                      </a:endParaRPr>
                    </a:p>
                  </a:txBody>
                  <a:tcPr>
                    <a:solidFill>
                      <a:schemeClr val="accent1">
                        <a:alpha val="50000"/>
                      </a:schemeClr>
                    </a:solidFill>
                  </a:tcPr>
                </a:tc>
                <a:tc>
                  <a:txBody>
                    <a:bodyPr/>
                    <a:lstStyle/>
                    <a:p>
                      <a:r>
                        <a:rPr lang="en-US" sz="1800" kern="1200" baseline="0" dirty="0" smtClean="0">
                          <a:solidFill>
                            <a:srgbClr val="336599"/>
                          </a:solidFill>
                        </a:rPr>
                        <a:t>49K</a:t>
                      </a:r>
                      <a:endParaRPr lang="en-US" dirty="0">
                        <a:solidFill>
                          <a:srgbClr val="336599"/>
                        </a:solidFill>
                      </a:endParaRPr>
                    </a:p>
                  </a:txBody>
                  <a:tcPr/>
                </a:tc>
                <a:tc>
                  <a:txBody>
                    <a:bodyPr/>
                    <a:lstStyle/>
                    <a:p>
                      <a:r>
                        <a:rPr lang="en-US" dirty="0" smtClean="0">
                          <a:solidFill>
                            <a:srgbClr val="336599"/>
                          </a:solidFill>
                        </a:rPr>
                        <a:t>64</a:t>
                      </a:r>
                      <a:endParaRPr lang="en-US" dirty="0">
                        <a:solidFill>
                          <a:srgbClr val="336599"/>
                        </a:solidFill>
                      </a:endParaRPr>
                    </a:p>
                  </a:txBody>
                  <a:tcPr/>
                </a:tc>
                <a:tc>
                  <a:txBody>
                    <a:bodyPr/>
                    <a:lstStyle/>
                    <a:p>
                      <a:r>
                        <a:rPr lang="en-US" dirty="0" smtClean="0">
                          <a:solidFill>
                            <a:srgbClr val="336599"/>
                          </a:solidFill>
                        </a:rPr>
                        <a:t>0</a:t>
                      </a:r>
                      <a:endParaRPr lang="en-US" dirty="0">
                        <a:solidFill>
                          <a:srgbClr val="336599"/>
                        </a:solidFill>
                      </a:endParaRPr>
                    </a:p>
                  </a:txBody>
                  <a:tcPr/>
                </a:tc>
                <a:tc>
                  <a:txBody>
                    <a:bodyPr/>
                    <a:lstStyle/>
                    <a:p>
                      <a:r>
                        <a:rPr lang="en-US" dirty="0" smtClean="0">
                          <a:solidFill>
                            <a:srgbClr val="336599"/>
                          </a:solidFill>
                        </a:rPr>
                        <a:t>5</a:t>
                      </a:r>
                      <a:endParaRPr lang="en-US" dirty="0">
                        <a:solidFill>
                          <a:srgbClr val="336599"/>
                        </a:solidFill>
                      </a:endParaRPr>
                    </a:p>
                  </a:txBody>
                  <a:tcPr>
                    <a:solidFill>
                      <a:schemeClr val="accent1">
                        <a:alpha val="45000"/>
                      </a:schemeClr>
                    </a:solidFill>
                  </a:tcPr>
                </a:tc>
              </a:tr>
              <a:tr h="370840">
                <a:tc>
                  <a:txBody>
                    <a:bodyPr/>
                    <a:lstStyle/>
                    <a:p>
                      <a:endParaRPr lang="en-US" dirty="0"/>
                    </a:p>
                  </a:txBody>
                  <a:tcPr>
                    <a:solidFill>
                      <a:schemeClr val="accent1">
                        <a:alpha val="50000"/>
                      </a:schemeClr>
                    </a:solidFill>
                  </a:tcPr>
                </a:tc>
                <a:tc>
                  <a:txBody>
                    <a:bodyPr/>
                    <a:lstStyle/>
                    <a:p>
                      <a:endParaRPr lang="en-US" dirty="0">
                        <a:solidFill>
                          <a:srgbClr val="336599"/>
                        </a:solidFill>
                      </a:endParaRPr>
                    </a:p>
                  </a:txBody>
                  <a:tcPr/>
                </a:tc>
                <a:tc>
                  <a:txBody>
                    <a:bodyPr/>
                    <a:lstStyle/>
                    <a:p>
                      <a:r>
                        <a:rPr lang="en-US" dirty="0" smtClean="0">
                          <a:solidFill>
                            <a:srgbClr val="336599"/>
                          </a:solidFill>
                        </a:rPr>
                        <a:t>Mira</a:t>
                      </a:r>
                      <a:endParaRPr lang="en-US" dirty="0">
                        <a:solidFill>
                          <a:srgbClr val="336599"/>
                        </a:solidFill>
                      </a:endParaRPr>
                    </a:p>
                  </a:txBody>
                  <a:tcPr/>
                </a:tc>
                <a:tc>
                  <a:txBody>
                    <a:bodyPr/>
                    <a:lstStyle/>
                    <a:p>
                      <a:r>
                        <a:rPr lang="en-US" dirty="0" smtClean="0">
                          <a:solidFill>
                            <a:srgbClr val="336599"/>
                          </a:solidFill>
                        </a:rPr>
                        <a:t>(Base)</a:t>
                      </a:r>
                      <a:endParaRPr lang="en-US" dirty="0">
                        <a:solidFill>
                          <a:srgbClr val="336599"/>
                        </a:solidFill>
                      </a:endParaRPr>
                    </a:p>
                  </a:txBody>
                  <a:tcPr/>
                </a:tc>
                <a:tc>
                  <a:txBody>
                    <a:bodyPr/>
                    <a:lstStyle/>
                    <a:p>
                      <a:r>
                        <a:rPr lang="en-US" b="0" u="none" dirty="0" smtClean="0">
                          <a:solidFill>
                            <a:srgbClr val="336599"/>
                          </a:solidFill>
                        </a:rPr>
                        <a:t>395</a:t>
                      </a:r>
                      <a:endParaRPr lang="en-US" b="0" u="none" dirty="0">
                        <a:solidFill>
                          <a:srgbClr val="336599"/>
                        </a:solidFill>
                      </a:endParaRPr>
                    </a:p>
                  </a:txBody>
                  <a:tcPr>
                    <a:solidFill>
                      <a:schemeClr val="accent1">
                        <a:alpha val="50000"/>
                      </a:schemeClr>
                    </a:solidFill>
                  </a:tcPr>
                </a:tc>
                <a:tc>
                  <a:txBody>
                    <a:bodyPr/>
                    <a:lstStyle/>
                    <a:p>
                      <a:r>
                        <a:rPr lang="en-US" dirty="0" smtClean="0">
                          <a:solidFill>
                            <a:srgbClr val="336599"/>
                          </a:solidFill>
                        </a:rPr>
                        <a:t>286</a:t>
                      </a:r>
                      <a:endParaRPr lang="en-US" dirty="0">
                        <a:solidFill>
                          <a:srgbClr val="336599"/>
                        </a:solidFill>
                      </a:endParaRPr>
                    </a:p>
                  </a:txBody>
                  <a:tcPr>
                    <a:solidFill>
                      <a:schemeClr val="accent1">
                        <a:alpha val="50000"/>
                      </a:schemeClr>
                    </a:solidFill>
                  </a:tcPr>
                </a:tc>
                <a:tc>
                  <a:txBody>
                    <a:bodyPr/>
                    <a:lstStyle/>
                    <a:p>
                      <a:r>
                        <a:rPr lang="en-US" dirty="0" smtClean="0">
                          <a:solidFill>
                            <a:srgbClr val="336599"/>
                          </a:solidFill>
                        </a:rPr>
                        <a:t>107</a:t>
                      </a:r>
                      <a:endParaRPr lang="en-US" dirty="0">
                        <a:solidFill>
                          <a:srgbClr val="336599"/>
                        </a:solidFill>
                      </a:endParaRPr>
                    </a:p>
                  </a:txBody>
                  <a:tcPr>
                    <a:solidFill>
                      <a:schemeClr val="accent1">
                        <a:alpha val="50000"/>
                      </a:schemeClr>
                    </a:solidFill>
                  </a:tcPr>
                </a:tc>
                <a:tc>
                  <a:txBody>
                    <a:bodyPr/>
                    <a:lstStyle/>
                    <a:p>
                      <a:r>
                        <a:rPr lang="en-US" sz="1800" kern="1200" baseline="0" dirty="0" smtClean="0">
                          <a:solidFill>
                            <a:srgbClr val="336599"/>
                          </a:solidFill>
                        </a:rPr>
                        <a:t>49K</a:t>
                      </a:r>
                      <a:endParaRPr lang="en-US" dirty="0">
                        <a:solidFill>
                          <a:srgbClr val="336599"/>
                        </a:solidFill>
                      </a:endParaRPr>
                    </a:p>
                  </a:txBody>
                  <a:tcPr/>
                </a:tc>
                <a:tc>
                  <a:txBody>
                    <a:bodyPr/>
                    <a:lstStyle/>
                    <a:p>
                      <a:r>
                        <a:rPr lang="en-US" dirty="0" smtClean="0">
                          <a:solidFill>
                            <a:srgbClr val="336599"/>
                          </a:solidFill>
                        </a:rPr>
                        <a:t>64</a:t>
                      </a:r>
                      <a:endParaRPr lang="en-US" dirty="0">
                        <a:solidFill>
                          <a:srgbClr val="336599"/>
                        </a:solidFill>
                      </a:endParaRPr>
                    </a:p>
                  </a:txBody>
                  <a:tcPr/>
                </a:tc>
                <a:tc>
                  <a:txBody>
                    <a:bodyPr/>
                    <a:lstStyle/>
                    <a:p>
                      <a:r>
                        <a:rPr lang="en-US" dirty="0" smtClean="0">
                          <a:solidFill>
                            <a:srgbClr val="336599"/>
                          </a:solidFill>
                        </a:rPr>
                        <a:t>0</a:t>
                      </a:r>
                      <a:endParaRPr lang="en-US" dirty="0">
                        <a:solidFill>
                          <a:srgbClr val="336599"/>
                        </a:solidFill>
                      </a:endParaRPr>
                    </a:p>
                  </a:txBody>
                  <a:tcPr/>
                </a:tc>
                <a:tc>
                  <a:txBody>
                    <a:bodyPr/>
                    <a:lstStyle/>
                    <a:p>
                      <a:endParaRPr lang="en-US" dirty="0">
                        <a:solidFill>
                          <a:srgbClr val="336599"/>
                        </a:solidFill>
                      </a:endParaRPr>
                    </a:p>
                  </a:txBody>
                  <a:tcPr>
                    <a:solidFill>
                      <a:schemeClr val="accent1">
                        <a:alpha val="45000"/>
                      </a:schemeClr>
                    </a:solidFill>
                  </a:tcPr>
                </a:tc>
              </a:tr>
              <a:tr h="370840">
                <a:tc>
                  <a:txBody>
                    <a:bodyPr/>
                    <a:lstStyle/>
                    <a:p>
                      <a:r>
                        <a:rPr lang="en-US" dirty="0" smtClean="0"/>
                        <a:t>2</a:t>
                      </a:r>
                      <a:endParaRPr lang="en-US" dirty="0"/>
                    </a:p>
                  </a:txBody>
                  <a:tcPr>
                    <a:solidFill>
                      <a:schemeClr val="accent1">
                        <a:alpha val="50000"/>
                      </a:schemeClr>
                    </a:solidFill>
                  </a:tcPr>
                </a:tc>
                <a:tc>
                  <a:txBody>
                    <a:bodyPr/>
                    <a:lstStyle/>
                    <a:p>
                      <a:r>
                        <a:rPr lang="en-US" dirty="0" smtClean="0">
                          <a:solidFill>
                            <a:srgbClr val="FFFF00"/>
                          </a:solidFill>
                        </a:rPr>
                        <a:t>HLRS/Germany</a:t>
                      </a:r>
                      <a:endParaRPr lang="en-US" dirty="0">
                        <a:solidFill>
                          <a:srgbClr val="FFFF00"/>
                        </a:solidFill>
                      </a:endParaRPr>
                    </a:p>
                  </a:txBody>
                  <a:tcPr/>
                </a:tc>
                <a:tc>
                  <a:txBody>
                    <a:bodyPr/>
                    <a:lstStyle/>
                    <a:p>
                      <a:r>
                        <a:rPr lang="en-US" dirty="0" smtClean="0">
                          <a:solidFill>
                            <a:srgbClr val="FFFF00"/>
                          </a:solidFill>
                        </a:rPr>
                        <a:t>Hazel Hen</a:t>
                      </a:r>
                      <a:endParaRPr lang="en-US" dirty="0">
                        <a:solidFill>
                          <a:srgbClr val="FFFF00"/>
                        </a:solidFill>
                      </a:endParaRPr>
                    </a:p>
                  </a:txBody>
                  <a:tcPr/>
                </a:tc>
                <a:tc>
                  <a:txBody>
                    <a:bodyPr/>
                    <a:lstStyle/>
                    <a:p>
                      <a:r>
                        <a:rPr lang="en-US" sz="1800" kern="1200" baseline="0" dirty="0" smtClean="0">
                          <a:solidFill>
                            <a:srgbClr val="FFFF00"/>
                          </a:solidFill>
                        </a:rPr>
                        <a:t>Cray XC40</a:t>
                      </a:r>
                      <a:endParaRPr lang="en-US" dirty="0">
                        <a:solidFill>
                          <a:srgbClr val="FFFF00"/>
                        </a:solidFill>
                      </a:endParaRPr>
                    </a:p>
                  </a:txBody>
                  <a:tcPr/>
                </a:tc>
                <a:tc>
                  <a:txBody>
                    <a:bodyPr/>
                    <a:lstStyle/>
                    <a:p>
                      <a:r>
                        <a:rPr lang="en-US" b="1" u="sng" dirty="0" smtClean="0">
                          <a:solidFill>
                            <a:srgbClr val="FFFF00"/>
                          </a:solidFill>
                        </a:rPr>
                        <a:t>495</a:t>
                      </a:r>
                      <a:endParaRPr lang="en-US" b="1" u="sng" dirty="0">
                        <a:solidFill>
                          <a:srgbClr val="FFFF00"/>
                        </a:solidFill>
                      </a:endParaRPr>
                    </a:p>
                  </a:txBody>
                  <a:tcPr>
                    <a:solidFill>
                      <a:schemeClr val="accent1">
                        <a:alpha val="50000"/>
                      </a:schemeClr>
                    </a:solidFill>
                  </a:tcPr>
                </a:tc>
                <a:tc>
                  <a:txBody>
                    <a:bodyPr/>
                    <a:lstStyle/>
                    <a:p>
                      <a:r>
                        <a:rPr lang="en-US" dirty="0" smtClean="0">
                          <a:solidFill>
                            <a:srgbClr val="FFFF00"/>
                          </a:solidFill>
                        </a:rPr>
                        <a:t>411</a:t>
                      </a:r>
                      <a:endParaRPr lang="en-US" dirty="0">
                        <a:solidFill>
                          <a:srgbClr val="FFFF00"/>
                        </a:solidFill>
                      </a:endParaRPr>
                    </a:p>
                  </a:txBody>
                  <a:tcPr>
                    <a:solidFill>
                      <a:schemeClr val="accent1">
                        <a:alpha val="50000"/>
                      </a:schemeClr>
                    </a:solidFill>
                  </a:tcPr>
                </a:tc>
                <a:tc>
                  <a:txBody>
                    <a:bodyPr/>
                    <a:lstStyle/>
                    <a:p>
                      <a:r>
                        <a:rPr lang="en-US" dirty="0" smtClean="0">
                          <a:solidFill>
                            <a:srgbClr val="FFFF00"/>
                          </a:solidFill>
                        </a:rPr>
                        <a:t>221</a:t>
                      </a:r>
                      <a:endParaRPr lang="en-US" b="1" dirty="0">
                        <a:solidFill>
                          <a:srgbClr val="FFFF00"/>
                        </a:solidFill>
                      </a:endParaRPr>
                    </a:p>
                  </a:txBody>
                  <a:tcPr>
                    <a:solidFill>
                      <a:schemeClr val="accent1">
                        <a:alpha val="50000"/>
                      </a:schemeClr>
                    </a:solidFill>
                  </a:tcPr>
                </a:tc>
                <a:tc>
                  <a:txBody>
                    <a:bodyPr/>
                    <a:lstStyle/>
                    <a:p>
                      <a:r>
                        <a:rPr lang="en-US" dirty="0" smtClean="0">
                          <a:solidFill>
                            <a:srgbClr val="FFFF00"/>
                          </a:solidFill>
                        </a:rPr>
                        <a:t>15K</a:t>
                      </a:r>
                      <a:endParaRPr lang="en-US" dirty="0">
                        <a:solidFill>
                          <a:srgbClr val="FFFF00"/>
                        </a:solidFill>
                      </a:endParaRPr>
                    </a:p>
                  </a:txBody>
                  <a:tcPr/>
                </a:tc>
                <a:tc>
                  <a:txBody>
                    <a:bodyPr/>
                    <a:lstStyle/>
                    <a:p>
                      <a:r>
                        <a:rPr lang="en-US" dirty="0" smtClean="0">
                          <a:solidFill>
                            <a:srgbClr val="FFFF00"/>
                          </a:solidFill>
                        </a:rPr>
                        <a:t>12</a:t>
                      </a:r>
                      <a:endParaRPr lang="en-US" dirty="0">
                        <a:solidFill>
                          <a:srgbClr val="FFFF00"/>
                        </a:solidFill>
                      </a:endParaRPr>
                    </a:p>
                  </a:txBody>
                  <a:tcPr/>
                </a:tc>
                <a:tc>
                  <a:txBody>
                    <a:bodyPr/>
                    <a:lstStyle/>
                    <a:p>
                      <a:r>
                        <a:rPr lang="en-US" dirty="0" smtClean="0">
                          <a:solidFill>
                            <a:srgbClr val="FFFF00"/>
                          </a:solidFill>
                        </a:rPr>
                        <a:t>0</a:t>
                      </a:r>
                      <a:endParaRPr lang="en-US" dirty="0">
                        <a:solidFill>
                          <a:srgbClr val="FFFF00"/>
                        </a:solidFill>
                      </a:endParaRPr>
                    </a:p>
                  </a:txBody>
                  <a:tcPr/>
                </a:tc>
                <a:tc>
                  <a:txBody>
                    <a:bodyPr/>
                    <a:lstStyle/>
                    <a:p>
                      <a:r>
                        <a:rPr lang="en-US" dirty="0" smtClean="0">
                          <a:solidFill>
                            <a:srgbClr val="FFFF00"/>
                          </a:solidFill>
                        </a:rPr>
                        <a:t>8</a:t>
                      </a:r>
                      <a:endParaRPr lang="en-US" dirty="0">
                        <a:solidFill>
                          <a:srgbClr val="FFFF00"/>
                        </a:solidFill>
                      </a:endParaRPr>
                    </a:p>
                  </a:txBody>
                  <a:tcPr>
                    <a:solidFill>
                      <a:schemeClr val="accent1">
                        <a:alpha val="45000"/>
                      </a:schemeClr>
                    </a:solidFill>
                  </a:tcPr>
                </a:tc>
              </a:tr>
              <a:tr h="370840">
                <a:tc>
                  <a:txBody>
                    <a:bodyPr/>
                    <a:lstStyle/>
                    <a:p>
                      <a:r>
                        <a:rPr lang="en-US" dirty="0" smtClean="0"/>
                        <a:t>3</a:t>
                      </a:r>
                      <a:endParaRPr lang="en-US" dirty="0"/>
                    </a:p>
                  </a:txBody>
                  <a:tcPr>
                    <a:solidFill>
                      <a:schemeClr val="accent1">
                        <a:alpha val="50000"/>
                      </a:schemeClr>
                    </a:solidFill>
                  </a:tcPr>
                </a:tc>
                <a:tc>
                  <a:txBody>
                    <a:bodyPr/>
                    <a:lstStyle/>
                    <a:p>
                      <a:r>
                        <a:rPr lang="en-US" dirty="0" smtClean="0">
                          <a:solidFill>
                            <a:srgbClr val="FFB2E7"/>
                          </a:solidFill>
                        </a:rPr>
                        <a:t>DOE/ORNL/US</a:t>
                      </a:r>
                      <a:endParaRPr lang="en-US" dirty="0">
                        <a:solidFill>
                          <a:srgbClr val="FFB2E7"/>
                        </a:solidFill>
                      </a:endParaRPr>
                    </a:p>
                  </a:txBody>
                  <a:tcPr/>
                </a:tc>
                <a:tc>
                  <a:txBody>
                    <a:bodyPr/>
                    <a:lstStyle/>
                    <a:p>
                      <a:r>
                        <a:rPr lang="en-US" dirty="0" smtClean="0">
                          <a:solidFill>
                            <a:srgbClr val="FFB2E7"/>
                          </a:solidFill>
                        </a:rPr>
                        <a:t>Titan</a:t>
                      </a:r>
                      <a:endParaRPr lang="en-US" dirty="0">
                        <a:solidFill>
                          <a:srgbClr val="FFB2E7"/>
                        </a:solidFill>
                      </a:endParaRPr>
                    </a:p>
                  </a:txBody>
                  <a:tcPr/>
                </a:tc>
                <a:tc>
                  <a:txBody>
                    <a:bodyPr/>
                    <a:lstStyle/>
                    <a:p>
                      <a:r>
                        <a:rPr lang="en-US" sz="1800" kern="1200" baseline="0" dirty="0" smtClean="0">
                          <a:solidFill>
                            <a:srgbClr val="FFB2E7"/>
                          </a:solidFill>
                        </a:rPr>
                        <a:t>Cray XK7</a:t>
                      </a:r>
                      <a:endParaRPr lang="en-US" dirty="0">
                        <a:solidFill>
                          <a:srgbClr val="FFB2E7"/>
                        </a:solidFill>
                      </a:endParaRPr>
                    </a:p>
                  </a:txBody>
                  <a:tcPr/>
                </a:tc>
                <a:tc>
                  <a:txBody>
                    <a:bodyPr/>
                    <a:lstStyle/>
                    <a:p>
                      <a:r>
                        <a:rPr lang="en-US" b="1" u="sng" dirty="0" smtClean="0">
                          <a:solidFill>
                            <a:srgbClr val="FFB2E7"/>
                          </a:solidFill>
                        </a:rPr>
                        <a:t>440</a:t>
                      </a:r>
                      <a:endParaRPr lang="en-US" b="1" u="sng" dirty="0">
                        <a:solidFill>
                          <a:srgbClr val="FFB2E7"/>
                        </a:solidFill>
                      </a:endParaRPr>
                    </a:p>
                  </a:txBody>
                  <a:tcPr>
                    <a:solidFill>
                      <a:schemeClr val="accent1">
                        <a:alpha val="50000"/>
                      </a:schemeClr>
                    </a:solidFill>
                  </a:tcPr>
                </a:tc>
                <a:tc>
                  <a:txBody>
                    <a:bodyPr/>
                    <a:lstStyle/>
                    <a:p>
                      <a:r>
                        <a:rPr lang="en-US" dirty="0" smtClean="0">
                          <a:solidFill>
                            <a:srgbClr val="FFB2E7"/>
                          </a:solidFill>
                        </a:rPr>
                        <a:t>163</a:t>
                      </a:r>
                      <a:endParaRPr lang="en-US" dirty="0">
                        <a:solidFill>
                          <a:srgbClr val="FFB2E7"/>
                        </a:solidFill>
                      </a:endParaRPr>
                    </a:p>
                  </a:txBody>
                  <a:tcPr>
                    <a:solidFill>
                      <a:schemeClr val="accent1">
                        <a:alpha val="50000"/>
                      </a:schemeClr>
                    </a:solidFill>
                  </a:tcPr>
                </a:tc>
                <a:tc>
                  <a:txBody>
                    <a:bodyPr/>
                    <a:lstStyle/>
                    <a:p>
                      <a:r>
                        <a:rPr lang="en-US" dirty="0" smtClean="0">
                          <a:solidFill>
                            <a:srgbClr val="FFB2E7"/>
                          </a:solidFill>
                        </a:rPr>
                        <a:t>39</a:t>
                      </a:r>
                      <a:endParaRPr lang="en-US" b="1" dirty="0">
                        <a:solidFill>
                          <a:srgbClr val="FFB2E7"/>
                        </a:solidFill>
                      </a:endParaRPr>
                    </a:p>
                  </a:txBody>
                  <a:tcPr>
                    <a:solidFill>
                      <a:schemeClr val="accent1">
                        <a:alpha val="50000"/>
                      </a:schemeClr>
                    </a:solidFill>
                  </a:tcPr>
                </a:tc>
                <a:tc>
                  <a:txBody>
                    <a:bodyPr/>
                    <a:lstStyle/>
                    <a:p>
                      <a:r>
                        <a:rPr lang="en-US" dirty="0" smtClean="0">
                          <a:solidFill>
                            <a:srgbClr val="FFB2E7"/>
                          </a:solidFill>
                        </a:rPr>
                        <a:t>16K</a:t>
                      </a:r>
                      <a:endParaRPr lang="en-US" dirty="0">
                        <a:solidFill>
                          <a:srgbClr val="FFB2E7"/>
                        </a:solidFill>
                      </a:endParaRPr>
                    </a:p>
                  </a:txBody>
                  <a:tcPr/>
                </a:tc>
                <a:tc>
                  <a:txBody>
                    <a:bodyPr/>
                    <a:lstStyle/>
                    <a:p>
                      <a:r>
                        <a:rPr lang="en-US" dirty="0" smtClean="0">
                          <a:solidFill>
                            <a:srgbClr val="FFB2E7"/>
                          </a:solidFill>
                        </a:rPr>
                        <a:t>4</a:t>
                      </a:r>
                      <a:endParaRPr lang="en-US" dirty="0">
                        <a:solidFill>
                          <a:srgbClr val="FFB2E7"/>
                        </a:solidFill>
                      </a:endParaRPr>
                    </a:p>
                  </a:txBody>
                  <a:tcPr/>
                </a:tc>
                <a:tc>
                  <a:txBody>
                    <a:bodyPr/>
                    <a:lstStyle/>
                    <a:p>
                      <a:r>
                        <a:rPr lang="en-US" dirty="0" smtClean="0">
                          <a:solidFill>
                            <a:srgbClr val="FFB2E7"/>
                          </a:solidFill>
                        </a:rPr>
                        <a:t>1</a:t>
                      </a:r>
                      <a:endParaRPr lang="en-US" dirty="0">
                        <a:solidFill>
                          <a:srgbClr val="FFB2E7"/>
                        </a:solidFill>
                      </a:endParaRPr>
                    </a:p>
                  </a:txBody>
                  <a:tcPr/>
                </a:tc>
                <a:tc>
                  <a:txBody>
                    <a:bodyPr/>
                    <a:lstStyle/>
                    <a:p>
                      <a:r>
                        <a:rPr lang="en-US" dirty="0" smtClean="0">
                          <a:solidFill>
                            <a:srgbClr val="FFB2E7"/>
                          </a:solidFill>
                        </a:rPr>
                        <a:t>2</a:t>
                      </a:r>
                      <a:endParaRPr lang="en-US" dirty="0">
                        <a:solidFill>
                          <a:srgbClr val="FFB2E7"/>
                        </a:solidFill>
                      </a:endParaRPr>
                    </a:p>
                  </a:txBody>
                  <a:tcPr>
                    <a:solidFill>
                      <a:schemeClr val="accent1">
                        <a:alpha val="50000"/>
                      </a:schemeClr>
                    </a:solidFill>
                  </a:tcPr>
                </a:tc>
              </a:tr>
              <a:tr h="370840">
                <a:tc>
                  <a:txBody>
                    <a:bodyPr/>
                    <a:lstStyle/>
                    <a:p>
                      <a:r>
                        <a:rPr lang="en-US" dirty="0" smtClean="0"/>
                        <a:t>4</a:t>
                      </a:r>
                      <a:endParaRPr lang="en-US" dirty="0"/>
                    </a:p>
                  </a:txBody>
                  <a:tcPr>
                    <a:solidFill>
                      <a:schemeClr val="accent1">
                        <a:alpha val="50000"/>
                      </a:schemeClr>
                    </a:solidFill>
                  </a:tcPr>
                </a:tc>
                <a:tc>
                  <a:txBody>
                    <a:bodyPr/>
                    <a:lstStyle/>
                    <a:p>
                      <a:r>
                        <a:rPr lang="en-US" dirty="0" smtClean="0">
                          <a:solidFill>
                            <a:srgbClr val="FFFF00"/>
                          </a:solidFill>
                        </a:rPr>
                        <a:t>KAUST/SA</a:t>
                      </a:r>
                      <a:endParaRPr lang="en-US" dirty="0">
                        <a:solidFill>
                          <a:srgbClr val="FFFF00"/>
                        </a:solidFill>
                      </a:endParaRPr>
                    </a:p>
                  </a:txBody>
                  <a:tcPr/>
                </a:tc>
                <a:tc>
                  <a:txBody>
                    <a:bodyPr/>
                    <a:lstStyle/>
                    <a:p>
                      <a:r>
                        <a:rPr lang="en-US" sz="1800" kern="1200" baseline="0" dirty="0" err="1" smtClean="0">
                          <a:solidFill>
                            <a:srgbClr val="FFFF00"/>
                          </a:solidFill>
                        </a:rPr>
                        <a:t>Sha</a:t>
                      </a:r>
                      <a:r>
                        <a:rPr lang="en-US" sz="1800" kern="1200" baseline="0" dirty="0" smtClean="0">
                          <a:solidFill>
                            <a:srgbClr val="FFFF00"/>
                          </a:solidFill>
                        </a:rPr>
                        <a:t>. </a:t>
                      </a:r>
                      <a:r>
                        <a:rPr lang="en-US" baseline="0" dirty="0" smtClean="0">
                          <a:solidFill>
                            <a:srgbClr val="FFFF00"/>
                          </a:solidFill>
                        </a:rPr>
                        <a:t>II</a:t>
                      </a:r>
                      <a:endParaRPr lang="en-US" b="1" dirty="0">
                        <a:solidFill>
                          <a:srgbClr val="FFFF00"/>
                        </a:solidFill>
                      </a:endParaRPr>
                    </a:p>
                  </a:txBody>
                  <a:tcPr/>
                </a:tc>
                <a:tc>
                  <a:txBody>
                    <a:bodyPr/>
                    <a:lstStyle/>
                    <a:p>
                      <a:r>
                        <a:rPr lang="en-US" sz="1800" kern="1200" baseline="0" dirty="0" smtClean="0">
                          <a:solidFill>
                            <a:srgbClr val="FFFF00"/>
                          </a:solidFill>
                        </a:rPr>
                        <a:t>Cray XC40</a:t>
                      </a:r>
                      <a:endParaRPr lang="en-US" dirty="0">
                        <a:solidFill>
                          <a:srgbClr val="FFFF00"/>
                        </a:solidFill>
                      </a:endParaRPr>
                    </a:p>
                  </a:txBody>
                  <a:tcPr/>
                </a:tc>
                <a:tc>
                  <a:txBody>
                    <a:bodyPr/>
                    <a:lstStyle/>
                    <a:p>
                      <a:r>
                        <a:rPr lang="en-US" b="1" u="sng" dirty="0" smtClean="0">
                          <a:solidFill>
                            <a:srgbClr val="FFFF00"/>
                          </a:solidFill>
                        </a:rPr>
                        <a:t>326</a:t>
                      </a:r>
                      <a:endParaRPr lang="en-US" b="1" u="sng" dirty="0">
                        <a:solidFill>
                          <a:srgbClr val="FFFF00"/>
                        </a:solidFill>
                      </a:endParaRPr>
                    </a:p>
                  </a:txBody>
                  <a:tcPr>
                    <a:solidFill>
                      <a:schemeClr val="accent1">
                        <a:alpha val="50000"/>
                      </a:schemeClr>
                    </a:solidFill>
                  </a:tcPr>
                </a:tc>
                <a:tc>
                  <a:txBody>
                    <a:bodyPr/>
                    <a:lstStyle/>
                    <a:p>
                      <a:r>
                        <a:rPr lang="en-US" dirty="0" smtClean="0">
                          <a:solidFill>
                            <a:srgbClr val="FFFF00"/>
                          </a:solidFill>
                        </a:rPr>
                        <a:t>287</a:t>
                      </a:r>
                      <a:endParaRPr lang="en-US" dirty="0">
                        <a:solidFill>
                          <a:srgbClr val="FFFF00"/>
                        </a:solidFill>
                      </a:endParaRPr>
                    </a:p>
                  </a:txBody>
                  <a:tcPr>
                    <a:solidFill>
                      <a:schemeClr val="accent1">
                        <a:alpha val="50000"/>
                      </a:schemeClr>
                    </a:solidFill>
                  </a:tcPr>
                </a:tc>
                <a:tc>
                  <a:txBody>
                    <a:bodyPr/>
                    <a:lstStyle/>
                    <a:p>
                      <a:r>
                        <a:rPr lang="en-US" b="1" u="sng" dirty="0" smtClean="0">
                          <a:solidFill>
                            <a:srgbClr val="72FF5D"/>
                          </a:solidFill>
                        </a:rPr>
                        <a:t>175</a:t>
                      </a:r>
                      <a:endParaRPr lang="en-US" b="1" u="sng" dirty="0">
                        <a:solidFill>
                          <a:srgbClr val="72FF5D"/>
                        </a:solidFill>
                      </a:endParaRPr>
                    </a:p>
                  </a:txBody>
                  <a:tcPr>
                    <a:solidFill>
                      <a:schemeClr val="accent1">
                        <a:alpha val="50000"/>
                      </a:schemeClr>
                    </a:solidFill>
                  </a:tcPr>
                </a:tc>
                <a:tc>
                  <a:txBody>
                    <a:bodyPr/>
                    <a:lstStyle/>
                    <a:p>
                      <a:r>
                        <a:rPr lang="en-US" dirty="0" smtClean="0">
                          <a:solidFill>
                            <a:srgbClr val="FFFF00"/>
                          </a:solidFill>
                        </a:rPr>
                        <a:t>12K</a:t>
                      </a:r>
                      <a:endParaRPr lang="en-US" dirty="0">
                        <a:solidFill>
                          <a:srgbClr val="FFFF00"/>
                        </a:solidFill>
                      </a:endParaRPr>
                    </a:p>
                  </a:txBody>
                  <a:tcPr/>
                </a:tc>
                <a:tc>
                  <a:txBody>
                    <a:bodyPr/>
                    <a:lstStyle/>
                    <a:p>
                      <a:r>
                        <a:rPr lang="en-US" dirty="0" smtClean="0">
                          <a:solidFill>
                            <a:srgbClr val="FFFF00"/>
                          </a:solidFill>
                        </a:rPr>
                        <a:t>16</a:t>
                      </a:r>
                      <a:endParaRPr lang="en-US" dirty="0">
                        <a:solidFill>
                          <a:srgbClr val="FFFF00"/>
                        </a:solidFill>
                      </a:endParaRPr>
                    </a:p>
                  </a:txBody>
                  <a:tcPr/>
                </a:tc>
                <a:tc>
                  <a:txBody>
                    <a:bodyPr/>
                    <a:lstStyle/>
                    <a:p>
                      <a:r>
                        <a:rPr lang="en-US" dirty="0" smtClean="0">
                          <a:solidFill>
                            <a:srgbClr val="FFFF00"/>
                          </a:solidFill>
                        </a:rPr>
                        <a:t>0</a:t>
                      </a:r>
                      <a:endParaRPr lang="en-US" dirty="0">
                        <a:solidFill>
                          <a:srgbClr val="FFFF00"/>
                        </a:solidFill>
                      </a:endParaRPr>
                    </a:p>
                  </a:txBody>
                  <a:tcPr/>
                </a:tc>
                <a:tc>
                  <a:txBody>
                    <a:bodyPr/>
                    <a:lstStyle/>
                    <a:p>
                      <a:r>
                        <a:rPr lang="en-US" dirty="0" smtClean="0">
                          <a:solidFill>
                            <a:srgbClr val="FFFF00"/>
                          </a:solidFill>
                        </a:rPr>
                        <a:t>9</a:t>
                      </a:r>
                      <a:endParaRPr lang="en-US" dirty="0">
                        <a:solidFill>
                          <a:srgbClr val="FFFF00"/>
                        </a:solidFill>
                      </a:endParaRPr>
                    </a:p>
                  </a:txBody>
                  <a:tcPr>
                    <a:solidFill>
                      <a:schemeClr val="accent1">
                        <a:alpha val="45000"/>
                      </a:schemeClr>
                    </a:solidFill>
                  </a:tcPr>
                </a:tc>
              </a:tr>
              <a:tr h="370840">
                <a:tc>
                  <a:txBody>
                    <a:bodyPr/>
                    <a:lstStyle/>
                    <a:p>
                      <a:r>
                        <a:rPr lang="en-US" dirty="0" smtClean="0"/>
                        <a:t>5</a:t>
                      </a:r>
                      <a:endParaRPr lang="en-US" dirty="0"/>
                    </a:p>
                  </a:txBody>
                  <a:tcPr>
                    <a:solidFill>
                      <a:schemeClr val="accent1">
                        <a:alpha val="50000"/>
                      </a:schemeClr>
                    </a:solidFill>
                  </a:tcPr>
                </a:tc>
                <a:tc>
                  <a:txBody>
                    <a:bodyPr/>
                    <a:lstStyle/>
                    <a:p>
                      <a:r>
                        <a:rPr lang="en-US" dirty="0" smtClean="0">
                          <a:solidFill>
                            <a:srgbClr val="CCFFCC"/>
                          </a:solidFill>
                        </a:rPr>
                        <a:t>DOE/NER/USA</a:t>
                      </a:r>
                      <a:endParaRPr lang="en-US" dirty="0">
                        <a:solidFill>
                          <a:srgbClr val="CCFFCC"/>
                        </a:solidFill>
                      </a:endParaRPr>
                    </a:p>
                  </a:txBody>
                  <a:tcPr/>
                </a:tc>
                <a:tc>
                  <a:txBody>
                    <a:bodyPr/>
                    <a:lstStyle/>
                    <a:p>
                      <a:r>
                        <a:rPr lang="en-US" dirty="0" smtClean="0">
                          <a:solidFill>
                            <a:srgbClr val="CCFFCC"/>
                          </a:solidFill>
                        </a:rPr>
                        <a:t>Edison</a:t>
                      </a:r>
                      <a:endParaRPr lang="en-US" dirty="0">
                        <a:solidFill>
                          <a:srgbClr val="CCFFCC"/>
                        </a:solidFill>
                      </a:endParaRPr>
                    </a:p>
                  </a:txBody>
                  <a:tcPr/>
                </a:tc>
                <a:tc>
                  <a:txBody>
                    <a:bodyPr/>
                    <a:lstStyle/>
                    <a:p>
                      <a:r>
                        <a:rPr lang="en-US" dirty="0" smtClean="0">
                          <a:solidFill>
                            <a:srgbClr val="CCFFCC"/>
                          </a:solidFill>
                        </a:rPr>
                        <a:t>Cray XC30</a:t>
                      </a:r>
                      <a:endParaRPr lang="en-US" dirty="0">
                        <a:solidFill>
                          <a:srgbClr val="CCFFCC"/>
                        </a:solidFill>
                      </a:endParaRPr>
                    </a:p>
                  </a:txBody>
                  <a:tcPr/>
                </a:tc>
                <a:tc>
                  <a:txBody>
                    <a:bodyPr/>
                    <a:lstStyle/>
                    <a:p>
                      <a:r>
                        <a:rPr lang="en-US" b="1" u="sng" dirty="0" smtClean="0">
                          <a:solidFill>
                            <a:srgbClr val="CCFFCC"/>
                          </a:solidFill>
                        </a:rPr>
                        <a:t>296</a:t>
                      </a:r>
                      <a:endParaRPr lang="en-US" b="1" u="sng" dirty="0">
                        <a:solidFill>
                          <a:srgbClr val="CCFFCC"/>
                        </a:solidFill>
                      </a:endParaRPr>
                    </a:p>
                  </a:txBody>
                  <a:tcPr>
                    <a:solidFill>
                      <a:schemeClr val="accent1">
                        <a:alpha val="50000"/>
                      </a:schemeClr>
                    </a:solidFill>
                  </a:tcPr>
                </a:tc>
                <a:tc>
                  <a:txBody>
                    <a:bodyPr/>
                    <a:lstStyle/>
                    <a:p>
                      <a:r>
                        <a:rPr lang="en-US" dirty="0" smtClean="0">
                          <a:solidFill>
                            <a:srgbClr val="CCFFCC"/>
                          </a:solidFill>
                        </a:rPr>
                        <a:t>246</a:t>
                      </a:r>
                      <a:endParaRPr lang="en-US" dirty="0">
                        <a:solidFill>
                          <a:srgbClr val="CCFFCC"/>
                        </a:solidFill>
                      </a:endParaRPr>
                    </a:p>
                  </a:txBody>
                  <a:tcPr>
                    <a:solidFill>
                      <a:schemeClr val="accent1">
                        <a:alpha val="50000"/>
                      </a:schemeClr>
                    </a:solidFill>
                  </a:tcPr>
                </a:tc>
                <a:tc>
                  <a:txBody>
                    <a:bodyPr/>
                    <a:lstStyle/>
                    <a:p>
                      <a:r>
                        <a:rPr lang="en-US" dirty="0" smtClean="0">
                          <a:solidFill>
                            <a:srgbClr val="CCFFCC"/>
                          </a:solidFill>
                        </a:rPr>
                        <a:t>127</a:t>
                      </a:r>
                      <a:endParaRPr lang="en-US" dirty="0">
                        <a:solidFill>
                          <a:srgbClr val="CCFFCC"/>
                        </a:solidFill>
                      </a:endParaRPr>
                    </a:p>
                  </a:txBody>
                  <a:tcPr>
                    <a:solidFill>
                      <a:schemeClr val="accent1">
                        <a:alpha val="50000"/>
                      </a:schemeClr>
                    </a:solidFill>
                  </a:tcPr>
                </a:tc>
                <a:tc>
                  <a:txBody>
                    <a:bodyPr/>
                    <a:lstStyle/>
                    <a:p>
                      <a:r>
                        <a:rPr lang="en-US" dirty="0" smtClean="0">
                          <a:solidFill>
                            <a:srgbClr val="CCFFCC"/>
                          </a:solidFill>
                        </a:rPr>
                        <a:t>11K</a:t>
                      </a:r>
                      <a:endParaRPr lang="en-US" dirty="0">
                        <a:solidFill>
                          <a:srgbClr val="CCFFCC"/>
                        </a:solidFill>
                      </a:endParaRPr>
                    </a:p>
                  </a:txBody>
                  <a:tcPr/>
                </a:tc>
                <a:tc>
                  <a:txBody>
                    <a:bodyPr/>
                    <a:lstStyle/>
                    <a:p>
                      <a:r>
                        <a:rPr lang="en-US" dirty="0" smtClean="0">
                          <a:solidFill>
                            <a:srgbClr val="CCFFCC"/>
                          </a:solidFill>
                        </a:rPr>
                        <a:t>12</a:t>
                      </a:r>
                      <a:endParaRPr lang="en-US" dirty="0">
                        <a:solidFill>
                          <a:srgbClr val="CCFFCC"/>
                        </a:solidFill>
                      </a:endParaRPr>
                    </a:p>
                  </a:txBody>
                  <a:tcPr/>
                </a:tc>
                <a:tc>
                  <a:txBody>
                    <a:bodyPr/>
                    <a:lstStyle/>
                    <a:p>
                      <a:r>
                        <a:rPr lang="en-US" dirty="0" smtClean="0">
                          <a:solidFill>
                            <a:srgbClr val="CCFFCC"/>
                          </a:solidFill>
                        </a:rPr>
                        <a:t>0</a:t>
                      </a:r>
                      <a:endParaRPr lang="en-US" dirty="0">
                        <a:solidFill>
                          <a:srgbClr val="CCFFCC"/>
                        </a:solidFill>
                      </a:endParaRPr>
                    </a:p>
                  </a:txBody>
                  <a:tcPr/>
                </a:tc>
                <a:tc>
                  <a:txBody>
                    <a:bodyPr/>
                    <a:lstStyle/>
                    <a:p>
                      <a:r>
                        <a:rPr lang="en-US" b="1" dirty="0" smtClean="0">
                          <a:solidFill>
                            <a:srgbClr val="72FF5D"/>
                          </a:solidFill>
                        </a:rPr>
                        <a:t>40</a:t>
                      </a:r>
                      <a:endParaRPr lang="en-US" b="1" dirty="0">
                        <a:solidFill>
                          <a:srgbClr val="72FF5D"/>
                        </a:solidFill>
                      </a:endParaRPr>
                    </a:p>
                  </a:txBody>
                  <a:tcPr>
                    <a:solidFill>
                      <a:schemeClr val="accent1">
                        <a:alpha val="45000"/>
                      </a:schemeClr>
                    </a:solidFill>
                  </a:tcPr>
                </a:tc>
              </a:tr>
              <a:tr h="370840">
                <a:tc>
                  <a:txBody>
                    <a:bodyPr/>
                    <a:lstStyle/>
                    <a:p>
                      <a:r>
                        <a:rPr lang="en-US" dirty="0" smtClean="0"/>
                        <a:t>6</a:t>
                      </a:r>
                      <a:endParaRPr lang="en-US" dirty="0"/>
                    </a:p>
                  </a:txBody>
                  <a:tcPr>
                    <a:solidFill>
                      <a:schemeClr val="accent1">
                        <a:alpha val="50000"/>
                      </a:schemeClr>
                    </a:solidFill>
                  </a:tcPr>
                </a:tc>
                <a:tc>
                  <a:txBody>
                    <a:bodyPr/>
                    <a:lstStyle/>
                    <a:p>
                      <a:r>
                        <a:rPr lang="en-US" sz="1800" kern="1200" baseline="0" dirty="0" smtClean="0">
                          <a:solidFill>
                            <a:srgbClr val="FFB2E7"/>
                          </a:solidFill>
                        </a:rPr>
                        <a:t>CSCS</a:t>
                      </a:r>
                    </a:p>
                    <a:p>
                      <a:r>
                        <a:rPr lang="en-US" sz="1800" kern="1200" baseline="0" dirty="0" smtClean="0">
                          <a:solidFill>
                            <a:srgbClr val="FFB2E7"/>
                          </a:solidFill>
                        </a:rPr>
                        <a:t>Swiss</a:t>
                      </a:r>
                      <a:endParaRPr lang="en-US" dirty="0">
                        <a:solidFill>
                          <a:srgbClr val="FFB2E7"/>
                        </a:solidFill>
                      </a:endParaRPr>
                    </a:p>
                  </a:txBody>
                  <a:tcPr/>
                </a:tc>
                <a:tc>
                  <a:txBody>
                    <a:bodyPr/>
                    <a:lstStyle/>
                    <a:p>
                      <a:r>
                        <a:rPr lang="en-US" sz="1800" kern="1200" baseline="0" dirty="0" smtClean="0">
                          <a:solidFill>
                            <a:srgbClr val="FFB2E7"/>
                          </a:solidFill>
                        </a:rPr>
                        <a:t>Piz </a:t>
                      </a:r>
                      <a:r>
                        <a:rPr lang="en-US" sz="1800" kern="1200" baseline="0" dirty="0" err="1" smtClean="0">
                          <a:solidFill>
                            <a:srgbClr val="FFB2E7"/>
                          </a:solidFill>
                        </a:rPr>
                        <a:t>Daint</a:t>
                      </a:r>
                      <a:endParaRPr lang="en-US" b="0" dirty="0">
                        <a:solidFill>
                          <a:srgbClr val="FFB2E7"/>
                        </a:solidFill>
                      </a:endParaRPr>
                    </a:p>
                  </a:txBody>
                  <a:tcPr/>
                </a:tc>
                <a:tc>
                  <a:txBody>
                    <a:bodyPr/>
                    <a:lstStyle/>
                    <a:p>
                      <a:r>
                        <a:rPr lang="en-US" sz="1800" kern="1200" baseline="0" dirty="0" smtClean="0">
                          <a:solidFill>
                            <a:srgbClr val="FFB2E7"/>
                          </a:solidFill>
                        </a:rPr>
                        <a:t>Cray XC30</a:t>
                      </a:r>
                      <a:endParaRPr lang="en-US" dirty="0">
                        <a:solidFill>
                          <a:srgbClr val="FFB2E7"/>
                        </a:solidFill>
                      </a:endParaRPr>
                    </a:p>
                  </a:txBody>
                  <a:tcPr/>
                </a:tc>
                <a:tc>
                  <a:txBody>
                    <a:bodyPr/>
                    <a:lstStyle/>
                    <a:p>
                      <a:r>
                        <a:rPr lang="en-US" b="1" u="sng" dirty="0" smtClean="0">
                          <a:solidFill>
                            <a:srgbClr val="FFB2E7"/>
                          </a:solidFill>
                        </a:rPr>
                        <a:t>153</a:t>
                      </a:r>
                      <a:endParaRPr lang="en-US" b="1" u="sng" dirty="0">
                        <a:solidFill>
                          <a:srgbClr val="FFB2E7"/>
                        </a:solidFill>
                      </a:endParaRPr>
                    </a:p>
                  </a:txBody>
                  <a:tcPr>
                    <a:solidFill>
                      <a:schemeClr val="accent1">
                        <a:alpha val="50000"/>
                      </a:schemeClr>
                    </a:solidFill>
                  </a:tcPr>
                </a:tc>
                <a:tc>
                  <a:txBody>
                    <a:bodyPr/>
                    <a:lstStyle/>
                    <a:p>
                      <a:r>
                        <a:rPr lang="en-US" dirty="0" smtClean="0">
                          <a:solidFill>
                            <a:srgbClr val="FFB2E7"/>
                          </a:solidFill>
                        </a:rPr>
                        <a:t>69</a:t>
                      </a:r>
                      <a:endParaRPr lang="en-US" dirty="0">
                        <a:solidFill>
                          <a:srgbClr val="FFB2E7"/>
                        </a:solidFill>
                      </a:endParaRPr>
                    </a:p>
                  </a:txBody>
                  <a:tcPr>
                    <a:solidFill>
                      <a:schemeClr val="accent1">
                        <a:alpha val="50000"/>
                      </a:schemeClr>
                    </a:solidFill>
                  </a:tcPr>
                </a:tc>
                <a:tc>
                  <a:txBody>
                    <a:bodyPr/>
                    <a:lstStyle/>
                    <a:p>
                      <a:r>
                        <a:rPr lang="en-US" dirty="0" smtClean="0">
                          <a:solidFill>
                            <a:srgbClr val="FFB2E7"/>
                          </a:solidFill>
                        </a:rPr>
                        <a:t>19</a:t>
                      </a:r>
                      <a:endParaRPr lang="en-US" dirty="0">
                        <a:solidFill>
                          <a:srgbClr val="FFB2E7"/>
                        </a:solidFill>
                      </a:endParaRPr>
                    </a:p>
                  </a:txBody>
                  <a:tcPr>
                    <a:solidFill>
                      <a:schemeClr val="accent1">
                        <a:alpha val="50000"/>
                      </a:schemeClr>
                    </a:solidFill>
                  </a:tcPr>
                </a:tc>
                <a:tc>
                  <a:txBody>
                    <a:bodyPr/>
                    <a:lstStyle/>
                    <a:p>
                      <a:r>
                        <a:rPr lang="en-US" dirty="0" smtClean="0">
                          <a:solidFill>
                            <a:srgbClr val="FFB2E7"/>
                          </a:solidFill>
                        </a:rPr>
                        <a:t>4K</a:t>
                      </a:r>
                    </a:p>
                  </a:txBody>
                  <a:tcPr/>
                </a:tc>
                <a:tc>
                  <a:txBody>
                    <a:bodyPr/>
                    <a:lstStyle/>
                    <a:p>
                      <a:r>
                        <a:rPr lang="en-US" dirty="0" smtClean="0">
                          <a:solidFill>
                            <a:srgbClr val="FFB2E7"/>
                          </a:solidFill>
                        </a:rPr>
                        <a:t>8</a:t>
                      </a:r>
                      <a:endParaRPr lang="en-US" dirty="0">
                        <a:solidFill>
                          <a:srgbClr val="FFB2E7"/>
                        </a:solidFill>
                      </a:endParaRPr>
                    </a:p>
                  </a:txBody>
                  <a:tcPr/>
                </a:tc>
                <a:tc>
                  <a:txBody>
                    <a:bodyPr/>
                    <a:lstStyle/>
                    <a:p>
                      <a:r>
                        <a:rPr lang="en-US" dirty="0" smtClean="0">
                          <a:solidFill>
                            <a:srgbClr val="FFB2E7"/>
                          </a:solidFill>
                        </a:rPr>
                        <a:t>1</a:t>
                      </a:r>
                      <a:endParaRPr lang="en-US" dirty="0">
                        <a:solidFill>
                          <a:srgbClr val="FFB2E7"/>
                        </a:solidFill>
                      </a:endParaRPr>
                    </a:p>
                  </a:txBody>
                  <a:tcPr/>
                </a:tc>
                <a:tc>
                  <a:txBody>
                    <a:bodyPr/>
                    <a:lstStyle/>
                    <a:p>
                      <a:r>
                        <a:rPr lang="en-US" dirty="0" smtClean="0">
                          <a:solidFill>
                            <a:srgbClr val="FFB2E7"/>
                          </a:solidFill>
                        </a:rPr>
                        <a:t>7</a:t>
                      </a:r>
                      <a:endParaRPr lang="en-US" dirty="0">
                        <a:solidFill>
                          <a:srgbClr val="FFB2E7"/>
                        </a:solidFill>
                      </a:endParaRPr>
                    </a:p>
                  </a:txBody>
                  <a:tcPr>
                    <a:solidFill>
                      <a:schemeClr val="accent1">
                        <a:alpha val="45000"/>
                      </a:schemeClr>
                    </a:solidFill>
                  </a:tcPr>
                </a:tc>
              </a:tr>
              <a:tr h="370840">
                <a:tc>
                  <a:txBody>
                    <a:bodyPr/>
                    <a:lstStyle/>
                    <a:p>
                      <a:r>
                        <a:rPr lang="en-US" dirty="0" smtClean="0"/>
                        <a:t>8</a:t>
                      </a:r>
                      <a:endParaRPr lang="en-US" dirty="0"/>
                    </a:p>
                  </a:txBody>
                  <a:tcPr>
                    <a:solidFill>
                      <a:schemeClr val="accent1">
                        <a:alpha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336599"/>
                          </a:solidFill>
                        </a:rPr>
                        <a:t>HLRS/Germany</a:t>
                      </a:r>
                    </a:p>
                  </a:txBody>
                  <a:tcPr/>
                </a:tc>
                <a:tc>
                  <a:txBody>
                    <a:bodyPr/>
                    <a:lstStyle/>
                    <a:p>
                      <a:r>
                        <a:rPr lang="en-US" sz="1800" kern="1200" baseline="0" dirty="0" smtClean="0">
                          <a:solidFill>
                            <a:srgbClr val="336599"/>
                          </a:solidFill>
                        </a:rPr>
                        <a:t>NEC </a:t>
                      </a:r>
                      <a:endParaRPr lang="en-US" b="0" dirty="0">
                        <a:solidFill>
                          <a:srgbClr val="336599"/>
                        </a:solidFill>
                      </a:endParaRPr>
                    </a:p>
                  </a:txBody>
                  <a:tcPr/>
                </a:tc>
                <a:tc>
                  <a:txBody>
                    <a:bodyPr/>
                    <a:lstStyle/>
                    <a:p>
                      <a:r>
                        <a:rPr lang="en-US" sz="1800" kern="1200" baseline="0" dirty="0" smtClean="0">
                          <a:solidFill>
                            <a:srgbClr val="336599"/>
                          </a:solidFill>
                        </a:rPr>
                        <a:t>SX-ACE</a:t>
                      </a:r>
                      <a:endParaRPr lang="en-US" b="0" dirty="0">
                        <a:solidFill>
                          <a:srgbClr val="336599"/>
                        </a:solidFill>
                      </a:endParaRPr>
                    </a:p>
                  </a:txBody>
                  <a:tcPr/>
                </a:tc>
                <a:tc>
                  <a:txBody>
                    <a:bodyPr/>
                    <a:lstStyle/>
                    <a:p>
                      <a:r>
                        <a:rPr lang="en-US" b="1" u="sng" dirty="0" smtClean="0">
                          <a:solidFill>
                            <a:srgbClr val="336599"/>
                          </a:solidFill>
                        </a:rPr>
                        <a:t>3.3</a:t>
                      </a:r>
                    </a:p>
                    <a:p>
                      <a:pPr>
                        <a:buFontTx/>
                        <a:buNone/>
                      </a:pPr>
                      <a:r>
                        <a:rPr lang="en-US" b="0" u="none" dirty="0" smtClean="0">
                          <a:solidFill>
                            <a:srgbClr val="336599"/>
                          </a:solidFill>
                        </a:rPr>
                        <a:t>* </a:t>
                      </a:r>
                      <a:r>
                        <a:rPr lang="en-US" b="0" i="1" u="none" dirty="0" smtClean="0">
                          <a:solidFill>
                            <a:srgbClr val="336599"/>
                          </a:solidFill>
                        </a:rPr>
                        <a:t>The </a:t>
                      </a:r>
                      <a:endParaRPr lang="en-US" b="0" i="1" u="none" dirty="0">
                        <a:solidFill>
                          <a:srgbClr val="336599"/>
                        </a:solidFill>
                      </a:endParaRPr>
                    </a:p>
                  </a:txBody>
                  <a:tcPr>
                    <a:solidFill>
                      <a:schemeClr val="accent1">
                        <a:alpha val="50000"/>
                      </a:schemeClr>
                    </a:solidFill>
                  </a:tcPr>
                </a:tc>
                <a:tc>
                  <a:txBody>
                    <a:bodyPr/>
                    <a:lstStyle/>
                    <a:p>
                      <a:r>
                        <a:rPr lang="en-US" dirty="0" smtClean="0">
                          <a:solidFill>
                            <a:srgbClr val="336599"/>
                          </a:solidFill>
                        </a:rPr>
                        <a:t>1.8</a:t>
                      </a:r>
                    </a:p>
                    <a:p>
                      <a:r>
                        <a:rPr lang="en-US" i="1" dirty="0" smtClean="0">
                          <a:solidFill>
                            <a:srgbClr val="336599"/>
                          </a:solidFill>
                        </a:rPr>
                        <a:t>metric</a:t>
                      </a:r>
                      <a:endParaRPr lang="en-US" i="1" dirty="0">
                        <a:solidFill>
                          <a:srgbClr val="336599"/>
                        </a:solidFill>
                      </a:endParaRPr>
                    </a:p>
                  </a:txBody>
                  <a:tcPr>
                    <a:solidFill>
                      <a:schemeClr val="accent1">
                        <a:alpha val="50000"/>
                      </a:schemeClr>
                    </a:solidFill>
                  </a:tcPr>
                </a:tc>
                <a:tc>
                  <a:txBody>
                    <a:bodyPr/>
                    <a:lstStyle/>
                    <a:p>
                      <a:r>
                        <a:rPr lang="en-US" dirty="0" smtClean="0">
                          <a:solidFill>
                            <a:srgbClr val="336599"/>
                          </a:solidFill>
                        </a:rPr>
                        <a:t>.75</a:t>
                      </a:r>
                      <a:endParaRPr lang="en-US" dirty="0">
                        <a:solidFill>
                          <a:srgbClr val="336599"/>
                        </a:solidFill>
                      </a:endParaRPr>
                    </a:p>
                  </a:txBody>
                  <a:tcPr>
                    <a:solidFill>
                      <a:schemeClr val="accent1">
                        <a:alpha val="50000"/>
                      </a:schemeClr>
                    </a:solidFill>
                  </a:tcPr>
                </a:tc>
                <a:tc>
                  <a:txBody>
                    <a:bodyPr/>
                    <a:lstStyle/>
                    <a:p>
                      <a:r>
                        <a:rPr lang="en-US" dirty="0" smtClean="0">
                          <a:solidFill>
                            <a:srgbClr val="336599"/>
                          </a:solidFill>
                        </a:rPr>
                        <a:t>256</a:t>
                      </a:r>
                      <a:endParaRPr lang="en-US" dirty="0">
                        <a:solidFill>
                          <a:srgbClr val="336599"/>
                        </a:solidFill>
                      </a:endParaRPr>
                    </a:p>
                  </a:txBody>
                  <a:tcPr/>
                </a:tc>
                <a:tc>
                  <a:txBody>
                    <a:bodyPr/>
                    <a:lstStyle/>
                    <a:p>
                      <a:r>
                        <a:rPr lang="en-US" dirty="0" smtClean="0">
                          <a:solidFill>
                            <a:srgbClr val="336599"/>
                          </a:solidFill>
                        </a:rPr>
                        <a:t>1</a:t>
                      </a:r>
                      <a:endParaRPr lang="en-US" dirty="0">
                        <a:solidFill>
                          <a:srgbClr val="336599"/>
                        </a:solidFill>
                      </a:endParaRPr>
                    </a:p>
                  </a:txBody>
                  <a:tcPr/>
                </a:tc>
                <a:tc>
                  <a:txBody>
                    <a:bodyPr/>
                    <a:lstStyle/>
                    <a:p>
                      <a:r>
                        <a:rPr lang="en-US" dirty="0" smtClean="0">
                          <a:solidFill>
                            <a:srgbClr val="336599"/>
                          </a:solidFill>
                        </a:rPr>
                        <a:t>0</a:t>
                      </a:r>
                      <a:endParaRPr lang="en-US" dirty="0">
                        <a:solidFill>
                          <a:srgbClr val="336599"/>
                        </a:solidFill>
                      </a:endParaRPr>
                    </a:p>
                  </a:txBody>
                  <a:tcPr/>
                </a:tc>
                <a:tc>
                  <a:txBody>
                    <a:bodyPr/>
                    <a:lstStyle/>
                    <a:p>
                      <a:r>
                        <a:rPr lang="en-US" dirty="0" smtClean="0">
                          <a:solidFill>
                            <a:srgbClr val="336599"/>
                          </a:solidFill>
                        </a:rPr>
                        <a:t>-</a:t>
                      </a:r>
                      <a:endParaRPr lang="en-US" dirty="0">
                        <a:solidFill>
                          <a:srgbClr val="336599"/>
                        </a:solidFill>
                      </a:endParaRPr>
                    </a:p>
                  </a:txBody>
                  <a:tcPr>
                    <a:solidFill>
                      <a:schemeClr val="accent1">
                        <a:alpha val="45000"/>
                      </a:schemeClr>
                    </a:solidFill>
                  </a:tcPr>
                </a:tc>
              </a:tr>
            </a:tbl>
          </a:graphicData>
        </a:graphic>
      </p:graphicFrame>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5" name="Group 179"/>
          <p:cNvGrpSpPr/>
          <p:nvPr/>
        </p:nvGrpSpPr>
        <p:grpSpPr>
          <a:xfrm>
            <a:off x="3581400" y="4724400"/>
            <a:ext cx="1905000" cy="1225296"/>
            <a:chOff x="3505200" y="5181600"/>
            <a:chExt cx="1905000" cy="1225296"/>
          </a:xfrm>
        </p:grpSpPr>
        <p:grpSp>
          <p:nvGrpSpPr>
            <p:cNvPr id="6" name="Group 125"/>
            <p:cNvGrpSpPr/>
            <p:nvPr/>
          </p:nvGrpSpPr>
          <p:grpSpPr>
            <a:xfrm>
              <a:off x="3581400" y="5794248"/>
              <a:ext cx="1828800" cy="612648"/>
              <a:chOff x="-1752600" y="1903412"/>
              <a:chExt cx="1828800" cy="614236"/>
            </a:xfrm>
          </p:grpSpPr>
          <p:cxnSp>
            <p:nvCxnSpPr>
              <p:cNvPr id="127" name="Straight Connector 126"/>
              <p:cNvCxnSpPr/>
              <p:nvPr/>
            </p:nvCxnSpPr>
            <p:spPr bwMode="auto">
              <a:xfrm>
                <a:off x="-1749552" y="1903412"/>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28" name="Straight Connector 127"/>
              <p:cNvCxnSpPr/>
              <p:nvPr/>
            </p:nvCxnSpPr>
            <p:spPr bwMode="auto">
              <a:xfrm>
                <a:off x="-1752600"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29" name="Straight Connector 128"/>
              <p:cNvCxnSpPr/>
              <p:nvPr/>
            </p:nvCxnSpPr>
            <p:spPr bwMode="auto">
              <a:xfrm>
                <a:off x="-1444752" y="22098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30" name="Straight Connector 129"/>
              <p:cNvCxnSpPr/>
              <p:nvPr/>
            </p:nvCxnSpPr>
            <p:spPr bwMode="auto">
              <a:xfrm>
                <a:off x="-11460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31" name="Straight Connector 130"/>
              <p:cNvCxnSpPr/>
              <p:nvPr/>
            </p:nvCxnSpPr>
            <p:spPr bwMode="auto">
              <a:xfrm>
                <a:off x="-1143000" y="25146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32" name="Straight Connector 131"/>
              <p:cNvCxnSpPr/>
              <p:nvPr/>
            </p:nvCxnSpPr>
            <p:spPr bwMode="auto">
              <a:xfrm>
                <a:off x="-5364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grpSp>
        <p:cxnSp>
          <p:nvCxnSpPr>
            <p:cNvPr id="175" name="Straight Arrow Connector 174"/>
            <p:cNvCxnSpPr/>
            <p:nvPr/>
          </p:nvCxnSpPr>
          <p:spPr bwMode="auto">
            <a:xfrm rot="16200000" flipH="1">
              <a:off x="3505200" y="5181600"/>
              <a:ext cx="914400" cy="91440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grpSp>
      <p:sp>
        <p:nvSpPr>
          <p:cNvPr id="2" name="Title 1"/>
          <p:cNvSpPr>
            <a:spLocks noGrp="1"/>
          </p:cNvSpPr>
          <p:nvPr>
            <p:ph type="title"/>
          </p:nvPr>
        </p:nvSpPr>
        <p:spPr/>
        <p:txBody>
          <a:bodyPr/>
          <a:lstStyle/>
          <a:p>
            <a:r>
              <a:rPr lang="en-US" dirty="0" smtClean="0"/>
              <a:t>Geometric </a:t>
            </a:r>
            <a:r>
              <a:rPr lang="en-US" dirty="0" err="1" smtClean="0"/>
              <a:t>Multigrid</a:t>
            </a:r>
            <a:endParaRPr lang="en-US" dirty="0"/>
          </a:p>
        </p:txBody>
      </p:sp>
      <p:sp>
        <p:nvSpPr>
          <p:cNvPr id="3" name="Content Placeholder 2"/>
          <p:cNvSpPr>
            <a:spLocks noGrp="1"/>
          </p:cNvSpPr>
          <p:nvPr>
            <p:ph idx="1"/>
          </p:nvPr>
        </p:nvSpPr>
        <p:spPr>
          <a:xfrm>
            <a:off x="457200" y="1252538"/>
            <a:ext cx="8291513" cy="2786062"/>
          </a:xfrm>
        </p:spPr>
        <p:txBody>
          <a:bodyPr>
            <a:normAutofit/>
          </a:bodyPr>
          <a:lstStyle/>
          <a:p>
            <a:r>
              <a:rPr lang="en-US" dirty="0" smtClean="0"/>
              <a:t>Extremely fast/efficient…	</a:t>
            </a:r>
          </a:p>
          <a:p>
            <a:pPr lvl="1"/>
            <a:r>
              <a:rPr lang="en-US" sz="1600" dirty="0" smtClean="0"/>
              <a:t>O(N) computational complexity (#flops)</a:t>
            </a:r>
          </a:p>
          <a:p>
            <a:pPr lvl="1"/>
            <a:r>
              <a:rPr lang="en-US" sz="1600" dirty="0" smtClean="0"/>
              <a:t>O(N) DRAM data movement (#bytes)</a:t>
            </a:r>
          </a:p>
          <a:p>
            <a:pPr lvl="1"/>
            <a:r>
              <a:rPr lang="en-US" sz="1600" dirty="0" smtClean="0"/>
              <a:t>O(N</a:t>
            </a:r>
            <a:r>
              <a:rPr lang="en-US" sz="1600" baseline="30000" dirty="0" smtClean="0"/>
              <a:t>0.66</a:t>
            </a:r>
            <a:r>
              <a:rPr lang="en-US" sz="1600" dirty="0" smtClean="0"/>
              <a:t>) MPI data movement</a:t>
            </a:r>
          </a:p>
        </p:txBody>
      </p:sp>
      <p:sp>
        <p:nvSpPr>
          <p:cNvPr id="4" name="Slide Number Placeholder 3"/>
          <p:cNvSpPr>
            <a:spLocks noGrp="1"/>
          </p:cNvSpPr>
          <p:nvPr>
            <p:ph type="sldNum" sz="quarter" idx="10"/>
          </p:nvPr>
        </p:nvSpPr>
        <p:spPr>
          <a:xfrm>
            <a:off x="7010400" y="6553200"/>
            <a:ext cx="2133600" cy="238125"/>
          </a:xfrm>
        </p:spPr>
        <p:txBody>
          <a:bodyPr/>
          <a:lstStyle/>
          <a:p>
            <a:fld id="{A6688060-3351-004F-BDDD-4D2330D7A48F}" type="slidenum">
              <a:rPr lang="en-US" smtClean="0"/>
              <a:pPr/>
              <a:t>22</a:t>
            </a:fld>
            <a:endParaRPr lang="en-US"/>
          </a:p>
        </p:txBody>
      </p:sp>
      <p:grpSp>
        <p:nvGrpSpPr>
          <p:cNvPr id="7" name="Group 180"/>
          <p:cNvGrpSpPr/>
          <p:nvPr/>
        </p:nvGrpSpPr>
        <p:grpSpPr>
          <a:xfrm>
            <a:off x="4648200" y="4419600"/>
            <a:ext cx="1905000" cy="1219200"/>
            <a:chOff x="4572000" y="4876800"/>
            <a:chExt cx="1905000" cy="1219200"/>
          </a:xfrm>
        </p:grpSpPr>
        <p:cxnSp>
          <p:nvCxnSpPr>
            <p:cNvPr id="176" name="Straight Arrow Connector 175"/>
            <p:cNvCxnSpPr/>
            <p:nvPr/>
          </p:nvCxnSpPr>
          <p:spPr bwMode="auto">
            <a:xfrm rot="5400000" flipH="1" flipV="1">
              <a:off x="4572000" y="5181600"/>
              <a:ext cx="914400" cy="91440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grpSp>
          <p:nvGrpSpPr>
            <p:cNvPr id="8" name="Group 134"/>
            <p:cNvGrpSpPr/>
            <p:nvPr/>
          </p:nvGrpSpPr>
          <p:grpSpPr>
            <a:xfrm>
              <a:off x="4648200" y="4876800"/>
              <a:ext cx="1828800" cy="612648"/>
              <a:chOff x="-1752600" y="1903412"/>
              <a:chExt cx="1828800" cy="614236"/>
            </a:xfrm>
          </p:grpSpPr>
          <p:cxnSp>
            <p:nvCxnSpPr>
              <p:cNvPr id="136" name="Straight Connector 135"/>
              <p:cNvCxnSpPr/>
              <p:nvPr/>
            </p:nvCxnSpPr>
            <p:spPr bwMode="auto">
              <a:xfrm>
                <a:off x="-1447800"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37" name="Straight Connector 136"/>
              <p:cNvCxnSpPr/>
              <p:nvPr/>
            </p:nvCxnSpPr>
            <p:spPr bwMode="auto">
              <a:xfrm>
                <a:off x="-1749552" y="1903412"/>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38" name="Straight Connector 137"/>
              <p:cNvCxnSpPr/>
              <p:nvPr/>
            </p:nvCxnSpPr>
            <p:spPr bwMode="auto">
              <a:xfrm>
                <a:off x="-1600200" y="20574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39" name="Straight Connector 138"/>
              <p:cNvCxnSpPr/>
              <p:nvPr/>
            </p:nvCxnSpPr>
            <p:spPr bwMode="auto">
              <a:xfrm>
                <a:off x="-1752600"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40" name="Straight Connector 139"/>
              <p:cNvCxnSpPr/>
              <p:nvPr/>
            </p:nvCxnSpPr>
            <p:spPr bwMode="auto">
              <a:xfrm>
                <a:off x="-1444752" y="22098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41" name="Straight Connector 140"/>
              <p:cNvCxnSpPr/>
              <p:nvPr/>
            </p:nvCxnSpPr>
            <p:spPr bwMode="auto">
              <a:xfrm>
                <a:off x="-11460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42" name="Straight Connector 141"/>
              <p:cNvCxnSpPr/>
              <p:nvPr/>
            </p:nvCxnSpPr>
            <p:spPr bwMode="auto">
              <a:xfrm>
                <a:off x="-1292352" y="23622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43" name="Straight Connector 142"/>
              <p:cNvCxnSpPr/>
              <p:nvPr/>
            </p:nvCxnSpPr>
            <p:spPr bwMode="auto">
              <a:xfrm>
                <a:off x="-1143000" y="25146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44" name="Straight Connector 143"/>
              <p:cNvCxnSpPr/>
              <p:nvPr/>
            </p:nvCxnSpPr>
            <p:spPr bwMode="auto">
              <a:xfrm>
                <a:off x="-8412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45" name="Straight Connector 144"/>
              <p:cNvCxnSpPr/>
              <p:nvPr/>
            </p:nvCxnSpPr>
            <p:spPr bwMode="auto">
              <a:xfrm>
                <a:off x="-5364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grpSp>
      </p:grpSp>
      <p:grpSp>
        <p:nvGrpSpPr>
          <p:cNvPr id="9" name="Group 181"/>
          <p:cNvGrpSpPr/>
          <p:nvPr/>
        </p:nvGrpSpPr>
        <p:grpSpPr>
          <a:xfrm>
            <a:off x="5562600" y="3505200"/>
            <a:ext cx="1905000" cy="1219200"/>
            <a:chOff x="5486400" y="3962400"/>
            <a:chExt cx="1905000" cy="1219200"/>
          </a:xfrm>
        </p:grpSpPr>
        <p:cxnSp>
          <p:nvCxnSpPr>
            <p:cNvPr id="178" name="Straight Arrow Connector 177"/>
            <p:cNvCxnSpPr/>
            <p:nvPr/>
          </p:nvCxnSpPr>
          <p:spPr bwMode="auto">
            <a:xfrm rot="5400000" flipH="1" flipV="1">
              <a:off x="5486400" y="4267200"/>
              <a:ext cx="914400" cy="91440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grpSp>
          <p:nvGrpSpPr>
            <p:cNvPr id="10" name="Group 145"/>
            <p:cNvGrpSpPr/>
            <p:nvPr/>
          </p:nvGrpSpPr>
          <p:grpSpPr>
            <a:xfrm>
              <a:off x="5562600" y="3962400"/>
              <a:ext cx="1828800" cy="612648"/>
              <a:chOff x="-1752600" y="1903412"/>
              <a:chExt cx="1828800" cy="614236"/>
            </a:xfrm>
          </p:grpSpPr>
          <p:cxnSp>
            <p:nvCxnSpPr>
              <p:cNvPr id="147" name="Straight Connector 146"/>
              <p:cNvCxnSpPr/>
              <p:nvPr/>
            </p:nvCxnSpPr>
            <p:spPr bwMode="auto">
              <a:xfrm>
                <a:off x="-1676400" y="19812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48" name="Straight Connector 147"/>
              <p:cNvCxnSpPr/>
              <p:nvPr/>
            </p:nvCxnSpPr>
            <p:spPr bwMode="auto">
              <a:xfrm>
                <a:off x="-1447800"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49" name="Straight Connector 148"/>
              <p:cNvCxnSpPr/>
              <p:nvPr/>
            </p:nvCxnSpPr>
            <p:spPr bwMode="auto">
              <a:xfrm>
                <a:off x="-1749552" y="1903412"/>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50" name="Straight Connector 149"/>
              <p:cNvCxnSpPr/>
              <p:nvPr/>
            </p:nvCxnSpPr>
            <p:spPr bwMode="auto">
              <a:xfrm>
                <a:off x="-1600200" y="20574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51" name="Straight Connector 150"/>
              <p:cNvCxnSpPr/>
              <p:nvPr/>
            </p:nvCxnSpPr>
            <p:spPr bwMode="auto">
              <a:xfrm>
                <a:off x="-1752600"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52" name="Straight Connector 151"/>
              <p:cNvCxnSpPr/>
              <p:nvPr/>
            </p:nvCxnSpPr>
            <p:spPr bwMode="auto">
              <a:xfrm>
                <a:off x="-1524000" y="21336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53" name="Straight Connector 152"/>
              <p:cNvCxnSpPr/>
              <p:nvPr/>
            </p:nvCxnSpPr>
            <p:spPr bwMode="auto">
              <a:xfrm>
                <a:off x="-1444752" y="22098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54" name="Straight Connector 153"/>
              <p:cNvCxnSpPr/>
              <p:nvPr/>
            </p:nvCxnSpPr>
            <p:spPr bwMode="auto">
              <a:xfrm>
                <a:off x="-16032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55" name="Straight Connector 154"/>
              <p:cNvCxnSpPr/>
              <p:nvPr/>
            </p:nvCxnSpPr>
            <p:spPr bwMode="auto">
              <a:xfrm>
                <a:off x="-12984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56" name="Straight Connector 155"/>
              <p:cNvCxnSpPr/>
              <p:nvPr/>
            </p:nvCxnSpPr>
            <p:spPr bwMode="auto">
              <a:xfrm>
                <a:off x="-11460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57" name="Straight Connector 156"/>
              <p:cNvCxnSpPr/>
              <p:nvPr/>
            </p:nvCxnSpPr>
            <p:spPr bwMode="auto">
              <a:xfrm>
                <a:off x="-1371600" y="22860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58" name="Straight Connector 157"/>
              <p:cNvCxnSpPr/>
              <p:nvPr/>
            </p:nvCxnSpPr>
            <p:spPr bwMode="auto">
              <a:xfrm>
                <a:off x="-1292352" y="23622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59" name="Straight Connector 158"/>
              <p:cNvCxnSpPr/>
              <p:nvPr/>
            </p:nvCxnSpPr>
            <p:spPr bwMode="auto">
              <a:xfrm>
                <a:off x="-1219200" y="24384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60" name="Straight Connector 159"/>
              <p:cNvCxnSpPr/>
              <p:nvPr/>
            </p:nvCxnSpPr>
            <p:spPr bwMode="auto">
              <a:xfrm>
                <a:off x="-1143000" y="25146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61" name="Straight Connector 160"/>
              <p:cNvCxnSpPr/>
              <p:nvPr/>
            </p:nvCxnSpPr>
            <p:spPr bwMode="auto">
              <a:xfrm>
                <a:off x="-9936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62" name="Straight Connector 161"/>
              <p:cNvCxnSpPr/>
              <p:nvPr/>
            </p:nvCxnSpPr>
            <p:spPr bwMode="auto">
              <a:xfrm>
                <a:off x="-8412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63" name="Straight Connector 162"/>
              <p:cNvCxnSpPr/>
              <p:nvPr/>
            </p:nvCxnSpPr>
            <p:spPr bwMode="auto">
              <a:xfrm>
                <a:off x="-6888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64" name="Straight Connector 163"/>
              <p:cNvCxnSpPr/>
              <p:nvPr/>
            </p:nvCxnSpPr>
            <p:spPr bwMode="auto">
              <a:xfrm>
                <a:off x="-5364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grpSp>
      </p:grpSp>
      <p:grpSp>
        <p:nvGrpSpPr>
          <p:cNvPr id="11" name="Group 178"/>
          <p:cNvGrpSpPr/>
          <p:nvPr/>
        </p:nvGrpSpPr>
        <p:grpSpPr>
          <a:xfrm>
            <a:off x="2667000" y="3810000"/>
            <a:ext cx="1905000" cy="1222248"/>
            <a:chOff x="2590800" y="4267200"/>
            <a:chExt cx="1905000" cy="1222248"/>
          </a:xfrm>
        </p:grpSpPr>
        <p:grpSp>
          <p:nvGrpSpPr>
            <p:cNvPr id="12" name="Group 114"/>
            <p:cNvGrpSpPr/>
            <p:nvPr/>
          </p:nvGrpSpPr>
          <p:grpSpPr>
            <a:xfrm>
              <a:off x="2667000" y="4876800"/>
              <a:ext cx="1828800" cy="612648"/>
              <a:chOff x="-1752600" y="1903412"/>
              <a:chExt cx="1828800" cy="614236"/>
            </a:xfrm>
          </p:grpSpPr>
          <p:cxnSp>
            <p:nvCxnSpPr>
              <p:cNvPr id="116" name="Straight Connector 115"/>
              <p:cNvCxnSpPr/>
              <p:nvPr/>
            </p:nvCxnSpPr>
            <p:spPr bwMode="auto">
              <a:xfrm>
                <a:off x="-1447800"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17" name="Straight Connector 116"/>
              <p:cNvCxnSpPr/>
              <p:nvPr/>
            </p:nvCxnSpPr>
            <p:spPr bwMode="auto">
              <a:xfrm>
                <a:off x="-1749552" y="1903412"/>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18" name="Straight Connector 117"/>
              <p:cNvCxnSpPr/>
              <p:nvPr/>
            </p:nvCxnSpPr>
            <p:spPr bwMode="auto">
              <a:xfrm>
                <a:off x="-1600200" y="20574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19" name="Straight Connector 118"/>
              <p:cNvCxnSpPr/>
              <p:nvPr/>
            </p:nvCxnSpPr>
            <p:spPr bwMode="auto">
              <a:xfrm>
                <a:off x="-1752600"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20" name="Straight Connector 119"/>
              <p:cNvCxnSpPr/>
              <p:nvPr/>
            </p:nvCxnSpPr>
            <p:spPr bwMode="auto">
              <a:xfrm>
                <a:off x="-1444752" y="22098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21" name="Straight Connector 120"/>
              <p:cNvCxnSpPr/>
              <p:nvPr/>
            </p:nvCxnSpPr>
            <p:spPr bwMode="auto">
              <a:xfrm>
                <a:off x="-11460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22" name="Straight Connector 121"/>
              <p:cNvCxnSpPr/>
              <p:nvPr/>
            </p:nvCxnSpPr>
            <p:spPr bwMode="auto">
              <a:xfrm>
                <a:off x="-1292352" y="23622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23" name="Straight Connector 122"/>
              <p:cNvCxnSpPr/>
              <p:nvPr/>
            </p:nvCxnSpPr>
            <p:spPr bwMode="auto">
              <a:xfrm>
                <a:off x="-1143000" y="25146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24" name="Straight Connector 123"/>
              <p:cNvCxnSpPr/>
              <p:nvPr/>
            </p:nvCxnSpPr>
            <p:spPr bwMode="auto">
              <a:xfrm>
                <a:off x="-8412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25" name="Straight Connector 124"/>
              <p:cNvCxnSpPr/>
              <p:nvPr/>
            </p:nvCxnSpPr>
            <p:spPr bwMode="auto">
              <a:xfrm>
                <a:off x="-5364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grpSp>
        <p:cxnSp>
          <p:nvCxnSpPr>
            <p:cNvPr id="171" name="Straight Arrow Connector 170"/>
            <p:cNvCxnSpPr/>
            <p:nvPr/>
          </p:nvCxnSpPr>
          <p:spPr bwMode="auto">
            <a:xfrm rot="16200000" flipH="1">
              <a:off x="2590800" y="4267200"/>
              <a:ext cx="914400" cy="91440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grpSp>
      <p:grpSp>
        <p:nvGrpSpPr>
          <p:cNvPr id="13" name="Group 95"/>
          <p:cNvGrpSpPr/>
          <p:nvPr/>
        </p:nvGrpSpPr>
        <p:grpSpPr>
          <a:xfrm>
            <a:off x="1828800" y="3505200"/>
            <a:ext cx="1828800" cy="612648"/>
            <a:chOff x="-1752600" y="1903412"/>
            <a:chExt cx="1828800" cy="614236"/>
          </a:xfrm>
        </p:grpSpPr>
        <p:cxnSp>
          <p:nvCxnSpPr>
            <p:cNvPr id="97" name="Straight Connector 96"/>
            <p:cNvCxnSpPr/>
            <p:nvPr/>
          </p:nvCxnSpPr>
          <p:spPr bwMode="auto">
            <a:xfrm>
              <a:off x="-1676400" y="19812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98" name="Straight Connector 97"/>
            <p:cNvCxnSpPr/>
            <p:nvPr/>
          </p:nvCxnSpPr>
          <p:spPr bwMode="auto">
            <a:xfrm>
              <a:off x="-1447800"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99" name="Straight Connector 98"/>
            <p:cNvCxnSpPr/>
            <p:nvPr/>
          </p:nvCxnSpPr>
          <p:spPr bwMode="auto">
            <a:xfrm>
              <a:off x="-1749552" y="1903412"/>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00" name="Straight Connector 99"/>
            <p:cNvCxnSpPr/>
            <p:nvPr/>
          </p:nvCxnSpPr>
          <p:spPr bwMode="auto">
            <a:xfrm>
              <a:off x="-1600200" y="20574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01" name="Straight Connector 100"/>
            <p:cNvCxnSpPr/>
            <p:nvPr/>
          </p:nvCxnSpPr>
          <p:spPr bwMode="auto">
            <a:xfrm>
              <a:off x="-1752600"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02" name="Straight Connector 101"/>
            <p:cNvCxnSpPr/>
            <p:nvPr/>
          </p:nvCxnSpPr>
          <p:spPr bwMode="auto">
            <a:xfrm>
              <a:off x="-1524000" y="21336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03" name="Straight Connector 102"/>
            <p:cNvCxnSpPr/>
            <p:nvPr/>
          </p:nvCxnSpPr>
          <p:spPr bwMode="auto">
            <a:xfrm>
              <a:off x="-1444752" y="22098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04" name="Straight Connector 103"/>
            <p:cNvCxnSpPr/>
            <p:nvPr/>
          </p:nvCxnSpPr>
          <p:spPr bwMode="auto">
            <a:xfrm>
              <a:off x="-16032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05" name="Straight Connector 104"/>
            <p:cNvCxnSpPr/>
            <p:nvPr/>
          </p:nvCxnSpPr>
          <p:spPr bwMode="auto">
            <a:xfrm>
              <a:off x="-12984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06" name="Straight Connector 105"/>
            <p:cNvCxnSpPr/>
            <p:nvPr/>
          </p:nvCxnSpPr>
          <p:spPr bwMode="auto">
            <a:xfrm>
              <a:off x="-11460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07" name="Straight Connector 106"/>
            <p:cNvCxnSpPr/>
            <p:nvPr/>
          </p:nvCxnSpPr>
          <p:spPr bwMode="auto">
            <a:xfrm>
              <a:off x="-1371600" y="22860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08" name="Straight Connector 107"/>
            <p:cNvCxnSpPr/>
            <p:nvPr/>
          </p:nvCxnSpPr>
          <p:spPr bwMode="auto">
            <a:xfrm>
              <a:off x="-1292352" y="23622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09" name="Straight Connector 108"/>
            <p:cNvCxnSpPr/>
            <p:nvPr/>
          </p:nvCxnSpPr>
          <p:spPr bwMode="auto">
            <a:xfrm>
              <a:off x="-1219200" y="24384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10" name="Straight Connector 109"/>
            <p:cNvCxnSpPr/>
            <p:nvPr/>
          </p:nvCxnSpPr>
          <p:spPr bwMode="auto">
            <a:xfrm>
              <a:off x="-1143000" y="25146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11" name="Straight Connector 110"/>
            <p:cNvCxnSpPr/>
            <p:nvPr/>
          </p:nvCxnSpPr>
          <p:spPr bwMode="auto">
            <a:xfrm>
              <a:off x="-9936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12" name="Straight Connector 111"/>
            <p:cNvCxnSpPr/>
            <p:nvPr/>
          </p:nvCxnSpPr>
          <p:spPr bwMode="auto">
            <a:xfrm>
              <a:off x="-8412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13" name="Straight Connector 112"/>
            <p:cNvCxnSpPr/>
            <p:nvPr/>
          </p:nvCxnSpPr>
          <p:spPr bwMode="auto">
            <a:xfrm>
              <a:off x="-6888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14" name="Straight Connector 113"/>
            <p:cNvCxnSpPr/>
            <p:nvPr/>
          </p:nvCxnSpPr>
          <p:spPr bwMode="auto">
            <a:xfrm>
              <a:off x="-5364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grpSp>
      <p:grpSp>
        <p:nvGrpSpPr>
          <p:cNvPr id="14" name="Group 182"/>
          <p:cNvGrpSpPr/>
          <p:nvPr/>
        </p:nvGrpSpPr>
        <p:grpSpPr>
          <a:xfrm>
            <a:off x="2667000" y="3810000"/>
            <a:ext cx="3810000" cy="1828800"/>
            <a:chOff x="2590800" y="4267200"/>
            <a:chExt cx="3810000" cy="1828800"/>
          </a:xfrm>
        </p:grpSpPr>
        <p:grpSp>
          <p:nvGrpSpPr>
            <p:cNvPr id="15" name="Group 169"/>
            <p:cNvGrpSpPr/>
            <p:nvPr/>
          </p:nvGrpSpPr>
          <p:grpSpPr>
            <a:xfrm>
              <a:off x="4572000" y="4267200"/>
              <a:ext cx="1828800" cy="1828800"/>
              <a:chOff x="4572000" y="4267200"/>
              <a:chExt cx="1828800" cy="1828800"/>
            </a:xfrm>
          </p:grpSpPr>
          <p:cxnSp>
            <p:nvCxnSpPr>
              <p:cNvPr id="134" name="Straight Arrow Connector 133"/>
              <p:cNvCxnSpPr/>
              <p:nvPr/>
            </p:nvCxnSpPr>
            <p:spPr bwMode="auto">
              <a:xfrm flipV="1">
                <a:off x="4572000" y="4267200"/>
                <a:ext cx="1828800" cy="1828800"/>
              </a:xfrm>
              <a:prstGeom prst="straightConnector1">
                <a:avLst/>
              </a:prstGeom>
              <a:solidFill>
                <a:schemeClr val="accent1"/>
              </a:solidFill>
              <a:ln w="76200" cap="flat" cmpd="sng" algn="ctr">
                <a:solidFill>
                  <a:srgbClr val="FF0080"/>
                </a:solidFill>
                <a:prstDash val="solid"/>
                <a:round/>
                <a:headEnd type="none" w="med" len="med"/>
                <a:tailEnd type="triangle" w="med" len="med"/>
              </a:ln>
              <a:effectLst/>
            </p:spPr>
          </p:cxnSp>
          <p:sp>
            <p:nvSpPr>
              <p:cNvPr id="167" name="TextBox 166"/>
              <p:cNvSpPr txBox="1"/>
              <p:nvPr/>
            </p:nvSpPr>
            <p:spPr>
              <a:xfrm rot="18900000">
                <a:off x="5154375" y="5079699"/>
                <a:ext cx="914400" cy="301752"/>
              </a:xfrm>
              <a:prstGeom prst="rect">
                <a:avLst/>
              </a:prstGeom>
              <a:noFill/>
            </p:spPr>
            <p:txBody>
              <a:bodyPr wrap="none" lIns="0" tIns="0" rIns="0" bIns="0" rtlCol="0" anchor="ctr" anchorCtr="0">
                <a:noAutofit/>
              </a:bodyPr>
              <a:lstStyle/>
              <a:p>
                <a:pPr algn="ctr"/>
                <a:r>
                  <a:rPr lang="en-US" sz="2000" dirty="0" smtClean="0">
                    <a:solidFill>
                      <a:srgbClr val="FF0080"/>
                    </a:solidFill>
                  </a:rPr>
                  <a:t>interpolation</a:t>
                </a:r>
                <a:endParaRPr lang="en-US" sz="2000" dirty="0">
                  <a:solidFill>
                    <a:srgbClr val="FF0080"/>
                  </a:solidFill>
                </a:endParaRPr>
              </a:p>
            </p:txBody>
          </p:sp>
        </p:grpSp>
        <p:grpSp>
          <p:nvGrpSpPr>
            <p:cNvPr id="16" name="Group 168"/>
            <p:cNvGrpSpPr/>
            <p:nvPr/>
          </p:nvGrpSpPr>
          <p:grpSpPr>
            <a:xfrm>
              <a:off x="2590800" y="4267200"/>
              <a:ext cx="1828800" cy="1828800"/>
              <a:chOff x="2590800" y="4267200"/>
              <a:chExt cx="1828800" cy="1828800"/>
            </a:xfrm>
          </p:grpSpPr>
          <p:cxnSp>
            <p:nvCxnSpPr>
              <p:cNvPr id="133" name="Straight Arrow Connector 132"/>
              <p:cNvCxnSpPr/>
              <p:nvPr/>
            </p:nvCxnSpPr>
            <p:spPr bwMode="auto">
              <a:xfrm rot="16200000" flipH="1">
                <a:off x="2590800" y="4267200"/>
                <a:ext cx="1828800" cy="1828800"/>
              </a:xfrm>
              <a:prstGeom prst="straightConnector1">
                <a:avLst/>
              </a:prstGeom>
              <a:solidFill>
                <a:schemeClr val="accent1"/>
              </a:solidFill>
              <a:ln w="76200" cap="flat" cmpd="sng" algn="ctr">
                <a:solidFill>
                  <a:srgbClr val="FF0080"/>
                </a:solidFill>
                <a:prstDash val="solid"/>
                <a:round/>
                <a:headEnd type="none" w="med" len="med"/>
                <a:tailEnd type="triangle" w="med" len="med"/>
              </a:ln>
              <a:effectLst/>
            </p:spPr>
          </p:cxnSp>
          <p:sp>
            <p:nvSpPr>
              <p:cNvPr id="168" name="TextBox 167"/>
              <p:cNvSpPr txBox="1"/>
              <p:nvPr/>
            </p:nvSpPr>
            <p:spPr>
              <a:xfrm rot="2700000">
                <a:off x="2922825" y="5079699"/>
                <a:ext cx="914400" cy="301752"/>
              </a:xfrm>
              <a:prstGeom prst="rect">
                <a:avLst/>
              </a:prstGeom>
              <a:noFill/>
            </p:spPr>
            <p:txBody>
              <a:bodyPr wrap="none" lIns="0" tIns="0" rIns="0" bIns="0" rtlCol="0" anchor="ctr" anchorCtr="0">
                <a:noAutofit/>
              </a:bodyPr>
              <a:lstStyle/>
              <a:p>
                <a:pPr algn="ctr"/>
                <a:r>
                  <a:rPr lang="en-US" sz="2000" dirty="0" smtClean="0">
                    <a:solidFill>
                      <a:srgbClr val="FF0080"/>
                    </a:solidFill>
                  </a:rPr>
                  <a:t>restriction</a:t>
                </a:r>
                <a:endParaRPr lang="en-US" sz="2000" dirty="0">
                  <a:solidFill>
                    <a:srgbClr val="FF0080"/>
                  </a:solidFill>
                </a:endParaRPr>
              </a:p>
            </p:txBody>
          </p:sp>
        </p:grpSp>
      </p:grpSp>
      <p:sp>
        <p:nvSpPr>
          <p:cNvPr id="88" name="TextBox 87"/>
          <p:cNvSpPr txBox="1"/>
          <p:nvPr/>
        </p:nvSpPr>
        <p:spPr>
          <a:xfrm>
            <a:off x="4114800" y="4041648"/>
            <a:ext cx="914400" cy="301752"/>
          </a:xfrm>
          <a:prstGeom prst="rect">
            <a:avLst/>
          </a:prstGeom>
          <a:noFill/>
        </p:spPr>
        <p:txBody>
          <a:bodyPr wrap="none" lIns="0" tIns="0" rIns="0" bIns="0" rtlCol="0" anchor="ctr" anchorCtr="0">
            <a:noAutofit/>
          </a:bodyPr>
          <a:lstStyle/>
          <a:p>
            <a:pPr algn="ctr"/>
            <a:r>
              <a:rPr lang="en-US" sz="3000" dirty="0" smtClean="0">
                <a:solidFill>
                  <a:srgbClr val="FF0080"/>
                </a:solidFill>
              </a:rPr>
              <a:t>“MG V-cycle”</a:t>
            </a:r>
            <a:endParaRPr lang="en-US" sz="3000" dirty="0">
              <a:solidFill>
                <a:srgbClr val="FF008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5" name="Group 186"/>
          <p:cNvGrpSpPr/>
          <p:nvPr/>
        </p:nvGrpSpPr>
        <p:grpSpPr>
          <a:xfrm>
            <a:off x="5486400" y="1676400"/>
            <a:ext cx="1371600" cy="3200400"/>
            <a:chOff x="5486400" y="1676400"/>
            <a:chExt cx="1371600" cy="3200400"/>
          </a:xfrm>
        </p:grpSpPr>
        <p:sp>
          <p:nvSpPr>
            <p:cNvPr id="178" name="Rectangle 177"/>
            <p:cNvSpPr/>
            <p:nvPr/>
          </p:nvSpPr>
          <p:spPr bwMode="auto">
            <a:xfrm>
              <a:off x="5486400" y="1981200"/>
              <a:ext cx="1371600" cy="2895600"/>
            </a:xfrm>
            <a:prstGeom prst="rect">
              <a:avLst/>
            </a:prstGeom>
            <a:solidFill>
              <a:srgbClr val="008000">
                <a:alpha val="10000"/>
              </a:srgbClr>
            </a:solidFill>
            <a:ln w="9525" cap="flat" cmpd="sng" algn="ctr">
              <a:noFill/>
              <a:prstDash val="solid"/>
              <a:round/>
              <a:headEnd type="none" w="med" len="med"/>
              <a:tailEnd type="none" w="med" len="med"/>
            </a:ln>
            <a:effectLst>
              <a:softEdge rad="25400"/>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85" name="TextBox 184"/>
            <p:cNvSpPr txBox="1"/>
            <p:nvPr/>
          </p:nvSpPr>
          <p:spPr>
            <a:xfrm>
              <a:off x="5486400" y="1676400"/>
              <a:ext cx="1295400" cy="228600"/>
            </a:xfrm>
            <a:prstGeom prst="rect">
              <a:avLst/>
            </a:prstGeom>
            <a:noFill/>
          </p:spPr>
          <p:txBody>
            <a:bodyPr wrap="none" lIns="0" tIns="0" rIns="0" bIns="0" rtlCol="0" anchor="ctr" anchorCtr="0">
              <a:noAutofit/>
            </a:bodyPr>
            <a:lstStyle/>
            <a:p>
              <a:pPr algn="ctr"/>
              <a:r>
                <a:rPr lang="en-US" sz="1000" dirty="0" smtClean="0">
                  <a:solidFill>
                    <a:srgbClr val="008000"/>
                  </a:solidFill>
                </a:rPr>
                <a:t>Dominated by</a:t>
              </a:r>
            </a:p>
            <a:p>
              <a:pPr algn="ctr"/>
              <a:r>
                <a:rPr lang="en-US" sz="1000" dirty="0" smtClean="0">
                  <a:solidFill>
                    <a:srgbClr val="008000"/>
                  </a:solidFill>
                </a:rPr>
                <a:t>On-Node Performance</a:t>
              </a:r>
              <a:endParaRPr lang="en-US" sz="1000" dirty="0">
                <a:solidFill>
                  <a:srgbClr val="008000"/>
                </a:solidFill>
              </a:endParaRPr>
            </a:p>
          </p:txBody>
        </p:sp>
      </p:grpSp>
      <p:grpSp>
        <p:nvGrpSpPr>
          <p:cNvPr id="6" name="Group 187"/>
          <p:cNvGrpSpPr/>
          <p:nvPr/>
        </p:nvGrpSpPr>
        <p:grpSpPr>
          <a:xfrm>
            <a:off x="6858000" y="1676400"/>
            <a:ext cx="1143000" cy="3200400"/>
            <a:chOff x="6858000" y="1676400"/>
            <a:chExt cx="1143000" cy="3200400"/>
          </a:xfrm>
        </p:grpSpPr>
        <p:sp>
          <p:nvSpPr>
            <p:cNvPr id="179" name="Rectangle 178"/>
            <p:cNvSpPr/>
            <p:nvPr/>
          </p:nvSpPr>
          <p:spPr bwMode="auto">
            <a:xfrm>
              <a:off x="6858000" y="1981200"/>
              <a:ext cx="1143000" cy="2895600"/>
            </a:xfrm>
            <a:prstGeom prst="rect">
              <a:avLst/>
            </a:prstGeom>
            <a:solidFill>
              <a:srgbClr val="FF0000">
                <a:alpha val="10000"/>
              </a:srgbClr>
            </a:solidFill>
            <a:ln w="9525" cap="flat" cmpd="sng" algn="ctr">
              <a:noFill/>
              <a:prstDash val="solid"/>
              <a:round/>
              <a:headEnd type="none" w="med" len="med"/>
              <a:tailEnd type="none" w="med" len="med"/>
            </a:ln>
            <a:effectLst>
              <a:softEdge rad="25400"/>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86" name="TextBox 185"/>
            <p:cNvSpPr txBox="1"/>
            <p:nvPr/>
          </p:nvSpPr>
          <p:spPr>
            <a:xfrm>
              <a:off x="6858000" y="1676400"/>
              <a:ext cx="1143000" cy="228600"/>
            </a:xfrm>
            <a:prstGeom prst="rect">
              <a:avLst/>
            </a:prstGeom>
            <a:noFill/>
          </p:spPr>
          <p:txBody>
            <a:bodyPr wrap="none" lIns="0" tIns="0" rIns="0" bIns="0" rtlCol="0" anchor="ctr" anchorCtr="0">
              <a:noAutofit/>
            </a:bodyPr>
            <a:lstStyle/>
            <a:p>
              <a:pPr algn="ctr"/>
              <a:r>
                <a:rPr lang="en-US" sz="1000" dirty="0" smtClean="0">
                  <a:solidFill>
                    <a:srgbClr val="FF0000"/>
                  </a:solidFill>
                </a:rPr>
                <a:t>Dominated by</a:t>
              </a:r>
            </a:p>
            <a:p>
              <a:pPr algn="ctr"/>
              <a:r>
                <a:rPr lang="en-US" sz="1000" dirty="0" smtClean="0">
                  <a:solidFill>
                    <a:srgbClr val="FF0000"/>
                  </a:solidFill>
                </a:rPr>
                <a:t>MPI Performance</a:t>
              </a:r>
              <a:endParaRPr lang="en-US" sz="1000" dirty="0">
                <a:solidFill>
                  <a:srgbClr val="FF0000"/>
                </a:solidFill>
              </a:endParaRPr>
            </a:p>
          </p:txBody>
        </p:sp>
      </p:grpSp>
      <p:grpSp>
        <p:nvGrpSpPr>
          <p:cNvPr id="7" name="Group 188"/>
          <p:cNvGrpSpPr/>
          <p:nvPr/>
        </p:nvGrpSpPr>
        <p:grpSpPr>
          <a:xfrm>
            <a:off x="8001000" y="1676400"/>
            <a:ext cx="304800" cy="3200400"/>
            <a:chOff x="8001000" y="1676400"/>
            <a:chExt cx="304800" cy="3200400"/>
          </a:xfrm>
        </p:grpSpPr>
        <p:sp>
          <p:nvSpPr>
            <p:cNvPr id="180" name="Rectangle 179"/>
            <p:cNvSpPr/>
            <p:nvPr/>
          </p:nvSpPr>
          <p:spPr bwMode="auto">
            <a:xfrm>
              <a:off x="8001000" y="1981200"/>
              <a:ext cx="228600" cy="2895600"/>
            </a:xfrm>
            <a:prstGeom prst="rect">
              <a:avLst/>
            </a:prstGeom>
            <a:solidFill>
              <a:srgbClr val="0000FF">
                <a:alpha val="10000"/>
              </a:srgbClr>
            </a:solidFill>
            <a:ln w="9525" cap="flat" cmpd="sng" algn="ctr">
              <a:noFill/>
              <a:prstDash val="solid"/>
              <a:round/>
              <a:headEnd type="none" w="med" len="med"/>
              <a:tailEnd type="none" w="med" len="med"/>
            </a:ln>
            <a:effectLst>
              <a:softEdge rad="25400"/>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83" name="TextBox 182"/>
            <p:cNvSpPr txBox="1"/>
            <p:nvPr/>
          </p:nvSpPr>
          <p:spPr>
            <a:xfrm>
              <a:off x="8001000" y="1676400"/>
              <a:ext cx="304800" cy="228600"/>
            </a:xfrm>
            <a:prstGeom prst="rect">
              <a:avLst/>
            </a:prstGeom>
            <a:noFill/>
          </p:spPr>
          <p:txBody>
            <a:bodyPr wrap="none" lIns="0" tIns="0" rIns="0" bIns="0" rtlCol="0" anchor="ctr" anchorCtr="0">
              <a:noAutofit/>
            </a:bodyPr>
            <a:lstStyle/>
            <a:p>
              <a:r>
                <a:rPr lang="en-US" sz="1000" dirty="0" smtClean="0">
                  <a:solidFill>
                    <a:srgbClr val="0000FF"/>
                  </a:solidFill>
                </a:rPr>
                <a:t>Overhead</a:t>
              </a:r>
            </a:p>
            <a:p>
              <a:r>
                <a:rPr lang="en-US" sz="1000" dirty="0" smtClean="0">
                  <a:solidFill>
                    <a:srgbClr val="0000FF"/>
                  </a:solidFill>
                </a:rPr>
                <a:t>Dominates</a:t>
              </a:r>
              <a:endParaRPr lang="en-US" sz="1000" dirty="0">
                <a:solidFill>
                  <a:srgbClr val="0000FF"/>
                </a:solidFill>
              </a:endParaRPr>
            </a:p>
          </p:txBody>
        </p:sp>
      </p:grpSp>
      <p:sp>
        <p:nvSpPr>
          <p:cNvPr id="2" name="Title 1"/>
          <p:cNvSpPr>
            <a:spLocks noGrp="1"/>
          </p:cNvSpPr>
          <p:nvPr>
            <p:ph type="title"/>
          </p:nvPr>
        </p:nvSpPr>
        <p:spPr/>
        <p:txBody>
          <a:bodyPr/>
          <a:lstStyle/>
          <a:p>
            <a:r>
              <a:rPr lang="en-US" dirty="0" smtClean="0"/>
              <a:t>Ideal Performance</a:t>
            </a:r>
            <a:endParaRPr lang="en-US" dirty="0"/>
          </a:p>
        </p:txBody>
      </p:sp>
      <p:sp>
        <p:nvSpPr>
          <p:cNvPr id="3" name="Content Placeholder 2"/>
          <p:cNvSpPr>
            <a:spLocks noGrp="1"/>
          </p:cNvSpPr>
          <p:nvPr>
            <p:ph idx="1"/>
          </p:nvPr>
        </p:nvSpPr>
        <p:spPr>
          <a:xfrm>
            <a:off x="455613" y="1143000"/>
            <a:ext cx="4116387" cy="5256213"/>
          </a:xfrm>
        </p:spPr>
        <p:txBody>
          <a:bodyPr>
            <a:normAutofit lnSpcReduction="10000"/>
          </a:bodyPr>
          <a:lstStyle/>
          <a:p>
            <a:r>
              <a:rPr lang="en-US" sz="1800" dirty="0" smtClean="0"/>
              <a:t>Nominally, </a:t>
            </a:r>
            <a:r>
              <a:rPr lang="en-US" sz="1800" dirty="0" err="1" smtClean="0"/>
              <a:t>multigrid</a:t>
            </a:r>
            <a:r>
              <a:rPr lang="en-US" sz="1800" dirty="0" smtClean="0"/>
              <a:t> has three components that affect performance</a:t>
            </a:r>
          </a:p>
          <a:p>
            <a:pPr lvl="1"/>
            <a:r>
              <a:rPr lang="en-US" sz="1600" b="1" dirty="0" smtClean="0">
                <a:solidFill>
                  <a:srgbClr val="0000FF"/>
                </a:solidFill>
              </a:rPr>
              <a:t>DRAM data movement </a:t>
            </a:r>
            <a:r>
              <a:rPr lang="en-US" sz="1600" dirty="0" smtClean="0"/>
              <a:t>and flop’s to perform each stencil</a:t>
            </a:r>
          </a:p>
          <a:p>
            <a:pPr lvl="1"/>
            <a:r>
              <a:rPr lang="en-US" sz="1600" b="1" dirty="0" smtClean="0">
                <a:solidFill>
                  <a:srgbClr val="0000FF"/>
                </a:solidFill>
              </a:rPr>
              <a:t>MPI data movement </a:t>
            </a:r>
            <a:r>
              <a:rPr lang="en-US" sz="1600" dirty="0" smtClean="0"/>
              <a:t>for halo/ghost zone exchanges</a:t>
            </a:r>
          </a:p>
          <a:p>
            <a:pPr lvl="1"/>
            <a:r>
              <a:rPr lang="en-US" sz="1600" b="1" dirty="0" smtClean="0">
                <a:solidFill>
                  <a:srgbClr val="0000FF"/>
                </a:solidFill>
              </a:rPr>
              <a:t>latency/overhead </a:t>
            </a:r>
            <a:r>
              <a:rPr lang="en-US" sz="1600" dirty="0" smtClean="0"/>
              <a:t>for each operation (MPI when it matters)</a:t>
            </a:r>
          </a:p>
          <a:p>
            <a:r>
              <a:rPr lang="en-US" sz="1800" dirty="0" smtClean="0"/>
              <a:t>These are constrained by</a:t>
            </a:r>
          </a:p>
          <a:p>
            <a:pPr lvl="1"/>
            <a:r>
              <a:rPr lang="en-US" sz="1600" b="1" dirty="0" smtClean="0">
                <a:solidFill>
                  <a:srgbClr val="FF0080"/>
                </a:solidFill>
              </a:rPr>
              <a:t>DRAM and flop rates</a:t>
            </a:r>
          </a:p>
          <a:p>
            <a:pPr lvl="1"/>
            <a:r>
              <a:rPr lang="en-US" sz="1600" b="1" dirty="0" smtClean="0">
                <a:solidFill>
                  <a:srgbClr val="FF0080"/>
                </a:solidFill>
              </a:rPr>
              <a:t>MPI P2P Bandwidth</a:t>
            </a:r>
          </a:p>
          <a:p>
            <a:pPr lvl="1"/>
            <a:r>
              <a:rPr lang="en-US" sz="1600" b="1" dirty="0" smtClean="0">
                <a:solidFill>
                  <a:srgbClr val="FF0080"/>
                </a:solidFill>
              </a:rPr>
              <a:t>MPI overhead, </a:t>
            </a:r>
            <a:r>
              <a:rPr lang="en-US" sz="1600" b="1" dirty="0" err="1" smtClean="0">
                <a:solidFill>
                  <a:srgbClr val="FF0080"/>
                </a:solidFill>
              </a:rPr>
              <a:t>OpenMP</a:t>
            </a:r>
            <a:r>
              <a:rPr lang="en-US" sz="1600" b="1" dirty="0" smtClean="0">
                <a:solidFill>
                  <a:srgbClr val="FF0080"/>
                </a:solidFill>
              </a:rPr>
              <a:t>/CUDA overheads, etc…</a:t>
            </a:r>
          </a:p>
          <a:p>
            <a:r>
              <a:rPr lang="en-US" sz="1800" dirty="0" smtClean="0"/>
              <a:t>The time spent in each of these varies with level in the </a:t>
            </a:r>
            <a:r>
              <a:rPr lang="en-US" sz="1800" dirty="0" err="1" smtClean="0"/>
              <a:t>v</a:t>
            </a:r>
            <a:r>
              <a:rPr lang="en-US" sz="1800" dirty="0" smtClean="0"/>
              <a:t>-cycle</a:t>
            </a:r>
          </a:p>
          <a:p>
            <a:pPr lvl="1"/>
            <a:r>
              <a:rPr lang="en-US" sz="1600" dirty="0" smtClean="0"/>
              <a:t>coarse grids have ⅛ the volume (number of cells), but ¼ the surface area (MPI message size)</a:t>
            </a:r>
            <a:endParaRPr lang="en-US" sz="1600" dirty="0"/>
          </a:p>
        </p:txBody>
      </p:sp>
      <p:sp>
        <p:nvSpPr>
          <p:cNvPr id="4" name="Slide Number Placeholder 3"/>
          <p:cNvSpPr>
            <a:spLocks noGrp="1"/>
          </p:cNvSpPr>
          <p:nvPr>
            <p:ph type="sldNum" sz="quarter" idx="10"/>
          </p:nvPr>
        </p:nvSpPr>
        <p:spPr/>
        <p:txBody>
          <a:bodyPr/>
          <a:lstStyle/>
          <a:p>
            <a:fld id="{A6688060-3351-004F-BDDD-4D2330D7A48F}" type="slidenum">
              <a:rPr lang="en-US" smtClean="0"/>
              <a:pPr/>
              <a:t>23</a:t>
            </a:fld>
            <a:endParaRPr lang="en-US"/>
          </a:p>
        </p:txBody>
      </p:sp>
      <p:grpSp>
        <p:nvGrpSpPr>
          <p:cNvPr id="8" name="Group 26"/>
          <p:cNvGrpSpPr/>
          <p:nvPr/>
        </p:nvGrpSpPr>
        <p:grpSpPr>
          <a:xfrm>
            <a:off x="4724400" y="1295400"/>
            <a:ext cx="3962400" cy="3962400"/>
            <a:chOff x="4724400" y="1295400"/>
            <a:chExt cx="3962400" cy="3962400"/>
          </a:xfrm>
        </p:grpSpPr>
        <p:cxnSp>
          <p:nvCxnSpPr>
            <p:cNvPr id="136" name="Straight Arrow Connector 135"/>
            <p:cNvCxnSpPr/>
            <p:nvPr/>
          </p:nvCxnSpPr>
          <p:spPr bwMode="auto">
            <a:xfrm rot="5400000" flipH="1" flipV="1">
              <a:off x="3201194" y="3123406"/>
              <a:ext cx="3657600" cy="1588"/>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cxnSp>
          <p:nvCxnSpPr>
            <p:cNvPr id="139" name="Straight Arrow Connector 138"/>
            <p:cNvCxnSpPr/>
            <p:nvPr/>
          </p:nvCxnSpPr>
          <p:spPr bwMode="auto">
            <a:xfrm>
              <a:off x="5029200" y="4951412"/>
              <a:ext cx="3657600" cy="1588"/>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sp>
          <p:nvSpPr>
            <p:cNvPr id="171" name="TextBox 170"/>
            <p:cNvSpPr txBox="1"/>
            <p:nvPr/>
          </p:nvSpPr>
          <p:spPr>
            <a:xfrm>
              <a:off x="5029200" y="5029200"/>
              <a:ext cx="3657600" cy="228600"/>
            </a:xfrm>
            <a:prstGeom prst="rect">
              <a:avLst/>
            </a:prstGeom>
            <a:noFill/>
          </p:spPr>
          <p:txBody>
            <a:bodyPr wrap="none" lIns="0" tIns="0" rIns="0" bIns="0" rtlCol="0" anchor="ctr" anchorCtr="0">
              <a:noAutofit/>
            </a:bodyPr>
            <a:lstStyle/>
            <a:p>
              <a:pPr algn="ctr"/>
              <a:r>
                <a:rPr lang="en-US" sz="1600" dirty="0" smtClean="0"/>
                <a:t>Level in the V-Cycle</a:t>
              </a:r>
              <a:endParaRPr lang="en-US" sz="1600" dirty="0"/>
            </a:p>
          </p:txBody>
        </p:sp>
        <p:sp>
          <p:nvSpPr>
            <p:cNvPr id="172" name="TextBox 171"/>
            <p:cNvSpPr txBox="1"/>
            <p:nvPr/>
          </p:nvSpPr>
          <p:spPr>
            <a:xfrm rot="16200000">
              <a:off x="3009900" y="3009900"/>
              <a:ext cx="3657600" cy="228600"/>
            </a:xfrm>
            <a:prstGeom prst="rect">
              <a:avLst/>
            </a:prstGeom>
            <a:noFill/>
          </p:spPr>
          <p:txBody>
            <a:bodyPr wrap="none" lIns="0" tIns="0" rIns="0" bIns="0" rtlCol="0" anchor="ctr" anchorCtr="0">
              <a:noAutofit/>
            </a:bodyPr>
            <a:lstStyle/>
            <a:p>
              <a:pPr algn="ctr"/>
              <a:r>
                <a:rPr lang="en-US" sz="1600" dirty="0" smtClean="0"/>
                <a:t>Time in Component in Level</a:t>
              </a:r>
              <a:endParaRPr lang="en-US" sz="1600" dirty="0"/>
            </a:p>
          </p:txBody>
        </p:sp>
      </p:grpSp>
      <p:grpSp>
        <p:nvGrpSpPr>
          <p:cNvPr id="9" name="Group 189"/>
          <p:cNvGrpSpPr/>
          <p:nvPr/>
        </p:nvGrpSpPr>
        <p:grpSpPr>
          <a:xfrm>
            <a:off x="5486400" y="3697140"/>
            <a:ext cx="2743200" cy="228600"/>
            <a:chOff x="5486400" y="3697140"/>
            <a:chExt cx="2743200" cy="228600"/>
          </a:xfrm>
        </p:grpSpPr>
        <p:cxnSp>
          <p:nvCxnSpPr>
            <p:cNvPr id="174" name="Straight Connector 173"/>
            <p:cNvCxnSpPr/>
            <p:nvPr/>
          </p:nvCxnSpPr>
          <p:spPr bwMode="auto">
            <a:xfrm>
              <a:off x="5486400" y="3925740"/>
              <a:ext cx="2743200" cy="0"/>
            </a:xfrm>
            <a:prstGeom prst="line">
              <a:avLst/>
            </a:prstGeom>
            <a:solidFill>
              <a:schemeClr val="accent1"/>
            </a:solidFill>
            <a:ln w="38100" cap="flat" cmpd="sng" algn="ctr">
              <a:solidFill>
                <a:srgbClr val="0000FF"/>
              </a:solidFill>
              <a:prstDash val="solid"/>
              <a:round/>
              <a:headEnd type="none" w="med" len="med"/>
              <a:tailEnd type="none" w="med" len="med"/>
            </a:ln>
            <a:effectLst/>
          </p:spPr>
        </p:cxnSp>
        <p:sp>
          <p:nvSpPr>
            <p:cNvPr id="175" name="TextBox 174"/>
            <p:cNvSpPr txBox="1"/>
            <p:nvPr/>
          </p:nvSpPr>
          <p:spPr>
            <a:xfrm>
              <a:off x="5486400" y="3697140"/>
              <a:ext cx="2743200" cy="228600"/>
            </a:xfrm>
            <a:prstGeom prst="rect">
              <a:avLst/>
            </a:prstGeom>
            <a:noFill/>
          </p:spPr>
          <p:txBody>
            <a:bodyPr wrap="none" lIns="0" tIns="0" rIns="0" bIns="0" rtlCol="0" anchor="ctr" anchorCtr="0">
              <a:noAutofit/>
            </a:bodyPr>
            <a:lstStyle/>
            <a:p>
              <a:r>
                <a:rPr lang="en-US" sz="1000" dirty="0" smtClean="0">
                  <a:solidFill>
                    <a:srgbClr val="0000FF"/>
                  </a:solidFill>
                </a:rPr>
                <a:t>Overhead / Latency</a:t>
              </a:r>
              <a:endParaRPr lang="en-US" sz="1000" dirty="0">
                <a:solidFill>
                  <a:srgbClr val="0000FF"/>
                </a:solidFill>
              </a:endParaRPr>
            </a:p>
          </p:txBody>
        </p:sp>
      </p:grpSp>
      <p:grpSp>
        <p:nvGrpSpPr>
          <p:cNvPr id="10" name="Group 190"/>
          <p:cNvGrpSpPr/>
          <p:nvPr/>
        </p:nvGrpSpPr>
        <p:grpSpPr>
          <a:xfrm>
            <a:off x="5394739" y="2706540"/>
            <a:ext cx="2834861" cy="1371600"/>
            <a:chOff x="5394739" y="2706540"/>
            <a:chExt cx="2834861" cy="1371600"/>
          </a:xfrm>
        </p:grpSpPr>
        <p:cxnSp>
          <p:nvCxnSpPr>
            <p:cNvPr id="173" name="Straight Connector 172"/>
            <p:cNvCxnSpPr/>
            <p:nvPr/>
          </p:nvCxnSpPr>
          <p:spPr bwMode="auto">
            <a:xfrm>
              <a:off x="5486400" y="2706540"/>
              <a:ext cx="2743200" cy="13716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176" name="TextBox 175"/>
            <p:cNvSpPr txBox="1"/>
            <p:nvPr/>
          </p:nvSpPr>
          <p:spPr>
            <a:xfrm rot="1596581">
              <a:off x="5394739" y="3100497"/>
              <a:ext cx="2743200" cy="228600"/>
            </a:xfrm>
            <a:prstGeom prst="rect">
              <a:avLst/>
            </a:prstGeom>
            <a:noFill/>
          </p:spPr>
          <p:txBody>
            <a:bodyPr wrap="none" lIns="0" tIns="0" rIns="0" bIns="0" rtlCol="0" anchor="ctr" anchorCtr="0">
              <a:noAutofit/>
            </a:bodyPr>
            <a:lstStyle/>
            <a:p>
              <a:r>
                <a:rPr lang="en-US" sz="1000" dirty="0" smtClean="0">
                  <a:solidFill>
                    <a:srgbClr val="FF0000"/>
                  </a:solidFill>
                </a:rPr>
                <a:t>MPI P2P</a:t>
              </a:r>
              <a:endParaRPr lang="en-US" sz="1000" dirty="0">
                <a:solidFill>
                  <a:srgbClr val="FF0000"/>
                </a:solidFill>
              </a:endParaRPr>
            </a:p>
          </p:txBody>
        </p:sp>
      </p:grpSp>
      <p:grpSp>
        <p:nvGrpSpPr>
          <p:cNvPr id="11" name="Group 191"/>
          <p:cNvGrpSpPr/>
          <p:nvPr/>
        </p:nvGrpSpPr>
        <p:grpSpPr>
          <a:xfrm>
            <a:off x="5195495" y="2020740"/>
            <a:ext cx="3034105" cy="2743200"/>
            <a:chOff x="5195495" y="2020740"/>
            <a:chExt cx="3034105" cy="2743200"/>
          </a:xfrm>
        </p:grpSpPr>
        <p:cxnSp>
          <p:nvCxnSpPr>
            <p:cNvPr id="166" name="Straight Connector 165"/>
            <p:cNvCxnSpPr/>
            <p:nvPr/>
          </p:nvCxnSpPr>
          <p:spPr bwMode="auto">
            <a:xfrm>
              <a:off x="5486400" y="2020740"/>
              <a:ext cx="2743200" cy="2743200"/>
            </a:xfrm>
            <a:prstGeom prst="line">
              <a:avLst/>
            </a:prstGeom>
            <a:solidFill>
              <a:schemeClr val="accent1"/>
            </a:solidFill>
            <a:ln w="38100" cap="flat" cmpd="sng" algn="ctr">
              <a:solidFill>
                <a:srgbClr val="008000"/>
              </a:solidFill>
              <a:prstDash val="solid"/>
              <a:round/>
              <a:headEnd type="none" w="med" len="med"/>
              <a:tailEnd type="none" w="med" len="med"/>
            </a:ln>
            <a:effectLst/>
          </p:spPr>
        </p:cxnSp>
        <p:sp>
          <p:nvSpPr>
            <p:cNvPr id="177" name="TextBox 176"/>
            <p:cNvSpPr txBox="1"/>
            <p:nvPr/>
          </p:nvSpPr>
          <p:spPr>
            <a:xfrm rot="2691425">
              <a:off x="5195495" y="2839170"/>
              <a:ext cx="2743200" cy="228600"/>
            </a:xfrm>
            <a:prstGeom prst="rect">
              <a:avLst/>
            </a:prstGeom>
            <a:noFill/>
          </p:spPr>
          <p:txBody>
            <a:bodyPr wrap="none" lIns="0" tIns="0" rIns="0" bIns="0" rtlCol="0" anchor="ctr" anchorCtr="0">
              <a:noAutofit/>
            </a:bodyPr>
            <a:lstStyle/>
            <a:p>
              <a:r>
                <a:rPr lang="en-US" sz="1000" dirty="0" smtClean="0">
                  <a:solidFill>
                    <a:srgbClr val="008000"/>
                  </a:solidFill>
                </a:rPr>
                <a:t>DRAM BW and Flop/</a:t>
              </a:r>
              <a:r>
                <a:rPr lang="en-US" sz="1000" dirty="0" err="1" smtClean="0">
                  <a:solidFill>
                    <a:srgbClr val="008000"/>
                  </a:solidFill>
                </a:rPr>
                <a:t>s</a:t>
              </a:r>
              <a:endParaRPr lang="en-US" sz="1000" dirty="0">
                <a:solidFill>
                  <a:srgbClr val="008000"/>
                </a:solidFill>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Faster Machines?</a:t>
            </a:r>
            <a:endParaRPr lang="en-US" dirty="0"/>
          </a:p>
        </p:txBody>
      </p:sp>
      <p:sp>
        <p:nvSpPr>
          <p:cNvPr id="3" name="Content Placeholder 2"/>
          <p:cNvSpPr>
            <a:spLocks noGrp="1"/>
          </p:cNvSpPr>
          <p:nvPr>
            <p:ph idx="1"/>
          </p:nvPr>
        </p:nvSpPr>
        <p:spPr>
          <a:xfrm>
            <a:off x="455613" y="1143000"/>
            <a:ext cx="4116387" cy="5256213"/>
          </a:xfrm>
        </p:spPr>
        <p:txBody>
          <a:bodyPr/>
          <a:lstStyle/>
          <a:p>
            <a:r>
              <a:rPr lang="en-US" sz="1800" dirty="0" smtClean="0"/>
              <a:t>If one just increases DRAM bandwidth by 10x, then the code becomes increasingly </a:t>
            </a:r>
            <a:r>
              <a:rPr lang="en-US" sz="1800" b="1" dirty="0" smtClean="0">
                <a:solidFill>
                  <a:srgbClr val="FF0080"/>
                </a:solidFill>
              </a:rPr>
              <a:t>dominated by MPI P2P communication</a:t>
            </a:r>
          </a:p>
          <a:p>
            <a:r>
              <a:rPr lang="en-US" sz="1800" dirty="0" smtClean="0"/>
              <a:t>If one improves just DRAM and MPI bandwidth, the code will eventually be </a:t>
            </a:r>
            <a:r>
              <a:rPr lang="en-US" sz="1800" b="1" dirty="0" smtClean="0">
                <a:solidFill>
                  <a:srgbClr val="FF0080"/>
                </a:solidFill>
              </a:rPr>
              <a:t>dominated by CUDA, </a:t>
            </a:r>
            <a:r>
              <a:rPr lang="en-US" sz="1800" b="1" dirty="0" err="1" smtClean="0">
                <a:solidFill>
                  <a:srgbClr val="FF0080"/>
                </a:solidFill>
              </a:rPr>
              <a:t>OpenMP</a:t>
            </a:r>
            <a:r>
              <a:rPr lang="en-US" sz="1800" b="1" dirty="0" smtClean="0">
                <a:solidFill>
                  <a:srgbClr val="FF0080"/>
                </a:solidFill>
              </a:rPr>
              <a:t>, and MPI overheads</a:t>
            </a:r>
            <a:r>
              <a:rPr lang="en-US" sz="1800" dirty="0" smtClean="0"/>
              <a:t>.</a:t>
            </a:r>
          </a:p>
          <a:p>
            <a:r>
              <a:rPr lang="en-US" sz="1800" dirty="0" smtClean="0"/>
              <a:t>Unfortunately, the overheads are hit </a:t>
            </a:r>
            <a:r>
              <a:rPr lang="en-US" sz="1800" dirty="0" err="1" smtClean="0"/>
              <a:t>O(logN</a:t>
            </a:r>
            <a:r>
              <a:rPr lang="en-US" sz="1800" dirty="0" smtClean="0"/>
              <a:t>) times.</a:t>
            </a:r>
          </a:p>
          <a:p>
            <a:r>
              <a:rPr lang="en-US" sz="1800" dirty="0" smtClean="0"/>
              <a:t>Thus, if overhead dominates (flops and bytes are free), then </a:t>
            </a:r>
            <a:r>
              <a:rPr lang="en-US" sz="1800" b="1" dirty="0" err="1" smtClean="0">
                <a:solidFill>
                  <a:srgbClr val="FF0080"/>
                </a:solidFill>
              </a:rPr>
              <a:t>MGSolve</a:t>
            </a:r>
            <a:r>
              <a:rPr lang="en-US" sz="1800" b="1" dirty="0" smtClean="0">
                <a:solidFill>
                  <a:srgbClr val="FF0080"/>
                </a:solidFill>
              </a:rPr>
              <a:t> Time looks like </a:t>
            </a:r>
            <a:r>
              <a:rPr lang="en-US" sz="1800" b="1" dirty="0" err="1" smtClean="0">
                <a:solidFill>
                  <a:srgbClr val="FF0080"/>
                </a:solidFill>
              </a:rPr>
              <a:t>O(logN</a:t>
            </a:r>
            <a:r>
              <a:rPr lang="en-US" sz="1800" b="1" dirty="0" smtClean="0">
                <a:solidFill>
                  <a:srgbClr val="FF0080"/>
                </a:solidFill>
              </a:rPr>
              <a:t>)</a:t>
            </a:r>
          </a:p>
          <a:p>
            <a:r>
              <a:rPr lang="en-US" sz="1800" b="1" dirty="0" smtClean="0">
                <a:solidFill>
                  <a:srgbClr val="0000FF"/>
                </a:solidFill>
              </a:rPr>
              <a:t>Co-Design for MG requires a balanced scaling of flop/</a:t>
            </a:r>
            <a:r>
              <a:rPr lang="en-US" sz="1800" b="1" dirty="0" err="1" smtClean="0">
                <a:solidFill>
                  <a:srgbClr val="0000FF"/>
                </a:solidFill>
              </a:rPr>
              <a:t>s</a:t>
            </a:r>
            <a:r>
              <a:rPr lang="en-US" sz="1800" b="1" dirty="0" smtClean="0">
                <a:solidFill>
                  <a:srgbClr val="0000FF"/>
                </a:solidFill>
              </a:rPr>
              <a:t>, GB/</a:t>
            </a:r>
            <a:r>
              <a:rPr lang="en-US" sz="1800" b="1" dirty="0" err="1" smtClean="0">
                <a:solidFill>
                  <a:srgbClr val="0000FF"/>
                </a:solidFill>
              </a:rPr>
              <a:t>s</a:t>
            </a:r>
            <a:r>
              <a:rPr lang="en-US" sz="1800" b="1" dirty="0" smtClean="0">
                <a:solidFill>
                  <a:srgbClr val="0000FF"/>
                </a:solidFill>
              </a:rPr>
              <a:t>, memory capacities, and overheads</a:t>
            </a:r>
            <a:r>
              <a:rPr lang="en-US" sz="1800" dirty="0" smtClean="0"/>
              <a:t>.</a:t>
            </a:r>
            <a:endParaRPr lang="en-US" sz="1600" dirty="0"/>
          </a:p>
        </p:txBody>
      </p:sp>
      <p:sp>
        <p:nvSpPr>
          <p:cNvPr id="4" name="Slide Number Placeholder 3"/>
          <p:cNvSpPr>
            <a:spLocks noGrp="1"/>
          </p:cNvSpPr>
          <p:nvPr>
            <p:ph type="sldNum" sz="quarter" idx="10"/>
          </p:nvPr>
        </p:nvSpPr>
        <p:spPr/>
        <p:txBody>
          <a:bodyPr/>
          <a:lstStyle/>
          <a:p>
            <a:fld id="{A6688060-3351-004F-BDDD-4D2330D7A48F}" type="slidenum">
              <a:rPr lang="en-US" smtClean="0"/>
              <a:pPr/>
              <a:t>24</a:t>
            </a:fld>
            <a:endParaRPr lang="en-US"/>
          </a:p>
        </p:txBody>
      </p:sp>
      <p:grpSp>
        <p:nvGrpSpPr>
          <p:cNvPr id="5" name="Group 17"/>
          <p:cNvGrpSpPr/>
          <p:nvPr/>
        </p:nvGrpSpPr>
        <p:grpSpPr>
          <a:xfrm>
            <a:off x="4724400" y="1295400"/>
            <a:ext cx="3962400" cy="3962400"/>
            <a:chOff x="4724400" y="1295400"/>
            <a:chExt cx="3962400" cy="3962400"/>
          </a:xfrm>
        </p:grpSpPr>
        <p:cxnSp>
          <p:nvCxnSpPr>
            <p:cNvPr id="136" name="Straight Arrow Connector 135"/>
            <p:cNvCxnSpPr/>
            <p:nvPr/>
          </p:nvCxnSpPr>
          <p:spPr bwMode="auto">
            <a:xfrm rot="5400000" flipH="1" flipV="1">
              <a:off x="3201194" y="3123406"/>
              <a:ext cx="3657600" cy="1588"/>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cxnSp>
          <p:nvCxnSpPr>
            <p:cNvPr id="139" name="Straight Arrow Connector 138"/>
            <p:cNvCxnSpPr/>
            <p:nvPr/>
          </p:nvCxnSpPr>
          <p:spPr bwMode="auto">
            <a:xfrm>
              <a:off x="5029200" y="4951412"/>
              <a:ext cx="3657600" cy="1588"/>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sp>
          <p:nvSpPr>
            <p:cNvPr id="171" name="TextBox 170"/>
            <p:cNvSpPr txBox="1"/>
            <p:nvPr/>
          </p:nvSpPr>
          <p:spPr>
            <a:xfrm>
              <a:off x="5029200" y="5029200"/>
              <a:ext cx="3657600" cy="228600"/>
            </a:xfrm>
            <a:prstGeom prst="rect">
              <a:avLst/>
            </a:prstGeom>
            <a:noFill/>
          </p:spPr>
          <p:txBody>
            <a:bodyPr wrap="none" lIns="0" tIns="0" rIns="0" bIns="0" rtlCol="0" anchor="ctr" anchorCtr="0">
              <a:noAutofit/>
            </a:bodyPr>
            <a:lstStyle/>
            <a:p>
              <a:pPr algn="ctr"/>
              <a:r>
                <a:rPr lang="en-US" sz="1600" dirty="0" smtClean="0"/>
                <a:t>Level in the V-Cycle</a:t>
              </a:r>
              <a:endParaRPr lang="en-US" sz="1600" dirty="0"/>
            </a:p>
          </p:txBody>
        </p:sp>
        <p:sp>
          <p:nvSpPr>
            <p:cNvPr id="172" name="TextBox 171"/>
            <p:cNvSpPr txBox="1"/>
            <p:nvPr/>
          </p:nvSpPr>
          <p:spPr>
            <a:xfrm rot="16200000">
              <a:off x="3009900" y="3009900"/>
              <a:ext cx="3657600" cy="228600"/>
            </a:xfrm>
            <a:prstGeom prst="rect">
              <a:avLst/>
            </a:prstGeom>
            <a:noFill/>
          </p:spPr>
          <p:txBody>
            <a:bodyPr wrap="none" lIns="0" tIns="0" rIns="0" bIns="0" rtlCol="0" anchor="ctr" anchorCtr="0">
              <a:noAutofit/>
            </a:bodyPr>
            <a:lstStyle/>
            <a:p>
              <a:pPr algn="ctr"/>
              <a:r>
                <a:rPr lang="en-US" sz="1600" dirty="0" smtClean="0"/>
                <a:t>Time in Component in Level</a:t>
              </a:r>
              <a:endParaRPr lang="en-US" sz="1600" dirty="0"/>
            </a:p>
          </p:txBody>
        </p:sp>
      </p:grpSp>
      <p:grpSp>
        <p:nvGrpSpPr>
          <p:cNvPr id="6" name="Group 189"/>
          <p:cNvGrpSpPr/>
          <p:nvPr/>
        </p:nvGrpSpPr>
        <p:grpSpPr>
          <a:xfrm>
            <a:off x="5486400" y="3697140"/>
            <a:ext cx="2743200" cy="228600"/>
            <a:chOff x="5486400" y="3697140"/>
            <a:chExt cx="2743200" cy="228600"/>
          </a:xfrm>
        </p:grpSpPr>
        <p:cxnSp>
          <p:nvCxnSpPr>
            <p:cNvPr id="174" name="Straight Connector 173"/>
            <p:cNvCxnSpPr/>
            <p:nvPr/>
          </p:nvCxnSpPr>
          <p:spPr bwMode="auto">
            <a:xfrm>
              <a:off x="5486400" y="3925740"/>
              <a:ext cx="2743200" cy="0"/>
            </a:xfrm>
            <a:prstGeom prst="line">
              <a:avLst/>
            </a:prstGeom>
            <a:solidFill>
              <a:schemeClr val="accent1"/>
            </a:solidFill>
            <a:ln w="38100" cap="flat" cmpd="sng" algn="ctr">
              <a:solidFill>
                <a:srgbClr val="0000FF"/>
              </a:solidFill>
              <a:prstDash val="solid"/>
              <a:round/>
              <a:headEnd type="none" w="med" len="med"/>
              <a:tailEnd type="none" w="med" len="med"/>
            </a:ln>
            <a:effectLst/>
          </p:spPr>
        </p:cxnSp>
        <p:sp>
          <p:nvSpPr>
            <p:cNvPr id="175" name="TextBox 174"/>
            <p:cNvSpPr txBox="1"/>
            <p:nvPr/>
          </p:nvSpPr>
          <p:spPr>
            <a:xfrm>
              <a:off x="5486400" y="3697140"/>
              <a:ext cx="2743200" cy="228600"/>
            </a:xfrm>
            <a:prstGeom prst="rect">
              <a:avLst/>
            </a:prstGeom>
            <a:noFill/>
          </p:spPr>
          <p:txBody>
            <a:bodyPr wrap="none" lIns="0" tIns="0" rIns="0" bIns="0" rtlCol="0" anchor="ctr" anchorCtr="0">
              <a:noAutofit/>
            </a:bodyPr>
            <a:lstStyle/>
            <a:p>
              <a:r>
                <a:rPr lang="en-US" sz="1000" dirty="0" smtClean="0">
                  <a:solidFill>
                    <a:srgbClr val="0000FF"/>
                  </a:solidFill>
                </a:rPr>
                <a:t>Overhead / Latency</a:t>
              </a:r>
              <a:endParaRPr lang="en-US" sz="1000" dirty="0">
                <a:solidFill>
                  <a:srgbClr val="0000FF"/>
                </a:solidFill>
              </a:endParaRPr>
            </a:p>
          </p:txBody>
        </p:sp>
      </p:grpSp>
      <p:grpSp>
        <p:nvGrpSpPr>
          <p:cNvPr id="7" name="Group 190"/>
          <p:cNvGrpSpPr/>
          <p:nvPr/>
        </p:nvGrpSpPr>
        <p:grpSpPr>
          <a:xfrm>
            <a:off x="5394739" y="2706540"/>
            <a:ext cx="2834861" cy="1371600"/>
            <a:chOff x="5394739" y="2706540"/>
            <a:chExt cx="2834861" cy="1371600"/>
          </a:xfrm>
        </p:grpSpPr>
        <p:cxnSp>
          <p:nvCxnSpPr>
            <p:cNvPr id="173" name="Straight Connector 172"/>
            <p:cNvCxnSpPr/>
            <p:nvPr/>
          </p:nvCxnSpPr>
          <p:spPr bwMode="auto">
            <a:xfrm>
              <a:off x="5486400" y="2706540"/>
              <a:ext cx="2743200" cy="13716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176" name="TextBox 175"/>
            <p:cNvSpPr txBox="1"/>
            <p:nvPr/>
          </p:nvSpPr>
          <p:spPr>
            <a:xfrm rot="1596581">
              <a:off x="5394739" y="3100497"/>
              <a:ext cx="2743200" cy="228600"/>
            </a:xfrm>
            <a:prstGeom prst="rect">
              <a:avLst/>
            </a:prstGeom>
            <a:noFill/>
          </p:spPr>
          <p:txBody>
            <a:bodyPr wrap="none" lIns="0" tIns="0" rIns="0" bIns="0" rtlCol="0" anchor="ctr" anchorCtr="0">
              <a:noAutofit/>
            </a:bodyPr>
            <a:lstStyle/>
            <a:p>
              <a:r>
                <a:rPr lang="en-US" sz="1000" dirty="0" smtClean="0">
                  <a:solidFill>
                    <a:srgbClr val="FF0000"/>
                  </a:solidFill>
                </a:rPr>
                <a:t>MPI P2P</a:t>
              </a:r>
              <a:endParaRPr lang="en-US" sz="1000" dirty="0">
                <a:solidFill>
                  <a:srgbClr val="FF0000"/>
                </a:solidFill>
              </a:endParaRPr>
            </a:p>
          </p:txBody>
        </p:sp>
      </p:grpSp>
      <p:grpSp>
        <p:nvGrpSpPr>
          <p:cNvPr id="8" name="Group 191"/>
          <p:cNvGrpSpPr/>
          <p:nvPr/>
        </p:nvGrpSpPr>
        <p:grpSpPr>
          <a:xfrm>
            <a:off x="5486400" y="2020740"/>
            <a:ext cx="2743200" cy="2743200"/>
            <a:chOff x="5486400" y="2020740"/>
            <a:chExt cx="2743200" cy="2743200"/>
          </a:xfrm>
        </p:grpSpPr>
        <p:cxnSp>
          <p:nvCxnSpPr>
            <p:cNvPr id="166" name="Straight Connector 165"/>
            <p:cNvCxnSpPr/>
            <p:nvPr/>
          </p:nvCxnSpPr>
          <p:spPr bwMode="auto">
            <a:xfrm>
              <a:off x="5486400" y="2020740"/>
              <a:ext cx="2743200" cy="2743200"/>
            </a:xfrm>
            <a:prstGeom prst="line">
              <a:avLst/>
            </a:prstGeom>
            <a:solidFill>
              <a:schemeClr val="accent1"/>
            </a:solidFill>
            <a:ln w="38100" cap="flat" cmpd="sng" algn="ctr">
              <a:solidFill>
                <a:srgbClr val="008000"/>
              </a:solidFill>
              <a:prstDash val="solid"/>
              <a:round/>
              <a:headEnd type="none" w="med" len="med"/>
              <a:tailEnd type="none" w="med" len="med"/>
            </a:ln>
            <a:effectLst/>
          </p:spPr>
        </p:cxnSp>
        <p:sp>
          <p:nvSpPr>
            <p:cNvPr id="177" name="TextBox 176"/>
            <p:cNvSpPr txBox="1"/>
            <p:nvPr/>
          </p:nvSpPr>
          <p:spPr>
            <a:xfrm rot="2691425">
              <a:off x="5863763" y="3115000"/>
              <a:ext cx="1961081" cy="228600"/>
            </a:xfrm>
            <a:prstGeom prst="rect">
              <a:avLst/>
            </a:prstGeom>
            <a:noFill/>
          </p:spPr>
          <p:txBody>
            <a:bodyPr wrap="none" lIns="0" tIns="0" rIns="0" bIns="0" rtlCol="0" anchor="ctr" anchorCtr="0">
              <a:noAutofit/>
            </a:bodyPr>
            <a:lstStyle/>
            <a:p>
              <a:r>
                <a:rPr lang="en-US" sz="1000" dirty="0" smtClean="0">
                  <a:solidFill>
                    <a:srgbClr val="008000"/>
                  </a:solidFill>
                </a:rPr>
                <a:t>DRAM BW and Flop/</a:t>
              </a:r>
              <a:r>
                <a:rPr lang="en-US" sz="1000" dirty="0" err="1" smtClean="0">
                  <a:solidFill>
                    <a:srgbClr val="008000"/>
                  </a:solidFill>
                </a:rPr>
                <a:t>s</a:t>
              </a:r>
              <a:endParaRPr lang="en-US" sz="1000" dirty="0">
                <a:solidFill>
                  <a:srgbClr val="008000"/>
                </a:solidFill>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2222E-6 -4.07407E-6 L -2.22222E-6 0.1 " pathEditMode="relative" ptsTypes="AA">
                                      <p:cBhvr>
                                        <p:cTn id="6" dur="2000" fill="hold"/>
                                        <p:tgtEl>
                                          <p:spTgt spid="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4.72222E-6 -4.07407E-6 L -4.72222E-6 0.07778 " pathEditMode="relative" ptsTypes="AA">
                                      <p:cBhvr>
                                        <p:cTn id="10"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FMG</a:t>
            </a:r>
            <a:endParaRPr lang="en-US" dirty="0"/>
          </a:p>
        </p:txBody>
      </p:sp>
      <p:sp>
        <p:nvSpPr>
          <p:cNvPr id="3" name="Content Placeholder 2"/>
          <p:cNvSpPr>
            <a:spLocks noGrp="1"/>
          </p:cNvSpPr>
          <p:nvPr>
            <p:ph idx="1"/>
          </p:nvPr>
        </p:nvSpPr>
        <p:spPr>
          <a:xfrm>
            <a:off x="455613" y="1143001"/>
            <a:ext cx="8226425" cy="838200"/>
          </a:xfrm>
        </p:spPr>
        <p:txBody>
          <a:bodyPr>
            <a:normAutofit fontScale="62500" lnSpcReduction="20000"/>
          </a:bodyPr>
          <a:lstStyle/>
          <a:p>
            <a:r>
              <a:rPr lang="en-US" sz="1800" dirty="0" smtClean="0"/>
              <a:t>HPGMG-FV implements Full </a:t>
            </a:r>
            <a:r>
              <a:rPr lang="en-US" sz="1800" dirty="0" err="1" smtClean="0"/>
              <a:t>Multigrid</a:t>
            </a:r>
            <a:r>
              <a:rPr lang="en-US" sz="1800" dirty="0" smtClean="0"/>
              <a:t> (FMG).</a:t>
            </a:r>
          </a:p>
          <a:p>
            <a:r>
              <a:rPr lang="en-US" sz="1800" dirty="0" smtClean="0"/>
              <a:t>FMG uses an F-Cycle with a V-Cycle at each level.</a:t>
            </a:r>
          </a:p>
          <a:p>
            <a:r>
              <a:rPr lang="en-US" sz="1800" dirty="0" smtClean="0"/>
              <a:t>No iterating.  One global reduction (to calculate the final residual)</a:t>
            </a:r>
          </a:p>
          <a:p>
            <a:r>
              <a:rPr lang="en-US" sz="1800" b="1" dirty="0" smtClean="0">
                <a:solidFill>
                  <a:srgbClr val="0000FF"/>
                </a:solidFill>
              </a:rPr>
              <a:t>Essentially, an O(N) direct solver (</a:t>
            </a:r>
            <a:r>
              <a:rPr lang="en-US" sz="1800" b="1" dirty="0" err="1" smtClean="0">
                <a:solidFill>
                  <a:srgbClr val="0000FF"/>
                </a:solidFill>
              </a:rPr>
              <a:t>discretization</a:t>
            </a:r>
            <a:r>
              <a:rPr lang="en-US" sz="1800" b="1" dirty="0" smtClean="0">
                <a:solidFill>
                  <a:srgbClr val="0000FF"/>
                </a:solidFill>
              </a:rPr>
              <a:t> error in 1 pass)</a:t>
            </a:r>
          </a:p>
        </p:txBody>
      </p:sp>
      <p:sp>
        <p:nvSpPr>
          <p:cNvPr id="4" name="Slide Number Placeholder 3"/>
          <p:cNvSpPr>
            <a:spLocks noGrp="1"/>
          </p:cNvSpPr>
          <p:nvPr>
            <p:ph type="sldNum" sz="quarter" idx="10"/>
          </p:nvPr>
        </p:nvSpPr>
        <p:spPr/>
        <p:txBody>
          <a:bodyPr/>
          <a:lstStyle/>
          <a:p>
            <a:fld id="{A6688060-3351-004F-BDDD-4D2330D7A48F}" type="slidenum">
              <a:rPr lang="en-US" smtClean="0"/>
              <a:pPr/>
              <a:t>25</a:t>
            </a:fld>
            <a:endParaRPr lang="en-US"/>
          </a:p>
        </p:txBody>
      </p:sp>
      <p:grpSp>
        <p:nvGrpSpPr>
          <p:cNvPr id="5" name="Group 115"/>
          <p:cNvGrpSpPr/>
          <p:nvPr/>
        </p:nvGrpSpPr>
        <p:grpSpPr>
          <a:xfrm>
            <a:off x="609600" y="2514600"/>
            <a:ext cx="7924800" cy="1447800"/>
            <a:chOff x="685800" y="2286000"/>
            <a:chExt cx="7924800" cy="1447800"/>
          </a:xfrm>
        </p:grpSpPr>
        <p:sp>
          <p:nvSpPr>
            <p:cNvPr id="126" name="TextBox 125"/>
            <p:cNvSpPr txBox="1"/>
            <p:nvPr/>
          </p:nvSpPr>
          <p:spPr>
            <a:xfrm rot="3797734">
              <a:off x="412267" y="2957277"/>
              <a:ext cx="914400" cy="152400"/>
            </a:xfrm>
            <a:prstGeom prst="rect">
              <a:avLst/>
            </a:prstGeom>
            <a:noFill/>
          </p:spPr>
          <p:txBody>
            <a:bodyPr wrap="none" lIns="0" tIns="0" rIns="0" bIns="0" rtlCol="0" anchor="ctr" anchorCtr="0">
              <a:noAutofit/>
            </a:bodyPr>
            <a:lstStyle/>
            <a:p>
              <a:pPr algn="ctr"/>
              <a:r>
                <a:rPr lang="en-US" sz="800" dirty="0" smtClean="0"/>
                <a:t>Initial Restriction of RHS</a:t>
              </a:r>
              <a:endParaRPr lang="en-US" sz="800" dirty="0"/>
            </a:p>
          </p:txBody>
        </p:sp>
        <p:sp>
          <p:nvSpPr>
            <p:cNvPr id="114" name="Rectangle 113"/>
            <p:cNvSpPr/>
            <p:nvPr/>
          </p:nvSpPr>
          <p:spPr bwMode="auto">
            <a:xfrm>
              <a:off x="7162800" y="2286000"/>
              <a:ext cx="1447800" cy="1447800"/>
            </a:xfrm>
            <a:prstGeom prst="rect">
              <a:avLst/>
            </a:prstGeom>
            <a:solidFill>
              <a:schemeClr val="bg1"/>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2" name="TextBox 11"/>
            <p:cNvSpPr txBox="1"/>
            <p:nvPr/>
          </p:nvSpPr>
          <p:spPr>
            <a:xfrm>
              <a:off x="7467600" y="2362200"/>
              <a:ext cx="914400" cy="152400"/>
            </a:xfrm>
            <a:prstGeom prst="rect">
              <a:avLst/>
            </a:prstGeom>
            <a:noFill/>
          </p:spPr>
          <p:txBody>
            <a:bodyPr wrap="none" lIns="0" tIns="0" rIns="0" bIns="0" rtlCol="0" anchor="ctr" anchorCtr="0">
              <a:noAutofit/>
            </a:bodyPr>
            <a:lstStyle/>
            <a:p>
              <a:r>
                <a:rPr lang="en-US" sz="800" dirty="0" smtClean="0"/>
                <a:t>Smooth</a:t>
              </a:r>
              <a:endParaRPr lang="en-US" sz="800" dirty="0"/>
            </a:p>
          </p:txBody>
        </p:sp>
        <p:grpSp>
          <p:nvGrpSpPr>
            <p:cNvPr id="19" name="Group 94"/>
            <p:cNvGrpSpPr/>
            <p:nvPr/>
          </p:nvGrpSpPr>
          <p:grpSpPr>
            <a:xfrm>
              <a:off x="4876800" y="2362200"/>
              <a:ext cx="2057400" cy="1371600"/>
              <a:chOff x="6248400" y="2057400"/>
              <a:chExt cx="2057400" cy="1371600"/>
            </a:xfrm>
          </p:grpSpPr>
          <p:sp>
            <p:nvSpPr>
              <p:cNvPr id="69" name="Rectangle 68"/>
              <p:cNvSpPr/>
              <p:nvPr/>
            </p:nvSpPr>
            <p:spPr bwMode="auto">
              <a:xfrm>
                <a:off x="7467600" y="3276600"/>
                <a:ext cx="228600" cy="152400"/>
              </a:xfrm>
              <a:prstGeom prst="rect">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grpSp>
            <p:nvGrpSpPr>
              <p:cNvPr id="20" name="Group 69"/>
              <p:cNvGrpSpPr/>
              <p:nvPr/>
            </p:nvGrpSpPr>
            <p:grpSpPr>
              <a:xfrm>
                <a:off x="7162800" y="2971800"/>
                <a:ext cx="685800" cy="381000"/>
                <a:chOff x="4114800" y="3429000"/>
                <a:chExt cx="685800" cy="381000"/>
              </a:xfrm>
            </p:grpSpPr>
            <p:sp>
              <p:nvSpPr>
                <p:cNvPr id="71" name="Rectangle 70"/>
                <p:cNvSpPr/>
                <p:nvPr/>
              </p:nvSpPr>
              <p:spPr bwMode="auto">
                <a:xfrm>
                  <a:off x="4114800" y="34290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72" name="Rectangle 71"/>
                <p:cNvSpPr/>
                <p:nvPr/>
              </p:nvSpPr>
              <p:spPr bwMode="auto">
                <a:xfrm>
                  <a:off x="4648200" y="34290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73" name="Rectangle 72"/>
                <p:cNvSpPr/>
                <p:nvPr/>
              </p:nvSpPr>
              <p:spPr bwMode="auto">
                <a:xfrm>
                  <a:off x="4267200" y="3429000"/>
                  <a:ext cx="152400" cy="152400"/>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74" name="Straight Arrow Connector 73"/>
                <p:cNvCxnSpPr/>
                <p:nvPr/>
              </p:nvCxnSpPr>
              <p:spPr bwMode="auto">
                <a:xfrm rot="5400000" flipH="1" flipV="1">
                  <a:off x="4495800" y="35814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75" name="Straight Arrow Connector 74"/>
                <p:cNvCxnSpPr/>
                <p:nvPr/>
              </p:nvCxnSpPr>
              <p:spPr bwMode="auto">
                <a:xfrm rot="16200000" flipH="1">
                  <a:off x="4267200" y="35814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grpSp>
          <p:grpSp>
            <p:nvGrpSpPr>
              <p:cNvPr id="21" name="Group 75"/>
              <p:cNvGrpSpPr/>
              <p:nvPr/>
            </p:nvGrpSpPr>
            <p:grpSpPr>
              <a:xfrm>
                <a:off x="6858000" y="2667000"/>
                <a:ext cx="1143000" cy="381000"/>
                <a:chOff x="4114800" y="3429000"/>
                <a:chExt cx="1143000" cy="381000"/>
              </a:xfrm>
            </p:grpSpPr>
            <p:sp>
              <p:nvSpPr>
                <p:cNvPr id="77" name="Rectangle 76"/>
                <p:cNvSpPr/>
                <p:nvPr/>
              </p:nvSpPr>
              <p:spPr bwMode="auto">
                <a:xfrm>
                  <a:off x="4114800" y="34290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78" name="Rectangle 77"/>
                <p:cNvSpPr/>
                <p:nvPr/>
              </p:nvSpPr>
              <p:spPr bwMode="auto">
                <a:xfrm>
                  <a:off x="5105400" y="34290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79" name="Rectangle 78"/>
                <p:cNvSpPr/>
                <p:nvPr/>
              </p:nvSpPr>
              <p:spPr bwMode="auto">
                <a:xfrm>
                  <a:off x="4267200" y="3429000"/>
                  <a:ext cx="152400" cy="152400"/>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80" name="Straight Arrow Connector 79"/>
                <p:cNvCxnSpPr/>
                <p:nvPr/>
              </p:nvCxnSpPr>
              <p:spPr bwMode="auto">
                <a:xfrm rot="5400000" flipH="1" flipV="1">
                  <a:off x="4953000" y="35814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81" name="Straight Arrow Connector 80"/>
                <p:cNvCxnSpPr/>
                <p:nvPr/>
              </p:nvCxnSpPr>
              <p:spPr bwMode="auto">
                <a:xfrm rot="16200000" flipH="1">
                  <a:off x="4267200" y="35814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grpSp>
          <p:grpSp>
            <p:nvGrpSpPr>
              <p:cNvPr id="23" name="Group 81"/>
              <p:cNvGrpSpPr/>
              <p:nvPr/>
            </p:nvGrpSpPr>
            <p:grpSpPr>
              <a:xfrm>
                <a:off x="6553200" y="2362200"/>
                <a:ext cx="1600200" cy="381000"/>
                <a:chOff x="4114800" y="3429000"/>
                <a:chExt cx="1600200" cy="381000"/>
              </a:xfrm>
            </p:grpSpPr>
            <p:sp>
              <p:nvSpPr>
                <p:cNvPr id="83" name="Rectangle 82"/>
                <p:cNvSpPr/>
                <p:nvPr/>
              </p:nvSpPr>
              <p:spPr bwMode="auto">
                <a:xfrm>
                  <a:off x="4114800" y="34290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84" name="Rectangle 83"/>
                <p:cNvSpPr/>
                <p:nvPr/>
              </p:nvSpPr>
              <p:spPr bwMode="auto">
                <a:xfrm>
                  <a:off x="5562600" y="34290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85" name="Rectangle 84"/>
                <p:cNvSpPr/>
                <p:nvPr/>
              </p:nvSpPr>
              <p:spPr bwMode="auto">
                <a:xfrm>
                  <a:off x="4267200" y="3429000"/>
                  <a:ext cx="152400" cy="152400"/>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86" name="Straight Arrow Connector 85"/>
                <p:cNvCxnSpPr/>
                <p:nvPr/>
              </p:nvCxnSpPr>
              <p:spPr bwMode="auto">
                <a:xfrm rot="5400000" flipH="1" flipV="1">
                  <a:off x="5410200" y="35814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87" name="Straight Arrow Connector 86"/>
                <p:cNvCxnSpPr/>
                <p:nvPr/>
              </p:nvCxnSpPr>
              <p:spPr bwMode="auto">
                <a:xfrm rot="16200000" flipH="1">
                  <a:off x="4267200" y="35814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grpSp>
          <p:grpSp>
            <p:nvGrpSpPr>
              <p:cNvPr id="24" name="Group 88"/>
              <p:cNvGrpSpPr/>
              <p:nvPr/>
            </p:nvGrpSpPr>
            <p:grpSpPr>
              <a:xfrm>
                <a:off x="6248400" y="2057400"/>
                <a:ext cx="2057400" cy="381000"/>
                <a:chOff x="4114800" y="3429000"/>
                <a:chExt cx="2057400" cy="381000"/>
              </a:xfrm>
            </p:grpSpPr>
            <p:sp>
              <p:nvSpPr>
                <p:cNvPr id="90" name="Rectangle 89"/>
                <p:cNvSpPr/>
                <p:nvPr/>
              </p:nvSpPr>
              <p:spPr bwMode="auto">
                <a:xfrm>
                  <a:off x="4114800" y="34290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91" name="Rectangle 90"/>
                <p:cNvSpPr/>
                <p:nvPr/>
              </p:nvSpPr>
              <p:spPr bwMode="auto">
                <a:xfrm>
                  <a:off x="6019800" y="34290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92" name="Rectangle 91"/>
                <p:cNvSpPr/>
                <p:nvPr/>
              </p:nvSpPr>
              <p:spPr bwMode="auto">
                <a:xfrm>
                  <a:off x="4267200" y="3429000"/>
                  <a:ext cx="152400" cy="152400"/>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93" name="Straight Arrow Connector 92"/>
                <p:cNvCxnSpPr/>
                <p:nvPr/>
              </p:nvCxnSpPr>
              <p:spPr bwMode="auto">
                <a:xfrm rot="5400000" flipH="1" flipV="1">
                  <a:off x="5867400" y="35814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94" name="Straight Arrow Connector 93"/>
                <p:cNvCxnSpPr/>
                <p:nvPr/>
              </p:nvCxnSpPr>
              <p:spPr bwMode="auto">
                <a:xfrm rot="16200000" flipH="1">
                  <a:off x="4267200" y="35814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grpSp>
        </p:grpSp>
        <p:sp>
          <p:nvSpPr>
            <p:cNvPr id="68" name="Rectangle 67"/>
            <p:cNvSpPr/>
            <p:nvPr/>
          </p:nvSpPr>
          <p:spPr bwMode="auto">
            <a:xfrm>
              <a:off x="4191000" y="3581400"/>
              <a:ext cx="228600" cy="152400"/>
            </a:xfrm>
            <a:prstGeom prst="rect">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grpSp>
          <p:nvGrpSpPr>
            <p:cNvPr id="25" name="Group 61"/>
            <p:cNvGrpSpPr/>
            <p:nvPr/>
          </p:nvGrpSpPr>
          <p:grpSpPr>
            <a:xfrm>
              <a:off x="3886200" y="3276600"/>
              <a:ext cx="685800" cy="381000"/>
              <a:chOff x="4114800" y="3429000"/>
              <a:chExt cx="685800" cy="381000"/>
            </a:xfrm>
          </p:grpSpPr>
          <p:sp>
            <p:nvSpPr>
              <p:cNvPr id="63" name="Rectangle 62"/>
              <p:cNvSpPr/>
              <p:nvPr/>
            </p:nvSpPr>
            <p:spPr bwMode="auto">
              <a:xfrm>
                <a:off x="4114800" y="34290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64" name="Rectangle 63"/>
              <p:cNvSpPr/>
              <p:nvPr/>
            </p:nvSpPr>
            <p:spPr bwMode="auto">
              <a:xfrm>
                <a:off x="4648200" y="34290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65" name="Rectangle 64"/>
              <p:cNvSpPr/>
              <p:nvPr/>
            </p:nvSpPr>
            <p:spPr bwMode="auto">
              <a:xfrm>
                <a:off x="4267200" y="3429000"/>
                <a:ext cx="152400" cy="152400"/>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66" name="Straight Arrow Connector 65"/>
              <p:cNvCxnSpPr/>
              <p:nvPr/>
            </p:nvCxnSpPr>
            <p:spPr bwMode="auto">
              <a:xfrm rot="5400000" flipH="1" flipV="1">
                <a:off x="4495800" y="35814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67" name="Straight Arrow Connector 66"/>
              <p:cNvCxnSpPr/>
              <p:nvPr/>
            </p:nvCxnSpPr>
            <p:spPr bwMode="auto">
              <a:xfrm rot="16200000" flipH="1">
                <a:off x="4267200" y="35814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grpSp>
        <p:grpSp>
          <p:nvGrpSpPr>
            <p:cNvPr id="26" name="Group 55"/>
            <p:cNvGrpSpPr/>
            <p:nvPr/>
          </p:nvGrpSpPr>
          <p:grpSpPr>
            <a:xfrm>
              <a:off x="3581400" y="2971800"/>
              <a:ext cx="1143000" cy="381000"/>
              <a:chOff x="4114800" y="3429000"/>
              <a:chExt cx="1143000" cy="381000"/>
            </a:xfrm>
          </p:grpSpPr>
          <p:sp>
            <p:nvSpPr>
              <p:cNvPr id="57" name="Rectangle 56"/>
              <p:cNvSpPr/>
              <p:nvPr/>
            </p:nvSpPr>
            <p:spPr bwMode="auto">
              <a:xfrm>
                <a:off x="4114800" y="34290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8" name="Rectangle 57"/>
              <p:cNvSpPr/>
              <p:nvPr/>
            </p:nvSpPr>
            <p:spPr bwMode="auto">
              <a:xfrm>
                <a:off x="5105400" y="34290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9" name="Rectangle 58"/>
              <p:cNvSpPr/>
              <p:nvPr/>
            </p:nvSpPr>
            <p:spPr bwMode="auto">
              <a:xfrm>
                <a:off x="4267200" y="3429000"/>
                <a:ext cx="152400" cy="152400"/>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60" name="Straight Arrow Connector 59"/>
              <p:cNvCxnSpPr/>
              <p:nvPr/>
            </p:nvCxnSpPr>
            <p:spPr bwMode="auto">
              <a:xfrm rot="5400000" flipH="1" flipV="1">
                <a:off x="4953000" y="35814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61" name="Straight Arrow Connector 60"/>
              <p:cNvCxnSpPr/>
              <p:nvPr/>
            </p:nvCxnSpPr>
            <p:spPr bwMode="auto">
              <a:xfrm rot="16200000" flipH="1">
                <a:off x="4267200" y="35814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grpSp>
        <p:sp>
          <p:nvSpPr>
            <p:cNvPr id="39" name="Rectangle 38"/>
            <p:cNvSpPr/>
            <p:nvPr/>
          </p:nvSpPr>
          <p:spPr bwMode="auto">
            <a:xfrm>
              <a:off x="2743200" y="3581400"/>
              <a:ext cx="228600" cy="152400"/>
            </a:xfrm>
            <a:prstGeom prst="rect">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grpSp>
          <p:nvGrpSpPr>
            <p:cNvPr id="27" name="Group 42"/>
            <p:cNvGrpSpPr/>
            <p:nvPr/>
          </p:nvGrpSpPr>
          <p:grpSpPr>
            <a:xfrm>
              <a:off x="2438400" y="3276600"/>
              <a:ext cx="685800" cy="381000"/>
              <a:chOff x="4114800" y="3429000"/>
              <a:chExt cx="685800" cy="381000"/>
            </a:xfrm>
          </p:grpSpPr>
          <p:sp>
            <p:nvSpPr>
              <p:cNvPr id="44" name="Rectangle 43"/>
              <p:cNvSpPr/>
              <p:nvPr/>
            </p:nvSpPr>
            <p:spPr bwMode="auto">
              <a:xfrm>
                <a:off x="4114800" y="34290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45" name="Rectangle 44"/>
              <p:cNvSpPr/>
              <p:nvPr/>
            </p:nvSpPr>
            <p:spPr bwMode="auto">
              <a:xfrm>
                <a:off x="4648200" y="34290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46" name="Rectangle 45"/>
              <p:cNvSpPr/>
              <p:nvPr/>
            </p:nvSpPr>
            <p:spPr bwMode="auto">
              <a:xfrm>
                <a:off x="4267200" y="3429000"/>
                <a:ext cx="152400" cy="152400"/>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47" name="Straight Arrow Connector 46"/>
              <p:cNvCxnSpPr/>
              <p:nvPr/>
            </p:nvCxnSpPr>
            <p:spPr bwMode="auto">
              <a:xfrm rot="5400000" flipH="1" flipV="1">
                <a:off x="4495800" y="35814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48" name="Straight Arrow Connector 47"/>
              <p:cNvCxnSpPr/>
              <p:nvPr/>
            </p:nvCxnSpPr>
            <p:spPr bwMode="auto">
              <a:xfrm rot="16200000" flipH="1">
                <a:off x="4267200" y="35814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grpSp>
        <p:grpSp>
          <p:nvGrpSpPr>
            <p:cNvPr id="28" name="Group 41"/>
            <p:cNvGrpSpPr/>
            <p:nvPr/>
          </p:nvGrpSpPr>
          <p:grpSpPr>
            <a:xfrm>
              <a:off x="2133600" y="2971800"/>
              <a:ext cx="1143000" cy="381000"/>
              <a:chOff x="4114800" y="3429000"/>
              <a:chExt cx="1143000" cy="381000"/>
            </a:xfrm>
          </p:grpSpPr>
          <p:sp>
            <p:nvSpPr>
              <p:cNvPr id="36" name="Rectangle 35"/>
              <p:cNvSpPr/>
              <p:nvPr/>
            </p:nvSpPr>
            <p:spPr bwMode="auto">
              <a:xfrm>
                <a:off x="4114800" y="34290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37" name="Rectangle 36"/>
              <p:cNvSpPr/>
              <p:nvPr/>
            </p:nvSpPr>
            <p:spPr bwMode="auto">
              <a:xfrm>
                <a:off x="5105400" y="34290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38" name="Rectangle 37"/>
              <p:cNvSpPr/>
              <p:nvPr/>
            </p:nvSpPr>
            <p:spPr bwMode="auto">
              <a:xfrm>
                <a:off x="4267200" y="3429000"/>
                <a:ext cx="152400" cy="152400"/>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40" name="Straight Arrow Connector 39"/>
              <p:cNvCxnSpPr/>
              <p:nvPr/>
            </p:nvCxnSpPr>
            <p:spPr bwMode="auto">
              <a:xfrm rot="5400000" flipH="1" flipV="1">
                <a:off x="4953000" y="35814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41" name="Straight Arrow Connector 40"/>
              <p:cNvCxnSpPr/>
              <p:nvPr/>
            </p:nvCxnSpPr>
            <p:spPr bwMode="auto">
              <a:xfrm rot="16200000" flipH="1">
                <a:off x="4267200" y="35814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grpSp>
        <p:sp>
          <p:nvSpPr>
            <p:cNvPr id="18" name="Rectangle 17"/>
            <p:cNvSpPr/>
            <p:nvPr/>
          </p:nvSpPr>
          <p:spPr bwMode="auto">
            <a:xfrm>
              <a:off x="1981200" y="32766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6" name="Straight Arrow Connector 5"/>
            <p:cNvCxnSpPr/>
            <p:nvPr/>
          </p:nvCxnSpPr>
          <p:spPr bwMode="auto">
            <a:xfrm rot="16200000" flipH="1">
              <a:off x="609600" y="25146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sp>
          <p:nvSpPr>
            <p:cNvPr id="9" name="Rectangle 8"/>
            <p:cNvSpPr/>
            <p:nvPr/>
          </p:nvSpPr>
          <p:spPr bwMode="auto">
            <a:xfrm>
              <a:off x="1447800" y="32766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0" name="Rectangle 9"/>
            <p:cNvSpPr/>
            <p:nvPr/>
          </p:nvSpPr>
          <p:spPr bwMode="auto">
            <a:xfrm>
              <a:off x="1600200" y="3276600"/>
              <a:ext cx="152400" cy="152400"/>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1" name="Rectangle 10"/>
            <p:cNvSpPr/>
            <p:nvPr/>
          </p:nvSpPr>
          <p:spPr bwMode="auto">
            <a:xfrm>
              <a:off x="1219200" y="3581400"/>
              <a:ext cx="228600" cy="152400"/>
            </a:xfrm>
            <a:prstGeom prst="rect">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13" name="Straight Arrow Connector 12"/>
            <p:cNvCxnSpPr/>
            <p:nvPr/>
          </p:nvCxnSpPr>
          <p:spPr bwMode="auto">
            <a:xfrm rot="16200000" flipH="1">
              <a:off x="762000" y="28194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14" name="Straight Arrow Connector 13"/>
            <p:cNvCxnSpPr/>
            <p:nvPr/>
          </p:nvCxnSpPr>
          <p:spPr bwMode="auto">
            <a:xfrm rot="16200000" flipH="1">
              <a:off x="914400" y="31242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15" name="Straight Arrow Connector 14"/>
            <p:cNvCxnSpPr/>
            <p:nvPr/>
          </p:nvCxnSpPr>
          <p:spPr bwMode="auto">
            <a:xfrm rot="16200000" flipH="1">
              <a:off x="1066800" y="34290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7" name="Straight Arrow Connector 6"/>
            <p:cNvCxnSpPr/>
            <p:nvPr/>
          </p:nvCxnSpPr>
          <p:spPr bwMode="auto">
            <a:xfrm rot="5400000" flipH="1" flipV="1">
              <a:off x="1295400" y="3429000"/>
              <a:ext cx="304800" cy="152400"/>
            </a:xfrm>
            <a:prstGeom prst="straightConnector1">
              <a:avLst/>
            </a:prstGeom>
            <a:solidFill>
              <a:schemeClr val="accent1"/>
            </a:solidFill>
            <a:ln w="38100" cap="flat" cmpd="dbl" algn="ctr">
              <a:solidFill>
                <a:schemeClr val="tx1"/>
              </a:solidFill>
              <a:prstDash val="solid"/>
              <a:round/>
              <a:headEnd type="oval" w="sm" len="sm"/>
              <a:tailEnd type="stealth" w="med" len="med"/>
            </a:ln>
            <a:effectLst/>
          </p:spPr>
        </p:cxnSp>
        <p:sp>
          <p:nvSpPr>
            <p:cNvPr id="17" name="Rectangle 16"/>
            <p:cNvSpPr/>
            <p:nvPr/>
          </p:nvSpPr>
          <p:spPr bwMode="auto">
            <a:xfrm>
              <a:off x="1752600" y="3581400"/>
              <a:ext cx="228600" cy="152400"/>
            </a:xfrm>
            <a:prstGeom prst="rect">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8" name="Straight Arrow Connector 7"/>
            <p:cNvCxnSpPr/>
            <p:nvPr/>
          </p:nvCxnSpPr>
          <p:spPr bwMode="auto">
            <a:xfrm rot="5400000" flipH="1" flipV="1">
              <a:off x="1828800" y="34290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16" name="Straight Arrow Connector 15"/>
            <p:cNvCxnSpPr/>
            <p:nvPr/>
          </p:nvCxnSpPr>
          <p:spPr bwMode="auto">
            <a:xfrm rot="16200000" flipH="1">
              <a:off x="1600200" y="34290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22" name="Straight Arrow Connector 21"/>
            <p:cNvCxnSpPr/>
            <p:nvPr/>
          </p:nvCxnSpPr>
          <p:spPr bwMode="auto">
            <a:xfrm rot="5400000" flipH="1" flipV="1">
              <a:off x="1981200" y="3124200"/>
              <a:ext cx="304800" cy="152400"/>
            </a:xfrm>
            <a:prstGeom prst="straightConnector1">
              <a:avLst/>
            </a:prstGeom>
            <a:solidFill>
              <a:schemeClr val="accent1"/>
            </a:solidFill>
            <a:ln w="38100" cap="flat" cmpd="dbl" algn="ctr">
              <a:solidFill>
                <a:schemeClr val="tx1"/>
              </a:solidFill>
              <a:prstDash val="solid"/>
              <a:round/>
              <a:headEnd type="oval" w="sm" len="sm"/>
              <a:tailEnd type="stealth" w="med" len="med"/>
            </a:ln>
            <a:effectLst/>
          </p:spPr>
        </p:cxnSp>
        <p:grpSp>
          <p:nvGrpSpPr>
            <p:cNvPr id="29" name="Group 48"/>
            <p:cNvGrpSpPr/>
            <p:nvPr/>
          </p:nvGrpSpPr>
          <p:grpSpPr>
            <a:xfrm>
              <a:off x="3276600" y="2667000"/>
              <a:ext cx="1600200" cy="381000"/>
              <a:chOff x="4114800" y="3429000"/>
              <a:chExt cx="1600200" cy="381000"/>
            </a:xfrm>
          </p:grpSpPr>
          <p:sp>
            <p:nvSpPr>
              <p:cNvPr id="50" name="Rectangle 49"/>
              <p:cNvSpPr/>
              <p:nvPr/>
            </p:nvSpPr>
            <p:spPr bwMode="auto">
              <a:xfrm>
                <a:off x="4114800" y="34290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1" name="Rectangle 50"/>
              <p:cNvSpPr/>
              <p:nvPr/>
            </p:nvSpPr>
            <p:spPr bwMode="auto">
              <a:xfrm>
                <a:off x="5562600" y="34290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2" name="Rectangle 51"/>
              <p:cNvSpPr/>
              <p:nvPr/>
            </p:nvSpPr>
            <p:spPr bwMode="auto">
              <a:xfrm>
                <a:off x="4267200" y="3429000"/>
                <a:ext cx="152400" cy="152400"/>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53" name="Straight Arrow Connector 52"/>
              <p:cNvCxnSpPr/>
              <p:nvPr/>
            </p:nvCxnSpPr>
            <p:spPr bwMode="auto">
              <a:xfrm rot="5400000" flipH="1" flipV="1">
                <a:off x="5410200" y="35814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54" name="Straight Arrow Connector 53"/>
              <p:cNvCxnSpPr/>
              <p:nvPr/>
            </p:nvCxnSpPr>
            <p:spPr bwMode="auto">
              <a:xfrm rot="16200000" flipH="1">
                <a:off x="4267200" y="3581400"/>
                <a:ext cx="3048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grpSp>
        <p:cxnSp>
          <p:nvCxnSpPr>
            <p:cNvPr id="55" name="Straight Arrow Connector 54"/>
            <p:cNvCxnSpPr/>
            <p:nvPr/>
          </p:nvCxnSpPr>
          <p:spPr bwMode="auto">
            <a:xfrm rot="5400000" flipH="1" flipV="1">
              <a:off x="3124200" y="2819400"/>
              <a:ext cx="304800" cy="152400"/>
            </a:xfrm>
            <a:prstGeom prst="straightConnector1">
              <a:avLst/>
            </a:prstGeom>
            <a:solidFill>
              <a:schemeClr val="accent1"/>
            </a:solidFill>
            <a:ln w="38100" cap="flat" cmpd="dbl" algn="ctr">
              <a:solidFill>
                <a:schemeClr val="tx1"/>
              </a:solidFill>
              <a:prstDash val="solid"/>
              <a:round/>
              <a:headEnd type="oval" w="sm" len="sm"/>
              <a:tailEnd type="stealth" w="med" len="med"/>
            </a:ln>
            <a:effectLst/>
          </p:spPr>
        </p:cxnSp>
        <p:cxnSp>
          <p:nvCxnSpPr>
            <p:cNvPr id="88" name="Straight Arrow Connector 87"/>
            <p:cNvCxnSpPr/>
            <p:nvPr/>
          </p:nvCxnSpPr>
          <p:spPr bwMode="auto">
            <a:xfrm rot="5400000" flipH="1" flipV="1">
              <a:off x="4724400" y="2514600"/>
              <a:ext cx="304800" cy="152400"/>
            </a:xfrm>
            <a:prstGeom prst="straightConnector1">
              <a:avLst/>
            </a:prstGeom>
            <a:solidFill>
              <a:schemeClr val="accent1"/>
            </a:solidFill>
            <a:ln w="38100" cap="flat" cmpd="dbl" algn="ctr">
              <a:solidFill>
                <a:schemeClr val="tx1"/>
              </a:solidFill>
              <a:prstDash val="solid"/>
              <a:round/>
              <a:headEnd type="oval" w="sm" len="sm"/>
              <a:tailEnd type="stealth" w="med" len="med"/>
            </a:ln>
            <a:effectLst/>
          </p:spPr>
        </p:cxnSp>
        <p:sp>
          <p:nvSpPr>
            <p:cNvPr id="97" name="TextBox 96"/>
            <p:cNvSpPr txBox="1"/>
            <p:nvPr/>
          </p:nvSpPr>
          <p:spPr>
            <a:xfrm>
              <a:off x="7467600" y="2590800"/>
              <a:ext cx="914400" cy="152400"/>
            </a:xfrm>
            <a:prstGeom prst="rect">
              <a:avLst/>
            </a:prstGeom>
            <a:noFill/>
          </p:spPr>
          <p:txBody>
            <a:bodyPr wrap="none" lIns="0" tIns="0" rIns="0" bIns="0" rtlCol="0" anchor="ctr" anchorCtr="0">
              <a:noAutofit/>
            </a:bodyPr>
            <a:lstStyle/>
            <a:p>
              <a:r>
                <a:rPr lang="en-US" sz="800" dirty="0" smtClean="0"/>
                <a:t>Residual</a:t>
              </a:r>
              <a:endParaRPr lang="en-US" sz="800" dirty="0"/>
            </a:p>
          </p:txBody>
        </p:sp>
        <p:sp>
          <p:nvSpPr>
            <p:cNvPr id="98" name="TextBox 97"/>
            <p:cNvSpPr txBox="1"/>
            <p:nvPr/>
          </p:nvSpPr>
          <p:spPr>
            <a:xfrm>
              <a:off x="7467600" y="2819400"/>
              <a:ext cx="914400" cy="152400"/>
            </a:xfrm>
            <a:prstGeom prst="rect">
              <a:avLst/>
            </a:prstGeom>
            <a:noFill/>
          </p:spPr>
          <p:txBody>
            <a:bodyPr wrap="none" lIns="0" tIns="0" rIns="0" bIns="0" rtlCol="0" anchor="ctr" anchorCtr="0">
              <a:noAutofit/>
            </a:bodyPr>
            <a:lstStyle/>
            <a:p>
              <a:r>
                <a:rPr lang="en-US" sz="800" dirty="0" smtClean="0"/>
                <a:t>Restrict</a:t>
              </a:r>
              <a:endParaRPr lang="en-US" sz="800" dirty="0"/>
            </a:p>
          </p:txBody>
        </p:sp>
        <p:sp>
          <p:nvSpPr>
            <p:cNvPr id="99" name="TextBox 98"/>
            <p:cNvSpPr txBox="1"/>
            <p:nvPr/>
          </p:nvSpPr>
          <p:spPr>
            <a:xfrm>
              <a:off x="7467600" y="3048000"/>
              <a:ext cx="914400" cy="152400"/>
            </a:xfrm>
            <a:prstGeom prst="rect">
              <a:avLst/>
            </a:prstGeom>
            <a:noFill/>
          </p:spPr>
          <p:txBody>
            <a:bodyPr wrap="none" lIns="0" tIns="0" rIns="0" bIns="0" rtlCol="0" anchor="ctr" anchorCtr="0">
              <a:noAutofit/>
            </a:bodyPr>
            <a:lstStyle/>
            <a:p>
              <a:r>
                <a:rPr lang="en-US" sz="800" dirty="0" smtClean="0"/>
                <a:t>Bottom Solve</a:t>
              </a:r>
              <a:endParaRPr lang="en-US" sz="800" dirty="0"/>
            </a:p>
          </p:txBody>
        </p:sp>
        <p:sp>
          <p:nvSpPr>
            <p:cNvPr id="100" name="TextBox 99"/>
            <p:cNvSpPr txBox="1"/>
            <p:nvPr/>
          </p:nvSpPr>
          <p:spPr>
            <a:xfrm>
              <a:off x="7467600" y="3276600"/>
              <a:ext cx="914400" cy="152400"/>
            </a:xfrm>
            <a:prstGeom prst="rect">
              <a:avLst/>
            </a:prstGeom>
            <a:noFill/>
          </p:spPr>
          <p:txBody>
            <a:bodyPr wrap="none" lIns="0" tIns="0" rIns="0" bIns="0" rtlCol="0" anchor="ctr" anchorCtr="0">
              <a:noAutofit/>
            </a:bodyPr>
            <a:lstStyle/>
            <a:p>
              <a:r>
                <a:rPr lang="en-US" sz="800" dirty="0" smtClean="0"/>
                <a:t>Interpolate</a:t>
              </a:r>
              <a:endParaRPr lang="en-US" sz="800" dirty="0"/>
            </a:p>
          </p:txBody>
        </p:sp>
        <p:sp>
          <p:nvSpPr>
            <p:cNvPr id="101" name="TextBox 100"/>
            <p:cNvSpPr txBox="1"/>
            <p:nvPr/>
          </p:nvSpPr>
          <p:spPr>
            <a:xfrm>
              <a:off x="7467600" y="3505200"/>
              <a:ext cx="914400" cy="152400"/>
            </a:xfrm>
            <a:prstGeom prst="rect">
              <a:avLst/>
            </a:prstGeom>
            <a:noFill/>
          </p:spPr>
          <p:txBody>
            <a:bodyPr wrap="none" lIns="0" tIns="0" rIns="0" bIns="0" rtlCol="0" anchor="ctr" anchorCtr="0">
              <a:noAutofit/>
            </a:bodyPr>
            <a:lstStyle/>
            <a:p>
              <a:r>
                <a:rPr lang="en-US" sz="800" dirty="0" smtClean="0"/>
                <a:t>Interpolate (High Order)</a:t>
              </a:r>
              <a:endParaRPr lang="en-US" sz="800" dirty="0"/>
            </a:p>
          </p:txBody>
        </p:sp>
        <p:sp>
          <p:nvSpPr>
            <p:cNvPr id="102" name="Rectangle 101"/>
            <p:cNvSpPr/>
            <p:nvPr/>
          </p:nvSpPr>
          <p:spPr bwMode="auto">
            <a:xfrm>
              <a:off x="7239000" y="2362200"/>
              <a:ext cx="152400" cy="1524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03" name="Rectangle 102"/>
            <p:cNvSpPr/>
            <p:nvPr/>
          </p:nvSpPr>
          <p:spPr bwMode="auto">
            <a:xfrm>
              <a:off x="7239000" y="2590800"/>
              <a:ext cx="152400" cy="152400"/>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104" name="Straight Arrow Connector 103"/>
            <p:cNvCxnSpPr/>
            <p:nvPr/>
          </p:nvCxnSpPr>
          <p:spPr bwMode="auto">
            <a:xfrm rot="5400000" flipH="1" flipV="1">
              <a:off x="7315200" y="3505200"/>
              <a:ext cx="152400" cy="152400"/>
            </a:xfrm>
            <a:prstGeom prst="straightConnector1">
              <a:avLst/>
            </a:prstGeom>
            <a:solidFill>
              <a:schemeClr val="accent1"/>
            </a:solidFill>
            <a:ln w="38100" cap="flat" cmpd="dbl" algn="ctr">
              <a:solidFill>
                <a:schemeClr val="tx1"/>
              </a:solidFill>
              <a:prstDash val="solid"/>
              <a:round/>
              <a:headEnd type="oval" w="sm" len="sm"/>
              <a:tailEnd type="stealth" w="med" len="med"/>
            </a:ln>
            <a:effectLst/>
          </p:spPr>
        </p:cxnSp>
        <p:sp>
          <p:nvSpPr>
            <p:cNvPr id="105" name="Rectangle 104"/>
            <p:cNvSpPr/>
            <p:nvPr/>
          </p:nvSpPr>
          <p:spPr bwMode="auto">
            <a:xfrm>
              <a:off x="7239000" y="3048000"/>
              <a:ext cx="152400" cy="152400"/>
            </a:xfrm>
            <a:prstGeom prst="rect">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106" name="Straight Arrow Connector 105"/>
            <p:cNvCxnSpPr/>
            <p:nvPr/>
          </p:nvCxnSpPr>
          <p:spPr bwMode="auto">
            <a:xfrm rot="5400000" flipH="1" flipV="1">
              <a:off x="7315200" y="3276600"/>
              <a:ext cx="152400" cy="152400"/>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cxnSp>
          <p:nvCxnSpPr>
            <p:cNvPr id="107" name="Straight Arrow Connector 106"/>
            <p:cNvCxnSpPr/>
            <p:nvPr/>
          </p:nvCxnSpPr>
          <p:spPr bwMode="auto">
            <a:xfrm>
              <a:off x="7315200" y="2819400"/>
              <a:ext cx="152400" cy="152399"/>
            </a:xfrm>
            <a:prstGeom prst="straightConnector1">
              <a:avLst/>
            </a:prstGeom>
            <a:solidFill>
              <a:schemeClr val="accent1"/>
            </a:solidFill>
            <a:ln w="19050" cap="flat" cmpd="sng" algn="ctr">
              <a:solidFill>
                <a:schemeClr val="tx1"/>
              </a:solidFill>
              <a:prstDash val="solid"/>
              <a:round/>
              <a:headEnd type="oval" w="med" len="med"/>
              <a:tailEnd type="stealth" w="lg" len="lg"/>
            </a:ln>
            <a:effectLst/>
          </p:spPr>
        </p:cxnSp>
      </p:grpSp>
      <p:grpSp>
        <p:nvGrpSpPr>
          <p:cNvPr id="30" name="Group 118"/>
          <p:cNvGrpSpPr/>
          <p:nvPr/>
        </p:nvGrpSpPr>
        <p:grpSpPr>
          <a:xfrm>
            <a:off x="536575" y="2514600"/>
            <a:ext cx="8226425" cy="1905000"/>
            <a:chOff x="536575" y="2133600"/>
            <a:chExt cx="8226425" cy="1905000"/>
          </a:xfrm>
        </p:grpSpPr>
        <p:sp>
          <p:nvSpPr>
            <p:cNvPr id="117" name="Content Placeholder 2"/>
            <p:cNvSpPr txBox="1">
              <a:spLocks/>
            </p:cNvSpPr>
            <p:nvPr/>
          </p:nvSpPr>
          <p:spPr bwMode="auto">
            <a:xfrm>
              <a:off x="536575" y="3657600"/>
              <a:ext cx="8226425" cy="38100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0080"/>
                </a:buClr>
                <a:buSzPct val="85000"/>
                <a:buFont typeface="Wingdings" pitchFamily="-110" charset="2"/>
                <a:buChar char="v"/>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Fine grids (those in slow “capacity” memory) are accessed only twice</a:t>
              </a:r>
            </a:p>
          </p:txBody>
        </p:sp>
        <p:sp>
          <p:nvSpPr>
            <p:cNvPr id="118" name="Rectangle 117"/>
            <p:cNvSpPr/>
            <p:nvPr/>
          </p:nvSpPr>
          <p:spPr bwMode="auto">
            <a:xfrm>
              <a:off x="4724400" y="2133600"/>
              <a:ext cx="2209800" cy="304800"/>
            </a:xfrm>
            <a:prstGeom prst="rect">
              <a:avLst/>
            </a:prstGeom>
            <a:solidFill>
              <a:srgbClr val="008000">
                <a:alpha val="15000"/>
              </a:srgbClr>
            </a:solidFill>
            <a:ln w="9525" cap="flat" cmpd="sng" algn="ctr">
              <a:solidFill>
                <a:srgbClr val="008000">
                  <a:alpha val="5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grpSp>
      <p:grpSp>
        <p:nvGrpSpPr>
          <p:cNvPr id="31" name="Group 119"/>
          <p:cNvGrpSpPr/>
          <p:nvPr/>
        </p:nvGrpSpPr>
        <p:grpSpPr>
          <a:xfrm>
            <a:off x="533400" y="2819400"/>
            <a:ext cx="8226425" cy="2133600"/>
            <a:chOff x="536575" y="2133600"/>
            <a:chExt cx="8226425" cy="2133600"/>
          </a:xfrm>
        </p:grpSpPr>
        <p:sp>
          <p:nvSpPr>
            <p:cNvPr id="121" name="Content Placeholder 2"/>
            <p:cNvSpPr txBox="1">
              <a:spLocks/>
            </p:cNvSpPr>
            <p:nvPr/>
          </p:nvSpPr>
          <p:spPr bwMode="auto">
            <a:xfrm>
              <a:off x="536575" y="3657600"/>
              <a:ext cx="8226425" cy="60960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0080"/>
                </a:buClr>
                <a:buSzPct val="85000"/>
                <a:buFont typeface="Wingdings" pitchFamily="-110" charset="2"/>
                <a:buChar char="v"/>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Coarser grids (those </a:t>
              </a:r>
              <a:r>
                <a:rPr lang="en-US" sz="1800" kern="0" dirty="0" smtClean="0">
                  <a:latin typeface="+mn-lt"/>
                  <a:ea typeface="+mn-ea"/>
                  <a:cs typeface="+mn-cs"/>
                </a:rPr>
                <a:t>that </a:t>
              </a:r>
              <a:r>
                <a:rPr kumimoji="0" lang="en-US" sz="1800" b="0" i="0" u="none" strike="noStrike" kern="0" cap="none" spc="0" normalizeH="0" baseline="0" noProof="0" dirty="0" smtClean="0">
                  <a:ln>
                    <a:noFill/>
                  </a:ln>
                  <a:solidFill>
                    <a:schemeClr val="tx1"/>
                  </a:solidFill>
                  <a:effectLst/>
                  <a:uLnTx/>
                  <a:uFillTx/>
                  <a:latin typeface="+mn-lt"/>
                  <a:ea typeface="+mn-ea"/>
                  <a:cs typeface="+mn-cs"/>
                </a:rPr>
                <a:t>have progressively smaller working sets) are accessed progressively</a:t>
              </a:r>
              <a:r>
                <a:rPr kumimoji="0" lang="en-US" sz="1800" b="0" i="0" u="none" strike="noStrike" kern="0" cap="none" spc="0" normalizeH="0" noProof="0" dirty="0" smtClean="0">
                  <a:ln>
                    <a:noFill/>
                  </a:ln>
                  <a:solidFill>
                    <a:schemeClr val="tx1"/>
                  </a:solidFill>
                  <a:effectLst/>
                  <a:uLnTx/>
                  <a:uFillTx/>
                  <a:latin typeface="+mn-lt"/>
                  <a:ea typeface="+mn-ea"/>
                  <a:cs typeface="+mn-cs"/>
                </a:rPr>
                <a:t> more</a:t>
              </a:r>
            </a:p>
            <a:p>
              <a:pPr marL="342900" marR="0" lvl="0" indent="-342900" algn="l" defTabSz="914400" rtl="0" eaLnBrk="1" fontAlgn="base" latinLnBrk="0" hangingPunct="1">
                <a:lnSpc>
                  <a:spcPct val="100000"/>
                </a:lnSpc>
                <a:spcBef>
                  <a:spcPct val="20000"/>
                </a:spcBef>
                <a:spcAft>
                  <a:spcPct val="0"/>
                </a:spcAft>
                <a:buClr>
                  <a:srgbClr val="000080"/>
                </a:buClr>
                <a:buSzPct val="85000"/>
                <a:buFont typeface="Wingdings" pitchFamily="-110" charset="2"/>
                <a:buChar char="v"/>
                <a:tabLst/>
                <a:defRPr/>
              </a:pPr>
              <a:r>
                <a:rPr lang="en-US" sz="1800" b="1" kern="0" baseline="0" dirty="0" smtClean="0">
                  <a:solidFill>
                    <a:srgbClr val="FF0080"/>
                  </a:solidFill>
                  <a:latin typeface="+mn-lt"/>
                  <a:ea typeface="+mn-ea"/>
                  <a:cs typeface="+mn-cs"/>
                </a:rPr>
                <a:t>Same</a:t>
              </a:r>
              <a:r>
                <a:rPr lang="en-US" sz="1800" b="1" kern="0" dirty="0" smtClean="0">
                  <a:solidFill>
                    <a:srgbClr val="FF0080"/>
                  </a:solidFill>
                  <a:latin typeface="+mn-lt"/>
                  <a:ea typeface="+mn-ea"/>
                  <a:cs typeface="+mn-cs"/>
                </a:rPr>
                <a:t> routines are used many times with highly varied working sets</a:t>
              </a:r>
              <a:endParaRPr kumimoji="0" lang="en-US" sz="1800" b="1" i="0" u="none" strike="noStrike" kern="0" cap="none" spc="0" normalizeH="0" baseline="0" noProof="0" dirty="0" smtClean="0">
                <a:ln>
                  <a:noFill/>
                </a:ln>
                <a:solidFill>
                  <a:srgbClr val="FF0080"/>
                </a:solidFill>
                <a:effectLst/>
                <a:uLnTx/>
                <a:uFillTx/>
                <a:latin typeface="+mn-lt"/>
                <a:ea typeface="+mn-ea"/>
                <a:cs typeface="+mn-cs"/>
              </a:endParaRPr>
            </a:p>
          </p:txBody>
        </p:sp>
        <p:sp>
          <p:nvSpPr>
            <p:cNvPr id="122" name="Rectangle 121"/>
            <p:cNvSpPr/>
            <p:nvPr/>
          </p:nvSpPr>
          <p:spPr bwMode="auto">
            <a:xfrm>
              <a:off x="1069975" y="2133600"/>
              <a:ext cx="5867400" cy="914400"/>
            </a:xfrm>
            <a:prstGeom prst="rect">
              <a:avLst/>
            </a:prstGeom>
            <a:solidFill>
              <a:srgbClr val="FF6600">
                <a:alpha val="15000"/>
              </a:srgbClr>
            </a:solidFill>
            <a:ln w="9525" cap="flat" cmpd="sng" algn="ctr">
              <a:solidFill>
                <a:srgbClr val="FF6600">
                  <a:alpha val="5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grpSp>
      <p:grpSp>
        <p:nvGrpSpPr>
          <p:cNvPr id="32" name="Group 122"/>
          <p:cNvGrpSpPr/>
          <p:nvPr/>
        </p:nvGrpSpPr>
        <p:grpSpPr>
          <a:xfrm>
            <a:off x="533400" y="3733800"/>
            <a:ext cx="8226425" cy="1905000"/>
            <a:chOff x="536575" y="2743200"/>
            <a:chExt cx="8226425" cy="1905000"/>
          </a:xfrm>
        </p:grpSpPr>
        <p:sp>
          <p:nvSpPr>
            <p:cNvPr id="124" name="Content Placeholder 2"/>
            <p:cNvSpPr txBox="1">
              <a:spLocks/>
            </p:cNvSpPr>
            <p:nvPr/>
          </p:nvSpPr>
          <p:spPr bwMode="auto">
            <a:xfrm>
              <a:off x="536575" y="4267200"/>
              <a:ext cx="8226425" cy="38100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0080"/>
                </a:buClr>
                <a:buSzPct val="85000"/>
                <a:buFont typeface="Wingdings" pitchFamily="-110" charset="2"/>
                <a:buChar char="v"/>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Coarsest grids are likely latency-limited (</a:t>
              </a:r>
              <a:r>
                <a:rPr kumimoji="0" lang="en-US" sz="1800" b="1" i="0" u="none" strike="noStrike" kern="0" cap="none" spc="0" normalizeH="0" baseline="0" noProof="0" dirty="0" smtClean="0">
                  <a:ln>
                    <a:noFill/>
                  </a:ln>
                  <a:solidFill>
                    <a:srgbClr val="0000FF"/>
                  </a:solidFill>
                  <a:effectLst/>
                  <a:uLnTx/>
                  <a:uFillTx/>
                  <a:latin typeface="+mn-lt"/>
                  <a:ea typeface="+mn-ea"/>
                  <a:cs typeface="+mn-cs"/>
                </a:rPr>
                <a:t>run on host?</a:t>
              </a:r>
              <a:r>
                <a:rPr kumimoji="0" lang="en-US" sz="1800" b="0" i="0" u="none" strike="noStrike" kern="0" cap="none" spc="0" normalizeH="0" baseline="0" noProof="0" dirty="0" smtClean="0">
                  <a:ln>
                    <a:noFill/>
                  </a:ln>
                  <a:solidFill>
                    <a:schemeClr val="tx1"/>
                  </a:solidFill>
                  <a:effectLst/>
                  <a:uLnTx/>
                  <a:uFillTx/>
                  <a:latin typeface="+mn-lt"/>
                  <a:ea typeface="+mn-ea"/>
                  <a:cs typeface="+mn-cs"/>
                </a:rPr>
                <a:t>)</a:t>
              </a:r>
            </a:p>
          </p:txBody>
        </p:sp>
        <p:sp>
          <p:nvSpPr>
            <p:cNvPr id="125" name="Rectangle 124"/>
            <p:cNvSpPr/>
            <p:nvPr/>
          </p:nvSpPr>
          <p:spPr bwMode="auto">
            <a:xfrm>
              <a:off x="1069975" y="2743200"/>
              <a:ext cx="5257800" cy="304800"/>
            </a:xfrm>
            <a:prstGeom prst="rect">
              <a:avLst/>
            </a:prstGeom>
            <a:solidFill>
              <a:srgbClr val="FF0080">
                <a:alpha val="15000"/>
              </a:srgbClr>
            </a:solidFill>
            <a:ln w="9525" cap="flat" cmpd="sng" algn="ctr">
              <a:solidFill>
                <a:srgbClr val="FF0080">
                  <a:alpha val="5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grpSp>
      <p:sp>
        <p:nvSpPr>
          <p:cNvPr id="127" name="Content Placeholder 2"/>
          <p:cNvSpPr txBox="1">
            <a:spLocks/>
          </p:cNvSpPr>
          <p:nvPr/>
        </p:nvSpPr>
        <p:spPr bwMode="auto">
          <a:xfrm>
            <a:off x="533400" y="5562600"/>
            <a:ext cx="8226425" cy="68580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0080"/>
              </a:buClr>
              <a:buSzPct val="85000"/>
              <a:buFont typeface="Wingdings" pitchFamily="-110" charset="2"/>
              <a:buChar char="v"/>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FMG sends O(log</a:t>
            </a:r>
            <a:r>
              <a:rPr kumimoji="0" lang="en-US" sz="1800" b="0" i="0" u="none" strike="noStrike" kern="0" cap="none" spc="0" normalizeH="0" baseline="30000" noProof="0" dirty="0" smtClean="0">
                <a:ln>
                  <a:noFill/>
                </a:ln>
                <a:solidFill>
                  <a:schemeClr val="tx1"/>
                </a:solidFill>
                <a:effectLst/>
                <a:uLnTx/>
                <a:uFillTx/>
                <a:latin typeface="+mn-lt"/>
                <a:ea typeface="+mn-ea"/>
                <a:cs typeface="+mn-cs"/>
              </a:rPr>
              <a:t>2</a:t>
            </a:r>
            <a:r>
              <a:rPr kumimoji="0" lang="en-US" sz="1800" b="0" i="0" u="none" strike="noStrike" kern="0" cap="none" spc="0" normalizeH="0" baseline="0" noProof="0" dirty="0" smtClean="0">
                <a:ln>
                  <a:noFill/>
                </a:ln>
                <a:solidFill>
                  <a:schemeClr val="tx1"/>
                </a:solidFill>
                <a:effectLst/>
                <a:uLnTx/>
                <a:uFillTx/>
                <a:latin typeface="+mn-lt"/>
                <a:ea typeface="+mn-ea"/>
                <a:cs typeface="+mn-cs"/>
              </a:rPr>
              <a:t>(P)) messages (</a:t>
            </a:r>
            <a:r>
              <a:rPr kumimoji="0" lang="en-US" sz="1800" b="1" i="0" u="none" strike="noStrike" kern="0" cap="none" spc="0" normalizeH="0" baseline="0" noProof="0" dirty="0" smtClean="0">
                <a:ln>
                  <a:noFill/>
                </a:ln>
                <a:solidFill>
                  <a:srgbClr val="0000FF"/>
                </a:solidFill>
                <a:effectLst/>
                <a:uLnTx/>
                <a:uFillTx/>
                <a:latin typeface="+mn-lt"/>
                <a:ea typeface="+mn-ea"/>
                <a:cs typeface="+mn-cs"/>
              </a:rPr>
              <a:t>needs</a:t>
            </a:r>
            <a:r>
              <a:rPr kumimoji="0" lang="en-US" sz="1800" b="1" i="0" u="none" strike="noStrike" kern="0" cap="none" spc="0" normalizeH="0" noProof="0" dirty="0" smtClean="0">
                <a:ln>
                  <a:noFill/>
                </a:ln>
                <a:solidFill>
                  <a:srgbClr val="0000FF"/>
                </a:solidFill>
                <a:effectLst/>
                <a:uLnTx/>
                <a:uFillTx/>
                <a:latin typeface="+mn-lt"/>
                <a:ea typeface="+mn-ea"/>
                <a:cs typeface="+mn-cs"/>
              </a:rPr>
              <a:t> </a:t>
            </a:r>
            <a:r>
              <a:rPr kumimoji="0" lang="en-US" sz="1800" b="1" i="0" u="none" strike="noStrike" kern="0" cap="none" spc="0" normalizeH="0" baseline="0" noProof="0" dirty="0" smtClean="0">
                <a:ln>
                  <a:noFill/>
                </a:ln>
                <a:solidFill>
                  <a:srgbClr val="0000FF"/>
                </a:solidFill>
                <a:effectLst/>
                <a:uLnTx/>
                <a:uFillTx/>
                <a:latin typeface="+mn-lt"/>
                <a:ea typeface="+mn-ea"/>
                <a:cs typeface="+mn-cs"/>
              </a:rPr>
              <a:t>low overhead communication</a:t>
            </a:r>
            <a:r>
              <a:rPr lang="en-US" sz="1800" kern="0" dirty="0" smtClean="0">
                <a:latin typeface="+mn-lt"/>
                <a:ea typeface="+mn-ea"/>
                <a:cs typeface="+mn-cs"/>
              </a:rPr>
              <a:t>)</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000080"/>
              </a:buClr>
              <a:buSzPct val="85000"/>
              <a:buFont typeface="Wingdings" pitchFamily="-110" charset="2"/>
              <a:buChar char="v"/>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Stresses many aspect of the system (</a:t>
            </a:r>
            <a:r>
              <a:rPr lang="en-US" sz="1800" kern="0" noProof="0" dirty="0" smtClean="0">
                <a:latin typeface="+mn-lt"/>
                <a:ea typeface="+mn-ea"/>
                <a:cs typeface="+mn-cs"/>
              </a:rPr>
              <a:t>memory </a:t>
            </a:r>
            <a:r>
              <a:rPr lang="en-US" sz="1800" kern="0" dirty="0" smtClean="0">
                <a:latin typeface="+mn-lt"/>
                <a:ea typeface="+mn-ea"/>
                <a:cs typeface="+mn-cs"/>
              </a:rPr>
              <a:t>hierarchy, network, compute, threading overheads, heterogeneity, …)</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dirty="0" smtClean="0"/>
              <a:t>HPGMG-FV detailed timing….</a:t>
            </a:r>
            <a:endParaRPr lang="en-US" dirty="0"/>
          </a:p>
        </p:txBody>
      </p:sp>
      <p:sp>
        <p:nvSpPr>
          <p:cNvPr id="3" name="Content Placeholder 2"/>
          <p:cNvSpPr>
            <a:spLocks noGrp="1"/>
          </p:cNvSpPr>
          <p:nvPr>
            <p:ph idx="1"/>
          </p:nvPr>
        </p:nvSpPr>
        <p:spPr>
          <a:xfrm>
            <a:off x="0" y="1296987"/>
            <a:ext cx="9143999" cy="5256213"/>
          </a:xfrm>
        </p:spPr>
        <p:txBody>
          <a:bodyPr/>
          <a:lstStyle/>
          <a:p>
            <a:pPr marL="0" indent="0">
              <a:spcBef>
                <a:spcPts val="0"/>
              </a:spcBef>
              <a:buNone/>
            </a:pPr>
            <a:r>
              <a:rPr lang="en-US" sz="700" dirty="0" smtClean="0">
                <a:latin typeface="Monaco"/>
                <a:cs typeface="Monaco"/>
              </a:rPr>
              <a:t>                                     0            1            2            3            4            5            6            7            8            9</a:t>
            </a:r>
          </a:p>
          <a:p>
            <a:pPr marL="0" indent="0">
              <a:spcBef>
                <a:spcPts val="0"/>
              </a:spcBef>
              <a:buNone/>
            </a:pPr>
            <a:r>
              <a:rPr lang="en-US" sz="700" dirty="0" smtClean="0">
                <a:latin typeface="Monaco"/>
                <a:cs typeface="Monaco"/>
              </a:rPr>
              <a:t>box dimension                    128^3         64^3         32^3         16^3          8^3          8^3          8^3          4^3          2^3          9^3        total</a:t>
            </a:r>
          </a:p>
          <a:p>
            <a:pPr marL="0" indent="0">
              <a:spcBef>
                <a:spcPts val="0"/>
              </a:spcBef>
              <a:buNone/>
            </a:pPr>
            <a:r>
              <a:rPr lang="en-US" sz="700" dirty="0" smtClean="0">
                <a:latin typeface="Monaco"/>
                <a:cs typeface="Monaco"/>
              </a:rPr>
              <a:t>------------------        ------------ ------------ ------------ ------------ ------------ ------------ ------------ ------------ ------------ ------------ ------------</a:t>
            </a:r>
          </a:p>
          <a:p>
            <a:pPr marL="0" indent="0">
              <a:spcBef>
                <a:spcPts val="0"/>
              </a:spcBef>
              <a:buNone/>
            </a:pPr>
            <a:r>
              <a:rPr lang="en-US" sz="700" dirty="0" smtClean="0">
                <a:latin typeface="Monaco"/>
                <a:cs typeface="Monaco"/>
              </a:rPr>
              <a:t>smooth                        0.083160     0.009769     0.002024     0.000753     0.000592     0.000711     0.000833     0.001602     0.001382     0.000000     0.100826</a:t>
            </a:r>
          </a:p>
          <a:p>
            <a:pPr marL="0" indent="0">
              <a:spcBef>
                <a:spcPts val="0"/>
              </a:spcBef>
              <a:buNone/>
            </a:pPr>
            <a:r>
              <a:rPr lang="en-US" sz="700" dirty="0" smtClean="0">
                <a:latin typeface="Monaco"/>
                <a:cs typeface="Monaco"/>
              </a:rPr>
              <a:t>residual                      0.018734     0.000940     0.000204     0.000088     0.000073     0.000087     0.000102     0.000181     0.000158     0.000155     0.020721</a:t>
            </a:r>
          </a:p>
          <a:p>
            <a:pPr marL="0" indent="0">
              <a:spcBef>
                <a:spcPts val="0"/>
              </a:spcBef>
              <a:buNone/>
            </a:pPr>
            <a:r>
              <a:rPr lang="en-US" sz="700" dirty="0" err="1" smtClean="0">
                <a:latin typeface="Monaco"/>
                <a:cs typeface="Monaco"/>
              </a:rPr>
              <a:t>applyOp</a:t>
            </a:r>
            <a:r>
              <a:rPr lang="en-US" sz="700" dirty="0" smtClean="0">
                <a:latin typeface="Monaco"/>
                <a:cs typeface="Monaco"/>
              </a:rPr>
              <a:t>                       0.000000     0.000000     0.000000     0.000000     0.000000     0.000000     0.000000     0.000000     0.000000     0.001907     </a:t>
            </a:r>
            <a:r>
              <a:rPr lang="en-US" sz="700" smtClean="0">
                <a:latin typeface="Monaco"/>
                <a:cs typeface="Monaco"/>
              </a:rPr>
              <a:t>0.001907</a:t>
            </a:r>
          </a:p>
          <a:p>
            <a:pPr marL="0" indent="0">
              <a:spcBef>
                <a:spcPts val="0"/>
              </a:spcBef>
              <a:buNone/>
            </a:pPr>
            <a:r>
              <a:rPr lang="en-US" sz="700" smtClean="0">
                <a:latin typeface="Monaco"/>
                <a:cs typeface="Monaco"/>
              </a:rPr>
              <a:t>BLAS1                         0.004449     0.000115     0.000057     0.000053     0.000064     0.000069     0.000082     0.000206     0.000197     0.014692     0.019984</a:t>
            </a:r>
          </a:p>
          <a:p>
            <a:pPr marL="0" indent="0">
              <a:spcBef>
                <a:spcPts val="0"/>
              </a:spcBef>
              <a:buNone/>
            </a:pPr>
            <a:r>
              <a:rPr lang="en-US" sz="700" smtClean="0">
                <a:latin typeface="Monaco"/>
                <a:cs typeface="Monaco"/>
              </a:rPr>
              <a:t>BLAS3                         0.000000     0.000000     0.000000     0.000000     0.000000     0.000000     0.000000     0.000000     0.000000     0.000000     0.000000</a:t>
            </a:r>
          </a:p>
          <a:p>
            <a:pPr marL="0" indent="0">
              <a:spcBef>
                <a:spcPts val="0"/>
              </a:spcBef>
              <a:buNone/>
            </a:pPr>
            <a:r>
              <a:rPr lang="en-US" sz="700" smtClean="0">
                <a:latin typeface="Monaco"/>
                <a:cs typeface="Monaco"/>
              </a:rPr>
              <a:t>Boundary Conditions           0.000000     0.000308     0.000080     0.000017     0.000005     0.000005     0.000005     0.000013     0.000014     0.000011     0.000458</a:t>
            </a:r>
          </a:p>
          <a:p>
            <a:pPr marL="0" indent="0">
              <a:spcBef>
                <a:spcPts val="0"/>
              </a:spcBef>
              <a:buNone/>
            </a:pPr>
            <a:r>
              <a:rPr lang="en-US" sz="700" smtClean="0">
                <a:latin typeface="Monaco"/>
                <a:cs typeface="Monaco"/>
              </a:rPr>
              <a:t>Restriction                   0.000922     0.000350     0.000297     0.000141     0.000435     0.000363     0.000445     0.000603     0.000790     0.000000     0.004346</a:t>
            </a:r>
          </a:p>
          <a:p>
            <a:pPr marL="0" indent="0">
              <a:spcBef>
                <a:spcPts val="0"/>
              </a:spcBef>
              <a:buNone/>
            </a:pPr>
            <a:r>
              <a:rPr lang="en-US" sz="700" smtClean="0">
                <a:latin typeface="Monaco"/>
                <a:cs typeface="Monaco"/>
              </a:rPr>
              <a:t>  local restriction           0.000915     0.000342     0.000288     0.000130     0.000032     0.000037     0.000042     0.000129     0.000146     0.000000     0.002062</a:t>
            </a:r>
          </a:p>
          <a:p>
            <a:pPr marL="0" indent="0">
              <a:spcBef>
                <a:spcPts val="0"/>
              </a:spcBef>
              <a:buNone/>
            </a:pPr>
            <a:r>
              <a:rPr lang="en-US" sz="700" smtClean="0">
                <a:latin typeface="Monaco"/>
                <a:cs typeface="Monaco"/>
              </a:rPr>
              <a:t>  pack MPI buffers            0.000001     0.000001     0.000000     0.000001     0.000001     0.000001     0.000001     0.000001     0.000001     0.000000     0.000007</a:t>
            </a:r>
          </a:p>
          <a:p>
            <a:pPr marL="0" indent="0">
              <a:spcBef>
                <a:spcPts val="0"/>
              </a:spcBef>
              <a:buNone/>
            </a:pPr>
            <a:r>
              <a:rPr lang="en-US" sz="700" smtClean="0">
                <a:latin typeface="Monaco"/>
                <a:cs typeface="Monaco"/>
              </a:rPr>
              <a:t>  unpack MPI buffers          0.000001     0.000001     0.000001     0.000001     0.000095     0.000106     0.000124     0.000140     0.000224     0.000000     0.000694</a:t>
            </a:r>
          </a:p>
          <a:p>
            <a:pPr marL="0" indent="0">
              <a:spcBef>
                <a:spcPts val="0"/>
              </a:spcBef>
              <a:buNone/>
            </a:pPr>
            <a:r>
              <a:rPr lang="en-US" sz="700" smtClean="0">
                <a:latin typeface="Monaco"/>
                <a:cs typeface="Monaco"/>
              </a:rPr>
              <a:t>  MPI_Isend                   0.000001     0.000000     0.000001     0.000001     0.000001     0.000001     0.000001     0.000001     0.000001     0.000000     0.000007</a:t>
            </a:r>
          </a:p>
          <a:p>
            <a:pPr marL="0" indent="0">
              <a:spcBef>
                <a:spcPts val="0"/>
              </a:spcBef>
              <a:buNone/>
            </a:pPr>
            <a:r>
              <a:rPr lang="en-US" sz="700" smtClean="0">
                <a:latin typeface="Monaco"/>
                <a:cs typeface="Monaco"/>
              </a:rPr>
              <a:t>  MPI_Irecv                   0.000001     0.000001     0.000001     0.000001     0.000035     0.000045     0.000061     0.000056     0.000063     0.000000     0.000263</a:t>
            </a:r>
          </a:p>
          <a:p>
            <a:pPr marL="0" indent="0">
              <a:spcBef>
                <a:spcPts val="0"/>
              </a:spcBef>
              <a:buNone/>
            </a:pPr>
            <a:r>
              <a:rPr lang="en-US" sz="700" smtClean="0">
                <a:latin typeface="Monaco"/>
                <a:cs typeface="Monaco"/>
              </a:rPr>
              <a:t>  MPI_Waitall                 0.000000     0.000001     0.000001     0.000001     0.000263     0.000164     0.000205     0.000263     0.000340     0.000000     0.001239</a:t>
            </a:r>
          </a:p>
          <a:p>
            <a:pPr marL="0" indent="0">
              <a:spcBef>
                <a:spcPts val="0"/>
              </a:spcBef>
              <a:buNone/>
            </a:pPr>
            <a:r>
              <a:rPr lang="en-US" sz="700" smtClean="0">
                <a:latin typeface="Monaco"/>
                <a:cs typeface="Monaco"/>
              </a:rPr>
              <a:t>Interpolation                 </a:t>
            </a:r>
            <a:r>
              <a:rPr lang="en-US" sz="700" dirty="0" smtClean="0">
                <a:latin typeface="Monaco"/>
                <a:cs typeface="Monaco"/>
              </a:rPr>
              <a:t>0.002921     0.001742     0.001107     0.000369     0.000499     0.000579     0.000741     0.000631     0.000740     0.000000     0.009329</a:t>
            </a:r>
          </a:p>
          <a:p>
            <a:pPr marL="0" indent="0">
              <a:spcBef>
                <a:spcPts val="0"/>
              </a:spcBef>
              <a:buNone/>
            </a:pPr>
            <a:r>
              <a:rPr lang="en-US" sz="700" dirty="0" smtClean="0">
                <a:latin typeface="Monaco"/>
                <a:cs typeface="Monaco"/>
              </a:rPr>
              <a:t>  local interpolation         0.002916     0.001735     0.001098     0.000358     0.000068     0.000077     0.000085     0.000137     0.000147     0.000000     0.006621</a:t>
            </a:r>
          </a:p>
          <a:p>
            <a:pPr marL="0" indent="0">
              <a:spcBef>
                <a:spcPts val="0"/>
              </a:spcBef>
              <a:buNone/>
            </a:pPr>
            <a:r>
              <a:rPr lang="en-US" sz="700" dirty="0" smtClean="0">
                <a:latin typeface="Monaco"/>
                <a:cs typeface="Monaco"/>
              </a:rPr>
              <a:t>  pack MPI buffers            0.000000     0.000000     0.000001     0.000001     0.000157     0.000179     0.000202     0.000147     0.000238     0.000000     0.000926</a:t>
            </a:r>
          </a:p>
          <a:p>
            <a:pPr marL="0" indent="0">
              <a:spcBef>
                <a:spcPts val="0"/>
              </a:spcBef>
              <a:buNone/>
            </a:pPr>
            <a:r>
              <a:rPr lang="en-US" sz="700" dirty="0" smtClean="0">
                <a:latin typeface="Monaco"/>
                <a:cs typeface="Monaco"/>
              </a:rPr>
              <a:t>  unpack MPI buffers          0.000000     0.000000     0.000001     0.000001     0.000001     0.000001     0.000001     0.000001     0.000002     0.000000     0.000009</a:t>
            </a:r>
          </a:p>
          <a:p>
            <a:pPr marL="0" indent="0">
              <a:spcBef>
                <a:spcPts val="0"/>
              </a:spcBef>
              <a:buNone/>
            </a:pPr>
            <a:r>
              <a:rPr lang="en-US" sz="700" dirty="0" smtClean="0">
                <a:latin typeface="Monaco"/>
                <a:cs typeface="Monaco"/>
              </a:rPr>
              <a:t>  </a:t>
            </a:r>
            <a:r>
              <a:rPr lang="en-US" sz="700" dirty="0" err="1" smtClean="0">
                <a:latin typeface="Monaco"/>
                <a:cs typeface="Monaco"/>
              </a:rPr>
              <a:t>MPI_Isend</a:t>
            </a:r>
            <a:r>
              <a:rPr lang="en-US" sz="700" dirty="0" smtClean="0">
                <a:latin typeface="Monaco"/>
                <a:cs typeface="Monaco"/>
              </a:rPr>
              <a:t>                   0.000000     0.000000     0.000001     0.000001     0.000131     0.000154     0.000196     0.000154     0.000185     0.000000     0.000822</a:t>
            </a:r>
          </a:p>
          <a:p>
            <a:pPr marL="0" indent="0">
              <a:spcBef>
                <a:spcPts val="0"/>
              </a:spcBef>
              <a:buNone/>
            </a:pPr>
            <a:r>
              <a:rPr lang="en-US" sz="700" dirty="0" smtClean="0">
                <a:latin typeface="Monaco"/>
                <a:cs typeface="Monaco"/>
              </a:rPr>
              <a:t>  </a:t>
            </a:r>
            <a:r>
              <a:rPr lang="en-US" sz="700" dirty="0" err="1" smtClean="0">
                <a:latin typeface="Monaco"/>
                <a:cs typeface="Monaco"/>
              </a:rPr>
              <a:t>MPI_Irecv</a:t>
            </a:r>
            <a:r>
              <a:rPr lang="en-US" sz="700" dirty="0" smtClean="0">
                <a:latin typeface="Monaco"/>
                <a:cs typeface="Monaco"/>
              </a:rPr>
              <a:t>                   0.000000     0.000000     0.000001     0.000001     0.000001     0.000001     0.000001     0.000001     0.000001     0.000000     0.000007</a:t>
            </a:r>
          </a:p>
          <a:p>
            <a:pPr marL="0" indent="0">
              <a:spcBef>
                <a:spcPts val="0"/>
              </a:spcBef>
              <a:buNone/>
            </a:pPr>
            <a:r>
              <a:rPr lang="en-US" sz="700" dirty="0" smtClean="0">
                <a:latin typeface="Monaco"/>
                <a:cs typeface="Monaco"/>
              </a:rPr>
              <a:t>  </a:t>
            </a:r>
            <a:r>
              <a:rPr lang="en-US" sz="700" dirty="0" err="1" smtClean="0">
                <a:latin typeface="Monaco"/>
                <a:cs typeface="Monaco"/>
              </a:rPr>
              <a:t>MPI_Waitall</a:t>
            </a:r>
            <a:r>
              <a:rPr lang="en-US" sz="700" dirty="0" smtClean="0">
                <a:latin typeface="Monaco"/>
                <a:cs typeface="Monaco"/>
              </a:rPr>
              <a:t>                 0.000001     0.000001     0.000001     0.000001     0.000132     0.000155     0.000241     0.000176     0.000150     0.000000     0.000856</a:t>
            </a:r>
          </a:p>
          <a:p>
            <a:pPr marL="0" indent="0">
              <a:spcBef>
                <a:spcPts val="0"/>
              </a:spcBef>
              <a:buNone/>
            </a:pPr>
            <a:r>
              <a:rPr lang="en-US" sz="700" dirty="0" smtClean="0">
                <a:latin typeface="Monaco"/>
                <a:cs typeface="Monaco"/>
              </a:rPr>
              <a:t>Ghost Zone Exchange           0.010486     0.005997     0.003671     0.003480     0.003963     0.004767     0.005602     0.007449     0.007796     0.002098     0.055309</a:t>
            </a:r>
          </a:p>
          <a:p>
            <a:pPr marL="0" indent="0">
              <a:spcBef>
                <a:spcPts val="0"/>
              </a:spcBef>
              <a:buNone/>
            </a:pPr>
            <a:r>
              <a:rPr lang="en-US" sz="700" dirty="0" smtClean="0">
                <a:latin typeface="Monaco"/>
                <a:cs typeface="Monaco"/>
              </a:rPr>
              <a:t>  local exchange              0.000003     0.000003     0.000004     0.000005     0.000006     0.000007     0.000008     0.001059     0.001659     0.001838     0.004589</a:t>
            </a:r>
          </a:p>
          <a:p>
            <a:pPr marL="0" indent="0">
              <a:spcBef>
                <a:spcPts val="0"/>
              </a:spcBef>
              <a:buNone/>
            </a:pPr>
            <a:r>
              <a:rPr lang="en-US" sz="700" dirty="0" smtClean="0">
                <a:latin typeface="Monaco"/>
                <a:cs typeface="Monaco"/>
              </a:rPr>
              <a:t>  pack MPI buffers            0.001327     0.000467     0.000442     0.000518     0.000624     0.000743     0.000863     0.000991     0.001208     0.000026     0.007210</a:t>
            </a:r>
          </a:p>
          <a:p>
            <a:pPr marL="0" indent="0">
              <a:spcBef>
                <a:spcPts val="0"/>
              </a:spcBef>
              <a:buNone/>
            </a:pPr>
            <a:r>
              <a:rPr lang="en-US" sz="700" dirty="0" smtClean="0">
                <a:latin typeface="Monaco"/>
                <a:cs typeface="Monaco"/>
              </a:rPr>
              <a:t>  unpack MPI buffers          0.000473     0.000455     0.000485     0.000593     0.000738     0.000878     0.001019     0.001130     0.001331     0.000025     0.007125</a:t>
            </a:r>
          </a:p>
          <a:p>
            <a:pPr marL="0" indent="0">
              <a:spcBef>
                <a:spcPts val="0"/>
              </a:spcBef>
              <a:buNone/>
            </a:pPr>
            <a:r>
              <a:rPr lang="en-US" sz="700" dirty="0" smtClean="0">
                <a:latin typeface="Monaco"/>
                <a:cs typeface="Monaco"/>
              </a:rPr>
              <a:t>  </a:t>
            </a:r>
            <a:r>
              <a:rPr lang="en-US" sz="700" dirty="0" err="1" smtClean="0">
                <a:latin typeface="Monaco"/>
                <a:cs typeface="Monaco"/>
              </a:rPr>
              <a:t>MPI_Isend</a:t>
            </a:r>
            <a:r>
              <a:rPr lang="en-US" sz="700" dirty="0" smtClean="0">
                <a:latin typeface="Monaco"/>
                <a:cs typeface="Monaco"/>
              </a:rPr>
              <a:t>                   0.000302     0.000339     0.000450     0.000781     0.000937     0.001143     0.001334     0.001515     0.001190     0.000018     0.008009</a:t>
            </a:r>
          </a:p>
          <a:p>
            <a:pPr marL="0" indent="0">
              <a:spcBef>
                <a:spcPts val="0"/>
              </a:spcBef>
              <a:buNone/>
            </a:pPr>
            <a:r>
              <a:rPr lang="en-US" sz="700" dirty="0" smtClean="0">
                <a:latin typeface="Monaco"/>
                <a:cs typeface="Monaco"/>
              </a:rPr>
              <a:t>  </a:t>
            </a:r>
            <a:r>
              <a:rPr lang="en-US" sz="700" dirty="0" err="1" smtClean="0">
                <a:latin typeface="Monaco"/>
                <a:cs typeface="Monaco"/>
              </a:rPr>
              <a:t>MPI_Irecv</a:t>
            </a:r>
            <a:r>
              <a:rPr lang="en-US" sz="700" dirty="0" smtClean="0">
                <a:latin typeface="Monaco"/>
                <a:cs typeface="Monaco"/>
              </a:rPr>
              <a:t>                   0.000093     0.000096     0.000140     0.000165     0.000210     0.000250     0.000299     0.000313     0.000257     0.000012     0.001835</a:t>
            </a:r>
          </a:p>
          <a:p>
            <a:pPr marL="0" indent="0">
              <a:spcBef>
                <a:spcPts val="0"/>
              </a:spcBef>
              <a:buNone/>
            </a:pPr>
            <a:r>
              <a:rPr lang="en-US" sz="700" dirty="0" smtClean="0">
                <a:latin typeface="Monaco"/>
                <a:cs typeface="Monaco"/>
              </a:rPr>
              <a:t>  </a:t>
            </a:r>
            <a:r>
              <a:rPr lang="en-US" sz="700" dirty="0" err="1" smtClean="0">
                <a:latin typeface="Monaco"/>
                <a:cs typeface="Monaco"/>
              </a:rPr>
              <a:t>MPI_Waitall</a:t>
            </a:r>
            <a:r>
              <a:rPr lang="en-US" sz="700" dirty="0" smtClean="0">
                <a:latin typeface="Monaco"/>
                <a:cs typeface="Monaco"/>
              </a:rPr>
              <a:t>                 0.008260     0.004603     0.002103     0.001355     0.001370     0.001656     0.001970     0.002306     0.002008     0.000011     0.025641</a:t>
            </a:r>
          </a:p>
          <a:p>
            <a:pPr marL="0" indent="0">
              <a:spcBef>
                <a:spcPts val="0"/>
              </a:spcBef>
              <a:buNone/>
            </a:pPr>
            <a:r>
              <a:rPr lang="en-US" sz="700" dirty="0" err="1" smtClean="0">
                <a:latin typeface="Monaco"/>
                <a:cs typeface="Monaco"/>
              </a:rPr>
              <a:t>MPI_collectives</a:t>
            </a:r>
            <a:r>
              <a:rPr lang="en-US" sz="700" dirty="0" smtClean="0">
                <a:latin typeface="Monaco"/>
                <a:cs typeface="Monaco"/>
              </a:rPr>
              <a:t>               0.001312     0.000000     0.000000     0.000000     0.000000     0.000000     0.000000     0.000000     0.000000     0.002378     0.003691</a:t>
            </a:r>
          </a:p>
          <a:p>
            <a:pPr marL="0" indent="0">
              <a:spcBef>
                <a:spcPts val="0"/>
              </a:spcBef>
              <a:buNone/>
            </a:pPr>
            <a:r>
              <a:rPr lang="en-US" sz="700" dirty="0" smtClean="0">
                <a:latin typeface="Monaco"/>
                <a:cs typeface="Monaco"/>
              </a:rPr>
              <a:t>------------------        ------------ ------------ ------------ ------------ ------------ ------------ ------------ ------------ ------------ ------------ ------------</a:t>
            </a:r>
          </a:p>
          <a:p>
            <a:pPr marL="0" indent="0">
              <a:spcBef>
                <a:spcPts val="0"/>
              </a:spcBef>
              <a:buNone/>
            </a:pPr>
            <a:r>
              <a:rPr lang="en-US" sz="700" dirty="0" smtClean="0">
                <a:latin typeface="Monaco"/>
                <a:cs typeface="Monaco"/>
              </a:rPr>
              <a:t>Total by level                0.122319     0.018799     0.007384     0.004927     0.005706     0.006680     0.008064     0.010724     0.010967     0.021933     0.217503</a:t>
            </a:r>
          </a:p>
          <a:p>
            <a:pPr marL="0" indent="0">
              <a:spcBef>
                <a:spcPts val="0"/>
              </a:spcBef>
              <a:buNone/>
            </a:pPr>
            <a:endParaRPr lang="en-US" sz="700" dirty="0" smtClean="0">
              <a:latin typeface="Monaco"/>
              <a:cs typeface="Monaco"/>
            </a:endParaRPr>
          </a:p>
          <a:p>
            <a:pPr marL="0" indent="0">
              <a:spcBef>
                <a:spcPts val="0"/>
              </a:spcBef>
              <a:buNone/>
            </a:pPr>
            <a:r>
              <a:rPr lang="en-US" sz="700" dirty="0" smtClean="0">
                <a:latin typeface="Monaco"/>
                <a:cs typeface="Monaco"/>
              </a:rPr>
              <a:t>   Total time in </a:t>
            </a:r>
            <a:r>
              <a:rPr lang="en-US" sz="700" dirty="0" err="1" smtClean="0">
                <a:latin typeface="Monaco"/>
                <a:cs typeface="Monaco"/>
              </a:rPr>
              <a:t>MGBuild</a:t>
            </a:r>
            <a:r>
              <a:rPr lang="en-US" sz="700" dirty="0" smtClean="0">
                <a:latin typeface="Monaco"/>
                <a:cs typeface="Monaco"/>
              </a:rPr>
              <a:t>    225.675795 seconds</a:t>
            </a:r>
          </a:p>
          <a:p>
            <a:pPr marL="0" indent="0">
              <a:spcBef>
                <a:spcPts val="0"/>
              </a:spcBef>
              <a:buNone/>
            </a:pPr>
            <a:r>
              <a:rPr lang="en-US" sz="700" dirty="0" smtClean="0">
                <a:latin typeface="Monaco"/>
                <a:cs typeface="Monaco"/>
              </a:rPr>
              <a:t>   Total time in </a:t>
            </a:r>
            <a:r>
              <a:rPr lang="en-US" sz="700" dirty="0" err="1" smtClean="0">
                <a:latin typeface="Monaco"/>
                <a:cs typeface="Monaco"/>
              </a:rPr>
              <a:t>MGSolve</a:t>
            </a:r>
            <a:r>
              <a:rPr lang="en-US" sz="700" dirty="0" smtClean="0">
                <a:latin typeface="Monaco"/>
                <a:cs typeface="Monaco"/>
              </a:rPr>
              <a:t>      0.217941 seconds</a:t>
            </a:r>
          </a:p>
          <a:p>
            <a:pPr marL="0" indent="0">
              <a:spcBef>
                <a:spcPts val="0"/>
              </a:spcBef>
              <a:buNone/>
            </a:pPr>
            <a:r>
              <a:rPr lang="en-US" sz="700" dirty="0" smtClean="0">
                <a:latin typeface="Monaco"/>
                <a:cs typeface="Monaco"/>
              </a:rPr>
              <a:t>      number of </a:t>
            </a:r>
            <a:r>
              <a:rPr lang="en-US" sz="700" dirty="0" err="1" smtClean="0">
                <a:latin typeface="Monaco"/>
                <a:cs typeface="Monaco"/>
              </a:rPr>
              <a:t>v</a:t>
            </a:r>
            <a:r>
              <a:rPr lang="en-US" sz="700" dirty="0" smtClean="0">
                <a:latin typeface="Monaco"/>
                <a:cs typeface="Monaco"/>
              </a:rPr>
              <a:t>-cycles             1</a:t>
            </a:r>
          </a:p>
          <a:p>
            <a:pPr marL="0" indent="0">
              <a:spcBef>
                <a:spcPts val="0"/>
              </a:spcBef>
              <a:buNone/>
            </a:pPr>
            <a:r>
              <a:rPr lang="en-US" sz="700" dirty="0" smtClean="0">
                <a:latin typeface="Monaco"/>
                <a:cs typeface="Monaco"/>
              </a:rPr>
              <a:t>Bottom solver iterations            70</a:t>
            </a:r>
          </a:p>
          <a:p>
            <a:pPr marL="0" indent="0">
              <a:spcBef>
                <a:spcPts val="0"/>
              </a:spcBef>
              <a:buNone/>
            </a:pPr>
            <a:endParaRPr lang="en-US" sz="700" dirty="0" smtClean="0">
              <a:latin typeface="Monaco"/>
              <a:cs typeface="Monaco"/>
            </a:endParaRPr>
          </a:p>
          <a:p>
            <a:pPr marL="0" indent="0">
              <a:spcBef>
                <a:spcPts val="0"/>
              </a:spcBef>
              <a:buNone/>
            </a:pPr>
            <a:r>
              <a:rPr lang="en-US" sz="700" dirty="0" smtClean="0">
                <a:latin typeface="Monaco"/>
                <a:cs typeface="Monaco"/>
              </a:rPr>
              <a:t>            Performance      4.489e+11 DOF/</a:t>
            </a:r>
            <a:r>
              <a:rPr lang="en-US" sz="700" dirty="0" err="1" smtClean="0">
                <a:latin typeface="Monaco"/>
                <a:cs typeface="Monaco"/>
              </a:rPr>
              <a:t>s</a:t>
            </a:r>
            <a:endParaRPr lang="en-US" sz="700" dirty="0" smtClean="0">
              <a:latin typeface="Monaco"/>
              <a:cs typeface="Monaco"/>
            </a:endParaRPr>
          </a:p>
          <a:p>
            <a:pPr marL="0" indent="0">
              <a:spcBef>
                <a:spcPts val="0"/>
              </a:spcBef>
              <a:buNone/>
            </a:pPr>
            <a:endParaRPr lang="en-US" sz="700" dirty="0" smtClean="0">
              <a:latin typeface="Monaco"/>
              <a:cs typeface="Monaco"/>
            </a:endParaRPr>
          </a:p>
          <a:p>
            <a:pPr marL="0" indent="0">
              <a:spcBef>
                <a:spcPts val="0"/>
              </a:spcBef>
              <a:buNone/>
            </a:pPr>
            <a:endParaRPr lang="en-US" sz="700" dirty="0" smtClean="0">
              <a:latin typeface="Monaco"/>
              <a:cs typeface="Monaco"/>
            </a:endParaRPr>
          </a:p>
          <a:p>
            <a:pPr marL="0" indent="0">
              <a:spcBef>
                <a:spcPts val="0"/>
              </a:spcBef>
              <a:buNone/>
            </a:pPr>
            <a:r>
              <a:rPr lang="en-US" sz="700" dirty="0" smtClean="0">
                <a:latin typeface="Monaco"/>
                <a:cs typeface="Monaco"/>
              </a:rPr>
              <a:t>calculating error...</a:t>
            </a:r>
          </a:p>
          <a:p>
            <a:pPr marL="0" indent="0">
              <a:spcBef>
                <a:spcPts val="0"/>
              </a:spcBef>
              <a:buNone/>
            </a:pPr>
            <a:r>
              <a:rPr lang="en-US" sz="700" dirty="0" smtClean="0">
                <a:latin typeface="Monaco"/>
                <a:cs typeface="Monaco"/>
              </a:rPr>
              <a:t> </a:t>
            </a:r>
            <a:r>
              <a:rPr lang="en-US" sz="700" dirty="0" err="1" smtClean="0">
                <a:latin typeface="Monaco"/>
                <a:cs typeface="Monaco"/>
              </a:rPr>
              <a:t>h</a:t>
            </a:r>
            <a:r>
              <a:rPr lang="en-US" sz="700" dirty="0" smtClean="0">
                <a:latin typeface="Monaco"/>
                <a:cs typeface="Monaco"/>
              </a:rPr>
              <a:t> =  2.170138888888889e-04  ||error|| =  4.595122248560908e-11</a:t>
            </a:r>
            <a:endParaRPr lang="en-US" sz="700" dirty="0">
              <a:latin typeface="Monaco"/>
              <a:cs typeface="Monaco"/>
            </a:endParaRPr>
          </a:p>
        </p:txBody>
      </p:sp>
      <p:sp>
        <p:nvSpPr>
          <p:cNvPr id="4" name="Slide Number Placeholder 3"/>
          <p:cNvSpPr>
            <a:spLocks noGrp="1"/>
          </p:cNvSpPr>
          <p:nvPr>
            <p:ph type="sldNum" sz="quarter" idx="10"/>
          </p:nvPr>
        </p:nvSpPr>
        <p:spPr/>
        <p:txBody>
          <a:bodyPr/>
          <a:lstStyle/>
          <a:p>
            <a:fld id="{A6688060-3351-004F-BDDD-4D2330D7A48F}" type="slidenum">
              <a:rPr lang="en-US" smtClean="0"/>
              <a:pPr/>
              <a:t>26</a:t>
            </a:fld>
            <a:endParaRPr lang="en-US"/>
          </a:p>
        </p:txBody>
      </p:sp>
      <p:grpSp>
        <p:nvGrpSpPr>
          <p:cNvPr id="7" name="Group 6"/>
          <p:cNvGrpSpPr/>
          <p:nvPr/>
        </p:nvGrpSpPr>
        <p:grpSpPr>
          <a:xfrm>
            <a:off x="2895600" y="1066800"/>
            <a:ext cx="1371600" cy="3886200"/>
            <a:chOff x="1447800" y="1066800"/>
            <a:chExt cx="1371600" cy="3886200"/>
          </a:xfrm>
        </p:grpSpPr>
        <p:sp>
          <p:nvSpPr>
            <p:cNvPr id="5" name="Rectangle 4"/>
            <p:cNvSpPr/>
            <p:nvPr/>
          </p:nvSpPr>
          <p:spPr bwMode="auto">
            <a:xfrm>
              <a:off x="1447800" y="1295400"/>
              <a:ext cx="762000" cy="3657600"/>
            </a:xfrm>
            <a:prstGeom prst="rect">
              <a:avLst/>
            </a:prstGeom>
            <a:solidFill>
              <a:srgbClr val="FF0080">
                <a:alpha val="10000"/>
              </a:srgbClr>
            </a:solidFill>
            <a:ln w="3175" cap="flat" cmpd="sng" algn="ctr">
              <a:solidFill>
                <a:srgbClr val="FF0080">
                  <a:alpha val="5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6" name="Content Placeholder 2"/>
            <p:cNvSpPr txBox="1">
              <a:spLocks/>
            </p:cNvSpPr>
            <p:nvPr/>
          </p:nvSpPr>
          <p:spPr bwMode="auto">
            <a:xfrm>
              <a:off x="1447800" y="1066800"/>
              <a:ext cx="1371600" cy="304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R="0" lvl="0" defTabSz="914400" rtl="0" eaLnBrk="1" fontAlgn="base" latinLnBrk="0" hangingPunct="1">
                <a:lnSpc>
                  <a:spcPct val="100000"/>
                </a:lnSpc>
                <a:spcBef>
                  <a:spcPts val="0"/>
                </a:spcBef>
                <a:spcAft>
                  <a:spcPct val="0"/>
                </a:spcAft>
                <a:buClr>
                  <a:srgbClr val="000080"/>
                </a:buClr>
                <a:buSzPct val="85000"/>
                <a:tabLst/>
                <a:defRPr/>
              </a:pPr>
              <a:r>
                <a:rPr kumimoji="0" lang="en-US" sz="1200" b="1" i="1" u="none" strike="noStrike" kern="0" cap="none" spc="0" normalizeH="0" baseline="0" noProof="0" dirty="0" smtClean="0">
                  <a:ln>
                    <a:noFill/>
                  </a:ln>
                  <a:solidFill>
                    <a:srgbClr val="FF0080"/>
                  </a:solidFill>
                  <a:effectLst>
                    <a:glow rad="101600">
                      <a:schemeClr val="bg1">
                        <a:alpha val="75000"/>
                      </a:schemeClr>
                    </a:glow>
                  </a:effectLst>
                  <a:uLnTx/>
                  <a:uFillTx/>
                  <a:latin typeface="+mn-lt"/>
                  <a:ea typeface="+mn-ea"/>
                  <a:cs typeface="+mn-cs"/>
                </a:rPr>
                <a:t>Time within a MG level by function</a:t>
              </a:r>
              <a:endParaRPr kumimoji="0" lang="en-US" sz="1200" b="1" i="0" u="none" strike="noStrike" kern="0" cap="none" spc="0" normalizeH="0" baseline="0" noProof="0" dirty="0" smtClean="0">
                <a:ln>
                  <a:noFill/>
                </a:ln>
                <a:solidFill>
                  <a:srgbClr val="FF0080"/>
                </a:solidFill>
                <a:effectLst>
                  <a:glow rad="101600">
                    <a:schemeClr val="bg1">
                      <a:alpha val="75000"/>
                    </a:schemeClr>
                  </a:glow>
                </a:effectLst>
                <a:uLnTx/>
                <a:uFillTx/>
                <a:latin typeface="+mn-lt"/>
                <a:ea typeface="+mn-ea"/>
                <a:cs typeface="+mn-cs"/>
              </a:endParaRPr>
            </a:p>
          </p:txBody>
        </p:sp>
      </p:grpSp>
      <p:grpSp>
        <p:nvGrpSpPr>
          <p:cNvPr id="8" name="Group 7"/>
          <p:cNvGrpSpPr/>
          <p:nvPr/>
        </p:nvGrpSpPr>
        <p:grpSpPr>
          <a:xfrm>
            <a:off x="0" y="3657600"/>
            <a:ext cx="9144000" cy="228600"/>
            <a:chOff x="-152400" y="3200400"/>
            <a:chExt cx="9144000" cy="228600"/>
          </a:xfrm>
        </p:grpSpPr>
        <p:sp>
          <p:nvSpPr>
            <p:cNvPr id="9" name="Rectangle 8"/>
            <p:cNvSpPr/>
            <p:nvPr/>
          </p:nvSpPr>
          <p:spPr bwMode="auto">
            <a:xfrm>
              <a:off x="-152400" y="3352800"/>
              <a:ext cx="9144000" cy="76200"/>
            </a:xfrm>
            <a:prstGeom prst="rect">
              <a:avLst/>
            </a:prstGeom>
            <a:solidFill>
              <a:srgbClr val="0000FF">
                <a:alpha val="10000"/>
              </a:srgbClr>
            </a:solidFill>
            <a:ln w="3175" cap="flat" cmpd="sng" algn="ctr">
              <a:solidFill>
                <a:srgbClr val="0000FF">
                  <a:alpha val="5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0" name="Content Placeholder 2"/>
            <p:cNvSpPr txBox="1">
              <a:spLocks/>
            </p:cNvSpPr>
            <p:nvPr/>
          </p:nvSpPr>
          <p:spPr bwMode="auto">
            <a:xfrm>
              <a:off x="-152400" y="3200400"/>
              <a:ext cx="2209800" cy="152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R="0" lvl="0" algn="ctr" defTabSz="914400" rtl="0" eaLnBrk="1" fontAlgn="base" latinLnBrk="0" hangingPunct="1">
                <a:lnSpc>
                  <a:spcPct val="100000"/>
                </a:lnSpc>
                <a:spcBef>
                  <a:spcPts val="0"/>
                </a:spcBef>
                <a:spcAft>
                  <a:spcPct val="0"/>
                </a:spcAft>
                <a:buClr>
                  <a:srgbClr val="000080"/>
                </a:buClr>
                <a:buSzPct val="85000"/>
                <a:tabLst/>
                <a:defRPr/>
              </a:pPr>
              <a:r>
                <a:rPr kumimoji="0" lang="en-US" sz="1200" b="1" i="1" u="none" strike="noStrike" kern="0" cap="none" spc="0" normalizeH="0" baseline="0" noProof="0" dirty="0" smtClean="0">
                  <a:ln>
                    <a:noFill/>
                  </a:ln>
                  <a:solidFill>
                    <a:srgbClr val="0000FF"/>
                  </a:solidFill>
                  <a:effectLst>
                    <a:glow rad="101600">
                      <a:schemeClr val="bg1">
                        <a:alpha val="75000"/>
                      </a:schemeClr>
                    </a:glow>
                  </a:effectLst>
                  <a:uLnTx/>
                  <a:uFillTx/>
                  <a:latin typeface="+mn-lt"/>
                  <a:ea typeface="+mn-ea"/>
                  <a:cs typeface="+mn-cs"/>
                </a:rPr>
                <a:t>Time in an</a:t>
              </a:r>
              <a:r>
                <a:rPr kumimoji="0" lang="en-US" sz="1200" b="1" i="1" u="none" strike="noStrike" kern="0" cap="none" spc="0" normalizeH="0" noProof="0" dirty="0" smtClean="0">
                  <a:ln>
                    <a:noFill/>
                  </a:ln>
                  <a:solidFill>
                    <a:srgbClr val="0000FF"/>
                  </a:solidFill>
                  <a:effectLst>
                    <a:glow rad="101600">
                      <a:schemeClr val="bg1">
                        <a:alpha val="75000"/>
                      </a:schemeClr>
                    </a:glow>
                  </a:effectLst>
                  <a:uLnTx/>
                  <a:uFillTx/>
                  <a:latin typeface="+mn-lt"/>
                  <a:ea typeface="+mn-ea"/>
                  <a:cs typeface="+mn-cs"/>
                </a:rPr>
                <a:t> operation by </a:t>
              </a:r>
              <a:r>
                <a:rPr kumimoji="0" lang="en-US" sz="1200" b="1" i="1" u="none" strike="noStrike" kern="0" cap="none" spc="0" normalizeH="0" baseline="0" noProof="0" dirty="0" smtClean="0">
                  <a:ln>
                    <a:noFill/>
                  </a:ln>
                  <a:solidFill>
                    <a:srgbClr val="0000FF"/>
                  </a:solidFill>
                  <a:effectLst>
                    <a:glow rad="101600">
                      <a:schemeClr val="bg1">
                        <a:alpha val="75000"/>
                      </a:schemeClr>
                    </a:glow>
                  </a:effectLst>
                  <a:uLnTx/>
                  <a:uFillTx/>
                  <a:latin typeface="+mn-lt"/>
                  <a:ea typeface="+mn-ea"/>
                  <a:cs typeface="+mn-cs"/>
                </a:rPr>
                <a:t>level</a:t>
              </a:r>
              <a:endParaRPr kumimoji="0" lang="en-US" sz="1200" b="1" i="0" u="none" strike="noStrike" kern="0" cap="none" spc="0" normalizeH="0" baseline="0" noProof="0" dirty="0" smtClean="0">
                <a:ln>
                  <a:noFill/>
                </a:ln>
                <a:solidFill>
                  <a:srgbClr val="0000FF"/>
                </a:solidFill>
                <a:effectLst>
                  <a:glow rad="101600">
                    <a:schemeClr val="bg1">
                      <a:alpha val="75000"/>
                    </a:schemeClr>
                  </a:glow>
                </a:effectLst>
                <a:uLnTx/>
                <a:uFillTx/>
                <a:latin typeface="+mn-lt"/>
                <a:ea typeface="+mn-ea"/>
                <a:cs typeface="+mn-cs"/>
              </a:endParaRPr>
            </a:p>
          </p:txBody>
        </p:sp>
      </p:grpSp>
      <p:grpSp>
        <p:nvGrpSpPr>
          <p:cNvPr id="11" name="Group 10"/>
          <p:cNvGrpSpPr/>
          <p:nvPr/>
        </p:nvGrpSpPr>
        <p:grpSpPr>
          <a:xfrm>
            <a:off x="7924800" y="1066800"/>
            <a:ext cx="1219200" cy="3886200"/>
            <a:chOff x="990600" y="1066800"/>
            <a:chExt cx="1219200" cy="3886200"/>
          </a:xfrm>
        </p:grpSpPr>
        <p:sp>
          <p:nvSpPr>
            <p:cNvPr id="12" name="Rectangle 11"/>
            <p:cNvSpPr/>
            <p:nvPr/>
          </p:nvSpPr>
          <p:spPr bwMode="auto">
            <a:xfrm>
              <a:off x="1600200" y="1295400"/>
              <a:ext cx="609600" cy="3657600"/>
            </a:xfrm>
            <a:prstGeom prst="rect">
              <a:avLst/>
            </a:prstGeom>
            <a:solidFill>
              <a:srgbClr val="008000">
                <a:alpha val="10000"/>
              </a:srgbClr>
            </a:solidFill>
            <a:ln w="3175" cap="flat" cmpd="sng" algn="ctr">
              <a:solidFill>
                <a:srgbClr val="008000">
                  <a:alpha val="5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3" name="Content Placeholder 2"/>
            <p:cNvSpPr txBox="1">
              <a:spLocks/>
            </p:cNvSpPr>
            <p:nvPr/>
          </p:nvSpPr>
          <p:spPr bwMode="auto">
            <a:xfrm>
              <a:off x="990600" y="1066800"/>
              <a:ext cx="1066800" cy="304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R="0" lvl="0" algn="r" defTabSz="914400" rtl="0" eaLnBrk="1" fontAlgn="base" latinLnBrk="0" hangingPunct="1">
                <a:lnSpc>
                  <a:spcPct val="100000"/>
                </a:lnSpc>
                <a:spcBef>
                  <a:spcPts val="0"/>
                </a:spcBef>
                <a:spcAft>
                  <a:spcPct val="0"/>
                </a:spcAft>
                <a:buClr>
                  <a:srgbClr val="000080"/>
                </a:buClr>
                <a:buSzPct val="85000"/>
                <a:tabLst/>
                <a:defRPr/>
              </a:pPr>
              <a:r>
                <a:rPr kumimoji="0" lang="en-US" sz="1200" b="1" i="1" u="none" strike="noStrike" kern="0" cap="none" spc="0" normalizeH="0" baseline="0" noProof="0" dirty="0" smtClean="0">
                  <a:ln>
                    <a:noFill/>
                  </a:ln>
                  <a:solidFill>
                    <a:srgbClr val="008000"/>
                  </a:solidFill>
                  <a:effectLst>
                    <a:glow rad="101600">
                      <a:schemeClr val="bg1">
                        <a:alpha val="75000"/>
                      </a:schemeClr>
                    </a:glow>
                  </a:effectLst>
                  <a:uLnTx/>
                  <a:uFillTx/>
                  <a:latin typeface="+mn-lt"/>
                  <a:ea typeface="+mn-ea"/>
                  <a:cs typeface="+mn-cs"/>
                </a:rPr>
                <a:t>Total Time by function</a:t>
              </a:r>
              <a:endParaRPr kumimoji="0" lang="en-US" sz="1200" b="1" i="0" u="none" strike="noStrike" kern="0" cap="none" spc="0" normalizeH="0" baseline="0" noProof="0" dirty="0" smtClean="0">
                <a:ln>
                  <a:noFill/>
                </a:ln>
                <a:solidFill>
                  <a:srgbClr val="008000"/>
                </a:solidFill>
                <a:effectLst>
                  <a:glow rad="101600">
                    <a:schemeClr val="bg1">
                      <a:alpha val="75000"/>
                    </a:schemeClr>
                  </a:glow>
                </a:effectLst>
                <a:uLnTx/>
                <a:uFillTx/>
                <a:latin typeface="+mn-lt"/>
                <a:ea typeface="+mn-ea"/>
                <a:cs typeface="+mn-cs"/>
              </a:endParaRPr>
            </a:p>
          </p:txBody>
        </p:sp>
      </p:grpSp>
      <p:grpSp>
        <p:nvGrpSpPr>
          <p:cNvPr id="14" name="Group 16"/>
          <p:cNvGrpSpPr/>
          <p:nvPr/>
        </p:nvGrpSpPr>
        <p:grpSpPr>
          <a:xfrm>
            <a:off x="0" y="5638800"/>
            <a:ext cx="5410200" cy="457200"/>
            <a:chOff x="0" y="4572000"/>
            <a:chExt cx="5410200" cy="457200"/>
          </a:xfrm>
        </p:grpSpPr>
        <p:sp>
          <p:nvSpPr>
            <p:cNvPr id="18" name="Rectangle 17"/>
            <p:cNvSpPr/>
            <p:nvPr/>
          </p:nvSpPr>
          <p:spPr bwMode="auto">
            <a:xfrm>
              <a:off x="0" y="4724400"/>
              <a:ext cx="3505200" cy="304800"/>
            </a:xfrm>
            <a:prstGeom prst="rect">
              <a:avLst/>
            </a:prstGeom>
            <a:solidFill>
              <a:srgbClr val="660066">
                <a:alpha val="10000"/>
              </a:srgbClr>
            </a:solidFill>
            <a:ln w="3175" cap="flat" cmpd="sng" algn="ctr">
              <a:solidFill>
                <a:srgbClr val="660066">
                  <a:alpha val="5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9" name="Content Placeholder 2"/>
            <p:cNvSpPr txBox="1">
              <a:spLocks/>
            </p:cNvSpPr>
            <p:nvPr/>
          </p:nvSpPr>
          <p:spPr bwMode="auto">
            <a:xfrm>
              <a:off x="2971800" y="4572000"/>
              <a:ext cx="2438400" cy="304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R="0" lvl="0" defTabSz="914400" rtl="0" eaLnBrk="1" fontAlgn="base" latinLnBrk="0" hangingPunct="1">
                <a:lnSpc>
                  <a:spcPct val="100000"/>
                </a:lnSpc>
                <a:spcBef>
                  <a:spcPts val="0"/>
                </a:spcBef>
                <a:spcAft>
                  <a:spcPct val="0"/>
                </a:spcAft>
                <a:buClr>
                  <a:srgbClr val="000080"/>
                </a:buClr>
                <a:buSzPct val="85000"/>
                <a:tabLst/>
                <a:defRPr/>
              </a:pPr>
              <a:r>
                <a:rPr lang="en-US" sz="1200" b="1" i="1" kern="0" dirty="0" smtClean="0">
                  <a:solidFill>
                    <a:srgbClr val="660066"/>
                  </a:solidFill>
                  <a:effectLst>
                    <a:glow rad="101600">
                      <a:schemeClr val="bg1">
                        <a:alpha val="75000"/>
                      </a:schemeClr>
                    </a:glow>
                  </a:effectLst>
                  <a:latin typeface="+mn-lt"/>
                  <a:ea typeface="+mn-ea"/>
                  <a:cs typeface="+mn-cs"/>
                </a:rPr>
                <a:t>Used to verify implementation…</a:t>
              </a:r>
              <a:r>
                <a:rPr kumimoji="0" lang="en-US" sz="1200" b="1" i="1" u="none" strike="noStrike" kern="0" cap="none" spc="0" normalizeH="0" baseline="0" noProof="0" dirty="0" smtClean="0">
                  <a:ln>
                    <a:noFill/>
                  </a:ln>
                  <a:solidFill>
                    <a:srgbClr val="660066"/>
                  </a:solidFill>
                  <a:effectLst>
                    <a:glow rad="101600">
                      <a:schemeClr val="bg1">
                        <a:alpha val="75000"/>
                      </a:schemeClr>
                    </a:glow>
                  </a:effectLst>
                  <a:uLnTx/>
                  <a:uFillTx/>
                  <a:latin typeface="+mn-lt"/>
                  <a:ea typeface="+mn-ea"/>
                  <a:cs typeface="+mn-cs"/>
                </a:rPr>
                <a:t>error </a:t>
              </a:r>
              <a:r>
                <a:rPr lang="en-US" sz="1200" b="1" i="1" kern="0" dirty="0" smtClean="0">
                  <a:solidFill>
                    <a:srgbClr val="660066"/>
                  </a:solidFill>
                  <a:effectLst>
                    <a:glow rad="101600">
                      <a:schemeClr val="bg1">
                        <a:alpha val="75000"/>
                      </a:schemeClr>
                    </a:glow>
                  </a:effectLst>
                  <a:latin typeface="+mn-lt"/>
                  <a:ea typeface="+mn-ea"/>
                  <a:cs typeface="+mn-cs"/>
                </a:rPr>
                <a:t>should be 2</a:t>
              </a:r>
              <a:r>
                <a:rPr lang="en-US" sz="1200" b="1" i="1" kern="0" baseline="30000" dirty="0" smtClean="0">
                  <a:solidFill>
                    <a:srgbClr val="660066"/>
                  </a:solidFill>
                  <a:effectLst>
                    <a:glow rad="101600">
                      <a:schemeClr val="bg1">
                        <a:alpha val="75000"/>
                      </a:schemeClr>
                    </a:glow>
                  </a:effectLst>
                  <a:latin typeface="+mn-lt"/>
                  <a:ea typeface="+mn-ea"/>
                  <a:cs typeface="+mn-cs"/>
                </a:rPr>
                <a:t>nd</a:t>
              </a:r>
              <a:r>
                <a:rPr lang="en-US" sz="1200" b="1" i="1" kern="0" dirty="0" smtClean="0">
                  <a:solidFill>
                    <a:srgbClr val="660066"/>
                  </a:solidFill>
                  <a:effectLst>
                    <a:glow rad="101600">
                      <a:schemeClr val="bg1">
                        <a:alpha val="75000"/>
                      </a:schemeClr>
                    </a:glow>
                  </a:effectLst>
                  <a:latin typeface="+mn-lt"/>
                  <a:ea typeface="+mn-ea"/>
                  <a:cs typeface="+mn-cs"/>
                </a:rPr>
                <a:t> order</a:t>
              </a:r>
              <a:endParaRPr kumimoji="0" lang="en-US" sz="1200" b="1" i="0" u="none" strike="noStrike" kern="0" cap="none" spc="0" normalizeH="0" baseline="0" noProof="0" dirty="0" smtClean="0">
                <a:ln>
                  <a:noFill/>
                </a:ln>
                <a:solidFill>
                  <a:srgbClr val="660066"/>
                </a:solidFill>
                <a:effectLst>
                  <a:glow rad="101600">
                    <a:schemeClr val="bg1">
                      <a:alpha val="75000"/>
                    </a:schemeClr>
                  </a:glow>
                </a:effectLst>
                <a:uLnTx/>
                <a:uFillTx/>
                <a:latin typeface="+mn-lt"/>
                <a:ea typeface="+mn-ea"/>
                <a:cs typeface="+mn-cs"/>
              </a:endParaRPr>
            </a:p>
          </p:txBody>
        </p:sp>
      </p:grpSp>
      <p:grpSp>
        <p:nvGrpSpPr>
          <p:cNvPr id="17" name="Group 34"/>
          <p:cNvGrpSpPr/>
          <p:nvPr/>
        </p:nvGrpSpPr>
        <p:grpSpPr>
          <a:xfrm>
            <a:off x="990600" y="1600200"/>
            <a:ext cx="1905000" cy="3657600"/>
            <a:chOff x="990600" y="1600200"/>
            <a:chExt cx="1905000" cy="3657600"/>
          </a:xfrm>
        </p:grpSpPr>
        <p:sp>
          <p:nvSpPr>
            <p:cNvPr id="20" name="Oval 19"/>
            <p:cNvSpPr/>
            <p:nvPr/>
          </p:nvSpPr>
          <p:spPr bwMode="auto">
            <a:xfrm>
              <a:off x="1600200" y="1600200"/>
              <a:ext cx="609600" cy="228600"/>
            </a:xfrm>
            <a:prstGeom prst="ellipse">
              <a:avLst/>
            </a:prstGeom>
            <a:solidFill>
              <a:srgbClr val="FFFF00">
                <a:alpha val="50000"/>
              </a:srgbClr>
            </a:solidFill>
            <a:ln w="9525" cap="flat" cmpd="sng" algn="ctr">
              <a:solidFill>
                <a:srgbClr val="FF6600">
                  <a:alpha val="5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21" name="Oval 20"/>
            <p:cNvSpPr/>
            <p:nvPr/>
          </p:nvSpPr>
          <p:spPr bwMode="auto">
            <a:xfrm>
              <a:off x="1600200" y="5029200"/>
              <a:ext cx="990600" cy="228600"/>
            </a:xfrm>
            <a:prstGeom prst="ellipse">
              <a:avLst/>
            </a:prstGeom>
            <a:solidFill>
              <a:srgbClr val="FFFF00">
                <a:alpha val="50000"/>
              </a:srgbClr>
            </a:solidFill>
            <a:ln w="9525" cap="flat" cmpd="sng" algn="ctr">
              <a:solidFill>
                <a:srgbClr val="FF6600">
                  <a:alpha val="5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23" name="Curved Connector 22"/>
            <p:cNvCxnSpPr>
              <a:stCxn id="20" idx="4"/>
              <a:endCxn id="21" idx="0"/>
            </p:cNvCxnSpPr>
            <p:nvPr/>
          </p:nvCxnSpPr>
          <p:spPr bwMode="auto">
            <a:xfrm rot="16200000" flipH="1">
              <a:off x="400050" y="3333750"/>
              <a:ext cx="3200400" cy="190500"/>
            </a:xfrm>
            <a:prstGeom prst="curvedConnector3">
              <a:avLst>
                <a:gd name="adj1" fmla="val 50000"/>
              </a:avLst>
            </a:prstGeom>
            <a:solidFill>
              <a:schemeClr val="accent1"/>
            </a:solidFill>
            <a:ln w="25400" cap="flat" cmpd="sng" algn="ctr">
              <a:solidFill>
                <a:srgbClr val="FF6600">
                  <a:alpha val="50000"/>
                </a:srgbClr>
              </a:solidFill>
              <a:prstDash val="solid"/>
              <a:round/>
              <a:headEnd type="none" w="med" len="med"/>
              <a:tailEnd type="triangle" w="lg" len="sm"/>
            </a:ln>
            <a:effectLst/>
          </p:spPr>
        </p:cxnSp>
        <p:sp>
          <p:nvSpPr>
            <p:cNvPr id="34" name="Content Placeholder 2"/>
            <p:cNvSpPr txBox="1">
              <a:spLocks/>
            </p:cNvSpPr>
            <p:nvPr/>
          </p:nvSpPr>
          <p:spPr bwMode="auto">
            <a:xfrm>
              <a:off x="990600" y="1828800"/>
              <a:ext cx="1905000" cy="304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R="0" lvl="0" algn="ctr" defTabSz="914400" rtl="0" eaLnBrk="1" fontAlgn="base" latinLnBrk="0" hangingPunct="1">
                <a:lnSpc>
                  <a:spcPct val="100000"/>
                </a:lnSpc>
                <a:spcBef>
                  <a:spcPts val="0"/>
                </a:spcBef>
                <a:spcAft>
                  <a:spcPct val="0"/>
                </a:spcAft>
                <a:buClr>
                  <a:srgbClr val="000080"/>
                </a:buClr>
                <a:buSzPct val="85000"/>
                <a:tabLst/>
                <a:defRPr/>
              </a:pPr>
              <a:r>
                <a:rPr kumimoji="0" lang="en-US" sz="1200" b="1" i="1" u="none" strike="noStrike" kern="0" cap="none" spc="0" normalizeH="0" baseline="0" noProof="0" dirty="0" smtClean="0">
                  <a:ln>
                    <a:noFill/>
                  </a:ln>
                  <a:solidFill>
                    <a:srgbClr val="FFFF00"/>
                  </a:solidFill>
                  <a:effectLst>
                    <a:glow rad="101600">
                      <a:srgbClr val="FF6600">
                        <a:alpha val="75000"/>
                      </a:srgbClr>
                    </a:glow>
                  </a:effectLst>
                  <a:uLnTx/>
                  <a:uFillTx/>
                  <a:latin typeface="+mn-lt"/>
                  <a:ea typeface="+mn-ea"/>
                  <a:cs typeface="+mn-cs"/>
                </a:rPr>
                <a:t>smooth on finest</a:t>
              </a:r>
              <a:r>
                <a:rPr kumimoji="0" lang="en-US" sz="1200" b="1" i="1" u="none" strike="noStrike" kern="0" cap="none" spc="0" normalizeH="0" noProof="0" dirty="0" smtClean="0">
                  <a:ln>
                    <a:noFill/>
                  </a:ln>
                  <a:solidFill>
                    <a:srgbClr val="FFFF00"/>
                  </a:solidFill>
                  <a:effectLst>
                    <a:glow rad="101600">
                      <a:srgbClr val="FF6600">
                        <a:alpha val="75000"/>
                      </a:srgbClr>
                    </a:glow>
                  </a:effectLst>
                  <a:uLnTx/>
                  <a:uFillTx/>
                  <a:latin typeface="+mn-lt"/>
                  <a:ea typeface="+mn-ea"/>
                  <a:cs typeface="+mn-cs"/>
                </a:rPr>
                <a:t> level </a:t>
              </a:r>
              <a:r>
                <a:rPr kumimoji="0" lang="en-US" sz="1200" b="1" i="1" u="none" strike="noStrike" kern="0" cap="none" spc="0" normalizeH="0" baseline="0" noProof="0" dirty="0" smtClean="0">
                  <a:ln>
                    <a:noFill/>
                  </a:ln>
                  <a:solidFill>
                    <a:srgbClr val="FFFF00"/>
                  </a:solidFill>
                  <a:effectLst>
                    <a:glow rad="101600">
                      <a:srgbClr val="FF6600">
                        <a:alpha val="75000"/>
                      </a:srgbClr>
                    </a:glow>
                  </a:effectLst>
                  <a:uLnTx/>
                  <a:uFillTx/>
                  <a:latin typeface="+mn-lt"/>
                  <a:ea typeface="+mn-ea"/>
                  <a:cs typeface="+mn-cs"/>
                </a:rPr>
                <a:t>is only 38% of solve time</a:t>
              </a:r>
              <a:endParaRPr kumimoji="0" lang="en-US" sz="1200" b="1" i="0" u="none" strike="noStrike" kern="0" cap="none" spc="0" normalizeH="0" baseline="0" noProof="0" dirty="0" smtClean="0">
                <a:ln>
                  <a:noFill/>
                </a:ln>
                <a:solidFill>
                  <a:srgbClr val="FFFF00"/>
                </a:solidFill>
                <a:effectLst>
                  <a:glow rad="101600">
                    <a:srgbClr val="FF6600">
                      <a:alpha val="75000"/>
                    </a:srgbClr>
                  </a:glow>
                </a:effectLst>
                <a:uLnTx/>
                <a:uFillTx/>
                <a:latin typeface="+mn-lt"/>
                <a:ea typeface="+mn-ea"/>
                <a:cs typeface="+mn-cs"/>
              </a:endParaRPr>
            </a:p>
          </p:txBody>
        </p:sp>
      </p:grpSp>
      <p:grpSp>
        <p:nvGrpSpPr>
          <p:cNvPr id="22" name="Group 13"/>
          <p:cNvGrpSpPr/>
          <p:nvPr/>
        </p:nvGrpSpPr>
        <p:grpSpPr>
          <a:xfrm>
            <a:off x="228600" y="4876800"/>
            <a:ext cx="5105400" cy="304800"/>
            <a:chOff x="152400" y="4724400"/>
            <a:chExt cx="5105400" cy="304800"/>
          </a:xfrm>
        </p:grpSpPr>
        <p:sp>
          <p:nvSpPr>
            <p:cNvPr id="15" name="Rectangle 14"/>
            <p:cNvSpPr/>
            <p:nvPr/>
          </p:nvSpPr>
          <p:spPr bwMode="auto">
            <a:xfrm>
              <a:off x="152400" y="4800600"/>
              <a:ext cx="2362200" cy="152400"/>
            </a:xfrm>
            <a:prstGeom prst="rect">
              <a:avLst/>
            </a:prstGeom>
            <a:solidFill>
              <a:srgbClr val="FF6600">
                <a:alpha val="10000"/>
              </a:srgbClr>
            </a:solidFill>
            <a:ln w="3175" cap="flat" cmpd="sng" algn="ctr">
              <a:solidFill>
                <a:srgbClr val="FF6600">
                  <a:alpha val="5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6" name="Content Placeholder 2"/>
            <p:cNvSpPr txBox="1">
              <a:spLocks/>
            </p:cNvSpPr>
            <p:nvPr/>
          </p:nvSpPr>
          <p:spPr bwMode="auto">
            <a:xfrm>
              <a:off x="2209800" y="4724400"/>
              <a:ext cx="3048000" cy="304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R="0" lvl="0" defTabSz="914400" rtl="0" eaLnBrk="1" fontAlgn="base" latinLnBrk="0" hangingPunct="1">
                <a:lnSpc>
                  <a:spcPct val="100000"/>
                </a:lnSpc>
                <a:spcBef>
                  <a:spcPts val="0"/>
                </a:spcBef>
                <a:spcAft>
                  <a:spcPct val="0"/>
                </a:spcAft>
                <a:buClr>
                  <a:srgbClr val="000080"/>
                </a:buClr>
                <a:buSzPct val="85000"/>
                <a:tabLst/>
                <a:defRPr/>
              </a:pPr>
              <a:r>
                <a:rPr kumimoji="0" lang="en-US" sz="1200" b="1" i="1" u="none" strike="noStrike" kern="0" cap="none" spc="0" normalizeH="0" baseline="0" noProof="0" dirty="0" smtClean="0">
                  <a:ln>
                    <a:noFill/>
                  </a:ln>
                  <a:solidFill>
                    <a:srgbClr val="FF6600"/>
                  </a:solidFill>
                  <a:effectLst>
                    <a:glow rad="101600">
                      <a:schemeClr val="bg1">
                        <a:alpha val="75000"/>
                      </a:schemeClr>
                    </a:glow>
                  </a:effectLst>
                  <a:uLnTx/>
                  <a:uFillTx/>
                  <a:latin typeface="+mn-lt"/>
                  <a:ea typeface="+mn-ea"/>
                  <a:cs typeface="+mn-cs"/>
                </a:rPr>
                <a:t>demonstrates performance of </a:t>
              </a:r>
              <a:r>
                <a:rPr kumimoji="0" lang="en-US" sz="1200" b="1" i="1" u="none" strike="noStrike" kern="0" cap="none" spc="0" normalizeH="0" baseline="0" noProof="0" dirty="0" err="1" smtClean="0">
                  <a:ln>
                    <a:noFill/>
                  </a:ln>
                  <a:solidFill>
                    <a:srgbClr val="FF6600"/>
                  </a:solidFill>
                  <a:effectLst>
                    <a:glow rad="101600">
                      <a:schemeClr val="bg1">
                        <a:alpha val="75000"/>
                      </a:schemeClr>
                    </a:glow>
                  </a:effectLst>
                  <a:uLnTx/>
                  <a:uFillTx/>
                  <a:latin typeface="+mn-lt"/>
                  <a:ea typeface="+mn-ea"/>
                  <a:cs typeface="+mn-cs"/>
                </a:rPr>
                <a:t>MPICH’s</a:t>
              </a:r>
              <a:r>
                <a:rPr kumimoji="0" lang="en-US" sz="1200" b="1" i="1" u="none" strike="noStrike" kern="0" cap="none" spc="0" normalizeH="0" baseline="0" noProof="0" dirty="0" smtClean="0">
                  <a:ln>
                    <a:noFill/>
                  </a:ln>
                  <a:solidFill>
                    <a:srgbClr val="FF6600"/>
                  </a:solidFill>
                  <a:effectLst>
                    <a:glow rad="101600">
                      <a:schemeClr val="bg1">
                        <a:alpha val="75000"/>
                      </a:schemeClr>
                    </a:glow>
                  </a:effectLst>
                  <a:uLnTx/>
                  <a:uFillTx/>
                  <a:latin typeface="+mn-lt"/>
                  <a:ea typeface="+mn-ea"/>
                  <a:cs typeface="+mn-cs"/>
                </a:rPr>
                <a:t> </a:t>
              </a:r>
              <a:r>
                <a:rPr kumimoji="0" lang="en-US" sz="1200" b="1" i="1" u="none" strike="noStrike" kern="0" cap="none" spc="0" normalizeH="0" baseline="0" noProof="0" dirty="0" err="1" smtClean="0">
                  <a:ln>
                    <a:noFill/>
                  </a:ln>
                  <a:solidFill>
                    <a:srgbClr val="FF6600"/>
                  </a:solidFill>
                  <a:effectLst>
                    <a:glow rad="101600">
                      <a:schemeClr val="bg1">
                        <a:alpha val="75000"/>
                      </a:schemeClr>
                    </a:glow>
                  </a:effectLst>
                  <a:uLnTx/>
                  <a:uFillTx/>
                  <a:latin typeface="+mn-lt"/>
                  <a:ea typeface="+mn-ea"/>
                  <a:cs typeface="+mn-cs"/>
                </a:rPr>
                <a:t>MPI_Comm_split</a:t>
              </a:r>
              <a:r>
                <a:rPr kumimoji="0" lang="en-US" sz="1200" b="1" i="1" u="none" strike="noStrike" kern="0" cap="none" spc="0" normalizeH="0" baseline="0" noProof="0" dirty="0" smtClean="0">
                  <a:ln>
                    <a:noFill/>
                  </a:ln>
                  <a:solidFill>
                    <a:srgbClr val="FF6600"/>
                  </a:solidFill>
                  <a:effectLst>
                    <a:glow rad="101600">
                      <a:schemeClr val="bg1">
                        <a:alpha val="75000"/>
                      </a:schemeClr>
                    </a:glow>
                  </a:effectLst>
                  <a:uLnTx/>
                  <a:uFillTx/>
                  <a:latin typeface="+mn-lt"/>
                  <a:ea typeface="+mn-ea"/>
                  <a:cs typeface="+mn-cs"/>
                </a:rPr>
                <a:t>/dup is broken</a:t>
              </a:r>
              <a:r>
                <a:rPr kumimoji="0" lang="en-US" sz="1200" b="1" i="1" u="none" strike="noStrike" kern="0" cap="none" spc="0" normalizeH="0" noProof="0" dirty="0" smtClean="0">
                  <a:ln>
                    <a:noFill/>
                  </a:ln>
                  <a:solidFill>
                    <a:srgbClr val="FF6600"/>
                  </a:solidFill>
                  <a:effectLst>
                    <a:glow rad="101600">
                      <a:schemeClr val="bg1">
                        <a:alpha val="75000"/>
                      </a:schemeClr>
                    </a:glow>
                  </a:effectLst>
                  <a:uLnTx/>
                  <a:uFillTx/>
                  <a:latin typeface="+mn-lt"/>
                  <a:ea typeface="+mn-ea"/>
                  <a:cs typeface="+mn-cs"/>
                </a:rPr>
                <a:t> at scale !</a:t>
              </a:r>
              <a:endParaRPr kumimoji="0" lang="en-US" sz="1200" b="1" i="0" u="none" strike="noStrike" kern="0" cap="none" spc="0" normalizeH="0" baseline="0" noProof="0" dirty="0" smtClean="0">
                <a:ln>
                  <a:noFill/>
                </a:ln>
                <a:solidFill>
                  <a:srgbClr val="FF6600"/>
                </a:solidFill>
                <a:effectLst>
                  <a:glow rad="101600">
                    <a:schemeClr val="bg1">
                      <a:alpha val="75000"/>
                    </a:schemeClr>
                  </a:glow>
                </a:effectLst>
                <a:uLnTx/>
                <a:uFillTx/>
                <a:latin typeface="+mn-lt"/>
                <a:ea typeface="+mn-ea"/>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How sensitive is exascale to </a:t>
            </a:r>
            <a:br>
              <a:rPr lang="en-US" sz="2400" dirty="0" smtClean="0"/>
            </a:br>
            <a:r>
              <a:rPr lang="en-US" sz="2400" dirty="0" smtClean="0"/>
              <a:t>operations with limited parallelism?</a:t>
            </a:r>
            <a:endParaRPr lang="en-US" sz="2400" dirty="0"/>
          </a:p>
        </p:txBody>
      </p:sp>
      <p:sp>
        <p:nvSpPr>
          <p:cNvPr id="3" name="Content Placeholder 2"/>
          <p:cNvSpPr>
            <a:spLocks noGrp="1"/>
          </p:cNvSpPr>
          <p:nvPr>
            <p:ph idx="1"/>
          </p:nvPr>
        </p:nvSpPr>
        <p:spPr/>
        <p:txBody>
          <a:bodyPr>
            <a:normAutofit lnSpcReduction="10000"/>
          </a:bodyPr>
          <a:lstStyle/>
          <a:p>
            <a:r>
              <a:rPr lang="en-US" sz="1800" dirty="0" err="1" smtClean="0"/>
              <a:t>MG’s</a:t>
            </a:r>
            <a:r>
              <a:rPr lang="en-US" sz="1800" dirty="0" smtClean="0"/>
              <a:t> computational complexity is premised on the assumption that N/8 flops requires N/8 time. </a:t>
            </a:r>
          </a:p>
          <a:p>
            <a:pPr lvl="1"/>
            <a:r>
              <a:rPr lang="en-US" sz="1600" dirty="0" smtClean="0"/>
              <a:t>N+N/8+N/64… = O(N) flops ~ O(N) time</a:t>
            </a:r>
          </a:p>
          <a:p>
            <a:r>
              <a:rPr lang="en-US" sz="1800" dirty="0" smtClean="0"/>
              <a:t>Today, the performance of MIC/GPU processors decreases substantially when parallelism falls below a certain threshold (underutilization)</a:t>
            </a:r>
          </a:p>
          <a:p>
            <a:r>
              <a:rPr lang="en-US" sz="1800" dirty="0" smtClean="0"/>
              <a:t>If time ceases to be tied to N but saturates at some constant, then</a:t>
            </a:r>
          </a:p>
          <a:p>
            <a:pPr lvl="1"/>
            <a:r>
              <a:rPr lang="en-US" sz="1600" dirty="0" smtClean="0"/>
              <a:t>N+N/8+N/8+N/8+…N/8 ~ O( </a:t>
            </a:r>
            <a:r>
              <a:rPr lang="en-US" sz="1600" dirty="0" err="1" smtClean="0"/>
              <a:t>Nlog(N</a:t>
            </a:r>
            <a:r>
              <a:rPr lang="en-US" sz="1600" dirty="0" smtClean="0"/>
              <a:t>) )</a:t>
            </a:r>
          </a:p>
          <a:p>
            <a:pPr>
              <a:buNone/>
            </a:pPr>
            <a:endParaRPr lang="en-US" sz="1800" dirty="0" smtClean="0"/>
          </a:p>
          <a:p>
            <a:endParaRPr lang="en-US" sz="1800" dirty="0" smtClean="0"/>
          </a:p>
          <a:p>
            <a:r>
              <a:rPr lang="en-US" sz="1800" b="1" dirty="0" smtClean="0">
                <a:solidFill>
                  <a:srgbClr val="0000FF"/>
                </a:solidFill>
              </a:rPr>
              <a:t>Does your </a:t>
            </a:r>
            <a:r>
              <a:rPr lang="en-US" sz="1800" b="1" dirty="0" err="1" smtClean="0">
                <a:solidFill>
                  <a:srgbClr val="0000FF"/>
                </a:solidFill>
              </a:rPr>
              <a:t>FastForward</a:t>
            </a:r>
            <a:r>
              <a:rPr lang="en-US" sz="1800" b="1" dirty="0" smtClean="0">
                <a:solidFill>
                  <a:srgbClr val="0000FF"/>
                </a:solidFill>
              </a:rPr>
              <a:t> processor performance on coarse (</a:t>
            </a:r>
            <a:r>
              <a:rPr lang="en-US" sz="1800" b="1" dirty="0" err="1" smtClean="0">
                <a:solidFill>
                  <a:srgbClr val="0000FF"/>
                </a:solidFill>
              </a:rPr>
              <a:t>coasrer</a:t>
            </a:r>
            <a:r>
              <a:rPr lang="en-US" sz="1800" b="1" dirty="0" smtClean="0">
                <a:solidFill>
                  <a:srgbClr val="0000FF"/>
                </a:solidFill>
              </a:rPr>
              <a:t>) grids impede overall </a:t>
            </a:r>
            <a:r>
              <a:rPr lang="en-US" sz="1800" b="1" dirty="0" err="1" smtClean="0">
                <a:solidFill>
                  <a:srgbClr val="0000FF"/>
                </a:solidFill>
              </a:rPr>
              <a:t>multigrid</a:t>
            </a:r>
            <a:r>
              <a:rPr lang="en-US" sz="1800" b="1" dirty="0" smtClean="0">
                <a:solidFill>
                  <a:srgbClr val="0000FF"/>
                </a:solidFill>
              </a:rPr>
              <a:t> performance?</a:t>
            </a:r>
          </a:p>
          <a:p>
            <a:pPr lvl="1"/>
            <a:r>
              <a:rPr lang="en-US" sz="1600" dirty="0" smtClean="0">
                <a:solidFill>
                  <a:srgbClr val="000000"/>
                </a:solidFill>
              </a:rPr>
              <a:t>Are there architectural features you can exploit to avoid this?</a:t>
            </a:r>
          </a:p>
          <a:p>
            <a:pPr lvl="1"/>
            <a:r>
              <a:rPr lang="en-US" sz="1600" dirty="0" smtClean="0">
                <a:solidFill>
                  <a:srgbClr val="000000"/>
                </a:solidFill>
              </a:rPr>
              <a:t>If so, how do you succinctly specialize code to exploit them?</a:t>
            </a:r>
          </a:p>
          <a:p>
            <a:pPr lvl="1">
              <a:buNone/>
            </a:pPr>
            <a:r>
              <a:rPr lang="en-US" sz="1600" dirty="0" smtClean="0">
                <a:solidFill>
                  <a:srgbClr val="000000"/>
                </a:solidFill>
              </a:rPr>
              <a:t>	(i.e. do we really have to write every routine twice?)</a:t>
            </a:r>
          </a:p>
          <a:p>
            <a:pPr lvl="1"/>
            <a:r>
              <a:rPr lang="en-US" sz="1600" dirty="0" smtClean="0">
                <a:solidFill>
                  <a:srgbClr val="000000"/>
                </a:solidFill>
              </a:rPr>
              <a:t>Are there other approaches to ensure coarse grid operations are not a bottleneck?</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6688060-3351-004F-BDDD-4D2330D7A48F}" type="slidenum">
              <a:rPr lang="en-US" smtClean="0"/>
              <a:pPr/>
              <a:t>27</a:t>
            </a:fld>
            <a:endParaRPr lang="en-US"/>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5410"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9A15967D-D2D6-5144-A227-9E675C198B3A}" type="slidenum">
              <a:rPr lang="en-US" smtClean="0"/>
              <a:pPr/>
              <a:t>28</a:t>
            </a:fld>
            <a:endParaRPr lang="en-US" smtClean="0"/>
          </a:p>
        </p:txBody>
      </p:sp>
      <p:sp>
        <p:nvSpPr>
          <p:cNvPr id="145411" name="Rectangle 2"/>
          <p:cNvSpPr>
            <a:spLocks noGrp="1" noChangeArrowheads="1"/>
          </p:cNvSpPr>
          <p:nvPr>
            <p:ph type="title"/>
          </p:nvPr>
        </p:nvSpPr>
        <p:spPr/>
        <p:txBody>
          <a:bodyPr/>
          <a:lstStyle/>
          <a:p>
            <a:pPr eaLnBrk="1" hangingPunct="1"/>
            <a:r>
              <a:rPr lang="en-US"/>
              <a:t>Acknowledgements</a:t>
            </a:r>
          </a:p>
        </p:txBody>
      </p:sp>
      <p:sp>
        <p:nvSpPr>
          <p:cNvPr id="145412" name="Rectangle 3"/>
          <p:cNvSpPr>
            <a:spLocks noGrp="1" noChangeArrowheads="1"/>
          </p:cNvSpPr>
          <p:nvPr>
            <p:ph type="body" idx="1"/>
          </p:nvPr>
        </p:nvSpPr>
        <p:spPr>
          <a:xfrm>
            <a:off x="455613" y="1143000"/>
            <a:ext cx="8226425" cy="4572000"/>
          </a:xfrm>
        </p:spPr>
        <p:txBody>
          <a:bodyPr/>
          <a:lstStyle/>
          <a:p>
            <a:pPr algn="just"/>
            <a:r>
              <a:rPr lang="en-US" sz="1800" dirty="0" smtClean="0"/>
              <a:t>All authors from Lawrence Berkeley National Laboratory were supported by the DOE Office of Advanced Scientific Computing Research under contract number DE-AC02-05CH11231.</a:t>
            </a:r>
          </a:p>
          <a:p>
            <a:pPr algn="just"/>
            <a:r>
              <a:rPr lang="en-US" sz="1800" dirty="0" smtClean="0"/>
              <a:t>This research used resources of the National Energy Research Scientific Computing Center, which is supported by the Office of Science of the U.S. Department of Energy under Contract No. DE-AC02-05CH11231.</a:t>
            </a:r>
          </a:p>
          <a:p>
            <a:pPr algn="just"/>
            <a:r>
              <a:rPr lang="en-US" sz="1800" dirty="0" smtClean="0"/>
              <a:t>This research used resources of the Argonne Leadership Computing Facility at Argonne National Laboratory, which is supported by the Office of Science of the U.S. Department of Energy under contract DE-AC02-06CH11357.</a:t>
            </a:r>
          </a:p>
          <a:p>
            <a:pPr algn="just"/>
            <a:r>
              <a:rPr lang="en-US" sz="1800" dirty="0" smtClean="0"/>
              <a:t>This research used resources of the Oak Ridge Leadership Facility at the Oak Ridge National Laboratory, which is supported by the Office of Science of the U.S. Department of Energy under Contract No. DE-AC05-00OR22725.</a:t>
            </a:r>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Capacity Issues</a:t>
            </a:r>
            <a:endParaRPr lang="en-US" dirty="0"/>
          </a:p>
        </p:txBody>
      </p:sp>
      <p:sp>
        <p:nvSpPr>
          <p:cNvPr id="3" name="Content Placeholder 2"/>
          <p:cNvSpPr>
            <a:spLocks noGrp="1"/>
          </p:cNvSpPr>
          <p:nvPr>
            <p:ph idx="1"/>
          </p:nvPr>
        </p:nvSpPr>
        <p:spPr/>
        <p:txBody>
          <a:bodyPr>
            <a:normAutofit lnSpcReduction="10000"/>
          </a:bodyPr>
          <a:lstStyle/>
          <a:p>
            <a:r>
              <a:rPr lang="en-US" sz="1800" dirty="0" smtClean="0"/>
              <a:t>In AMR MG Combustion codes, you need a separate field/component/vector for each chemical species (NH</a:t>
            </a:r>
            <a:r>
              <a:rPr lang="en-US" sz="1800" baseline="-25000" dirty="0" smtClean="0"/>
              <a:t>4</a:t>
            </a:r>
            <a:r>
              <a:rPr lang="en-US" sz="1800" dirty="0" smtClean="0"/>
              <a:t>, CO</a:t>
            </a:r>
            <a:r>
              <a:rPr lang="en-US" sz="1800" baseline="-25000" dirty="0" smtClean="0"/>
              <a:t>2</a:t>
            </a:r>
            <a:r>
              <a:rPr lang="en-US" sz="1800" dirty="0" smtClean="0"/>
              <a:t>, …) on each AMR level</a:t>
            </a:r>
          </a:p>
          <a:p>
            <a:r>
              <a:rPr lang="en-US" sz="1800" dirty="0" smtClean="0"/>
              <a:t>As such, given today’s memory constraints, the </a:t>
            </a:r>
            <a:r>
              <a:rPr lang="en-US" sz="1800" b="1" dirty="0" smtClean="0">
                <a:solidFill>
                  <a:srgbClr val="FF0080"/>
                </a:solidFill>
              </a:rPr>
              <a:t>size of each process’s </a:t>
            </a:r>
            <a:r>
              <a:rPr lang="en-US" sz="1800" b="1" dirty="0" err="1" smtClean="0">
                <a:solidFill>
                  <a:srgbClr val="FF0080"/>
                </a:solidFill>
              </a:rPr>
              <a:t>subdomain</a:t>
            </a:r>
            <a:r>
              <a:rPr lang="en-US" sz="1800" b="1" dirty="0" smtClean="0">
                <a:solidFill>
                  <a:srgbClr val="FF0080"/>
                </a:solidFill>
              </a:rPr>
              <a:t> might be small</a:t>
            </a:r>
            <a:r>
              <a:rPr lang="en-US" sz="1800" dirty="0" smtClean="0"/>
              <a:t> (64</a:t>
            </a:r>
            <a:r>
              <a:rPr lang="en-US" sz="1800" baseline="30000" dirty="0" smtClean="0"/>
              <a:t>3</a:t>
            </a:r>
            <a:r>
              <a:rPr lang="en-US" sz="1800" dirty="0" smtClean="0"/>
              <a:t>…128</a:t>
            </a:r>
            <a:r>
              <a:rPr lang="en-US" sz="1800" baseline="30000" dirty="0" smtClean="0"/>
              <a:t>3</a:t>
            </a:r>
            <a:r>
              <a:rPr lang="en-US" sz="1800" dirty="0" smtClean="0"/>
              <a:t>)</a:t>
            </a:r>
          </a:p>
          <a:p>
            <a:r>
              <a:rPr lang="en-US" sz="1800" dirty="0" smtClean="0"/>
              <a:t>Future machines may have 10x more memory than today’s…</a:t>
            </a:r>
          </a:p>
          <a:p>
            <a:pPr lvl="1"/>
            <a:r>
              <a:rPr lang="en-US" sz="1400" dirty="0" smtClean="0"/>
              <a:t>100GB of fast memory</a:t>
            </a:r>
          </a:p>
          <a:p>
            <a:pPr lvl="1"/>
            <a:r>
              <a:rPr lang="en-US" sz="1400" dirty="0" smtClean="0"/>
              <a:t>1TB of slow memory</a:t>
            </a:r>
          </a:p>
          <a:p>
            <a:r>
              <a:rPr lang="en-US" sz="1800" b="1" dirty="0" smtClean="0">
                <a:solidFill>
                  <a:srgbClr val="0000FF"/>
                </a:solidFill>
              </a:rPr>
              <a:t>Why not run larger problems to amortize inefficiencies?</a:t>
            </a:r>
            <a:endParaRPr lang="en-US" sz="1800" dirty="0" smtClean="0"/>
          </a:p>
          <a:p>
            <a:pPr lvl="1"/>
            <a:r>
              <a:rPr lang="en-US" sz="1400" dirty="0" smtClean="0"/>
              <a:t>Application scientists would prefer to use it for new physics or chemistry.</a:t>
            </a:r>
          </a:p>
          <a:p>
            <a:pPr lvl="1">
              <a:buNone/>
            </a:pPr>
            <a:r>
              <a:rPr lang="en-US" sz="1400" dirty="0" smtClean="0"/>
              <a:t>	e.g. increase the number of chemical species from 20 to 100</a:t>
            </a:r>
          </a:p>
          <a:p>
            <a:pPr lvl="1"/>
            <a:r>
              <a:rPr lang="en-US" sz="1400" dirty="0" smtClean="0"/>
              <a:t>AMR codes could use the memory selectively (where needed) with deeper AMR hierarchies.</a:t>
            </a:r>
          </a:p>
          <a:p>
            <a:pPr lvl="1"/>
            <a:r>
              <a:rPr lang="en-US" sz="1400" dirty="0" smtClean="0"/>
              <a:t>The memory hierarchy can be used to prioritize the active working set…</a:t>
            </a:r>
          </a:p>
          <a:p>
            <a:pPr lvl="1">
              <a:buNone/>
            </a:pPr>
            <a:r>
              <a:rPr lang="en-US" sz="1400" dirty="0" smtClean="0"/>
              <a:t>	e.g. fit the MG solve on current species of the current AMR level in fast memory</a:t>
            </a:r>
          </a:p>
          <a:p>
            <a:endParaRPr lang="en-US" sz="1800" b="1" dirty="0" smtClean="0">
              <a:solidFill>
                <a:srgbClr val="0000FF"/>
              </a:solidFill>
            </a:endParaRPr>
          </a:p>
          <a:p>
            <a:r>
              <a:rPr lang="en-US" sz="1800" b="1" dirty="0" smtClean="0">
                <a:solidFill>
                  <a:srgbClr val="0000FF"/>
                </a:solidFill>
              </a:rPr>
              <a:t>If performance is not feasible, we need to know soon as significant changes to LMC would be required to increase on-node parallelism</a:t>
            </a:r>
            <a:endParaRPr lang="en-US" sz="1600" dirty="0"/>
          </a:p>
        </p:txBody>
      </p:sp>
      <p:sp>
        <p:nvSpPr>
          <p:cNvPr id="4" name="Slide Number Placeholder 3"/>
          <p:cNvSpPr>
            <a:spLocks noGrp="1"/>
          </p:cNvSpPr>
          <p:nvPr>
            <p:ph type="sldNum" sz="quarter" idx="10"/>
          </p:nvPr>
        </p:nvSpPr>
        <p:spPr/>
        <p:txBody>
          <a:bodyPr/>
          <a:lstStyle/>
          <a:p>
            <a:fld id="{A6688060-3351-004F-BDDD-4D2330D7A48F}" type="slidenum">
              <a:rPr lang="en-US" smtClean="0"/>
              <a:pPr/>
              <a:t>29</a:t>
            </a:fld>
            <a:endParaRPr lang="en-US"/>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HPGMG-FV design</a:t>
            </a:r>
          </a:p>
        </p:txBody>
      </p:sp>
      <p:sp>
        <p:nvSpPr>
          <p:cNvPr id="5123" name="Rectangle 3"/>
          <p:cNvSpPr>
            <a:spLocks noGrp="1" noChangeArrowheads="1"/>
          </p:cNvSpPr>
          <p:nvPr>
            <p:ph idx="1"/>
          </p:nvPr>
        </p:nvSpPr>
        <p:spPr>
          <a:xfrm>
            <a:off x="304800" y="1557338"/>
            <a:ext cx="8610600" cy="4538662"/>
          </a:xfrm>
        </p:spPr>
        <p:txBody>
          <a:bodyPr>
            <a:normAutofit fontScale="92500"/>
          </a:bodyPr>
          <a:lstStyle/>
          <a:p>
            <a:r>
              <a:rPr lang="en-US" dirty="0" smtClean="0"/>
              <a:t>Compact stand alone: C + MPI (+OMP, CUDA)</a:t>
            </a:r>
          </a:p>
          <a:p>
            <a:r>
              <a:rPr lang="en-US" dirty="0" smtClean="0"/>
              <a:t>Conceptually simple: solve Ax = </a:t>
            </a:r>
            <a:r>
              <a:rPr lang="en-US" dirty="0" err="1" smtClean="0"/>
              <a:t>b</a:t>
            </a:r>
            <a:r>
              <a:rPr lang="en-US" dirty="0" smtClean="0"/>
              <a:t> with multigrid</a:t>
            </a:r>
          </a:p>
          <a:p>
            <a:r>
              <a:rPr lang="en-US" dirty="0" smtClean="0"/>
              <a:t>Finite Volume, 3D non-constant </a:t>
            </a:r>
            <a:r>
              <a:rPr lang="en-US" dirty="0" err="1" smtClean="0"/>
              <a:t>coef</a:t>
            </a:r>
            <a:r>
              <a:rPr lang="en-US" dirty="0" smtClean="0"/>
              <a:t>. Laplacian</a:t>
            </a:r>
          </a:p>
          <a:p>
            <a:r>
              <a:rPr lang="en-US" dirty="0" smtClean="0"/>
              <a:t>Non-iterative (full) geometric multigrid solver</a:t>
            </a:r>
          </a:p>
          <a:p>
            <a:r>
              <a:rPr lang="en-US" dirty="0" smtClean="0"/>
              <a:t>Metric: equations (N) solved / sec</a:t>
            </a:r>
          </a:p>
          <a:p>
            <a:pPr lvl="1"/>
            <a:r>
              <a:rPr lang="en-US" dirty="0" smtClean="0"/>
              <a:t>Map to flops/sec: 1200N (not exact nor well defined)</a:t>
            </a:r>
          </a:p>
          <a:p>
            <a:pPr lvl="2"/>
            <a:r>
              <a:rPr lang="en-US" dirty="0" smtClean="0"/>
              <a:t>HPL uses 2N</a:t>
            </a:r>
            <a:r>
              <a:rPr lang="en-US" baseline="30000" dirty="0" smtClean="0"/>
              <a:t>3 </a:t>
            </a:r>
            <a:r>
              <a:rPr lang="en-US" dirty="0" smtClean="0"/>
              <a:t>map</a:t>
            </a:r>
          </a:p>
        </p:txBody>
      </p:sp>
      <p:sp>
        <p:nvSpPr>
          <p:cNvPr id="6" name="Footer Placeholder 5"/>
          <p:cNvSpPr>
            <a:spLocks noGrp="1"/>
          </p:cNvSpPr>
          <p:nvPr>
            <p:ph type="ftr" sz="quarter" idx="12"/>
          </p:nvPr>
        </p:nvSpPr>
        <p:spPr/>
        <p:txBody>
          <a:bodyPr/>
          <a:lstStyle/>
          <a:p>
            <a:r>
              <a:rPr lang="en-US" smtClean="0"/>
              <a:t>ISC, Frankfurt Germany, 21 June 2016</a:t>
            </a:r>
            <a:endParaRPr lang="en-US" dirty="0"/>
          </a:p>
        </p:txBody>
      </p:sp>
    </p:spTree>
    <p:custDataLst>
      <p:tags r:id="rId1"/>
    </p:custData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Choice of Smoother</a:t>
            </a:r>
            <a:endParaRPr lang="en-US" sz="1600" dirty="0"/>
          </a:p>
        </p:txBody>
      </p:sp>
      <p:sp>
        <p:nvSpPr>
          <p:cNvPr id="3" name="Content Placeholder 2"/>
          <p:cNvSpPr>
            <a:spLocks noGrp="1"/>
          </p:cNvSpPr>
          <p:nvPr>
            <p:ph idx="1"/>
          </p:nvPr>
        </p:nvSpPr>
        <p:spPr/>
        <p:txBody>
          <a:bodyPr/>
          <a:lstStyle/>
          <a:p>
            <a:r>
              <a:rPr lang="en-US" sz="1600" dirty="0" smtClean="0"/>
              <a:t>In the </a:t>
            </a:r>
            <a:r>
              <a:rPr lang="en-US" sz="1600" dirty="0" err="1" smtClean="0"/>
              <a:t>manycore</a:t>
            </a:r>
            <a:r>
              <a:rPr lang="en-US" sz="1600" dirty="0" smtClean="0"/>
              <a:t> era, the choice of smoother:</a:t>
            </a:r>
          </a:p>
          <a:p>
            <a:pPr lvl="1"/>
            <a:r>
              <a:rPr lang="en-US" sz="1400" dirty="0" smtClean="0"/>
              <a:t>must balance mathematical (convergence) and architectural constraints (TLP/SIMD/BW).</a:t>
            </a:r>
          </a:p>
          <a:p>
            <a:pPr lvl="1"/>
            <a:r>
              <a:rPr lang="en-US" sz="1400" dirty="0" smtClean="0"/>
              <a:t>may see up to a 100x performance hit without threading on a Xeon Phi (MIC)</a:t>
            </a:r>
          </a:p>
          <a:p>
            <a:r>
              <a:rPr lang="en-US" sz="1600" dirty="0" smtClean="0"/>
              <a:t>Using HPGMG-FV we observed differences in performance among smoothers…</a:t>
            </a:r>
          </a:p>
          <a:p>
            <a:pPr lvl="1"/>
            <a:r>
              <a:rPr lang="en-US" sz="1400" dirty="0" smtClean="0"/>
              <a:t>GSRB and </a:t>
            </a:r>
            <a:r>
              <a:rPr lang="en-US" sz="1400" dirty="0" err="1" smtClean="0"/>
              <a:t>w</a:t>
            </a:r>
            <a:r>
              <a:rPr lang="en-US" sz="1400" dirty="0" smtClean="0"/>
              <a:t>-Jacobi were the </a:t>
            </a:r>
            <a:r>
              <a:rPr lang="en-US" sz="1400" b="1" dirty="0" smtClean="0">
                <a:solidFill>
                  <a:srgbClr val="FF0080"/>
                </a:solidFill>
              </a:rPr>
              <a:t>easiest to use</a:t>
            </a:r>
          </a:p>
          <a:p>
            <a:pPr lvl="1"/>
            <a:r>
              <a:rPr lang="en-US" sz="1400" dirty="0" smtClean="0"/>
              <a:t>SYMGS required fewer total </a:t>
            </a:r>
            <a:r>
              <a:rPr lang="en-US" sz="1400" dirty="0" err="1" smtClean="0"/>
              <a:t>smooths</a:t>
            </a:r>
            <a:r>
              <a:rPr lang="en-US" sz="1400" dirty="0" smtClean="0"/>
              <a:t>, but its </a:t>
            </a:r>
            <a:r>
              <a:rPr lang="en-US" sz="1400" b="1" dirty="0" smtClean="0">
                <a:solidFill>
                  <a:srgbClr val="FF0080"/>
                </a:solidFill>
              </a:rPr>
              <a:t>performance per smooth was very poor</a:t>
            </a:r>
            <a:r>
              <a:rPr lang="en-US" sz="1400" dirty="0" smtClean="0"/>
              <a:t>.</a:t>
            </a:r>
          </a:p>
          <a:p>
            <a:pPr lvl="1"/>
            <a:r>
              <a:rPr lang="en-US" sz="1400" dirty="0" smtClean="0"/>
              <a:t>Based on Rob/Ulrike’s paper, L1 Jacobi was made as fast as </a:t>
            </a:r>
            <a:r>
              <a:rPr lang="en-US" sz="1400" dirty="0" err="1" smtClean="0"/>
              <a:t>w</a:t>
            </a:r>
            <a:r>
              <a:rPr lang="en-US" sz="1400" dirty="0" smtClean="0"/>
              <a:t>-Jacobi</a:t>
            </a:r>
          </a:p>
          <a:p>
            <a:pPr lvl="1"/>
            <a:r>
              <a:rPr lang="en-US" sz="1400" b="1" dirty="0" err="1" smtClean="0">
                <a:solidFill>
                  <a:srgbClr val="0000FF"/>
                </a:solidFill>
              </a:rPr>
              <a:t>Chebyshev</a:t>
            </a:r>
            <a:r>
              <a:rPr lang="en-US" sz="1400" b="1" dirty="0" smtClean="0">
                <a:solidFill>
                  <a:srgbClr val="0000FF"/>
                </a:solidFill>
              </a:rPr>
              <a:t> was fastest </a:t>
            </a:r>
            <a:r>
              <a:rPr lang="en-US" sz="1400" dirty="0" smtClean="0"/>
              <a:t>in the net (smooth was little slower, but required fewer </a:t>
            </a:r>
            <a:r>
              <a:rPr lang="en-US" sz="1400" dirty="0" err="1" smtClean="0"/>
              <a:t>smooths</a:t>
            </a:r>
            <a:r>
              <a:rPr lang="en-US" sz="1400" dirty="0" smtClean="0"/>
              <a:t>)</a:t>
            </a:r>
          </a:p>
          <a:p>
            <a:pPr lvl="1"/>
            <a:r>
              <a:rPr lang="en-US" sz="1400" dirty="0" smtClean="0"/>
              <a:t>Unfortunately, </a:t>
            </a:r>
            <a:r>
              <a:rPr lang="en-US" sz="1400" dirty="0" err="1" smtClean="0"/>
              <a:t>Chebyshev</a:t>
            </a:r>
            <a:r>
              <a:rPr lang="en-US" sz="1400" dirty="0" smtClean="0"/>
              <a:t> is a bit twitchy as it </a:t>
            </a:r>
            <a:r>
              <a:rPr lang="en-US" sz="1400" b="1" dirty="0" smtClean="0">
                <a:solidFill>
                  <a:srgbClr val="FF0080"/>
                </a:solidFill>
              </a:rPr>
              <a:t>needs </a:t>
            </a:r>
            <a:r>
              <a:rPr lang="en-US" sz="1400" b="1" dirty="0" err="1" smtClean="0">
                <a:solidFill>
                  <a:srgbClr val="FF0080"/>
                </a:solidFill>
              </a:rPr>
              <a:t>eigenvalue</a:t>
            </a:r>
            <a:r>
              <a:rPr lang="en-US" sz="1400" b="1" dirty="0" smtClean="0">
                <a:solidFill>
                  <a:srgbClr val="FF0080"/>
                </a:solidFill>
              </a:rPr>
              <a:t> estimates</a:t>
            </a:r>
            <a:r>
              <a:rPr lang="en-US" sz="1400" dirty="0" smtClean="0"/>
              <a:t>.</a:t>
            </a:r>
          </a:p>
        </p:txBody>
      </p:sp>
      <p:sp>
        <p:nvSpPr>
          <p:cNvPr id="4" name="Slide Number Placeholder 3"/>
          <p:cNvSpPr>
            <a:spLocks noGrp="1"/>
          </p:cNvSpPr>
          <p:nvPr>
            <p:ph type="sldNum" sz="quarter" idx="10"/>
          </p:nvPr>
        </p:nvSpPr>
        <p:spPr/>
        <p:txBody>
          <a:bodyPr/>
          <a:lstStyle/>
          <a:p>
            <a:fld id="{A6688060-3351-004F-BDDD-4D2330D7A48F}" type="slidenum">
              <a:rPr lang="en-US" smtClean="0"/>
              <a:pPr/>
              <a:t>30</a:t>
            </a:fld>
            <a:endParaRPr lang="en-US"/>
          </a:p>
        </p:txBody>
      </p:sp>
      <p:grpSp>
        <p:nvGrpSpPr>
          <p:cNvPr id="5" name="Group 41"/>
          <p:cNvGrpSpPr/>
          <p:nvPr/>
        </p:nvGrpSpPr>
        <p:grpSpPr>
          <a:xfrm>
            <a:off x="457200" y="4037806"/>
            <a:ext cx="8229600" cy="2286794"/>
            <a:chOff x="914400" y="2971800"/>
            <a:chExt cx="8229600" cy="2286794"/>
          </a:xfrm>
        </p:grpSpPr>
        <p:sp>
          <p:nvSpPr>
            <p:cNvPr id="6" name="TextBox 5"/>
            <p:cNvSpPr txBox="1"/>
            <p:nvPr/>
          </p:nvSpPr>
          <p:spPr>
            <a:xfrm>
              <a:off x="3657600" y="2971800"/>
              <a:ext cx="1371600" cy="457200"/>
            </a:xfrm>
            <a:prstGeom prst="rect">
              <a:avLst/>
            </a:prstGeom>
            <a:noFill/>
          </p:spPr>
          <p:txBody>
            <a:bodyPr wrap="square" lIns="0" tIns="0" rIns="0" bIns="0" rtlCol="0" anchor="ctr" anchorCtr="0">
              <a:noAutofit/>
            </a:bodyPr>
            <a:lstStyle/>
            <a:p>
              <a:pPr algn="ctr"/>
              <a:r>
                <a:rPr lang="en-US" sz="1600" b="1" dirty="0" smtClean="0"/>
                <a:t>Gauss-Seidel</a:t>
              </a:r>
            </a:p>
            <a:p>
              <a:pPr algn="ctr"/>
              <a:r>
                <a:rPr lang="en-US" sz="1600" b="1" dirty="0" smtClean="0"/>
                <a:t>Red-Black</a:t>
              </a:r>
              <a:endParaRPr lang="en-US" sz="1600" b="1" dirty="0"/>
            </a:p>
          </p:txBody>
        </p:sp>
        <p:sp>
          <p:nvSpPr>
            <p:cNvPr id="7" name="TextBox 6"/>
            <p:cNvSpPr txBox="1"/>
            <p:nvPr/>
          </p:nvSpPr>
          <p:spPr>
            <a:xfrm>
              <a:off x="5029200" y="2971800"/>
              <a:ext cx="1371600" cy="457200"/>
            </a:xfrm>
            <a:prstGeom prst="rect">
              <a:avLst/>
            </a:prstGeom>
            <a:noFill/>
          </p:spPr>
          <p:txBody>
            <a:bodyPr wrap="square" lIns="0" tIns="0" rIns="0" bIns="0" rtlCol="0" anchor="ctr" anchorCtr="0">
              <a:noAutofit/>
            </a:bodyPr>
            <a:lstStyle/>
            <a:p>
              <a:pPr algn="ctr"/>
              <a:r>
                <a:rPr lang="en-US" sz="1600" b="1" dirty="0" err="1" smtClean="0"/>
                <a:t>Chebyshev</a:t>
              </a:r>
              <a:endParaRPr lang="en-US" sz="1600" b="1" dirty="0" smtClean="0"/>
            </a:p>
            <a:p>
              <a:pPr algn="ctr"/>
              <a:r>
                <a:rPr lang="en-US" sz="1600" b="1" dirty="0" smtClean="0"/>
                <a:t>Polynomial</a:t>
              </a:r>
              <a:endParaRPr lang="en-US" sz="1600" b="1" dirty="0"/>
            </a:p>
          </p:txBody>
        </p:sp>
        <p:sp>
          <p:nvSpPr>
            <p:cNvPr id="8" name="TextBox 7"/>
            <p:cNvSpPr txBox="1"/>
            <p:nvPr/>
          </p:nvSpPr>
          <p:spPr>
            <a:xfrm>
              <a:off x="6400800" y="2971800"/>
              <a:ext cx="1371600" cy="457200"/>
            </a:xfrm>
            <a:prstGeom prst="rect">
              <a:avLst/>
            </a:prstGeom>
            <a:noFill/>
          </p:spPr>
          <p:txBody>
            <a:bodyPr wrap="square" lIns="0" tIns="0" rIns="0" bIns="0" rtlCol="0" anchor="ctr" anchorCtr="0">
              <a:noAutofit/>
            </a:bodyPr>
            <a:lstStyle/>
            <a:p>
              <a:pPr algn="ctr"/>
              <a:r>
                <a:rPr lang="en-US" sz="1600" b="1" dirty="0" smtClean="0"/>
                <a:t>weighted</a:t>
              </a:r>
            </a:p>
            <a:p>
              <a:pPr algn="ctr"/>
              <a:r>
                <a:rPr lang="en-US" sz="1600" b="1" dirty="0" smtClean="0"/>
                <a:t>Jacobi</a:t>
              </a:r>
              <a:endParaRPr lang="en-US" sz="1600" b="1" dirty="0"/>
            </a:p>
          </p:txBody>
        </p:sp>
        <p:sp>
          <p:nvSpPr>
            <p:cNvPr id="9" name="TextBox 8"/>
            <p:cNvSpPr txBox="1"/>
            <p:nvPr/>
          </p:nvSpPr>
          <p:spPr>
            <a:xfrm>
              <a:off x="7772400" y="2971800"/>
              <a:ext cx="1371600" cy="457200"/>
            </a:xfrm>
            <a:prstGeom prst="rect">
              <a:avLst/>
            </a:prstGeom>
            <a:noFill/>
          </p:spPr>
          <p:txBody>
            <a:bodyPr wrap="square" lIns="0" tIns="0" rIns="0" bIns="0" rtlCol="0" anchor="ctr" anchorCtr="0">
              <a:noAutofit/>
            </a:bodyPr>
            <a:lstStyle/>
            <a:p>
              <a:pPr algn="ctr"/>
              <a:r>
                <a:rPr lang="en-US" sz="1600" b="1" dirty="0" smtClean="0"/>
                <a:t>L1</a:t>
              </a:r>
            </a:p>
            <a:p>
              <a:pPr algn="ctr"/>
              <a:r>
                <a:rPr lang="en-US" sz="1600" b="1" dirty="0" smtClean="0"/>
                <a:t>Jacobi</a:t>
              </a:r>
              <a:endParaRPr lang="en-US" sz="1600" b="1" dirty="0"/>
            </a:p>
          </p:txBody>
        </p:sp>
        <p:sp>
          <p:nvSpPr>
            <p:cNvPr id="10" name="TextBox 9"/>
            <p:cNvSpPr txBox="1"/>
            <p:nvPr/>
          </p:nvSpPr>
          <p:spPr>
            <a:xfrm>
              <a:off x="2286000" y="2971800"/>
              <a:ext cx="1371600" cy="457200"/>
            </a:xfrm>
            <a:prstGeom prst="rect">
              <a:avLst/>
            </a:prstGeom>
            <a:noFill/>
          </p:spPr>
          <p:txBody>
            <a:bodyPr wrap="square" lIns="0" tIns="0" rIns="0" bIns="0" rtlCol="0" anchor="ctr" anchorCtr="0">
              <a:noAutofit/>
            </a:bodyPr>
            <a:lstStyle/>
            <a:p>
              <a:pPr algn="ctr"/>
              <a:r>
                <a:rPr lang="en-US" sz="1600" b="1" dirty="0" smtClean="0"/>
                <a:t>SYMGS</a:t>
              </a:r>
            </a:p>
            <a:p>
              <a:pPr algn="ctr"/>
              <a:r>
                <a:rPr lang="en-US" sz="1600" b="1" dirty="0" smtClean="0"/>
                <a:t>(blocked)</a:t>
              </a:r>
              <a:endParaRPr lang="en-US" sz="1600" b="1" dirty="0"/>
            </a:p>
          </p:txBody>
        </p:sp>
        <p:sp>
          <p:nvSpPr>
            <p:cNvPr id="11" name="TextBox 10"/>
            <p:cNvSpPr txBox="1"/>
            <p:nvPr/>
          </p:nvSpPr>
          <p:spPr>
            <a:xfrm>
              <a:off x="914400" y="3429000"/>
              <a:ext cx="1295400" cy="457200"/>
            </a:xfrm>
            <a:prstGeom prst="rect">
              <a:avLst/>
            </a:prstGeom>
            <a:noFill/>
          </p:spPr>
          <p:txBody>
            <a:bodyPr wrap="none" lIns="0" tIns="0" rIns="0" bIns="0" rtlCol="0" anchor="ctr" anchorCtr="0">
              <a:noAutofit/>
            </a:bodyPr>
            <a:lstStyle/>
            <a:p>
              <a:pPr algn="r"/>
              <a:r>
                <a:rPr lang="en-US" sz="1600" b="1" dirty="0" smtClean="0"/>
                <a:t>Convergence</a:t>
              </a:r>
              <a:endParaRPr lang="en-US" sz="1600" b="1" dirty="0"/>
            </a:p>
          </p:txBody>
        </p:sp>
        <p:sp>
          <p:nvSpPr>
            <p:cNvPr id="13" name="TextBox 12"/>
            <p:cNvSpPr txBox="1"/>
            <p:nvPr/>
          </p:nvSpPr>
          <p:spPr>
            <a:xfrm>
              <a:off x="914400" y="4343400"/>
              <a:ext cx="1295400" cy="457200"/>
            </a:xfrm>
            <a:prstGeom prst="rect">
              <a:avLst/>
            </a:prstGeom>
            <a:noFill/>
          </p:spPr>
          <p:txBody>
            <a:bodyPr wrap="none" lIns="0" tIns="0" rIns="0" bIns="0" rtlCol="0" anchor="ctr" anchorCtr="0">
              <a:noAutofit/>
            </a:bodyPr>
            <a:lstStyle/>
            <a:p>
              <a:pPr algn="r"/>
              <a:r>
                <a:rPr lang="en-US" sz="1600" b="1" dirty="0" smtClean="0"/>
                <a:t>Threading?</a:t>
              </a:r>
              <a:endParaRPr lang="en-US" sz="1600" b="1" dirty="0"/>
            </a:p>
          </p:txBody>
        </p:sp>
        <p:sp>
          <p:nvSpPr>
            <p:cNvPr id="14" name="TextBox 13"/>
            <p:cNvSpPr txBox="1"/>
            <p:nvPr/>
          </p:nvSpPr>
          <p:spPr>
            <a:xfrm>
              <a:off x="914400" y="4800600"/>
              <a:ext cx="1295400" cy="457200"/>
            </a:xfrm>
            <a:prstGeom prst="rect">
              <a:avLst/>
            </a:prstGeom>
            <a:noFill/>
          </p:spPr>
          <p:txBody>
            <a:bodyPr wrap="none" lIns="0" tIns="0" rIns="0" bIns="0" rtlCol="0" anchor="ctr" anchorCtr="0">
              <a:noAutofit/>
            </a:bodyPr>
            <a:lstStyle/>
            <a:p>
              <a:pPr algn="r"/>
              <a:r>
                <a:rPr lang="en-US" sz="1600" b="1" dirty="0" smtClean="0"/>
                <a:t>SIMD?</a:t>
              </a:r>
              <a:endParaRPr lang="en-US" sz="1600" b="1" dirty="0"/>
            </a:p>
          </p:txBody>
        </p:sp>
        <p:sp>
          <p:nvSpPr>
            <p:cNvPr id="16" name="TextBox 15"/>
            <p:cNvSpPr txBox="1"/>
            <p:nvPr/>
          </p:nvSpPr>
          <p:spPr>
            <a:xfrm>
              <a:off x="3657600" y="3429000"/>
              <a:ext cx="1371600" cy="457200"/>
            </a:xfrm>
            <a:prstGeom prst="rect">
              <a:avLst/>
            </a:prstGeom>
            <a:noFill/>
          </p:spPr>
          <p:txBody>
            <a:bodyPr wrap="square" lIns="0" tIns="0" rIns="0" bIns="0" rtlCol="0" anchor="ctr" anchorCtr="0">
              <a:noAutofit/>
            </a:bodyPr>
            <a:lstStyle/>
            <a:p>
              <a:pPr algn="ctr"/>
              <a:r>
                <a:rPr lang="en-US" sz="1600" b="1" dirty="0" smtClean="0">
                  <a:solidFill>
                    <a:srgbClr val="008000"/>
                  </a:solidFill>
                </a:rPr>
                <a:t>good</a:t>
              </a:r>
            </a:p>
            <a:p>
              <a:pPr algn="ctr"/>
              <a:r>
                <a:rPr lang="en-US" sz="1200" b="1" dirty="0" smtClean="0">
                  <a:solidFill>
                    <a:srgbClr val="008000"/>
                  </a:solidFill>
                </a:rPr>
                <a:t>(2-3 GSRB)</a:t>
              </a:r>
            </a:p>
          </p:txBody>
        </p:sp>
        <p:sp>
          <p:nvSpPr>
            <p:cNvPr id="17" name="TextBox 16"/>
            <p:cNvSpPr txBox="1"/>
            <p:nvPr/>
          </p:nvSpPr>
          <p:spPr>
            <a:xfrm>
              <a:off x="5029200" y="3429000"/>
              <a:ext cx="1371600" cy="457200"/>
            </a:xfrm>
            <a:prstGeom prst="rect">
              <a:avLst/>
            </a:prstGeom>
            <a:noFill/>
          </p:spPr>
          <p:txBody>
            <a:bodyPr wrap="square" lIns="0" tIns="0" rIns="0" bIns="0" rtlCol="0" anchor="ctr" anchorCtr="0">
              <a:noAutofit/>
            </a:bodyPr>
            <a:lstStyle/>
            <a:p>
              <a:pPr algn="ctr"/>
              <a:r>
                <a:rPr lang="en-US" sz="1600" b="1" dirty="0" smtClean="0">
                  <a:solidFill>
                    <a:srgbClr val="008000"/>
                  </a:solidFill>
                </a:rPr>
                <a:t>very good</a:t>
              </a:r>
            </a:p>
            <a:p>
              <a:pPr algn="ctr"/>
              <a:r>
                <a:rPr lang="en-US" sz="1200" b="1" dirty="0" smtClean="0">
                  <a:solidFill>
                    <a:srgbClr val="008000"/>
                  </a:solidFill>
                </a:rPr>
                <a:t>Degree 2 or 4</a:t>
              </a:r>
            </a:p>
          </p:txBody>
        </p:sp>
        <p:sp>
          <p:nvSpPr>
            <p:cNvPr id="18" name="TextBox 17"/>
            <p:cNvSpPr txBox="1"/>
            <p:nvPr/>
          </p:nvSpPr>
          <p:spPr>
            <a:xfrm>
              <a:off x="6400800" y="3429000"/>
              <a:ext cx="1371600" cy="457200"/>
            </a:xfrm>
            <a:prstGeom prst="rect">
              <a:avLst/>
            </a:prstGeom>
            <a:noFill/>
          </p:spPr>
          <p:txBody>
            <a:bodyPr wrap="square" lIns="0" tIns="0" rIns="0" bIns="0" rtlCol="0" anchor="ctr" anchorCtr="0">
              <a:noAutofit/>
            </a:bodyPr>
            <a:lstStyle/>
            <a:p>
              <a:pPr algn="ctr"/>
              <a:r>
                <a:rPr lang="en-US" sz="1600" b="1" dirty="0" smtClean="0">
                  <a:solidFill>
                    <a:srgbClr val="FF0000"/>
                  </a:solidFill>
                </a:rPr>
                <a:t>slow</a:t>
              </a:r>
            </a:p>
            <a:p>
              <a:pPr algn="ctr"/>
              <a:r>
                <a:rPr lang="en-US" sz="1200" b="1" dirty="0" smtClean="0">
                  <a:solidFill>
                    <a:srgbClr val="FF0000"/>
                  </a:solidFill>
                </a:rPr>
                <a:t>(8+ </a:t>
              </a:r>
              <a:r>
                <a:rPr lang="en-US" sz="1200" b="1" dirty="0" err="1" smtClean="0">
                  <a:solidFill>
                    <a:srgbClr val="FF0000"/>
                  </a:solidFill>
                </a:rPr>
                <a:t>smooths</a:t>
              </a:r>
              <a:r>
                <a:rPr lang="en-US" sz="1200" b="1" dirty="0" smtClean="0">
                  <a:solidFill>
                    <a:srgbClr val="FF0000"/>
                  </a:solidFill>
                </a:rPr>
                <a:t>)</a:t>
              </a:r>
              <a:endParaRPr lang="en-US" sz="1200" b="1" dirty="0">
                <a:solidFill>
                  <a:srgbClr val="FF0000"/>
                </a:solidFill>
              </a:endParaRPr>
            </a:p>
          </p:txBody>
        </p:sp>
        <p:sp>
          <p:nvSpPr>
            <p:cNvPr id="19" name="TextBox 18"/>
            <p:cNvSpPr txBox="1"/>
            <p:nvPr/>
          </p:nvSpPr>
          <p:spPr>
            <a:xfrm>
              <a:off x="7772400" y="3429000"/>
              <a:ext cx="1371600" cy="457200"/>
            </a:xfrm>
            <a:prstGeom prst="rect">
              <a:avLst/>
            </a:prstGeom>
            <a:noFill/>
          </p:spPr>
          <p:txBody>
            <a:bodyPr wrap="square" lIns="0" tIns="0" rIns="0" bIns="0" rtlCol="0" anchor="ctr" anchorCtr="0">
              <a:noAutofit/>
            </a:bodyPr>
            <a:lstStyle/>
            <a:p>
              <a:pPr algn="ctr"/>
              <a:r>
                <a:rPr lang="en-US" sz="1600" b="1" dirty="0" smtClean="0">
                  <a:solidFill>
                    <a:srgbClr val="FF0000"/>
                  </a:solidFill>
                </a:rPr>
                <a:t>slow</a:t>
              </a:r>
            </a:p>
            <a:p>
              <a:pPr algn="ctr"/>
              <a:r>
                <a:rPr lang="en-US" sz="1200" b="1" dirty="0" smtClean="0">
                  <a:solidFill>
                    <a:srgbClr val="FF0000"/>
                  </a:solidFill>
                </a:rPr>
                <a:t>(8+ </a:t>
              </a:r>
              <a:r>
                <a:rPr lang="en-US" sz="1200" b="1" dirty="0" err="1" smtClean="0">
                  <a:solidFill>
                    <a:srgbClr val="FF0000"/>
                  </a:solidFill>
                </a:rPr>
                <a:t>smooths</a:t>
              </a:r>
              <a:r>
                <a:rPr lang="en-US" sz="1200" b="1" dirty="0" smtClean="0">
                  <a:solidFill>
                    <a:srgbClr val="FF0000"/>
                  </a:solidFill>
                </a:rPr>
                <a:t>)</a:t>
              </a:r>
            </a:p>
          </p:txBody>
        </p:sp>
        <p:sp>
          <p:nvSpPr>
            <p:cNvPr id="20" name="TextBox 19"/>
            <p:cNvSpPr txBox="1"/>
            <p:nvPr/>
          </p:nvSpPr>
          <p:spPr>
            <a:xfrm>
              <a:off x="2286000" y="3429000"/>
              <a:ext cx="1371600" cy="457200"/>
            </a:xfrm>
            <a:prstGeom prst="rect">
              <a:avLst/>
            </a:prstGeom>
            <a:noFill/>
          </p:spPr>
          <p:txBody>
            <a:bodyPr wrap="square" lIns="0" tIns="0" rIns="0" bIns="0" rtlCol="0" anchor="ctr" anchorCtr="0">
              <a:noAutofit/>
            </a:bodyPr>
            <a:lstStyle/>
            <a:p>
              <a:pPr algn="ctr"/>
              <a:r>
                <a:rPr lang="en-US" sz="1600" b="1" dirty="0" smtClean="0">
                  <a:solidFill>
                    <a:srgbClr val="008000"/>
                  </a:solidFill>
                </a:rPr>
                <a:t>very good</a:t>
              </a:r>
            </a:p>
            <a:p>
              <a:pPr algn="ctr"/>
              <a:r>
                <a:rPr lang="en-US" sz="1200" b="1" dirty="0" smtClean="0">
                  <a:solidFill>
                    <a:srgbClr val="008000"/>
                  </a:solidFill>
                </a:rPr>
                <a:t>(2 SYMGS)</a:t>
              </a:r>
              <a:endParaRPr lang="en-US" sz="1200" b="1" dirty="0">
                <a:solidFill>
                  <a:srgbClr val="008000"/>
                </a:solidFill>
              </a:endParaRPr>
            </a:p>
          </p:txBody>
        </p:sp>
        <p:sp>
          <p:nvSpPr>
            <p:cNvPr id="22" name="TextBox 21"/>
            <p:cNvSpPr txBox="1"/>
            <p:nvPr/>
          </p:nvSpPr>
          <p:spPr>
            <a:xfrm>
              <a:off x="5029200" y="3886200"/>
              <a:ext cx="1371600" cy="457200"/>
            </a:xfrm>
            <a:prstGeom prst="rect">
              <a:avLst/>
            </a:prstGeom>
            <a:noFill/>
          </p:spPr>
          <p:txBody>
            <a:bodyPr wrap="square" lIns="0" tIns="0" rIns="0" bIns="0" rtlCol="0" anchor="ctr" anchorCtr="0">
              <a:noAutofit/>
            </a:bodyPr>
            <a:lstStyle/>
            <a:p>
              <a:pPr algn="ctr"/>
              <a:r>
                <a:rPr lang="en-US" sz="1200" b="1" dirty="0" smtClean="0">
                  <a:solidFill>
                    <a:srgbClr val="FF0000"/>
                  </a:solidFill>
                </a:rPr>
                <a:t>spectral properties of the operator</a:t>
              </a:r>
              <a:endParaRPr lang="en-US" sz="1200" b="1" dirty="0">
                <a:solidFill>
                  <a:srgbClr val="FF0000"/>
                </a:solidFill>
              </a:endParaRPr>
            </a:p>
          </p:txBody>
        </p:sp>
        <p:sp>
          <p:nvSpPr>
            <p:cNvPr id="23" name="TextBox 22"/>
            <p:cNvSpPr txBox="1"/>
            <p:nvPr/>
          </p:nvSpPr>
          <p:spPr>
            <a:xfrm>
              <a:off x="6400800" y="3886200"/>
              <a:ext cx="1371600" cy="457200"/>
            </a:xfrm>
            <a:prstGeom prst="rect">
              <a:avLst/>
            </a:prstGeom>
            <a:noFill/>
          </p:spPr>
          <p:txBody>
            <a:bodyPr wrap="square" lIns="0" tIns="0" rIns="0" bIns="0" rtlCol="0" anchor="ctr" anchorCtr="0">
              <a:noAutofit/>
            </a:bodyPr>
            <a:lstStyle/>
            <a:p>
              <a:pPr algn="ctr"/>
              <a:r>
                <a:rPr lang="en-US" sz="1200" b="1" dirty="0" smtClean="0">
                  <a:solidFill>
                    <a:srgbClr val="FF0000"/>
                  </a:solidFill>
                </a:rPr>
                <a:t>not necessarily stable</a:t>
              </a:r>
              <a:endParaRPr lang="en-US" sz="1200" b="1" dirty="0">
                <a:solidFill>
                  <a:srgbClr val="FF0000"/>
                </a:solidFill>
              </a:endParaRPr>
            </a:p>
          </p:txBody>
        </p:sp>
        <p:sp>
          <p:nvSpPr>
            <p:cNvPr id="26" name="TextBox 25"/>
            <p:cNvSpPr txBox="1"/>
            <p:nvPr/>
          </p:nvSpPr>
          <p:spPr>
            <a:xfrm>
              <a:off x="3657600" y="4343400"/>
              <a:ext cx="1371600" cy="457200"/>
            </a:xfrm>
            <a:prstGeom prst="rect">
              <a:avLst/>
            </a:prstGeom>
            <a:noFill/>
          </p:spPr>
          <p:txBody>
            <a:bodyPr wrap="square" lIns="0" tIns="0" rIns="0" bIns="0" rtlCol="0" anchor="ctr" anchorCtr="0">
              <a:noAutofit/>
            </a:bodyPr>
            <a:lstStyle/>
            <a:p>
              <a:pPr algn="ctr"/>
              <a:r>
                <a:rPr lang="en-US" sz="1600" b="1" dirty="0" smtClean="0">
                  <a:solidFill>
                    <a:srgbClr val="008000"/>
                  </a:solidFill>
                </a:rPr>
                <a:t>yes</a:t>
              </a:r>
              <a:endParaRPr lang="en-US" sz="1600" b="1" dirty="0">
                <a:solidFill>
                  <a:srgbClr val="008000"/>
                </a:solidFill>
              </a:endParaRPr>
            </a:p>
          </p:txBody>
        </p:sp>
        <p:sp>
          <p:nvSpPr>
            <p:cNvPr id="27" name="TextBox 26"/>
            <p:cNvSpPr txBox="1"/>
            <p:nvPr/>
          </p:nvSpPr>
          <p:spPr>
            <a:xfrm>
              <a:off x="5029200" y="4343400"/>
              <a:ext cx="1371600" cy="457200"/>
            </a:xfrm>
            <a:prstGeom prst="rect">
              <a:avLst/>
            </a:prstGeom>
            <a:noFill/>
          </p:spPr>
          <p:txBody>
            <a:bodyPr wrap="square" lIns="0" tIns="0" rIns="0" bIns="0" rtlCol="0" anchor="ctr" anchorCtr="0">
              <a:noAutofit/>
            </a:bodyPr>
            <a:lstStyle/>
            <a:p>
              <a:pPr algn="ctr"/>
              <a:r>
                <a:rPr lang="en-US" sz="1600" b="1" dirty="0" smtClean="0">
                  <a:solidFill>
                    <a:srgbClr val="008000"/>
                  </a:solidFill>
                </a:rPr>
                <a:t>yes</a:t>
              </a:r>
              <a:endParaRPr lang="en-US" sz="1600" b="1" dirty="0">
                <a:solidFill>
                  <a:srgbClr val="008000"/>
                </a:solidFill>
              </a:endParaRPr>
            </a:p>
          </p:txBody>
        </p:sp>
        <p:sp>
          <p:nvSpPr>
            <p:cNvPr id="28" name="TextBox 27"/>
            <p:cNvSpPr txBox="1"/>
            <p:nvPr/>
          </p:nvSpPr>
          <p:spPr>
            <a:xfrm>
              <a:off x="6400800" y="4343400"/>
              <a:ext cx="1371600" cy="457200"/>
            </a:xfrm>
            <a:prstGeom prst="rect">
              <a:avLst/>
            </a:prstGeom>
            <a:noFill/>
          </p:spPr>
          <p:txBody>
            <a:bodyPr wrap="square" lIns="0" tIns="0" rIns="0" bIns="0" rtlCol="0" anchor="ctr" anchorCtr="0">
              <a:noAutofit/>
            </a:bodyPr>
            <a:lstStyle/>
            <a:p>
              <a:pPr algn="ctr"/>
              <a:r>
                <a:rPr lang="en-US" sz="1600" b="1" dirty="0" smtClean="0">
                  <a:solidFill>
                    <a:srgbClr val="008000"/>
                  </a:solidFill>
                </a:rPr>
                <a:t>yes</a:t>
              </a:r>
              <a:endParaRPr lang="en-US" sz="1600" b="1" dirty="0">
                <a:solidFill>
                  <a:srgbClr val="008000"/>
                </a:solidFill>
              </a:endParaRPr>
            </a:p>
          </p:txBody>
        </p:sp>
        <p:sp>
          <p:nvSpPr>
            <p:cNvPr id="29" name="TextBox 28"/>
            <p:cNvSpPr txBox="1"/>
            <p:nvPr/>
          </p:nvSpPr>
          <p:spPr>
            <a:xfrm>
              <a:off x="7772400" y="4343400"/>
              <a:ext cx="1371600" cy="457200"/>
            </a:xfrm>
            <a:prstGeom prst="rect">
              <a:avLst/>
            </a:prstGeom>
            <a:noFill/>
          </p:spPr>
          <p:txBody>
            <a:bodyPr wrap="square" lIns="0" tIns="0" rIns="0" bIns="0" rtlCol="0" anchor="ctr" anchorCtr="0">
              <a:noAutofit/>
            </a:bodyPr>
            <a:lstStyle/>
            <a:p>
              <a:pPr algn="ctr"/>
              <a:r>
                <a:rPr lang="en-US" sz="1600" b="1" dirty="0" smtClean="0">
                  <a:solidFill>
                    <a:srgbClr val="008000"/>
                  </a:solidFill>
                </a:rPr>
                <a:t>yes</a:t>
              </a:r>
              <a:endParaRPr lang="en-US" sz="1600" b="1" dirty="0">
                <a:solidFill>
                  <a:srgbClr val="008000"/>
                </a:solidFill>
              </a:endParaRPr>
            </a:p>
          </p:txBody>
        </p:sp>
        <p:sp>
          <p:nvSpPr>
            <p:cNvPr id="30" name="TextBox 29"/>
            <p:cNvSpPr txBox="1"/>
            <p:nvPr/>
          </p:nvSpPr>
          <p:spPr>
            <a:xfrm>
              <a:off x="2286000" y="4343400"/>
              <a:ext cx="1371600" cy="457200"/>
            </a:xfrm>
            <a:prstGeom prst="rect">
              <a:avLst/>
            </a:prstGeom>
            <a:noFill/>
          </p:spPr>
          <p:txBody>
            <a:bodyPr wrap="square" lIns="0" tIns="0" rIns="0" bIns="0" rtlCol="0" anchor="ctr" anchorCtr="0">
              <a:noAutofit/>
            </a:bodyPr>
            <a:lstStyle/>
            <a:p>
              <a:pPr algn="ctr"/>
              <a:r>
                <a:rPr lang="en-US" sz="1200" b="1" dirty="0" smtClean="0">
                  <a:solidFill>
                    <a:srgbClr val="FF0000"/>
                  </a:solidFill>
                </a:rPr>
                <a:t>extremely</a:t>
              </a:r>
            </a:p>
            <a:p>
              <a:pPr algn="ctr"/>
              <a:r>
                <a:rPr lang="en-US" sz="1200" b="1" dirty="0" smtClean="0">
                  <a:solidFill>
                    <a:srgbClr val="FF0000"/>
                  </a:solidFill>
                </a:rPr>
                <a:t>difficult</a:t>
              </a:r>
            </a:p>
          </p:txBody>
        </p:sp>
        <p:sp>
          <p:nvSpPr>
            <p:cNvPr id="31" name="TextBox 30"/>
            <p:cNvSpPr txBox="1"/>
            <p:nvPr/>
          </p:nvSpPr>
          <p:spPr>
            <a:xfrm>
              <a:off x="3657600" y="4800600"/>
              <a:ext cx="1371600" cy="457200"/>
            </a:xfrm>
            <a:prstGeom prst="rect">
              <a:avLst/>
            </a:prstGeom>
            <a:noFill/>
          </p:spPr>
          <p:txBody>
            <a:bodyPr wrap="square" lIns="0" tIns="0" rIns="0" bIns="0" rtlCol="0" anchor="ctr" anchorCtr="0">
              <a:noAutofit/>
            </a:bodyPr>
            <a:lstStyle/>
            <a:p>
              <a:pPr algn="ctr"/>
              <a:r>
                <a:rPr lang="en-US" sz="1200" b="1" dirty="0" smtClean="0"/>
                <a:t>inefficient</a:t>
              </a:r>
            </a:p>
            <a:p>
              <a:pPr algn="ctr"/>
              <a:r>
                <a:rPr lang="en-US" sz="1200" b="1" dirty="0" smtClean="0"/>
                <a:t>(stride-2)</a:t>
              </a:r>
              <a:endParaRPr lang="en-US" sz="1200" b="1" dirty="0"/>
            </a:p>
          </p:txBody>
        </p:sp>
        <p:sp>
          <p:nvSpPr>
            <p:cNvPr id="32" name="TextBox 31"/>
            <p:cNvSpPr txBox="1"/>
            <p:nvPr/>
          </p:nvSpPr>
          <p:spPr>
            <a:xfrm>
              <a:off x="5029200" y="4800600"/>
              <a:ext cx="1371600" cy="457200"/>
            </a:xfrm>
            <a:prstGeom prst="rect">
              <a:avLst/>
            </a:prstGeom>
            <a:noFill/>
          </p:spPr>
          <p:txBody>
            <a:bodyPr wrap="square" lIns="0" tIns="0" rIns="0" bIns="0" rtlCol="0" anchor="ctr" anchorCtr="0">
              <a:noAutofit/>
            </a:bodyPr>
            <a:lstStyle/>
            <a:p>
              <a:pPr algn="ctr"/>
              <a:r>
                <a:rPr lang="en-US" sz="1600" b="1" dirty="0" smtClean="0">
                  <a:solidFill>
                    <a:srgbClr val="008000"/>
                  </a:solidFill>
                </a:rPr>
                <a:t>yes</a:t>
              </a:r>
              <a:endParaRPr lang="en-US" sz="1600" b="1" dirty="0">
                <a:solidFill>
                  <a:srgbClr val="008000"/>
                </a:solidFill>
              </a:endParaRPr>
            </a:p>
          </p:txBody>
        </p:sp>
        <p:sp>
          <p:nvSpPr>
            <p:cNvPr id="33" name="TextBox 32"/>
            <p:cNvSpPr txBox="1"/>
            <p:nvPr/>
          </p:nvSpPr>
          <p:spPr>
            <a:xfrm>
              <a:off x="6400800" y="4800600"/>
              <a:ext cx="1371600" cy="457200"/>
            </a:xfrm>
            <a:prstGeom prst="rect">
              <a:avLst/>
            </a:prstGeom>
            <a:noFill/>
          </p:spPr>
          <p:txBody>
            <a:bodyPr wrap="square" lIns="0" tIns="0" rIns="0" bIns="0" rtlCol="0" anchor="ctr" anchorCtr="0">
              <a:noAutofit/>
            </a:bodyPr>
            <a:lstStyle/>
            <a:p>
              <a:pPr algn="ctr"/>
              <a:r>
                <a:rPr lang="en-US" sz="1600" b="1" dirty="0" smtClean="0">
                  <a:solidFill>
                    <a:srgbClr val="008000"/>
                  </a:solidFill>
                </a:rPr>
                <a:t>yes</a:t>
              </a:r>
              <a:endParaRPr lang="en-US" sz="1600" b="1" dirty="0">
                <a:solidFill>
                  <a:srgbClr val="008000"/>
                </a:solidFill>
              </a:endParaRPr>
            </a:p>
          </p:txBody>
        </p:sp>
        <p:sp>
          <p:nvSpPr>
            <p:cNvPr id="34" name="TextBox 33"/>
            <p:cNvSpPr txBox="1"/>
            <p:nvPr/>
          </p:nvSpPr>
          <p:spPr>
            <a:xfrm>
              <a:off x="7772400" y="4800600"/>
              <a:ext cx="1371600" cy="457200"/>
            </a:xfrm>
            <a:prstGeom prst="rect">
              <a:avLst/>
            </a:prstGeom>
            <a:noFill/>
          </p:spPr>
          <p:txBody>
            <a:bodyPr wrap="square" lIns="0" tIns="0" rIns="0" bIns="0" rtlCol="0" anchor="ctr" anchorCtr="0">
              <a:noAutofit/>
            </a:bodyPr>
            <a:lstStyle/>
            <a:p>
              <a:pPr algn="ctr"/>
              <a:r>
                <a:rPr lang="en-US" sz="1600" b="1" dirty="0" smtClean="0">
                  <a:solidFill>
                    <a:srgbClr val="008000"/>
                  </a:solidFill>
                </a:rPr>
                <a:t>yes</a:t>
              </a:r>
              <a:endParaRPr lang="en-US" sz="1600" b="1" dirty="0">
                <a:solidFill>
                  <a:srgbClr val="008000"/>
                </a:solidFill>
              </a:endParaRPr>
            </a:p>
          </p:txBody>
        </p:sp>
        <p:sp>
          <p:nvSpPr>
            <p:cNvPr id="35" name="TextBox 34"/>
            <p:cNvSpPr txBox="1"/>
            <p:nvPr/>
          </p:nvSpPr>
          <p:spPr>
            <a:xfrm>
              <a:off x="2286000" y="4800600"/>
              <a:ext cx="1371600" cy="457200"/>
            </a:xfrm>
            <a:prstGeom prst="rect">
              <a:avLst/>
            </a:prstGeom>
            <a:noFill/>
          </p:spPr>
          <p:txBody>
            <a:bodyPr wrap="square" lIns="0" tIns="0" rIns="0" bIns="0" rtlCol="0" anchor="ctr" anchorCtr="0">
              <a:noAutofit/>
            </a:bodyPr>
            <a:lstStyle/>
            <a:p>
              <a:pPr algn="ctr"/>
              <a:r>
                <a:rPr lang="en-US" sz="1200" b="1" dirty="0" smtClean="0">
                  <a:solidFill>
                    <a:srgbClr val="FF0000"/>
                  </a:solidFill>
                </a:rPr>
                <a:t>extremely</a:t>
              </a:r>
            </a:p>
            <a:p>
              <a:pPr algn="ctr"/>
              <a:r>
                <a:rPr lang="en-US" sz="1200" b="1" dirty="0" smtClean="0">
                  <a:solidFill>
                    <a:srgbClr val="FF0000"/>
                  </a:solidFill>
                </a:rPr>
                <a:t>difficult</a:t>
              </a:r>
            </a:p>
          </p:txBody>
        </p:sp>
        <p:sp>
          <p:nvSpPr>
            <p:cNvPr id="36" name="TextBox 35"/>
            <p:cNvSpPr txBox="1"/>
            <p:nvPr/>
          </p:nvSpPr>
          <p:spPr>
            <a:xfrm>
              <a:off x="914400" y="3886200"/>
              <a:ext cx="1295400" cy="457200"/>
            </a:xfrm>
            <a:prstGeom prst="rect">
              <a:avLst/>
            </a:prstGeom>
            <a:noFill/>
          </p:spPr>
          <p:txBody>
            <a:bodyPr wrap="none" lIns="0" tIns="0" rIns="0" bIns="0" rtlCol="0" anchor="ctr" anchorCtr="0">
              <a:noAutofit/>
            </a:bodyPr>
            <a:lstStyle/>
            <a:p>
              <a:pPr algn="r"/>
              <a:r>
                <a:rPr lang="en-US" sz="1600" b="1" dirty="0" smtClean="0"/>
                <a:t>Requirements</a:t>
              </a:r>
            </a:p>
            <a:p>
              <a:pPr algn="r"/>
              <a:r>
                <a:rPr lang="en-US" sz="800" b="1" dirty="0" smtClean="0"/>
                <a:t>(in addition to D</a:t>
              </a:r>
              <a:r>
                <a:rPr lang="en-US" sz="800" b="1" baseline="30000" dirty="0" smtClean="0"/>
                <a:t>-1</a:t>
              </a:r>
              <a:r>
                <a:rPr lang="en-US" sz="800" b="1" dirty="0" smtClean="0"/>
                <a:t>)</a:t>
              </a:r>
              <a:endParaRPr lang="en-US" sz="800" b="1" dirty="0"/>
            </a:p>
          </p:txBody>
        </p:sp>
        <p:cxnSp>
          <p:nvCxnSpPr>
            <p:cNvPr id="38" name="Straight Connector 37"/>
            <p:cNvCxnSpPr/>
            <p:nvPr/>
          </p:nvCxnSpPr>
          <p:spPr bwMode="auto">
            <a:xfrm>
              <a:off x="914400" y="3429000"/>
              <a:ext cx="8229600" cy="15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rot="5400000">
              <a:off x="1143000" y="4114800"/>
              <a:ext cx="2286000" cy="1588"/>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3" name="TextBox 42"/>
            <p:cNvSpPr txBox="1"/>
            <p:nvPr/>
          </p:nvSpPr>
          <p:spPr>
            <a:xfrm>
              <a:off x="7772400" y="3886994"/>
              <a:ext cx="1371600" cy="457200"/>
            </a:xfrm>
            <a:prstGeom prst="rect">
              <a:avLst/>
            </a:prstGeom>
            <a:noFill/>
          </p:spPr>
          <p:txBody>
            <a:bodyPr wrap="square" lIns="0" tIns="0" rIns="0" bIns="0" rtlCol="0" anchor="ctr" anchorCtr="0">
              <a:noAutofit/>
            </a:bodyPr>
            <a:lstStyle/>
            <a:p>
              <a:pPr algn="ctr"/>
              <a:r>
                <a:rPr lang="en-US" sz="1200" b="1" dirty="0" smtClean="0">
                  <a:solidFill>
                    <a:srgbClr val="FF0000"/>
                  </a:solidFill>
                </a:rPr>
                <a:t>L1 norm</a:t>
              </a:r>
              <a:endParaRPr lang="en-US" sz="1200" b="1" dirty="0">
                <a:solidFill>
                  <a:srgbClr val="FF0000"/>
                </a:solidFill>
              </a:endParaRPr>
            </a:p>
          </p:txBody>
        </p:sp>
        <p:cxnSp>
          <p:nvCxnSpPr>
            <p:cNvPr id="37" name="Straight Connector 36"/>
            <p:cNvCxnSpPr/>
            <p:nvPr/>
          </p:nvCxnSpPr>
          <p:spPr bwMode="auto">
            <a:xfrm>
              <a:off x="914400" y="4344194"/>
              <a:ext cx="8229600" cy="1588"/>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0" name="TextBox 39"/>
            <p:cNvSpPr txBox="1"/>
            <p:nvPr/>
          </p:nvSpPr>
          <p:spPr>
            <a:xfrm>
              <a:off x="3657600" y="3886994"/>
              <a:ext cx="1371600" cy="457200"/>
            </a:xfrm>
            <a:prstGeom prst="rect">
              <a:avLst/>
            </a:prstGeom>
            <a:noFill/>
          </p:spPr>
          <p:txBody>
            <a:bodyPr wrap="square" lIns="0" tIns="0" rIns="0" bIns="0" rtlCol="0" anchor="ctr" anchorCtr="0">
              <a:noAutofit/>
            </a:bodyPr>
            <a:lstStyle/>
            <a:p>
              <a:pPr algn="ctr"/>
              <a:r>
                <a:rPr lang="en-US" sz="1200" b="1" dirty="0" smtClean="0">
                  <a:solidFill>
                    <a:srgbClr val="FF0000"/>
                  </a:solidFill>
                </a:rPr>
                <a:t>N/A to high-order operators</a:t>
              </a:r>
              <a:endParaRPr lang="en-US" sz="1200" b="1" dirty="0">
                <a:solidFill>
                  <a:srgbClr val="FF0000"/>
                </a:solidFill>
              </a:endParaRPr>
            </a:p>
          </p:txBody>
        </p:sp>
      </p:gr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Cell-Centered MG</a:t>
            </a:r>
            <a:endParaRPr lang="en-US" dirty="0"/>
          </a:p>
        </p:txBody>
      </p:sp>
      <p:sp>
        <p:nvSpPr>
          <p:cNvPr id="3" name="Content Placeholder 2"/>
          <p:cNvSpPr>
            <a:spLocks noGrp="1"/>
          </p:cNvSpPr>
          <p:nvPr>
            <p:ph idx="1"/>
          </p:nvPr>
        </p:nvSpPr>
        <p:spPr>
          <a:xfrm>
            <a:off x="455613" y="1143001"/>
            <a:ext cx="4116387" cy="1295399"/>
          </a:xfrm>
        </p:spPr>
        <p:txBody>
          <a:bodyPr/>
          <a:lstStyle/>
          <a:p>
            <a:r>
              <a:rPr lang="en-US" sz="1800" dirty="0" smtClean="0"/>
              <a:t>Values can represent…</a:t>
            </a:r>
          </a:p>
          <a:p>
            <a:pPr lvl="1"/>
            <a:r>
              <a:rPr lang="en-US" sz="1500" dirty="0" smtClean="0"/>
              <a:t>cell averages (cell-centered)</a:t>
            </a:r>
          </a:p>
          <a:p>
            <a:pPr lvl="1"/>
            <a:r>
              <a:rPr lang="en-US" sz="1500" dirty="0" smtClean="0"/>
              <a:t>face averages (face-centered)</a:t>
            </a:r>
          </a:p>
        </p:txBody>
      </p:sp>
      <p:sp>
        <p:nvSpPr>
          <p:cNvPr id="4" name="Slide Number Placeholder 3"/>
          <p:cNvSpPr>
            <a:spLocks noGrp="1"/>
          </p:cNvSpPr>
          <p:nvPr>
            <p:ph type="sldNum" sz="quarter" idx="10"/>
          </p:nvPr>
        </p:nvSpPr>
        <p:spPr/>
        <p:txBody>
          <a:bodyPr/>
          <a:lstStyle/>
          <a:p>
            <a:fld id="{A6688060-3351-004F-BDDD-4D2330D7A48F}" type="slidenum">
              <a:rPr lang="en-US" smtClean="0"/>
              <a:pPr/>
              <a:t>31</a:t>
            </a:fld>
            <a:endParaRPr lang="en-US"/>
          </a:p>
        </p:txBody>
      </p:sp>
      <p:sp>
        <p:nvSpPr>
          <p:cNvPr id="7" name="Rectangle 6"/>
          <p:cNvSpPr/>
          <p:nvPr/>
        </p:nvSpPr>
        <p:spPr bwMode="auto">
          <a:xfrm>
            <a:off x="6324600" y="1524000"/>
            <a:ext cx="914400" cy="914400"/>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grpSp>
        <p:nvGrpSpPr>
          <p:cNvPr id="16" name="Group 80"/>
          <p:cNvGrpSpPr/>
          <p:nvPr/>
        </p:nvGrpSpPr>
        <p:grpSpPr>
          <a:xfrm>
            <a:off x="6324600" y="1905000"/>
            <a:ext cx="914400" cy="457200"/>
            <a:chOff x="6324600" y="1905000"/>
            <a:chExt cx="914400" cy="457200"/>
          </a:xfrm>
        </p:grpSpPr>
        <p:sp>
          <p:nvSpPr>
            <p:cNvPr id="6" name="Rectangle 5"/>
            <p:cNvSpPr/>
            <p:nvPr/>
          </p:nvSpPr>
          <p:spPr bwMode="auto">
            <a:xfrm>
              <a:off x="6705600" y="1905000"/>
              <a:ext cx="152400" cy="152400"/>
            </a:xfrm>
            <a:prstGeom prst="rect">
              <a:avLst/>
            </a:prstGeom>
            <a:solidFill>
              <a:srgbClr val="0000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1" name="TextBox 10"/>
            <p:cNvSpPr txBox="1"/>
            <p:nvPr/>
          </p:nvSpPr>
          <p:spPr>
            <a:xfrm>
              <a:off x="6324600" y="2057400"/>
              <a:ext cx="914400" cy="304800"/>
            </a:xfrm>
            <a:prstGeom prst="rect">
              <a:avLst/>
            </a:prstGeom>
            <a:noFill/>
          </p:spPr>
          <p:txBody>
            <a:bodyPr wrap="none" lIns="0" tIns="0" rIns="0" bIns="0" rtlCol="0" anchor="ctr" anchorCtr="0">
              <a:noAutofit/>
            </a:bodyPr>
            <a:lstStyle/>
            <a:p>
              <a:pPr algn="ctr"/>
              <a:r>
                <a:rPr lang="en-US" sz="1200" dirty="0" smtClean="0">
                  <a:latin typeface="Times"/>
                  <a:cs typeface="Times"/>
                </a:rPr>
                <a:t>cell-centered</a:t>
              </a:r>
            </a:p>
            <a:p>
              <a:pPr algn="ctr"/>
              <a:r>
                <a:rPr lang="en-US" sz="1200" dirty="0" smtClean="0">
                  <a:latin typeface="Times"/>
                  <a:cs typeface="Times"/>
                </a:rPr>
                <a:t>value</a:t>
              </a:r>
            </a:p>
          </p:txBody>
        </p:sp>
      </p:grpSp>
      <p:grpSp>
        <p:nvGrpSpPr>
          <p:cNvPr id="17" name="Group 82"/>
          <p:cNvGrpSpPr/>
          <p:nvPr/>
        </p:nvGrpSpPr>
        <p:grpSpPr>
          <a:xfrm>
            <a:off x="6324600" y="1447800"/>
            <a:ext cx="914400" cy="1219200"/>
            <a:chOff x="6324600" y="1447800"/>
            <a:chExt cx="914400" cy="1219200"/>
          </a:xfrm>
        </p:grpSpPr>
        <p:sp>
          <p:nvSpPr>
            <p:cNvPr id="8" name="Oval 7"/>
            <p:cNvSpPr/>
            <p:nvPr/>
          </p:nvSpPr>
          <p:spPr bwMode="auto">
            <a:xfrm>
              <a:off x="6705600" y="14478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0" name="Oval 9"/>
            <p:cNvSpPr/>
            <p:nvPr/>
          </p:nvSpPr>
          <p:spPr bwMode="auto">
            <a:xfrm>
              <a:off x="6705600" y="23622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2" name="TextBox 11"/>
            <p:cNvSpPr txBox="1"/>
            <p:nvPr/>
          </p:nvSpPr>
          <p:spPr>
            <a:xfrm>
              <a:off x="6324600" y="2514600"/>
              <a:ext cx="914400" cy="152400"/>
            </a:xfrm>
            <a:prstGeom prst="rect">
              <a:avLst/>
            </a:prstGeom>
            <a:noFill/>
          </p:spPr>
          <p:txBody>
            <a:bodyPr wrap="none" lIns="0" tIns="0" rIns="0" bIns="0" rtlCol="0" anchor="ctr" anchorCtr="0">
              <a:noAutofit/>
            </a:bodyPr>
            <a:lstStyle/>
            <a:p>
              <a:pPr algn="ctr"/>
              <a:r>
                <a:rPr lang="en-US" sz="1200" dirty="0" err="1" smtClean="0">
                  <a:latin typeface="Times"/>
                  <a:cs typeface="Times"/>
                </a:rPr>
                <a:t>j</a:t>
              </a:r>
              <a:r>
                <a:rPr lang="en-US" sz="1200" dirty="0" smtClean="0">
                  <a:latin typeface="Times"/>
                  <a:cs typeface="Times"/>
                </a:rPr>
                <a:t> face  centered</a:t>
              </a:r>
              <a:endParaRPr lang="en-US" sz="1200" dirty="0">
                <a:latin typeface="Times"/>
                <a:cs typeface="Times"/>
              </a:endParaRPr>
            </a:p>
          </p:txBody>
        </p:sp>
      </p:grpSp>
      <p:grpSp>
        <p:nvGrpSpPr>
          <p:cNvPr id="18" name="Group 81"/>
          <p:cNvGrpSpPr/>
          <p:nvPr/>
        </p:nvGrpSpPr>
        <p:grpSpPr>
          <a:xfrm>
            <a:off x="5334000" y="1905000"/>
            <a:ext cx="1981200" cy="152400"/>
            <a:chOff x="5334000" y="1905000"/>
            <a:chExt cx="1981200" cy="152400"/>
          </a:xfrm>
        </p:grpSpPr>
        <p:sp>
          <p:nvSpPr>
            <p:cNvPr id="5" name="Oval 4"/>
            <p:cNvSpPr/>
            <p:nvPr/>
          </p:nvSpPr>
          <p:spPr bwMode="auto">
            <a:xfrm>
              <a:off x="6248400" y="19050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9" name="Oval 8"/>
            <p:cNvSpPr/>
            <p:nvPr/>
          </p:nvSpPr>
          <p:spPr bwMode="auto">
            <a:xfrm>
              <a:off x="7162800" y="19050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3" name="TextBox 12"/>
            <p:cNvSpPr txBox="1"/>
            <p:nvPr/>
          </p:nvSpPr>
          <p:spPr>
            <a:xfrm>
              <a:off x="5334000" y="1905000"/>
              <a:ext cx="914400" cy="152400"/>
            </a:xfrm>
            <a:prstGeom prst="rect">
              <a:avLst/>
            </a:prstGeom>
            <a:noFill/>
          </p:spPr>
          <p:txBody>
            <a:bodyPr wrap="none" lIns="0" tIns="0" rIns="0" bIns="0" rtlCol="0" anchor="ctr" anchorCtr="0">
              <a:noAutofit/>
            </a:bodyPr>
            <a:lstStyle/>
            <a:p>
              <a:pPr algn="r"/>
              <a:r>
                <a:rPr lang="en-US" sz="1200" dirty="0" err="1" smtClean="0">
                  <a:latin typeface="Times"/>
                  <a:cs typeface="Times"/>
                </a:rPr>
                <a:t>i</a:t>
              </a:r>
              <a:r>
                <a:rPr lang="en-US" sz="1200" dirty="0" smtClean="0">
                  <a:latin typeface="Times"/>
                  <a:cs typeface="Times"/>
                </a:rPr>
                <a:t> face </a:t>
              </a:r>
            </a:p>
            <a:p>
              <a:pPr algn="r"/>
              <a:r>
                <a:rPr lang="en-US" sz="1200" dirty="0" smtClean="0">
                  <a:latin typeface="Times"/>
                  <a:cs typeface="Times"/>
                </a:rPr>
                <a:t>centered</a:t>
              </a:r>
            </a:p>
            <a:p>
              <a:pPr algn="r"/>
              <a:r>
                <a:rPr lang="en-US" sz="1200" dirty="0" smtClean="0">
                  <a:latin typeface="Times"/>
                  <a:cs typeface="Times"/>
                </a:rPr>
                <a:t>value</a:t>
              </a:r>
              <a:endParaRPr lang="en-US" sz="1200" dirty="0">
                <a:latin typeface="Times"/>
                <a:cs typeface="Times"/>
              </a:endParaRPr>
            </a:p>
          </p:txBody>
        </p:sp>
      </p:grpSp>
      <p:grpSp>
        <p:nvGrpSpPr>
          <p:cNvPr id="19" name="Group 73"/>
          <p:cNvGrpSpPr/>
          <p:nvPr/>
        </p:nvGrpSpPr>
        <p:grpSpPr>
          <a:xfrm>
            <a:off x="5029200" y="3429000"/>
            <a:ext cx="1219200" cy="1219200"/>
            <a:chOff x="5029200" y="3429000"/>
            <a:chExt cx="1219200" cy="1219200"/>
          </a:xfrm>
        </p:grpSpPr>
        <p:sp>
          <p:nvSpPr>
            <p:cNvPr id="14" name="Rectangle 13"/>
            <p:cNvSpPr/>
            <p:nvPr/>
          </p:nvSpPr>
          <p:spPr bwMode="auto">
            <a:xfrm>
              <a:off x="5257800" y="3657600"/>
              <a:ext cx="152400" cy="152400"/>
            </a:xfrm>
            <a:prstGeom prst="rect">
              <a:avLst/>
            </a:prstGeom>
            <a:solidFill>
              <a:srgbClr val="0000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5" name="Rectangle 14"/>
            <p:cNvSpPr/>
            <p:nvPr/>
          </p:nvSpPr>
          <p:spPr bwMode="auto">
            <a:xfrm>
              <a:off x="5029200" y="3429000"/>
              <a:ext cx="609600" cy="609600"/>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25" name="Rectangle 24"/>
            <p:cNvSpPr/>
            <p:nvPr/>
          </p:nvSpPr>
          <p:spPr bwMode="auto">
            <a:xfrm>
              <a:off x="5257800" y="4267200"/>
              <a:ext cx="152400" cy="152400"/>
            </a:xfrm>
            <a:prstGeom prst="rect">
              <a:avLst/>
            </a:prstGeom>
            <a:solidFill>
              <a:srgbClr val="0000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26" name="Rectangle 25"/>
            <p:cNvSpPr/>
            <p:nvPr/>
          </p:nvSpPr>
          <p:spPr bwMode="auto">
            <a:xfrm>
              <a:off x="5029200" y="4038600"/>
              <a:ext cx="609600" cy="609600"/>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27" name="Rectangle 26"/>
            <p:cNvSpPr/>
            <p:nvPr/>
          </p:nvSpPr>
          <p:spPr bwMode="auto">
            <a:xfrm>
              <a:off x="5867400" y="3657600"/>
              <a:ext cx="152400" cy="152400"/>
            </a:xfrm>
            <a:prstGeom prst="rect">
              <a:avLst/>
            </a:prstGeom>
            <a:solidFill>
              <a:srgbClr val="0000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28" name="Rectangle 27"/>
            <p:cNvSpPr/>
            <p:nvPr/>
          </p:nvSpPr>
          <p:spPr bwMode="auto">
            <a:xfrm>
              <a:off x="5638800" y="3429000"/>
              <a:ext cx="609600" cy="609600"/>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29" name="Rectangle 28"/>
            <p:cNvSpPr/>
            <p:nvPr/>
          </p:nvSpPr>
          <p:spPr bwMode="auto">
            <a:xfrm>
              <a:off x="5867400" y="4267200"/>
              <a:ext cx="152400" cy="152400"/>
            </a:xfrm>
            <a:prstGeom prst="rect">
              <a:avLst/>
            </a:prstGeom>
            <a:solidFill>
              <a:srgbClr val="0000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30" name="Rectangle 29"/>
            <p:cNvSpPr/>
            <p:nvPr/>
          </p:nvSpPr>
          <p:spPr bwMode="auto">
            <a:xfrm>
              <a:off x="5638800" y="4038600"/>
              <a:ext cx="609600" cy="609600"/>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grpSp>
      <p:grpSp>
        <p:nvGrpSpPr>
          <p:cNvPr id="20" name="Group 75"/>
          <p:cNvGrpSpPr/>
          <p:nvPr/>
        </p:nvGrpSpPr>
        <p:grpSpPr>
          <a:xfrm>
            <a:off x="4953000" y="4876800"/>
            <a:ext cx="1371600" cy="1371600"/>
            <a:chOff x="4953000" y="4876800"/>
            <a:chExt cx="1371600" cy="1371600"/>
          </a:xfrm>
        </p:grpSpPr>
        <p:sp>
          <p:nvSpPr>
            <p:cNvPr id="38" name="Rectangle 37"/>
            <p:cNvSpPr/>
            <p:nvPr/>
          </p:nvSpPr>
          <p:spPr bwMode="auto">
            <a:xfrm>
              <a:off x="5029200" y="4953000"/>
              <a:ext cx="609600" cy="609600"/>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40" name="Rectangle 39"/>
            <p:cNvSpPr/>
            <p:nvPr/>
          </p:nvSpPr>
          <p:spPr bwMode="auto">
            <a:xfrm>
              <a:off x="5029200" y="5562600"/>
              <a:ext cx="609600" cy="609600"/>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42" name="Rectangle 41"/>
            <p:cNvSpPr/>
            <p:nvPr/>
          </p:nvSpPr>
          <p:spPr bwMode="auto">
            <a:xfrm>
              <a:off x="5638800" y="4953000"/>
              <a:ext cx="609600" cy="609600"/>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44" name="Rectangle 43"/>
            <p:cNvSpPr/>
            <p:nvPr/>
          </p:nvSpPr>
          <p:spPr bwMode="auto">
            <a:xfrm>
              <a:off x="5638800" y="5562600"/>
              <a:ext cx="609600" cy="609600"/>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49" name="Oval 48"/>
            <p:cNvSpPr/>
            <p:nvPr/>
          </p:nvSpPr>
          <p:spPr bwMode="auto">
            <a:xfrm>
              <a:off x="5257800" y="48768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0" name="Oval 49"/>
            <p:cNvSpPr/>
            <p:nvPr/>
          </p:nvSpPr>
          <p:spPr bwMode="auto">
            <a:xfrm>
              <a:off x="4953000" y="51816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1" name="Oval 50"/>
            <p:cNvSpPr/>
            <p:nvPr/>
          </p:nvSpPr>
          <p:spPr bwMode="auto">
            <a:xfrm>
              <a:off x="4953000" y="57912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2" name="Oval 51"/>
            <p:cNvSpPr/>
            <p:nvPr/>
          </p:nvSpPr>
          <p:spPr bwMode="auto">
            <a:xfrm>
              <a:off x="5257800" y="60960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3" name="Oval 52"/>
            <p:cNvSpPr/>
            <p:nvPr/>
          </p:nvSpPr>
          <p:spPr bwMode="auto">
            <a:xfrm>
              <a:off x="5867400" y="60960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4" name="Oval 53"/>
            <p:cNvSpPr/>
            <p:nvPr/>
          </p:nvSpPr>
          <p:spPr bwMode="auto">
            <a:xfrm>
              <a:off x="6172200" y="57912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5" name="Oval 54"/>
            <p:cNvSpPr/>
            <p:nvPr/>
          </p:nvSpPr>
          <p:spPr bwMode="auto">
            <a:xfrm>
              <a:off x="5562600" y="57912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6" name="Oval 55"/>
            <p:cNvSpPr/>
            <p:nvPr/>
          </p:nvSpPr>
          <p:spPr bwMode="auto">
            <a:xfrm>
              <a:off x="5562600" y="51816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7" name="Oval 56"/>
            <p:cNvSpPr/>
            <p:nvPr/>
          </p:nvSpPr>
          <p:spPr bwMode="auto">
            <a:xfrm>
              <a:off x="5867400" y="48768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8" name="Oval 57"/>
            <p:cNvSpPr/>
            <p:nvPr/>
          </p:nvSpPr>
          <p:spPr bwMode="auto">
            <a:xfrm>
              <a:off x="6172200" y="51816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59" name="Oval 58"/>
            <p:cNvSpPr/>
            <p:nvPr/>
          </p:nvSpPr>
          <p:spPr bwMode="auto">
            <a:xfrm>
              <a:off x="5257800" y="54864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60" name="Oval 59"/>
            <p:cNvSpPr/>
            <p:nvPr/>
          </p:nvSpPr>
          <p:spPr bwMode="auto">
            <a:xfrm>
              <a:off x="5867400" y="54864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grpSp>
      <p:grpSp>
        <p:nvGrpSpPr>
          <p:cNvPr id="21" name="Group 77"/>
          <p:cNvGrpSpPr/>
          <p:nvPr/>
        </p:nvGrpSpPr>
        <p:grpSpPr>
          <a:xfrm>
            <a:off x="6400800" y="3429000"/>
            <a:ext cx="2209800" cy="1219200"/>
            <a:chOff x="6400800" y="3429000"/>
            <a:chExt cx="2209800" cy="1219200"/>
          </a:xfrm>
        </p:grpSpPr>
        <p:sp>
          <p:nvSpPr>
            <p:cNvPr id="35" name="Right Arrow 34"/>
            <p:cNvSpPr/>
            <p:nvPr/>
          </p:nvSpPr>
          <p:spPr bwMode="auto">
            <a:xfrm>
              <a:off x="6705600" y="3886200"/>
              <a:ext cx="228600" cy="304800"/>
            </a:xfrm>
            <a:prstGeom prst="rightArrow">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36" name="TextBox 35"/>
            <p:cNvSpPr txBox="1"/>
            <p:nvPr/>
          </p:nvSpPr>
          <p:spPr>
            <a:xfrm>
              <a:off x="6400800" y="4267200"/>
              <a:ext cx="914400" cy="152400"/>
            </a:xfrm>
            <a:prstGeom prst="rect">
              <a:avLst/>
            </a:prstGeom>
            <a:noFill/>
          </p:spPr>
          <p:txBody>
            <a:bodyPr wrap="none" lIns="0" tIns="0" rIns="0" bIns="0" rtlCol="0" anchor="ctr" anchorCtr="0">
              <a:noAutofit/>
            </a:bodyPr>
            <a:lstStyle/>
            <a:p>
              <a:pPr algn="ctr"/>
              <a:r>
                <a:rPr lang="en-US" sz="1200" dirty="0" smtClean="0">
                  <a:latin typeface="Times"/>
                  <a:cs typeface="Times"/>
                </a:rPr>
                <a:t>cell-centered</a:t>
              </a:r>
            </a:p>
            <a:p>
              <a:pPr algn="ctr"/>
              <a:r>
                <a:rPr lang="en-US" sz="1200" dirty="0" smtClean="0">
                  <a:latin typeface="Times"/>
                  <a:cs typeface="Times"/>
                </a:rPr>
                <a:t>restriction</a:t>
              </a:r>
              <a:endParaRPr lang="en-US" sz="1200" dirty="0">
                <a:latin typeface="Times"/>
                <a:cs typeface="Times"/>
              </a:endParaRPr>
            </a:p>
          </p:txBody>
        </p:sp>
        <p:sp>
          <p:nvSpPr>
            <p:cNvPr id="32" name="Rectangle 31"/>
            <p:cNvSpPr/>
            <p:nvPr/>
          </p:nvSpPr>
          <p:spPr bwMode="auto">
            <a:xfrm>
              <a:off x="7391400" y="3429000"/>
              <a:ext cx="1219200" cy="1219200"/>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33" name="Rectangle 32"/>
            <p:cNvSpPr/>
            <p:nvPr/>
          </p:nvSpPr>
          <p:spPr bwMode="auto">
            <a:xfrm>
              <a:off x="7924800" y="3962400"/>
              <a:ext cx="152400" cy="152400"/>
            </a:xfrm>
            <a:prstGeom prst="rect">
              <a:avLst/>
            </a:prstGeom>
            <a:solidFill>
              <a:srgbClr val="0000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grpSp>
      <p:grpSp>
        <p:nvGrpSpPr>
          <p:cNvPr id="22" name="Group 76"/>
          <p:cNvGrpSpPr/>
          <p:nvPr/>
        </p:nvGrpSpPr>
        <p:grpSpPr>
          <a:xfrm>
            <a:off x="6400800" y="4876800"/>
            <a:ext cx="2286000" cy="1371600"/>
            <a:chOff x="6400800" y="4876800"/>
            <a:chExt cx="2286000" cy="1371600"/>
          </a:xfrm>
        </p:grpSpPr>
        <p:sp>
          <p:nvSpPr>
            <p:cNvPr id="45" name="Rectangle 44"/>
            <p:cNvSpPr/>
            <p:nvPr/>
          </p:nvSpPr>
          <p:spPr bwMode="auto">
            <a:xfrm>
              <a:off x="7391400" y="4953000"/>
              <a:ext cx="1219200" cy="1219200"/>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47" name="Right Arrow 46"/>
            <p:cNvSpPr/>
            <p:nvPr/>
          </p:nvSpPr>
          <p:spPr bwMode="auto">
            <a:xfrm>
              <a:off x="6705600" y="5410200"/>
              <a:ext cx="228600" cy="304800"/>
            </a:xfrm>
            <a:prstGeom prst="rightArrow">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48" name="TextBox 47"/>
            <p:cNvSpPr txBox="1"/>
            <p:nvPr/>
          </p:nvSpPr>
          <p:spPr>
            <a:xfrm>
              <a:off x="6400800" y="5791200"/>
              <a:ext cx="914400" cy="152400"/>
            </a:xfrm>
            <a:prstGeom prst="rect">
              <a:avLst/>
            </a:prstGeom>
            <a:noFill/>
          </p:spPr>
          <p:txBody>
            <a:bodyPr wrap="none" lIns="0" tIns="0" rIns="0" bIns="0" rtlCol="0" anchor="ctr" anchorCtr="0">
              <a:noAutofit/>
            </a:bodyPr>
            <a:lstStyle/>
            <a:p>
              <a:pPr algn="ctr"/>
              <a:r>
                <a:rPr lang="en-US" sz="1200" dirty="0" smtClean="0">
                  <a:latin typeface="Times"/>
                  <a:cs typeface="Times"/>
                </a:rPr>
                <a:t>face-centered</a:t>
              </a:r>
            </a:p>
            <a:p>
              <a:pPr algn="ctr"/>
              <a:r>
                <a:rPr lang="en-US" sz="1200" dirty="0" smtClean="0">
                  <a:latin typeface="Times"/>
                  <a:cs typeface="Times"/>
                </a:rPr>
                <a:t>restriction</a:t>
              </a:r>
              <a:endParaRPr lang="en-US" sz="1200" dirty="0">
                <a:latin typeface="Times"/>
                <a:cs typeface="Times"/>
              </a:endParaRPr>
            </a:p>
          </p:txBody>
        </p:sp>
        <p:sp>
          <p:nvSpPr>
            <p:cNvPr id="65" name="Oval 64"/>
            <p:cNvSpPr/>
            <p:nvPr/>
          </p:nvSpPr>
          <p:spPr bwMode="auto">
            <a:xfrm>
              <a:off x="7924800" y="48768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66" name="Oval 65"/>
            <p:cNvSpPr/>
            <p:nvPr/>
          </p:nvSpPr>
          <p:spPr bwMode="auto">
            <a:xfrm>
              <a:off x="7924800" y="60960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67" name="Oval 66"/>
            <p:cNvSpPr/>
            <p:nvPr/>
          </p:nvSpPr>
          <p:spPr bwMode="auto">
            <a:xfrm>
              <a:off x="7315200" y="54864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68" name="Oval 67"/>
            <p:cNvSpPr/>
            <p:nvPr/>
          </p:nvSpPr>
          <p:spPr bwMode="auto">
            <a:xfrm>
              <a:off x="8534400" y="5486400"/>
              <a:ext cx="152400" cy="152400"/>
            </a:xfrm>
            <a:prstGeom prst="ellipse">
              <a:avLst/>
            </a:prstGeom>
            <a:solidFill>
              <a:srgbClr val="FF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grpSp>
      <p:sp>
        <p:nvSpPr>
          <p:cNvPr id="79" name="Content Placeholder 2"/>
          <p:cNvSpPr txBox="1">
            <a:spLocks/>
          </p:cNvSpPr>
          <p:nvPr/>
        </p:nvSpPr>
        <p:spPr bwMode="auto">
          <a:xfrm>
            <a:off x="455613" y="4191000"/>
            <a:ext cx="4116387" cy="228600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0080"/>
              </a:buClr>
              <a:buSzPct val="85000"/>
              <a:buFont typeface="Wingdings" pitchFamily="-110" charset="2"/>
              <a:buChar char="v"/>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Solutions variables</a:t>
            </a:r>
            <a:r>
              <a:rPr kumimoji="0" lang="en-US" sz="1600" b="0" i="0" u="none" strike="noStrike" kern="0" cap="none" spc="0" normalizeH="0" noProof="0" dirty="0" smtClean="0">
                <a:ln>
                  <a:noFill/>
                </a:ln>
                <a:solidFill>
                  <a:schemeClr val="tx1"/>
                </a:solidFill>
                <a:effectLst/>
                <a:uLnTx/>
                <a:uFillTx/>
                <a:latin typeface="+mn-lt"/>
                <a:ea typeface="+mn-ea"/>
                <a:cs typeface="+mn-cs"/>
              </a:rPr>
              <a:t> </a:t>
            </a:r>
            <a:r>
              <a:rPr kumimoji="0" lang="en-US" sz="1600" b="0" i="0" u="none" strike="noStrike" kern="0" cap="none" spc="0" normalizeH="0" baseline="0" noProof="0" dirty="0" smtClean="0">
                <a:ln>
                  <a:noFill/>
                </a:ln>
                <a:solidFill>
                  <a:schemeClr val="tx1"/>
                </a:solidFill>
                <a:effectLst/>
                <a:uLnTx/>
                <a:uFillTx/>
                <a:latin typeface="+mn-lt"/>
                <a:ea typeface="+mn-ea"/>
                <a:cs typeface="+mn-cs"/>
              </a:rPr>
              <a:t>are usually cell-centered, </a:t>
            </a:r>
            <a:r>
              <a:rPr kumimoji="0" lang="en-US" sz="1600" b="1" i="0" u="none" strike="noStrike" kern="0" cap="none" spc="0" normalizeH="0" baseline="0" noProof="0" dirty="0" smtClean="0">
                <a:ln>
                  <a:noFill/>
                </a:ln>
                <a:solidFill>
                  <a:srgbClr val="FF0080"/>
                </a:solidFill>
                <a:effectLst/>
                <a:uLnTx/>
                <a:uFillTx/>
                <a:latin typeface="+mn-lt"/>
                <a:ea typeface="+mn-ea"/>
                <a:cs typeface="+mn-cs"/>
              </a:rPr>
              <a:t>but boundary values exist on cell faces (face</a:t>
            </a:r>
            <a:r>
              <a:rPr lang="en-US" sz="1600" b="1" kern="0" dirty="0" smtClean="0">
                <a:solidFill>
                  <a:srgbClr val="FF0080"/>
                </a:solidFill>
                <a:latin typeface="+mn-lt"/>
                <a:ea typeface="+mn-ea"/>
                <a:cs typeface="+mn-cs"/>
              </a:rPr>
              <a:t>-centered)</a:t>
            </a:r>
            <a:endParaRPr kumimoji="0" lang="en-US" sz="1600" b="1" i="0" u="none" strike="noStrike" kern="0" cap="none" spc="0" normalizeH="0" baseline="0" noProof="0" dirty="0" smtClean="0">
              <a:ln>
                <a:noFill/>
              </a:ln>
              <a:solidFill>
                <a:srgbClr val="FF0080"/>
              </a:solidFill>
              <a:effectLst/>
              <a:uLnTx/>
              <a:uFillTx/>
              <a:latin typeface="+mn-lt"/>
              <a:ea typeface="+mn-ea"/>
              <a:cs typeface="+mn-cs"/>
            </a:endParaRPr>
          </a:p>
          <a:p>
            <a:pPr marL="800100" lvl="1" indent="-342900" eaLnBrk="1" hangingPunct="1">
              <a:spcBef>
                <a:spcPct val="20000"/>
              </a:spcBef>
              <a:buClr>
                <a:srgbClr val="000080"/>
              </a:buClr>
              <a:buSzPct val="85000"/>
              <a:buFont typeface="Wingdings" charset="2"/>
              <a:buChar char="§"/>
              <a:defRPr/>
            </a:pPr>
            <a:r>
              <a:rPr kumimoji="0" lang="en-US" sz="1500" i="0" u="none" strike="noStrike" kern="0" cap="none" spc="0" normalizeH="0" baseline="0" noProof="0" dirty="0" smtClean="0">
                <a:ln>
                  <a:noFill/>
                </a:ln>
                <a:effectLst/>
                <a:uLnTx/>
                <a:uFillTx/>
                <a:latin typeface="+mn-lt"/>
                <a:ea typeface="+mn-ea"/>
                <a:cs typeface="+mn-cs"/>
              </a:rPr>
              <a:t>enforcing a homogeneous </a:t>
            </a:r>
            <a:r>
              <a:rPr kumimoji="0" lang="en-US" sz="1500" i="0" u="none" strike="noStrike" kern="0" cap="none" spc="0" normalizeH="0" baseline="0" noProof="0" dirty="0" err="1" smtClean="0">
                <a:ln>
                  <a:noFill/>
                </a:ln>
                <a:effectLst/>
                <a:uLnTx/>
                <a:uFillTx/>
                <a:latin typeface="+mn-lt"/>
                <a:ea typeface="+mn-ea"/>
                <a:cs typeface="+mn-cs"/>
              </a:rPr>
              <a:t>Dirichlet</a:t>
            </a:r>
            <a:r>
              <a:rPr kumimoji="0" lang="en-US" sz="1500" i="0" u="none" strike="noStrike" kern="0" cap="none" spc="0" normalizeH="0" baseline="0" noProof="0" dirty="0" smtClean="0">
                <a:ln>
                  <a:noFill/>
                </a:ln>
                <a:effectLst/>
                <a:uLnTx/>
                <a:uFillTx/>
                <a:latin typeface="+mn-lt"/>
                <a:ea typeface="+mn-ea"/>
                <a:cs typeface="+mn-cs"/>
              </a:rPr>
              <a:t> boundary condition is not simply forcing </a:t>
            </a:r>
            <a:r>
              <a:rPr lang="en-US" sz="1500" kern="0" dirty="0" smtClean="0">
                <a:latin typeface="+mn-lt"/>
                <a:ea typeface="+mn-ea"/>
                <a:cs typeface="+mn-cs"/>
              </a:rPr>
              <a:t>the </a:t>
            </a:r>
            <a:r>
              <a:rPr kumimoji="0" lang="en-US" sz="1500" i="0" u="none" strike="noStrike" kern="0" cap="none" spc="0" normalizeH="0" baseline="0" noProof="0" dirty="0" smtClean="0">
                <a:ln>
                  <a:noFill/>
                </a:ln>
                <a:effectLst/>
                <a:uLnTx/>
                <a:uFillTx/>
                <a:latin typeface="+mn-lt"/>
                <a:ea typeface="+mn-ea"/>
                <a:cs typeface="+mn-cs"/>
              </a:rPr>
              <a:t>ghost cells to zero</a:t>
            </a:r>
            <a:r>
              <a:rPr kumimoji="0" lang="en-US" sz="1500" b="0" i="0" u="none" strike="noStrike" kern="0" cap="none" spc="0" normalizeH="0" baseline="0" noProof="0" dirty="0" smtClean="0">
                <a:ln>
                  <a:noFill/>
                </a:ln>
                <a:solidFill>
                  <a:schemeClr val="tx1"/>
                </a:solidFill>
                <a:effectLst/>
                <a:uLnTx/>
                <a:uFillTx/>
                <a:latin typeface="+mn-lt"/>
                <a:ea typeface="+mn-ea"/>
                <a:cs typeface="+mn-cs"/>
              </a:rPr>
              <a:t>.</a:t>
            </a:r>
          </a:p>
          <a:p>
            <a:pPr marL="800100" lvl="1" indent="-342900" eaLnBrk="1" hangingPunct="1">
              <a:spcBef>
                <a:spcPct val="20000"/>
              </a:spcBef>
              <a:buClr>
                <a:srgbClr val="000080"/>
              </a:buClr>
              <a:buSzPct val="85000"/>
              <a:buFont typeface="Wingdings" charset="2"/>
              <a:buChar char="§"/>
              <a:defRPr/>
            </a:pPr>
            <a:r>
              <a:rPr kumimoji="0" lang="en-US" sz="1500" b="0" i="0" u="none" strike="noStrike" kern="0" cap="none" spc="0" normalizeH="0" baseline="0" noProof="0" dirty="0" smtClean="0">
                <a:ln>
                  <a:noFill/>
                </a:ln>
                <a:solidFill>
                  <a:schemeClr val="tx1"/>
                </a:solidFill>
                <a:effectLst/>
                <a:uLnTx/>
                <a:uFillTx/>
                <a:latin typeface="+mn-lt"/>
                <a:ea typeface="+mn-ea"/>
                <a:cs typeface="+mn-cs"/>
              </a:rPr>
              <a:t>Rather one has to select a value for </a:t>
            </a:r>
            <a:r>
              <a:rPr lang="en-US" sz="1500" kern="0" dirty="0" smtClean="0">
                <a:latin typeface="+mn-lt"/>
                <a:ea typeface="+mn-ea"/>
                <a:cs typeface="+mn-cs"/>
              </a:rPr>
              <a:t>each </a:t>
            </a:r>
            <a:r>
              <a:rPr kumimoji="0" lang="en-US" sz="1500" b="0" i="0" u="none" strike="noStrike" kern="0" cap="none" spc="0" normalizeH="0" baseline="0" noProof="0" dirty="0" smtClean="0">
                <a:ln>
                  <a:noFill/>
                </a:ln>
                <a:solidFill>
                  <a:schemeClr val="tx1"/>
                </a:solidFill>
                <a:effectLst/>
                <a:uLnTx/>
                <a:uFillTx/>
                <a:latin typeface="+mn-lt"/>
                <a:ea typeface="+mn-ea"/>
                <a:cs typeface="+mn-cs"/>
              </a:rPr>
              <a:t>ghost cell that allows one to interpolate to zero on the face.</a:t>
            </a:r>
            <a:endParaRPr kumimoji="0" lang="en-US" sz="1500" b="0" i="0" u="none" strike="noStrike" kern="0" cap="none" spc="0" normalizeH="0" baseline="0" noProof="0" dirty="0">
              <a:ln>
                <a:noFill/>
              </a:ln>
              <a:solidFill>
                <a:schemeClr val="tx1"/>
              </a:solidFill>
              <a:effectLst/>
              <a:uLnTx/>
              <a:uFillTx/>
              <a:latin typeface="+mn-lt"/>
              <a:ea typeface="+mn-ea"/>
              <a:cs typeface="+mn-cs"/>
            </a:endParaRPr>
          </a:p>
        </p:txBody>
      </p:sp>
      <p:sp>
        <p:nvSpPr>
          <p:cNvPr id="80" name="Content Placeholder 2"/>
          <p:cNvSpPr txBox="1">
            <a:spLocks/>
          </p:cNvSpPr>
          <p:nvPr/>
        </p:nvSpPr>
        <p:spPr bwMode="auto">
          <a:xfrm>
            <a:off x="457200" y="2209799"/>
            <a:ext cx="4116387" cy="1676401"/>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0080"/>
              </a:buClr>
              <a:buSzPct val="85000"/>
              <a:buFont typeface="Wingdings" pitchFamily="-110" charset="2"/>
              <a:buChar char="v"/>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Restriction/Prolongation can be either cell- or face-centered.</a:t>
            </a:r>
          </a:p>
          <a:p>
            <a:pPr marL="342900" marR="0" lvl="0" indent="-342900" algn="l" defTabSz="914400" rtl="0" eaLnBrk="1" fontAlgn="base" latinLnBrk="0" hangingPunct="1">
              <a:lnSpc>
                <a:spcPct val="100000"/>
              </a:lnSpc>
              <a:spcBef>
                <a:spcPct val="20000"/>
              </a:spcBef>
              <a:spcAft>
                <a:spcPct val="0"/>
              </a:spcAft>
              <a:buClr>
                <a:srgbClr val="000080"/>
              </a:buClr>
              <a:buSzPct val="85000"/>
              <a:buFont typeface="Wingdings" pitchFamily="-110" charset="2"/>
              <a:buChar char="v"/>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In piecewise constant </a:t>
            </a:r>
            <a:r>
              <a:rPr lang="en-US" sz="1800" kern="0" dirty="0" smtClean="0">
                <a:latin typeface="+mn-lt"/>
                <a:ea typeface="+mn-ea"/>
                <a:cs typeface="+mn-cs"/>
              </a:rPr>
              <a:t>restriction, coarse </a:t>
            </a:r>
            <a:r>
              <a:rPr kumimoji="0" lang="en-US" sz="1800" b="0" i="0" u="none" strike="noStrike" kern="0" cap="none" spc="0" normalizeH="0" baseline="0" noProof="0" dirty="0" smtClean="0">
                <a:ln>
                  <a:noFill/>
                </a:ln>
                <a:solidFill>
                  <a:schemeClr val="tx1"/>
                </a:solidFill>
                <a:effectLst/>
                <a:uLnTx/>
                <a:uFillTx/>
                <a:latin typeface="+mn-lt"/>
                <a:ea typeface="+mn-ea"/>
                <a:cs typeface="+mn-cs"/>
              </a:rPr>
              <a:t>grid elements are the average value of the region covered by fine grid elements</a:t>
            </a: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grpSp>
        <p:nvGrpSpPr>
          <p:cNvPr id="23" name="Group 84"/>
          <p:cNvGrpSpPr/>
          <p:nvPr/>
        </p:nvGrpSpPr>
        <p:grpSpPr>
          <a:xfrm>
            <a:off x="5029200" y="3429000"/>
            <a:ext cx="3581400" cy="1219200"/>
            <a:chOff x="5029200" y="3429000"/>
            <a:chExt cx="3581400" cy="1219200"/>
          </a:xfrm>
        </p:grpSpPr>
        <p:sp>
          <p:nvSpPr>
            <p:cNvPr id="69" name="Rectangle 68"/>
            <p:cNvSpPr/>
            <p:nvPr/>
          </p:nvSpPr>
          <p:spPr bwMode="auto">
            <a:xfrm>
              <a:off x="5029200" y="3429000"/>
              <a:ext cx="1219200" cy="1219200"/>
            </a:xfrm>
            <a:prstGeom prst="rect">
              <a:avLst/>
            </a:prstGeom>
            <a:noFill/>
            <a:ln w="9525" cap="flat" cmpd="sng" algn="ctr">
              <a:solidFill>
                <a:srgbClr val="0000FF">
                  <a:alpha val="25000"/>
                </a:srgbClr>
              </a:solidFill>
              <a:prstDash val="solid"/>
              <a:round/>
              <a:headEnd type="none" w="med" len="med"/>
              <a:tailEnd type="none" w="med" len="med"/>
            </a:ln>
            <a:effectLst>
              <a:glow rad="50800">
                <a:srgbClr val="0000FF">
                  <a:alpha val="25000"/>
                </a:srgb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84" name="Rectangle 83"/>
            <p:cNvSpPr/>
            <p:nvPr/>
          </p:nvSpPr>
          <p:spPr bwMode="auto">
            <a:xfrm>
              <a:off x="7391400" y="3429000"/>
              <a:ext cx="1219200" cy="1219200"/>
            </a:xfrm>
            <a:prstGeom prst="rect">
              <a:avLst/>
            </a:prstGeom>
            <a:noFill/>
            <a:ln w="9525" cap="flat" cmpd="sng" algn="ctr">
              <a:solidFill>
                <a:srgbClr val="0000FF">
                  <a:alpha val="25000"/>
                </a:srgbClr>
              </a:solidFill>
              <a:prstDash val="solid"/>
              <a:round/>
              <a:headEnd type="none" w="med" len="med"/>
              <a:tailEnd type="none" w="med" len="med"/>
            </a:ln>
            <a:effectLst>
              <a:glow rad="50800">
                <a:srgbClr val="0000FF">
                  <a:alpha val="25000"/>
                </a:srgb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grpSp>
      <p:grpSp>
        <p:nvGrpSpPr>
          <p:cNvPr id="24" name="Group 87"/>
          <p:cNvGrpSpPr/>
          <p:nvPr/>
        </p:nvGrpSpPr>
        <p:grpSpPr>
          <a:xfrm>
            <a:off x="5028406" y="4953000"/>
            <a:ext cx="2362993" cy="1219994"/>
            <a:chOff x="5028406" y="4953000"/>
            <a:chExt cx="2362993" cy="1219994"/>
          </a:xfrm>
        </p:grpSpPr>
        <p:cxnSp>
          <p:nvCxnSpPr>
            <p:cNvPr id="86" name="Straight Connector 85"/>
            <p:cNvCxnSpPr/>
            <p:nvPr/>
          </p:nvCxnSpPr>
          <p:spPr bwMode="auto">
            <a:xfrm rot="5400000">
              <a:off x="4419600" y="5562600"/>
              <a:ext cx="1219200" cy="1588"/>
            </a:xfrm>
            <a:prstGeom prst="line">
              <a:avLst/>
            </a:prstGeom>
            <a:solidFill>
              <a:schemeClr val="accent1"/>
            </a:solidFill>
            <a:ln w="9525" cap="flat" cmpd="sng" algn="ctr">
              <a:solidFill>
                <a:srgbClr val="FF0080">
                  <a:alpha val="25000"/>
                </a:srgbClr>
              </a:solidFill>
              <a:prstDash val="solid"/>
              <a:round/>
              <a:headEnd type="none" w="med" len="med"/>
              <a:tailEnd type="none" w="med" len="med"/>
            </a:ln>
            <a:effectLst>
              <a:glow rad="101600">
                <a:srgbClr val="FF0080">
                  <a:alpha val="25000"/>
                </a:srgbClr>
              </a:glow>
            </a:effectLst>
          </p:spPr>
        </p:cxnSp>
        <p:cxnSp>
          <p:nvCxnSpPr>
            <p:cNvPr id="87" name="Straight Connector 86"/>
            <p:cNvCxnSpPr/>
            <p:nvPr/>
          </p:nvCxnSpPr>
          <p:spPr bwMode="auto">
            <a:xfrm rot="5400000">
              <a:off x="6781005" y="5561806"/>
              <a:ext cx="1219200" cy="1588"/>
            </a:xfrm>
            <a:prstGeom prst="line">
              <a:avLst/>
            </a:prstGeom>
            <a:solidFill>
              <a:schemeClr val="accent1"/>
            </a:solidFill>
            <a:ln w="9525" cap="flat" cmpd="sng" algn="ctr">
              <a:solidFill>
                <a:srgbClr val="FF0080">
                  <a:alpha val="25000"/>
                </a:srgbClr>
              </a:solidFill>
              <a:prstDash val="solid"/>
              <a:round/>
              <a:headEnd type="none" w="med" len="med"/>
              <a:tailEnd type="none" w="med" len="med"/>
            </a:ln>
            <a:effectLst>
              <a:glow rad="101600">
                <a:srgbClr val="FF0080">
                  <a:alpha val="25000"/>
                </a:srgbClr>
              </a:glow>
            </a:effectLst>
          </p:spPr>
        </p:cxn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9" grpId="0"/>
      <p:bldP spid="80" grpId="0"/>
    </p:bld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6248400" y="1371600"/>
            <a:ext cx="2286000" cy="4614862"/>
          </a:xfrm>
        </p:spPr>
        <p:txBody>
          <a:bodyPr/>
          <a:lstStyle/>
          <a:p>
            <a:r>
              <a:rPr lang="en-US" dirty="0" smtClean="0"/>
              <a:t>Turn around time</a:t>
            </a:r>
          </a:p>
          <a:p>
            <a:r>
              <a:rPr lang="en-US" dirty="0" smtClean="0"/>
              <a:t>Flat lines = perfect strong scaling</a:t>
            </a:r>
          </a:p>
          <a:p>
            <a:pPr>
              <a:buNone/>
            </a:pPr>
            <a:endParaRPr lang="en-US" dirty="0"/>
          </a:p>
        </p:txBody>
      </p:sp>
      <p:pic>
        <p:nvPicPr>
          <p:cNvPr id="15" name="Content Placeholder 14" descr="HPGMG-FV-2016-06-DofsVsTime-log.png"/>
          <p:cNvPicPr>
            <a:picLocks noGrp="1" noChangeAspect="1"/>
          </p:cNvPicPr>
          <p:nvPr>
            <p:ph sz="half" idx="1"/>
          </p:nvPr>
        </p:nvPicPr>
        <p:blipFill>
          <a:blip r:embed="rId3"/>
          <a:srcRect t="-21502" b="-21502"/>
          <a:stretch>
            <a:fillRect/>
          </a:stretch>
        </p:blipFill>
        <p:spPr>
          <a:xfrm>
            <a:off x="228600" y="304800"/>
            <a:ext cx="6046459" cy="6858000"/>
          </a:xfrm>
        </p:spPr>
      </p:pic>
      <p:sp>
        <p:nvSpPr>
          <p:cNvPr id="2" name="Title 1"/>
          <p:cNvSpPr>
            <a:spLocks noGrp="1"/>
          </p:cNvSpPr>
          <p:nvPr>
            <p:ph type="title"/>
          </p:nvPr>
        </p:nvSpPr>
        <p:spPr>
          <a:xfrm>
            <a:off x="457200" y="188913"/>
            <a:ext cx="8382000" cy="792162"/>
          </a:xfrm>
        </p:spPr>
        <p:txBody>
          <a:bodyPr/>
          <a:lstStyle/>
          <a:p>
            <a:r>
              <a:rPr lang="en-US" dirty="0" smtClean="0"/>
              <a:t>Strong scaling: </a:t>
            </a:r>
            <a:r>
              <a:rPr lang="en-US" dirty="0" err="1" smtClean="0"/>
              <a:t>DoF</a:t>
            </a:r>
            <a:r>
              <a:rPr lang="en-US" dirty="0" smtClean="0"/>
              <a:t>/sec </a:t>
            </a:r>
            <a:r>
              <a:rPr lang="en-US" dirty="0" err="1" smtClean="0"/>
              <a:t>vs</a:t>
            </a:r>
            <a:r>
              <a:rPr lang="en-US" dirty="0" smtClean="0"/>
              <a:t> Time</a:t>
            </a:r>
            <a:endParaRPr lang="en-US" dirty="0"/>
          </a:p>
        </p:txBody>
      </p:sp>
      <p:sp>
        <p:nvSpPr>
          <p:cNvPr id="4" name="Footer Placeholder 3"/>
          <p:cNvSpPr>
            <a:spLocks noGrp="1"/>
          </p:cNvSpPr>
          <p:nvPr>
            <p:ph type="ftr" sz="quarter" idx="12"/>
          </p:nvPr>
        </p:nvSpPr>
        <p:spPr/>
        <p:txBody>
          <a:bodyPr/>
          <a:lstStyle/>
          <a:p>
            <a:pPr>
              <a:defRPr/>
            </a:pPr>
            <a:r>
              <a:rPr lang="en-US" altLang="en-US" smtClean="0"/>
              <a:t>ISC, Frankfurt Germany, 21 June 2016</a:t>
            </a:r>
            <a:endParaRPr lang="en-US" altLang="en-US" dirty="0"/>
          </a:p>
        </p:txBody>
      </p:sp>
      <p:grpSp>
        <p:nvGrpSpPr>
          <p:cNvPr id="13" name="Group 12"/>
          <p:cNvGrpSpPr/>
          <p:nvPr/>
        </p:nvGrpSpPr>
        <p:grpSpPr>
          <a:xfrm>
            <a:off x="1143000" y="1981200"/>
            <a:ext cx="1676400" cy="1447800"/>
            <a:chOff x="1524000" y="1600200"/>
            <a:chExt cx="1676400" cy="1447800"/>
          </a:xfrm>
        </p:grpSpPr>
        <p:sp>
          <p:nvSpPr>
            <p:cNvPr id="11" name="Oval 10"/>
            <p:cNvSpPr/>
            <p:nvPr/>
          </p:nvSpPr>
          <p:spPr>
            <a:xfrm>
              <a:off x="1524000" y="1600200"/>
              <a:ext cx="609600" cy="1447800"/>
            </a:xfrm>
            <a:prstGeom prst="ellipse">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a:p>
          </p:txBody>
        </p:sp>
        <p:sp>
          <p:nvSpPr>
            <p:cNvPr id="12" name="TextBox 11"/>
            <p:cNvSpPr txBox="1"/>
            <p:nvPr/>
          </p:nvSpPr>
          <p:spPr>
            <a:xfrm>
              <a:off x="1752600" y="2057400"/>
              <a:ext cx="1447800" cy="523220"/>
            </a:xfrm>
            <a:prstGeom prst="rect">
              <a:avLst/>
            </a:prstGeom>
            <a:solidFill>
              <a:schemeClr val="tx1"/>
            </a:solidFill>
          </p:spPr>
          <p:txBody>
            <a:bodyPr wrap="square" rtlCol="0">
              <a:spAutoFit/>
            </a:bodyPr>
            <a:lstStyle/>
            <a:p>
              <a:r>
                <a:rPr lang="en-US" sz="1400" dirty="0" smtClean="0">
                  <a:solidFill>
                    <a:schemeClr val="accent2"/>
                  </a:solidFill>
                </a:rPr>
                <a:t>DOE ACME v1 target (5 SYPD)</a:t>
              </a:r>
              <a:endParaRPr lang="en-US" sz="1400" dirty="0">
                <a:solidFill>
                  <a:schemeClr val="accent2"/>
                </a:solidFill>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Stable HPGMG-FV metric</a:t>
            </a:r>
            <a:endParaRPr lang="en-US" dirty="0"/>
          </a:p>
        </p:txBody>
      </p:sp>
      <p:sp>
        <p:nvSpPr>
          <p:cNvPr id="3" name="Content Placeholder 2"/>
          <p:cNvSpPr>
            <a:spLocks noGrp="1"/>
          </p:cNvSpPr>
          <p:nvPr>
            <p:ph idx="1"/>
          </p:nvPr>
        </p:nvSpPr>
        <p:spPr>
          <a:xfrm>
            <a:off x="381000" y="1524000"/>
            <a:ext cx="8686800" cy="4843462"/>
          </a:xfrm>
        </p:spPr>
        <p:txBody>
          <a:bodyPr>
            <a:normAutofit fontScale="77500" lnSpcReduction="20000"/>
          </a:bodyPr>
          <a:lstStyle/>
          <a:p>
            <a:r>
              <a:rPr lang="en-US" dirty="0" smtClean="0">
                <a:solidFill>
                  <a:srgbClr val="FFFFFF"/>
                </a:solidFill>
              </a:rPr>
              <a:t>This year transitioned to 4</a:t>
            </a:r>
            <a:r>
              <a:rPr lang="en-US" baseline="30000" dirty="0" smtClean="0">
                <a:solidFill>
                  <a:srgbClr val="FFFFFF"/>
                </a:solidFill>
              </a:rPr>
              <a:t>th</a:t>
            </a:r>
            <a:r>
              <a:rPr lang="en-US" dirty="0" smtClean="0">
                <a:solidFill>
                  <a:srgbClr val="FFFFFF"/>
                </a:solidFill>
              </a:rPr>
              <a:t> order accurate discretization</a:t>
            </a:r>
          </a:p>
          <a:p>
            <a:r>
              <a:rPr lang="en-US" dirty="0" smtClean="0"/>
              <a:t>First “official” 4</a:t>
            </a:r>
            <a:r>
              <a:rPr lang="en-US" baseline="30000" dirty="0" smtClean="0"/>
              <a:t>th</a:t>
            </a:r>
            <a:r>
              <a:rPr lang="en-US" dirty="0" smtClean="0"/>
              <a:t> order list, stable specification</a:t>
            </a:r>
          </a:p>
          <a:p>
            <a:r>
              <a:rPr lang="en-US" dirty="0" smtClean="0"/>
              <a:t>Sensitive to more machine parameters than 2</a:t>
            </a:r>
            <a:r>
              <a:rPr lang="en-US" baseline="30000" dirty="0" smtClean="0"/>
              <a:t>nd</a:t>
            </a:r>
            <a:r>
              <a:rPr lang="en-US" dirty="0" smtClean="0"/>
              <a:t> order:</a:t>
            </a:r>
          </a:p>
          <a:p>
            <a:pPr marL="971550" lvl="1" indent="-514350">
              <a:buFont typeface="+mj-lt"/>
              <a:buAutoNum type="arabicPeriod"/>
            </a:pPr>
            <a:r>
              <a:rPr lang="en-US" dirty="0" smtClean="0"/>
              <a:t>MPI message rates: 3x messages/op-apply</a:t>
            </a:r>
          </a:p>
          <a:p>
            <a:pPr marL="971550" lvl="1" indent="-514350">
              <a:buFont typeface="+mj-lt"/>
              <a:buAutoNum type="arabicPeriod"/>
            </a:pPr>
            <a:r>
              <a:rPr lang="en-US" dirty="0" smtClean="0"/>
              <a:t>MPI bandwidth: 2x message sizes (two ghost cell layers)</a:t>
            </a:r>
          </a:p>
          <a:p>
            <a:pPr marL="971550" lvl="1" indent="-514350">
              <a:buFont typeface="+mj-lt"/>
              <a:buAutoNum type="arabicPeriod"/>
            </a:pPr>
            <a:r>
              <a:rPr lang="en-US" dirty="0" smtClean="0"/>
              <a:t>More pressure on cache: ~2x working set size</a:t>
            </a:r>
          </a:p>
          <a:p>
            <a:pPr marL="971550" lvl="1" indent="-514350">
              <a:buFont typeface="+mj-lt"/>
              <a:buAutoNum type="arabicPeriod"/>
            </a:pPr>
            <a:r>
              <a:rPr lang="en-US" dirty="0" smtClean="0"/>
              <a:t>Large stencil, many data streams</a:t>
            </a:r>
          </a:p>
          <a:p>
            <a:pPr marL="971550" lvl="1" indent="-514350">
              <a:buFont typeface="+mj-lt"/>
              <a:buAutoNum type="arabicPeriod"/>
            </a:pPr>
            <a:r>
              <a:rPr lang="en-US" dirty="0" smtClean="0"/>
              <a:t>Wide range of message sizes: coarse grids are smaller</a:t>
            </a:r>
          </a:p>
          <a:p>
            <a:pPr marL="971550" lvl="1" indent="-514350">
              <a:buFont typeface="+mj-lt"/>
              <a:buAutoNum type="arabicPeriod"/>
            </a:pPr>
            <a:r>
              <a:rPr lang="en-US" dirty="0" smtClean="0"/>
              <a:t>Full MG: more small messages (more coarse grid visits)</a:t>
            </a:r>
          </a:p>
          <a:p>
            <a:r>
              <a:rPr lang="en-US" dirty="0" smtClean="0"/>
              <a:t>More floating point intensive (flop/byte ~1)</a:t>
            </a:r>
          </a:p>
          <a:p>
            <a:pPr lvl="1"/>
            <a:r>
              <a:rPr lang="en-US" dirty="0" smtClean="0"/>
              <a:t>With respect to “book-end” strategy of HPL-HPCG</a:t>
            </a:r>
          </a:p>
          <a:p>
            <a:pPr lvl="2"/>
            <a:r>
              <a:rPr lang="en-US" dirty="0" smtClean="0"/>
              <a:t>We try to be in the middle</a:t>
            </a:r>
          </a:p>
          <a:p>
            <a:endParaRPr lang="en-US" dirty="0" smtClean="0"/>
          </a:p>
        </p:txBody>
      </p:sp>
      <p:sp>
        <p:nvSpPr>
          <p:cNvPr id="4" name="Footer Placeholder 3"/>
          <p:cNvSpPr>
            <a:spLocks noGrp="1"/>
          </p:cNvSpPr>
          <p:nvPr>
            <p:ph type="ftr" sz="quarter" idx="12"/>
          </p:nvPr>
        </p:nvSpPr>
        <p:spPr/>
        <p:txBody>
          <a:bodyPr/>
          <a:lstStyle/>
          <a:p>
            <a:r>
              <a:rPr lang="en-US" smtClean="0"/>
              <a:t>ISC, Frankfurt Germany, 21 June 2016</a:t>
            </a:r>
            <a:endParaRPr lang="en-US" dirty="0"/>
          </a:p>
        </p:txBody>
      </p:sp>
    </p:spTree>
    <p:custDataLst>
      <p:tags r:id="rId1"/>
    </p:custData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534400" cy="792162"/>
          </a:xfrm>
        </p:spPr>
        <p:txBody>
          <a:bodyPr>
            <a:normAutofit fontScale="90000"/>
          </a:bodyPr>
          <a:lstStyle/>
          <a:p>
            <a:r>
              <a:rPr lang="en-US" dirty="0" smtClean="0"/>
              <a:t>Maintainable, durable </a:t>
            </a:r>
            <a:r>
              <a:rPr lang="en-US" dirty="0" smtClean="0">
                <a:solidFill>
                  <a:srgbClr val="FFB2E7"/>
                </a:solidFill>
              </a:rPr>
              <a:t>(+ dynamic range)</a:t>
            </a:r>
            <a:endParaRPr lang="en-US" dirty="0">
              <a:solidFill>
                <a:srgbClr val="FFB2E7"/>
              </a:solidFill>
            </a:endParaRPr>
          </a:p>
        </p:txBody>
      </p:sp>
      <p:sp>
        <p:nvSpPr>
          <p:cNvPr id="8" name="Content Placeholder 7"/>
          <p:cNvSpPr>
            <a:spLocks noGrp="1"/>
          </p:cNvSpPr>
          <p:nvPr>
            <p:ph idx="1"/>
          </p:nvPr>
        </p:nvSpPr>
        <p:spPr>
          <a:xfrm>
            <a:off x="228600" y="1295400"/>
            <a:ext cx="8839200" cy="2438400"/>
          </a:xfrm>
        </p:spPr>
        <p:txBody>
          <a:bodyPr>
            <a:normAutofit fontScale="77500" lnSpcReduction="20000"/>
          </a:bodyPr>
          <a:lstStyle/>
          <a:p>
            <a:r>
              <a:rPr lang="en-US" dirty="0" smtClean="0"/>
              <a:t>Experience TOP500, HPL, other benchmarking initiatives</a:t>
            </a:r>
          </a:p>
          <a:p>
            <a:pPr lvl="1"/>
            <a:r>
              <a:rPr lang="en-US" dirty="0" smtClean="0"/>
              <a:t>Simplicity key</a:t>
            </a:r>
          </a:p>
          <a:p>
            <a:r>
              <a:rPr lang="en-US" dirty="0" smtClean="0"/>
              <a:t>Need unambiguous specification</a:t>
            </a:r>
          </a:p>
          <a:p>
            <a:pPr lvl="1"/>
            <a:r>
              <a:rPr lang="en-US" dirty="0" smtClean="0"/>
              <a:t>Can not afford to micro-manage or adjudicate each submission</a:t>
            </a:r>
          </a:p>
          <a:p>
            <a:r>
              <a:rPr lang="en-US" dirty="0" smtClean="0">
                <a:solidFill>
                  <a:srgbClr val="FFB2E7"/>
                </a:solidFill>
              </a:rPr>
              <a:t>Dynamic range, or strong scaling, important to applications</a:t>
            </a:r>
          </a:p>
          <a:p>
            <a:pPr lvl="1"/>
            <a:r>
              <a:rPr lang="en-US" dirty="0" smtClean="0">
                <a:solidFill>
                  <a:srgbClr val="FFB2E7"/>
                </a:solidFill>
              </a:rPr>
              <a:t>But Constraints interfere with incorporating dynamic range in metric</a:t>
            </a:r>
            <a:endParaRPr lang="en-US" dirty="0">
              <a:solidFill>
                <a:srgbClr val="FFB2E7"/>
              </a:solidFill>
            </a:endParaRPr>
          </a:p>
        </p:txBody>
      </p:sp>
      <p:sp>
        <p:nvSpPr>
          <p:cNvPr id="4" name="Footer Placeholder 3"/>
          <p:cNvSpPr>
            <a:spLocks noGrp="1"/>
          </p:cNvSpPr>
          <p:nvPr>
            <p:ph type="ftr" sz="quarter" idx="12"/>
          </p:nvPr>
        </p:nvSpPr>
        <p:spPr>
          <a:prstGeom prst="rect">
            <a:avLst/>
          </a:prstGeom>
        </p:spPr>
        <p:txBody>
          <a:bodyPr/>
          <a:lstStyle/>
          <a:p>
            <a:r>
              <a:rPr lang="en-US" dirty="0" smtClean="0"/>
              <a:t>ISC, Frankfurt Germany, 21 June 2016</a:t>
            </a:r>
            <a:endParaRPr lang="en-US" dirty="0"/>
          </a:p>
        </p:txBody>
      </p:sp>
      <p:graphicFrame>
        <p:nvGraphicFramePr>
          <p:cNvPr id="7" name="Table 6"/>
          <p:cNvGraphicFramePr>
            <a:graphicFrameLocks noGrp="1"/>
          </p:cNvGraphicFramePr>
          <p:nvPr/>
        </p:nvGraphicFramePr>
        <p:xfrm>
          <a:off x="381000" y="3820160"/>
          <a:ext cx="8437892" cy="2199640"/>
        </p:xfrm>
        <a:graphic>
          <a:graphicData uri="http://schemas.openxmlformats.org/drawingml/2006/table">
            <a:tbl>
              <a:tblPr firstRow="1" bandRow="1">
                <a:tableStyleId>{37CE84F3-28C3-443E-9E96-99CF82512B78}</a:tableStyleId>
              </a:tblPr>
              <a:tblGrid>
                <a:gridCol w="2133600"/>
                <a:gridCol w="1447800"/>
                <a:gridCol w="685800"/>
                <a:gridCol w="4170692"/>
              </a:tblGrid>
              <a:tr h="447040">
                <a:tc>
                  <a:txBody>
                    <a:bodyPr/>
                    <a:lstStyle/>
                    <a:p>
                      <a:pPr algn="ctr"/>
                      <a:r>
                        <a:rPr lang="en-US" dirty="0" smtClean="0"/>
                        <a:t>Criterion</a:t>
                      </a:r>
                      <a:endParaRPr lang="en-US" dirty="0"/>
                    </a:p>
                  </a:txBody>
                  <a:tcPr/>
                </a:tc>
                <a:tc>
                  <a:txBody>
                    <a:bodyPr/>
                    <a:lstStyle/>
                    <a:p>
                      <a:pPr algn="ctr"/>
                      <a:r>
                        <a:rPr lang="en-US" dirty="0" smtClean="0"/>
                        <a:t>HPGMG-FV</a:t>
                      </a:r>
                      <a:endParaRPr lang="en-US" dirty="0"/>
                    </a:p>
                  </a:txBody>
                  <a:tcPr/>
                </a:tc>
                <a:tc>
                  <a:txBody>
                    <a:bodyPr/>
                    <a:lstStyle/>
                    <a:p>
                      <a:pPr algn="ctr"/>
                      <a:r>
                        <a:rPr lang="en-US" dirty="0" smtClean="0"/>
                        <a:t>HPL</a:t>
                      </a:r>
                      <a:endParaRPr lang="en-US" dirty="0"/>
                    </a:p>
                  </a:txBody>
                  <a:tcPr/>
                </a:tc>
                <a:tc>
                  <a:txBody>
                    <a:bodyPr/>
                    <a:lstStyle/>
                    <a:p>
                      <a:pPr algn="ctr"/>
                      <a:r>
                        <a:rPr lang="en-US" dirty="0" smtClean="0"/>
                        <a:t>HPCG</a:t>
                      </a:r>
                      <a:endParaRPr lang="en-US" dirty="0"/>
                    </a:p>
                  </a:txBody>
                  <a:tcPr/>
                </a:tc>
              </a:tr>
              <a:tr h="370840">
                <a:tc>
                  <a:txBody>
                    <a:bodyPr/>
                    <a:lstStyle/>
                    <a:p>
                      <a:pPr algn="ctr"/>
                      <a:r>
                        <a:rPr lang="en-US" sz="1800" dirty="0" smtClean="0"/>
                        <a:t>Architecture Free</a:t>
                      </a:r>
                      <a:endParaRPr lang="en-US" sz="1800" dirty="0"/>
                    </a:p>
                  </a:txBody>
                  <a:tcPr/>
                </a:tc>
                <a:tc>
                  <a:txBody>
                    <a:bodyPr/>
                    <a:lstStyle/>
                    <a:p>
                      <a:pPr algn="ctr"/>
                      <a:r>
                        <a:rPr lang="en-US" sz="1800" dirty="0" smtClean="0"/>
                        <a:t>✔</a:t>
                      </a:r>
                      <a:endParaRPr lang="en-US" dirty="0"/>
                    </a:p>
                  </a:txBody>
                  <a:tcPr/>
                </a:tc>
                <a:tc>
                  <a:txBody>
                    <a:bodyPr/>
                    <a:lstStyle/>
                    <a:p>
                      <a:pPr algn="ctr"/>
                      <a:r>
                        <a:rPr lang="en-US" sz="1800" dirty="0" smtClean="0"/>
                        <a: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Minimum 25% “main memory”</a:t>
                      </a:r>
                      <a:r>
                        <a:rPr lang="en-US" sz="1800" baseline="0" dirty="0" smtClean="0"/>
                        <a:t> usage</a:t>
                      </a:r>
                      <a:endParaRPr lang="en-US" sz="1800" dirty="0" smtClean="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Scale/PM Free</a:t>
                      </a:r>
                    </a:p>
                  </a:txBody>
                  <a:tcPr/>
                </a:tc>
                <a:tc>
                  <a:txBody>
                    <a:bodyPr/>
                    <a:lstStyle/>
                    <a:p>
                      <a:pPr algn="ctr"/>
                      <a:r>
                        <a:rPr lang="en-US" sz="1800" dirty="0" smtClean="0"/>
                        <a:t>✔</a:t>
                      </a:r>
                      <a:endParaRPr lang="en-US" dirty="0"/>
                    </a:p>
                  </a:txBody>
                  <a:tcPr/>
                </a:tc>
                <a:tc>
                  <a:txBody>
                    <a:bodyPr/>
                    <a:lstStyle/>
                    <a:p>
                      <a:pPr algn="ctr"/>
                      <a:r>
                        <a:rPr lang="en-US" sz="1800" dirty="0" smtClean="0"/>
                        <a: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Gauss-Seidel only on “sub domains”</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Math/algorithm</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fully</a:t>
                      </a:r>
                      <a:r>
                        <a:rPr lang="en-US" sz="1800" baseline="0" dirty="0" smtClean="0"/>
                        <a:t> specified</a:t>
                      </a:r>
                      <a:endParaRPr lang="en-US" sz="1800" dirty="0" smtClean="0"/>
                    </a:p>
                  </a:txBody>
                  <a:tcPr/>
                </a:tc>
                <a:tc>
                  <a:txBody>
                    <a:bodyPr/>
                    <a:lstStyle/>
                    <a:p>
                      <a:pPr algn="ctr"/>
                      <a:r>
                        <a:rPr lang="en-US" sz="1800" dirty="0" smtClean="0"/>
                        <a:t>✔</a:t>
                      </a:r>
                      <a:endParaRPr lang="en-US" dirty="0"/>
                    </a:p>
                  </a:txBody>
                  <a:tcPr/>
                </a:tc>
                <a:tc>
                  <a:txBody>
                    <a:bodyPr/>
                    <a:lstStyle/>
                    <a:p>
                      <a:pPr algn="ctr"/>
                      <a:r>
                        <a:rPr lang="en-US" sz="1800" dirty="0" smtClean="0"/>
                        <a:t>✔</a:t>
                      </a:r>
                    </a:p>
                    <a:p>
                      <a:pPr algn="ctr"/>
                      <a:r>
                        <a:rPr lang="en-US" sz="1800" dirty="0" smtClean="0"/>
                        <a:t>(!</a:t>
                      </a:r>
                      <a:r>
                        <a:rPr lang="en-US" sz="1800" dirty="0" err="1" smtClean="0"/>
                        <a:t>Str</a:t>
                      </a:r>
                      <a:r>
                        <a:rPr lang="en-US" sz="1800" dirty="0" smtClean="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Vertex</a:t>
                      </a:r>
                      <a:r>
                        <a:rPr lang="en-US" sz="1800" baseline="0" dirty="0" smtClean="0"/>
                        <a:t> order not specified for G-S, affects convergence, affects metric</a:t>
                      </a:r>
                      <a:endParaRPr lang="en-US" sz="1800" dirty="0" smtClean="0"/>
                    </a:p>
                  </a:txBody>
                  <a:tcPr/>
                </a:tc>
              </a:tr>
              <a:tr h="370840">
                <a:tc>
                  <a:txBody>
                    <a:bodyPr/>
                    <a:lstStyle/>
                    <a:p>
                      <a:pPr algn="ctr"/>
                      <a:r>
                        <a:rPr lang="en-US" dirty="0" smtClean="0">
                          <a:solidFill>
                            <a:srgbClr val="FFB2E7"/>
                          </a:solidFill>
                        </a:rPr>
                        <a:t>Dynamic</a:t>
                      </a:r>
                      <a:r>
                        <a:rPr lang="en-US" baseline="0" dirty="0" smtClean="0">
                          <a:solidFill>
                            <a:srgbClr val="FFB2E7"/>
                          </a:solidFill>
                        </a:rPr>
                        <a:t> range</a:t>
                      </a:r>
                      <a:endParaRPr lang="en-US" dirty="0">
                        <a:solidFill>
                          <a:srgbClr val="FFB2E7"/>
                        </a:solidFill>
                      </a:endParaRPr>
                    </a:p>
                  </a:txBody>
                  <a:tcPr/>
                </a:tc>
                <a:tc>
                  <a:txBody>
                    <a:bodyPr/>
                    <a:lstStyle/>
                    <a:p>
                      <a:pPr algn="ctr"/>
                      <a:r>
                        <a:rPr lang="en-US" b="0" i="0" u="sng" dirty="0" smtClean="0">
                          <a:solidFill>
                            <a:srgbClr val="FFB2E7"/>
                          </a:solidFill>
                        </a:rPr>
                        <a:t>1</a:t>
                      </a:r>
                      <a:r>
                        <a:rPr lang="en-US" b="0" u="none" dirty="0" smtClean="0">
                          <a:solidFill>
                            <a:srgbClr val="FFB2E7"/>
                          </a:solidFill>
                        </a:rPr>
                        <a:t>,</a:t>
                      </a:r>
                      <a:r>
                        <a:rPr lang="en-US" dirty="0" smtClean="0">
                          <a:solidFill>
                            <a:srgbClr val="FFB2E7"/>
                          </a:solidFill>
                        </a:rPr>
                        <a:t> 1/8,</a:t>
                      </a:r>
                      <a:r>
                        <a:rPr lang="en-US" baseline="0" dirty="0" smtClean="0">
                          <a:solidFill>
                            <a:srgbClr val="FFB2E7"/>
                          </a:solidFill>
                        </a:rPr>
                        <a:t> 1/64</a:t>
                      </a:r>
                    </a:p>
                  </a:txBody>
                  <a:tcPr/>
                </a:tc>
                <a:tc>
                  <a:txBody>
                    <a:bodyPr/>
                    <a:lstStyle/>
                    <a:p>
                      <a:pPr algn="ctr"/>
                      <a:r>
                        <a:rPr lang="en-US" dirty="0" smtClean="0">
                          <a:solidFill>
                            <a:srgbClr val="FFB2E7"/>
                          </a:solidFill>
                        </a:rPr>
                        <a:t>R</a:t>
                      </a:r>
                      <a:r>
                        <a:rPr lang="en-US" baseline="-25000" dirty="0" smtClean="0">
                          <a:solidFill>
                            <a:srgbClr val="FFB2E7"/>
                          </a:solidFill>
                        </a:rPr>
                        <a:t>½</a:t>
                      </a:r>
                      <a:endParaRPr lang="en-US" baseline="-25000" dirty="0">
                        <a:solidFill>
                          <a:srgbClr val="FFB2E7"/>
                        </a:solidFill>
                      </a:endParaRPr>
                    </a:p>
                  </a:txBody>
                  <a:tcPr/>
                </a:tc>
                <a:tc>
                  <a:txBody>
                    <a:bodyPr/>
                    <a:lstStyle/>
                    <a:p>
                      <a:pPr algn="ctr"/>
                      <a:endParaRPr lang="en-US" dirty="0"/>
                    </a:p>
                  </a:txBody>
                  <a:tcPr/>
                </a:tc>
              </a:tr>
            </a:tbl>
          </a:graphicData>
        </a:graphic>
      </p:graphicFrame>
    </p:spTree>
    <p:custDataLst>
      <p:tags r:id="rId1"/>
    </p:custData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HPGMG-FV ranking, June ‘16</a:t>
            </a:r>
            <a:endParaRPr lang="en-US" dirty="0"/>
          </a:p>
        </p:txBody>
      </p:sp>
      <p:sp>
        <p:nvSpPr>
          <p:cNvPr id="4" name="Footer Placeholder 3"/>
          <p:cNvSpPr>
            <a:spLocks noGrp="1"/>
          </p:cNvSpPr>
          <p:nvPr>
            <p:ph type="ftr" sz="quarter" idx="12"/>
          </p:nvPr>
        </p:nvSpPr>
        <p:spPr/>
        <p:txBody>
          <a:bodyPr/>
          <a:lstStyle/>
          <a:p>
            <a:pPr>
              <a:defRPr/>
            </a:pPr>
            <a:r>
              <a:rPr lang="en-US" altLang="en-US" smtClean="0"/>
              <a:t>ISC, Frankfurt Germany, 21 June 2016</a:t>
            </a:r>
            <a:endParaRPr lang="en-US" altLang="en-US" dirty="0"/>
          </a:p>
        </p:txBody>
      </p:sp>
      <p:graphicFrame>
        <p:nvGraphicFramePr>
          <p:cNvPr id="10" name="Content Placeholder 9"/>
          <p:cNvGraphicFramePr>
            <a:graphicFrameLocks noGrp="1"/>
          </p:cNvGraphicFramePr>
          <p:nvPr>
            <p:ph idx="1"/>
          </p:nvPr>
        </p:nvGraphicFramePr>
        <p:xfrm>
          <a:off x="152400" y="1016001"/>
          <a:ext cx="8733441" cy="5537200"/>
        </p:xfrm>
        <a:graphic>
          <a:graphicData uri="http://schemas.openxmlformats.org/drawingml/2006/table">
            <a:tbl>
              <a:tblPr firstRow="1" bandRow="1">
                <a:tableStyleId>{37CE84F3-28C3-443E-9E96-99CF82512B78}</a:tableStyleId>
              </a:tblPr>
              <a:tblGrid>
                <a:gridCol w="304800"/>
                <a:gridCol w="1219200"/>
                <a:gridCol w="914400"/>
                <a:gridCol w="762000"/>
                <a:gridCol w="609600"/>
                <a:gridCol w="685800"/>
                <a:gridCol w="685800"/>
                <a:gridCol w="609600"/>
                <a:gridCol w="762000"/>
                <a:gridCol w="838200"/>
                <a:gridCol w="685800"/>
                <a:gridCol w="656241"/>
              </a:tblGrid>
              <a:tr h="685800">
                <a:tc>
                  <a:txBody>
                    <a:bodyPr/>
                    <a:lstStyle/>
                    <a:p>
                      <a:r>
                        <a:rPr lang="en-US" dirty="0" smtClean="0"/>
                        <a:t>#</a:t>
                      </a:r>
                      <a:endParaRPr lang="en-US" dirty="0"/>
                    </a:p>
                  </a:txBody>
                  <a:tcPr/>
                </a:tc>
                <a:tc>
                  <a:txBody>
                    <a:bodyPr/>
                    <a:lstStyle/>
                    <a:p>
                      <a:r>
                        <a:rPr lang="en-US" dirty="0" smtClean="0"/>
                        <a:t>Site</a:t>
                      </a:r>
                      <a:endParaRPr lang="en-US" dirty="0"/>
                    </a:p>
                  </a:txBody>
                  <a:tcPr/>
                </a:tc>
                <a:tc>
                  <a:txBody>
                    <a:bodyPr/>
                    <a:lstStyle/>
                    <a:p>
                      <a:r>
                        <a:rPr lang="en-US" dirty="0" smtClean="0"/>
                        <a:t>Sys</a:t>
                      </a:r>
                      <a:endParaRPr lang="en-US" dirty="0"/>
                    </a:p>
                  </a:txBody>
                  <a:tcPr/>
                </a:tc>
                <a:tc>
                  <a:txBody>
                    <a:bodyPr/>
                    <a:lstStyle/>
                    <a:p>
                      <a:r>
                        <a:rPr lang="en-US" dirty="0" smtClean="0"/>
                        <a:t>Arch</a:t>
                      </a:r>
                    </a:p>
                  </a:txBody>
                  <a:tcPr/>
                </a:tc>
                <a:tc>
                  <a:txBody>
                    <a:bodyPr/>
                    <a:lstStyle/>
                    <a:p>
                      <a:pPr algn="r"/>
                      <a:r>
                        <a:rPr lang="en-US" dirty="0" smtClean="0"/>
                        <a:t>10</a:t>
                      </a:r>
                      <a:r>
                        <a:rPr lang="en-US" baseline="30000" dirty="0" smtClean="0"/>
                        <a:t>9</a:t>
                      </a:r>
                      <a:r>
                        <a:rPr lang="en-US" baseline="0" dirty="0" smtClean="0"/>
                        <a:t> </a:t>
                      </a:r>
                    </a:p>
                    <a:p>
                      <a:r>
                        <a:rPr lang="en-US" baseline="0" dirty="0" smtClean="0">
                          <a:solidFill>
                            <a:srgbClr val="FFFF00"/>
                          </a:solidFill>
                        </a:rPr>
                        <a:t>1*</a:t>
                      </a:r>
                      <a:endParaRPr lang="en-US" baseline="0" dirty="0">
                        <a:solidFill>
                          <a:srgbClr val="FFFF00"/>
                        </a:solidFill>
                      </a:endParaRPr>
                    </a:p>
                  </a:txBody>
                  <a:tcPr/>
                </a:tc>
                <a:tc>
                  <a:txBody>
                    <a:bodyPr/>
                    <a:lstStyle/>
                    <a:p>
                      <a:pPr algn="r"/>
                      <a:r>
                        <a:rPr lang="en-US" dirty="0" smtClean="0"/>
                        <a:t>DOF</a:t>
                      </a:r>
                    </a:p>
                    <a:p>
                      <a:r>
                        <a:rPr lang="en-US" dirty="0" smtClean="0"/>
                        <a:t>1/8</a:t>
                      </a:r>
                      <a:endParaRPr lang="en-US" dirty="0"/>
                    </a:p>
                  </a:txBody>
                  <a:tcPr/>
                </a:tc>
                <a:tc>
                  <a:txBody>
                    <a:bodyPr/>
                    <a:lstStyle/>
                    <a:p>
                      <a:pPr algn="l"/>
                      <a:r>
                        <a:rPr lang="en-US" dirty="0" smtClean="0"/>
                        <a:t>Sec</a:t>
                      </a:r>
                    </a:p>
                    <a:p>
                      <a:r>
                        <a:rPr lang="en-US" dirty="0" smtClean="0"/>
                        <a:t>1/64</a:t>
                      </a:r>
                      <a:endParaRPr lang="en-US" dirty="0"/>
                    </a:p>
                  </a:txBody>
                  <a:tcPr/>
                </a:tc>
                <a:tc>
                  <a:txBody>
                    <a:bodyPr/>
                    <a:lstStyle/>
                    <a:p>
                      <a:r>
                        <a:rPr lang="en-US" u="sng" dirty="0" smtClean="0"/>
                        <a:t>MPI</a:t>
                      </a:r>
                      <a:endParaRPr lang="en-US" u="none" dirty="0" smtClean="0">
                        <a:solidFill>
                          <a:srgbClr val="FFFF00"/>
                        </a:solidFill>
                      </a:endParaRPr>
                    </a:p>
                    <a:p>
                      <a:r>
                        <a:rPr lang="en-US" sz="1600" u="none" dirty="0" smtClean="0">
                          <a:solidFill>
                            <a:srgbClr val="FFFF00"/>
                          </a:solidFill>
                        </a:rPr>
                        <a:t>*the</a:t>
                      </a:r>
                      <a:endParaRPr lang="en-US" sz="1600" u="none" dirty="0">
                        <a:solidFill>
                          <a:srgbClr val="FFFF00"/>
                        </a:solidFill>
                      </a:endParaRPr>
                    </a:p>
                  </a:txBody>
                  <a:tcPr/>
                </a:tc>
                <a:tc>
                  <a:txBody>
                    <a:bodyPr/>
                    <a:lstStyle/>
                    <a:p>
                      <a:r>
                        <a:rPr lang="en-US" u="sng" dirty="0" smtClean="0"/>
                        <a:t>OMP</a:t>
                      </a:r>
                    </a:p>
                    <a:p>
                      <a:pPr algn="l"/>
                      <a:r>
                        <a:rPr lang="en-US" sz="1400" b="1" u="none" dirty="0" smtClean="0">
                          <a:solidFill>
                            <a:srgbClr val="FFFF00"/>
                          </a:solidFill>
                        </a:rPr>
                        <a:t>metric</a:t>
                      </a:r>
                      <a:endParaRPr lang="en-US" sz="1400" b="1" u="none" dirty="0">
                        <a:solidFill>
                          <a:srgbClr val="FFFF00"/>
                        </a:solidFill>
                      </a:endParaRPr>
                    </a:p>
                  </a:txBody>
                  <a:tcPr/>
                </a:tc>
                <a:tc>
                  <a:txBody>
                    <a:bodyPr/>
                    <a:lstStyle/>
                    <a:p>
                      <a:r>
                        <a:rPr lang="en-US" u="sng" dirty="0" smtClean="0"/>
                        <a:t>#GPU</a:t>
                      </a:r>
                    </a:p>
                    <a:p>
                      <a:endParaRPr lang="en-US" u="none" dirty="0" smtClean="0">
                        <a:solidFill>
                          <a:srgbClr val="FFFF00"/>
                        </a:solidFill>
                      </a:endParaRPr>
                    </a:p>
                  </a:txBody>
                  <a:tcPr/>
                </a:tc>
                <a:tc>
                  <a:txBody>
                    <a:bodyPr/>
                    <a:lstStyle/>
                    <a:p>
                      <a:r>
                        <a:rPr lang="en-US" dirty="0" smtClean="0"/>
                        <a:t>#</a:t>
                      </a:r>
                    </a:p>
                    <a:p>
                      <a:r>
                        <a:rPr lang="en-US" dirty="0" smtClean="0"/>
                        <a:t>HPL</a:t>
                      </a:r>
                    </a:p>
                  </a:txBody>
                  <a:tcPr/>
                </a:tc>
                <a:tc>
                  <a:txBody>
                    <a:bodyPr/>
                    <a:lstStyle/>
                    <a:p>
                      <a:r>
                        <a:rPr lang="en-US" dirty="0" smtClean="0"/>
                        <a:t>#HPCG</a:t>
                      </a:r>
                    </a:p>
                  </a:txBody>
                  <a:tcPr/>
                </a:tc>
              </a:tr>
              <a:tr h="370840">
                <a:tc>
                  <a:txBody>
                    <a:bodyPr/>
                    <a:lstStyle/>
                    <a:p>
                      <a:r>
                        <a:rPr lang="en-US" dirty="0" smtClean="0"/>
                        <a:t>1</a:t>
                      </a:r>
                      <a:endParaRPr lang="en-US" dirty="0"/>
                    </a:p>
                  </a:txBody>
                  <a:tcPr>
                    <a:solidFill>
                      <a:schemeClr val="accent1">
                        <a:alpha val="50000"/>
                      </a:schemeClr>
                    </a:solidFill>
                  </a:tcPr>
                </a:tc>
                <a:tc>
                  <a:txBody>
                    <a:bodyPr/>
                    <a:lstStyle/>
                    <a:p>
                      <a:r>
                        <a:rPr lang="en-US" dirty="0" smtClean="0"/>
                        <a:t>DOE/ANL/USA</a:t>
                      </a:r>
                      <a:endParaRPr lang="en-US" dirty="0"/>
                    </a:p>
                  </a:txBody>
                  <a:tcPr/>
                </a:tc>
                <a:tc>
                  <a:txBody>
                    <a:bodyPr/>
                    <a:lstStyle/>
                    <a:p>
                      <a:r>
                        <a:rPr lang="en-US" dirty="0" smtClean="0"/>
                        <a:t>Mira</a:t>
                      </a:r>
                      <a:endParaRPr lang="en-US" dirty="0"/>
                    </a:p>
                  </a:txBody>
                  <a:tcPr/>
                </a:tc>
                <a:tc>
                  <a:txBody>
                    <a:bodyPr/>
                    <a:lstStyle/>
                    <a:p>
                      <a:r>
                        <a:rPr lang="en-US" dirty="0" smtClean="0"/>
                        <a:t>IBM-BGQ</a:t>
                      </a:r>
                      <a:endParaRPr lang="en-US" dirty="0"/>
                    </a:p>
                  </a:txBody>
                  <a:tcPr/>
                </a:tc>
                <a:tc>
                  <a:txBody>
                    <a:bodyPr/>
                    <a:lstStyle/>
                    <a:p>
                      <a:r>
                        <a:rPr lang="en-US" b="1" u="sng" dirty="0" smtClean="0">
                          <a:solidFill>
                            <a:srgbClr val="FFB2E7"/>
                          </a:solidFill>
                        </a:rPr>
                        <a:t>500</a:t>
                      </a:r>
                      <a:endParaRPr lang="en-US" b="1" u="sng" dirty="0">
                        <a:solidFill>
                          <a:srgbClr val="FFB2E7"/>
                        </a:solidFill>
                      </a:endParaRPr>
                    </a:p>
                  </a:txBody>
                  <a:tcPr>
                    <a:solidFill>
                      <a:schemeClr val="accent1">
                        <a:alpha val="50000"/>
                      </a:schemeClr>
                    </a:solidFill>
                  </a:tcPr>
                </a:tc>
                <a:tc>
                  <a:txBody>
                    <a:bodyPr/>
                    <a:lstStyle/>
                    <a:p>
                      <a:r>
                        <a:rPr lang="en-US" dirty="0" smtClean="0">
                          <a:solidFill>
                            <a:schemeClr val="tx1"/>
                          </a:solidFill>
                        </a:rPr>
                        <a:t>313</a:t>
                      </a:r>
                      <a:endParaRPr lang="en-US" dirty="0">
                        <a:solidFill>
                          <a:schemeClr val="tx1"/>
                        </a:solidFill>
                      </a:endParaRPr>
                    </a:p>
                  </a:txBody>
                  <a:tcPr>
                    <a:solidFill>
                      <a:schemeClr val="accent1">
                        <a:alpha val="50000"/>
                      </a:schemeClr>
                    </a:solidFill>
                  </a:tcPr>
                </a:tc>
                <a:tc>
                  <a:txBody>
                    <a:bodyPr/>
                    <a:lstStyle/>
                    <a:p>
                      <a:r>
                        <a:rPr lang="en-US" dirty="0" smtClean="0">
                          <a:solidFill>
                            <a:schemeClr val="tx1"/>
                          </a:solidFill>
                        </a:rPr>
                        <a:t>107</a:t>
                      </a:r>
                      <a:endParaRPr lang="en-US" dirty="0">
                        <a:solidFill>
                          <a:schemeClr val="tx1"/>
                        </a:solidFill>
                      </a:endParaRPr>
                    </a:p>
                  </a:txBody>
                  <a:tcPr>
                    <a:solidFill>
                      <a:schemeClr val="accent1">
                        <a:alpha val="50000"/>
                      </a:schemeClr>
                    </a:solidFill>
                  </a:tcPr>
                </a:tc>
                <a:tc>
                  <a:txBody>
                    <a:bodyPr/>
                    <a:lstStyle/>
                    <a:p>
                      <a:r>
                        <a:rPr lang="en-US" sz="1800" kern="1200" baseline="0" dirty="0" smtClean="0">
                          <a:solidFill>
                            <a:schemeClr val="tx1"/>
                          </a:solidFill>
                        </a:rPr>
                        <a:t>49K</a:t>
                      </a:r>
                      <a:endParaRPr lang="en-US" dirty="0">
                        <a:solidFill>
                          <a:schemeClr val="tx1"/>
                        </a:solidFill>
                      </a:endParaRPr>
                    </a:p>
                  </a:txBody>
                  <a:tcPr/>
                </a:tc>
                <a:tc>
                  <a:txBody>
                    <a:bodyPr/>
                    <a:lstStyle/>
                    <a:p>
                      <a:r>
                        <a:rPr lang="en-US" dirty="0" smtClean="0"/>
                        <a:t>64</a:t>
                      </a:r>
                      <a:endParaRPr lang="en-US" dirty="0"/>
                    </a:p>
                  </a:txBody>
                  <a:tcPr/>
                </a:tc>
                <a:tc>
                  <a:txBody>
                    <a:bodyPr/>
                    <a:lstStyle/>
                    <a:p>
                      <a:r>
                        <a:rPr lang="en-US" dirty="0" smtClean="0"/>
                        <a:t>0</a:t>
                      </a:r>
                      <a:endParaRPr lang="en-US" dirty="0"/>
                    </a:p>
                  </a:txBody>
                  <a:tcPr/>
                </a:tc>
                <a:tc>
                  <a:txBody>
                    <a:bodyPr/>
                    <a:lstStyle/>
                    <a:p>
                      <a:r>
                        <a:rPr lang="en-US" dirty="0" smtClean="0"/>
                        <a:t>6</a:t>
                      </a:r>
                      <a:endParaRPr lang="en-US" dirty="0"/>
                    </a:p>
                  </a:txBody>
                  <a:tcPr>
                    <a:solidFill>
                      <a:schemeClr val="accent1">
                        <a:alpha val="45000"/>
                      </a:schemeClr>
                    </a:solidFill>
                  </a:tcPr>
                </a:tc>
                <a:tc>
                  <a:txBody>
                    <a:bodyPr/>
                    <a:lstStyle/>
                    <a:p>
                      <a:r>
                        <a:rPr lang="en-US" dirty="0" smtClean="0"/>
                        <a:t>~6</a:t>
                      </a:r>
                      <a:endParaRPr lang="en-US" dirty="0"/>
                    </a:p>
                  </a:txBody>
                  <a:tcPr>
                    <a:solidFill>
                      <a:schemeClr val="accent1">
                        <a:alpha val="45000"/>
                      </a:schemeClr>
                    </a:solidFill>
                  </a:tcPr>
                </a:tc>
              </a:tr>
              <a:tr h="370840">
                <a:tc>
                  <a:txBody>
                    <a:bodyPr/>
                    <a:lstStyle/>
                    <a:p>
                      <a:endParaRPr lang="en-US" dirty="0"/>
                    </a:p>
                  </a:txBody>
                  <a:tcPr>
                    <a:solidFill>
                      <a:schemeClr val="accent1">
                        <a:alpha val="50000"/>
                      </a:schemeClr>
                    </a:solidFill>
                  </a:tcPr>
                </a:tc>
                <a:tc>
                  <a:txBody>
                    <a:bodyPr/>
                    <a:lstStyle/>
                    <a:p>
                      <a:endParaRPr lang="en-US" dirty="0"/>
                    </a:p>
                  </a:txBody>
                  <a:tcPr/>
                </a:tc>
                <a:tc>
                  <a:txBody>
                    <a:bodyPr/>
                    <a:lstStyle/>
                    <a:p>
                      <a:r>
                        <a:rPr lang="en-US" dirty="0" smtClean="0"/>
                        <a:t>Mira</a:t>
                      </a:r>
                      <a:endParaRPr lang="en-US" dirty="0"/>
                    </a:p>
                  </a:txBody>
                  <a:tcPr/>
                </a:tc>
                <a:tc>
                  <a:txBody>
                    <a:bodyPr/>
                    <a:lstStyle/>
                    <a:p>
                      <a:r>
                        <a:rPr lang="en-US" smtClean="0">
                          <a:solidFill>
                            <a:schemeClr val="tx1"/>
                          </a:solidFill>
                        </a:rPr>
                        <a:t>Base</a:t>
                      </a:r>
                      <a:endParaRPr lang="en-US" dirty="0">
                        <a:solidFill>
                          <a:schemeClr val="tx1"/>
                        </a:solidFill>
                      </a:endParaRPr>
                    </a:p>
                  </a:txBody>
                  <a:tcPr/>
                </a:tc>
                <a:tc>
                  <a:txBody>
                    <a:bodyPr/>
                    <a:lstStyle/>
                    <a:p>
                      <a:r>
                        <a:rPr lang="en-US" b="0" u="none" dirty="0" smtClean="0">
                          <a:solidFill>
                            <a:schemeClr val="tx1"/>
                          </a:solidFill>
                        </a:rPr>
                        <a:t>395</a:t>
                      </a:r>
                      <a:endParaRPr lang="en-US" b="0" u="none" dirty="0">
                        <a:solidFill>
                          <a:schemeClr val="tx1"/>
                        </a:solidFill>
                      </a:endParaRPr>
                    </a:p>
                  </a:txBody>
                  <a:tcPr>
                    <a:solidFill>
                      <a:schemeClr val="accent1">
                        <a:alpha val="50000"/>
                      </a:schemeClr>
                    </a:solidFill>
                  </a:tcPr>
                </a:tc>
                <a:tc>
                  <a:txBody>
                    <a:bodyPr/>
                    <a:lstStyle/>
                    <a:p>
                      <a:r>
                        <a:rPr lang="en-US" dirty="0" smtClean="0">
                          <a:solidFill>
                            <a:schemeClr val="tx1"/>
                          </a:solidFill>
                        </a:rPr>
                        <a:t>286</a:t>
                      </a:r>
                      <a:endParaRPr lang="en-US" dirty="0">
                        <a:solidFill>
                          <a:schemeClr val="tx1"/>
                        </a:solidFill>
                      </a:endParaRPr>
                    </a:p>
                  </a:txBody>
                  <a:tcPr>
                    <a:solidFill>
                      <a:schemeClr val="accent1">
                        <a:alpha val="50000"/>
                      </a:schemeClr>
                    </a:solidFill>
                  </a:tcPr>
                </a:tc>
                <a:tc>
                  <a:txBody>
                    <a:bodyPr/>
                    <a:lstStyle/>
                    <a:p>
                      <a:r>
                        <a:rPr lang="en-US" dirty="0" smtClean="0">
                          <a:solidFill>
                            <a:schemeClr val="tx1"/>
                          </a:solidFill>
                        </a:rPr>
                        <a:t>107</a:t>
                      </a:r>
                      <a:endParaRPr lang="en-US" dirty="0">
                        <a:solidFill>
                          <a:schemeClr val="tx1"/>
                        </a:solidFill>
                      </a:endParaRPr>
                    </a:p>
                  </a:txBody>
                  <a:tcPr>
                    <a:solidFill>
                      <a:schemeClr val="accent1">
                        <a:alpha val="50000"/>
                      </a:schemeClr>
                    </a:solidFill>
                  </a:tcPr>
                </a:tc>
                <a:tc>
                  <a:txBody>
                    <a:bodyPr/>
                    <a:lstStyle/>
                    <a:p>
                      <a:r>
                        <a:rPr lang="en-US" sz="1800" kern="1200" baseline="0" dirty="0" smtClean="0">
                          <a:solidFill>
                            <a:schemeClr val="tx1"/>
                          </a:solidFill>
                        </a:rPr>
                        <a:t>49K</a:t>
                      </a:r>
                      <a:endParaRPr lang="en-US" dirty="0">
                        <a:solidFill>
                          <a:schemeClr val="tx1"/>
                        </a:solidFill>
                      </a:endParaRPr>
                    </a:p>
                  </a:txBody>
                  <a:tcPr/>
                </a:tc>
                <a:tc>
                  <a:txBody>
                    <a:bodyPr/>
                    <a:lstStyle/>
                    <a:p>
                      <a:r>
                        <a:rPr lang="en-US" dirty="0" smtClean="0"/>
                        <a:t>64</a:t>
                      </a:r>
                      <a:endParaRPr lang="en-US" dirty="0"/>
                    </a:p>
                  </a:txBody>
                  <a:tcPr/>
                </a:tc>
                <a:tc>
                  <a:txBody>
                    <a:bodyPr/>
                    <a:lstStyle/>
                    <a:p>
                      <a:r>
                        <a:rPr lang="en-US" dirty="0" smtClean="0"/>
                        <a:t>0</a:t>
                      </a:r>
                      <a:endParaRPr lang="en-US" dirty="0"/>
                    </a:p>
                  </a:txBody>
                  <a:tcPr/>
                </a:tc>
                <a:tc>
                  <a:txBody>
                    <a:bodyPr/>
                    <a:lstStyle/>
                    <a:p>
                      <a:endParaRPr lang="en-US" dirty="0"/>
                    </a:p>
                  </a:txBody>
                  <a:tcPr>
                    <a:solidFill>
                      <a:schemeClr val="accent1">
                        <a:alpha val="45000"/>
                      </a:schemeClr>
                    </a:solidFill>
                  </a:tcPr>
                </a:tc>
                <a:tc>
                  <a:txBody>
                    <a:bodyPr/>
                    <a:lstStyle/>
                    <a:p>
                      <a:endParaRPr lang="en-US" dirty="0"/>
                    </a:p>
                  </a:txBody>
                  <a:tcPr>
                    <a:solidFill>
                      <a:schemeClr val="accent1">
                        <a:alpha val="45000"/>
                      </a:schemeClr>
                    </a:solidFill>
                  </a:tcPr>
                </a:tc>
              </a:tr>
              <a:tr h="370840">
                <a:tc>
                  <a:txBody>
                    <a:bodyPr/>
                    <a:lstStyle/>
                    <a:p>
                      <a:r>
                        <a:rPr lang="en-US" dirty="0" smtClean="0"/>
                        <a:t>2</a:t>
                      </a:r>
                      <a:endParaRPr lang="en-US" dirty="0"/>
                    </a:p>
                  </a:txBody>
                  <a:tcPr>
                    <a:solidFill>
                      <a:schemeClr val="accent1">
                        <a:alpha val="50000"/>
                      </a:schemeClr>
                    </a:solidFill>
                  </a:tcPr>
                </a:tc>
                <a:tc>
                  <a:txBody>
                    <a:bodyPr/>
                    <a:lstStyle/>
                    <a:p>
                      <a:r>
                        <a:rPr lang="en-US" dirty="0" smtClean="0"/>
                        <a:t>HLRS/Germany</a:t>
                      </a:r>
                      <a:endParaRPr lang="en-US" dirty="0"/>
                    </a:p>
                  </a:txBody>
                  <a:tcPr/>
                </a:tc>
                <a:tc>
                  <a:txBody>
                    <a:bodyPr/>
                    <a:lstStyle/>
                    <a:p>
                      <a:r>
                        <a:rPr lang="en-US" dirty="0" smtClean="0"/>
                        <a:t>Hazel Hen</a:t>
                      </a:r>
                      <a:endParaRPr lang="en-US" dirty="0"/>
                    </a:p>
                  </a:txBody>
                  <a:tcPr/>
                </a:tc>
                <a:tc>
                  <a:txBody>
                    <a:bodyPr/>
                    <a:lstStyle/>
                    <a:p>
                      <a:r>
                        <a:rPr lang="en-US" sz="1800" kern="1200" baseline="0" dirty="0" smtClean="0"/>
                        <a:t>Cray XC40</a:t>
                      </a:r>
                      <a:endParaRPr lang="en-US" dirty="0"/>
                    </a:p>
                  </a:txBody>
                  <a:tcPr/>
                </a:tc>
                <a:tc>
                  <a:txBody>
                    <a:bodyPr/>
                    <a:lstStyle/>
                    <a:p>
                      <a:r>
                        <a:rPr lang="en-US" b="1" u="sng" dirty="0" smtClean="0">
                          <a:solidFill>
                            <a:srgbClr val="FFB2E7"/>
                          </a:solidFill>
                        </a:rPr>
                        <a:t>495</a:t>
                      </a:r>
                      <a:endParaRPr lang="en-US" b="1" u="sng" dirty="0">
                        <a:solidFill>
                          <a:srgbClr val="FFB2E7"/>
                        </a:solidFill>
                      </a:endParaRPr>
                    </a:p>
                  </a:txBody>
                  <a:tcPr>
                    <a:solidFill>
                      <a:schemeClr val="accent1">
                        <a:alpha val="50000"/>
                      </a:schemeClr>
                    </a:solidFill>
                  </a:tcPr>
                </a:tc>
                <a:tc>
                  <a:txBody>
                    <a:bodyPr/>
                    <a:lstStyle/>
                    <a:p>
                      <a:r>
                        <a:rPr lang="en-US" dirty="0" smtClean="0">
                          <a:solidFill>
                            <a:schemeClr val="tx1"/>
                          </a:solidFill>
                        </a:rPr>
                        <a:t>411</a:t>
                      </a:r>
                      <a:endParaRPr lang="en-US" dirty="0">
                        <a:solidFill>
                          <a:schemeClr val="tx1"/>
                        </a:solidFill>
                      </a:endParaRPr>
                    </a:p>
                  </a:txBody>
                  <a:tcPr>
                    <a:solidFill>
                      <a:schemeClr val="accent1">
                        <a:alpha val="50000"/>
                      </a:schemeClr>
                    </a:solidFill>
                  </a:tcPr>
                </a:tc>
                <a:tc>
                  <a:txBody>
                    <a:bodyPr/>
                    <a:lstStyle/>
                    <a:p>
                      <a:r>
                        <a:rPr lang="en-US" dirty="0" smtClean="0">
                          <a:solidFill>
                            <a:schemeClr val="tx1"/>
                          </a:solidFill>
                        </a:rPr>
                        <a:t>221</a:t>
                      </a:r>
                      <a:endParaRPr lang="en-US" b="1" dirty="0">
                        <a:solidFill>
                          <a:schemeClr val="tx1"/>
                        </a:solidFill>
                      </a:endParaRPr>
                    </a:p>
                  </a:txBody>
                  <a:tcPr>
                    <a:solidFill>
                      <a:schemeClr val="accent1">
                        <a:alpha val="50000"/>
                      </a:schemeClr>
                    </a:solidFill>
                  </a:tcPr>
                </a:tc>
                <a:tc>
                  <a:txBody>
                    <a:bodyPr/>
                    <a:lstStyle/>
                    <a:p>
                      <a:r>
                        <a:rPr lang="en-US" dirty="0" smtClean="0">
                          <a:solidFill>
                            <a:schemeClr val="tx1"/>
                          </a:solidFill>
                        </a:rPr>
                        <a:t>15K</a:t>
                      </a:r>
                      <a:endParaRPr lang="en-US" dirty="0">
                        <a:solidFill>
                          <a:schemeClr val="tx1"/>
                        </a:solidFill>
                      </a:endParaRPr>
                    </a:p>
                  </a:txBody>
                  <a:tcPr/>
                </a:tc>
                <a:tc>
                  <a:txBody>
                    <a:bodyPr/>
                    <a:lstStyle/>
                    <a:p>
                      <a:r>
                        <a:rPr lang="en-US" dirty="0" smtClean="0"/>
                        <a:t>12</a:t>
                      </a:r>
                      <a:endParaRPr lang="en-US" dirty="0"/>
                    </a:p>
                  </a:txBody>
                  <a:tcPr/>
                </a:tc>
                <a:tc>
                  <a:txBody>
                    <a:bodyPr/>
                    <a:lstStyle/>
                    <a:p>
                      <a:r>
                        <a:rPr lang="en-US" dirty="0" smtClean="0"/>
                        <a:t>0</a:t>
                      </a:r>
                      <a:endParaRPr lang="en-US" dirty="0"/>
                    </a:p>
                  </a:txBody>
                  <a:tcPr/>
                </a:tc>
                <a:tc>
                  <a:txBody>
                    <a:bodyPr/>
                    <a:lstStyle/>
                    <a:p>
                      <a:r>
                        <a:rPr lang="en-US" dirty="0" smtClean="0"/>
                        <a:t>9</a:t>
                      </a:r>
                      <a:endParaRPr lang="en-US" dirty="0"/>
                    </a:p>
                  </a:txBody>
                  <a:tcPr>
                    <a:solidFill>
                      <a:schemeClr val="accent1">
                        <a:alpha val="45000"/>
                      </a:schemeClr>
                    </a:solidFill>
                  </a:tcPr>
                </a:tc>
                <a:tc>
                  <a:txBody>
                    <a:bodyPr/>
                    <a:lstStyle/>
                    <a:p>
                      <a:r>
                        <a:rPr lang="en-US" dirty="0" smtClean="0"/>
                        <a:t>~7</a:t>
                      </a:r>
                      <a:endParaRPr lang="en-US" dirty="0"/>
                    </a:p>
                  </a:txBody>
                  <a:tcPr>
                    <a:solidFill>
                      <a:schemeClr val="accent1">
                        <a:alpha val="45000"/>
                      </a:schemeClr>
                    </a:solidFill>
                  </a:tcPr>
                </a:tc>
              </a:tr>
              <a:tr h="370840">
                <a:tc>
                  <a:txBody>
                    <a:bodyPr/>
                    <a:lstStyle/>
                    <a:p>
                      <a:r>
                        <a:rPr lang="en-US" dirty="0" smtClean="0"/>
                        <a:t>3</a:t>
                      </a:r>
                      <a:endParaRPr lang="en-US" dirty="0"/>
                    </a:p>
                  </a:txBody>
                  <a:tcPr>
                    <a:solidFill>
                      <a:schemeClr val="accent1">
                        <a:alpha val="50000"/>
                      </a:schemeClr>
                    </a:solidFill>
                  </a:tcPr>
                </a:tc>
                <a:tc>
                  <a:txBody>
                    <a:bodyPr/>
                    <a:lstStyle/>
                    <a:p>
                      <a:r>
                        <a:rPr lang="en-US" dirty="0" smtClean="0"/>
                        <a:t>DOE/ORNL/US</a:t>
                      </a:r>
                      <a:endParaRPr lang="en-US" dirty="0"/>
                    </a:p>
                  </a:txBody>
                  <a:tcPr/>
                </a:tc>
                <a:tc>
                  <a:txBody>
                    <a:bodyPr/>
                    <a:lstStyle/>
                    <a:p>
                      <a:r>
                        <a:rPr lang="en-US" dirty="0" smtClean="0"/>
                        <a:t>Titan</a:t>
                      </a:r>
                      <a:endParaRPr lang="en-US" dirty="0"/>
                    </a:p>
                  </a:txBody>
                  <a:tcPr/>
                </a:tc>
                <a:tc>
                  <a:txBody>
                    <a:bodyPr/>
                    <a:lstStyle/>
                    <a:p>
                      <a:r>
                        <a:rPr lang="en-US" sz="1800" kern="1200" baseline="0" dirty="0" smtClean="0"/>
                        <a:t>Cray XK7</a:t>
                      </a:r>
                      <a:endParaRPr lang="en-US" dirty="0"/>
                    </a:p>
                  </a:txBody>
                  <a:tcPr/>
                </a:tc>
                <a:tc>
                  <a:txBody>
                    <a:bodyPr/>
                    <a:lstStyle/>
                    <a:p>
                      <a:r>
                        <a:rPr lang="en-US" b="1" u="sng" dirty="0" smtClean="0">
                          <a:solidFill>
                            <a:srgbClr val="FFB2E7"/>
                          </a:solidFill>
                        </a:rPr>
                        <a:t>440</a:t>
                      </a:r>
                      <a:endParaRPr lang="en-US" b="1" u="sng" dirty="0">
                        <a:solidFill>
                          <a:srgbClr val="FFB2E7"/>
                        </a:solidFill>
                      </a:endParaRPr>
                    </a:p>
                  </a:txBody>
                  <a:tcPr>
                    <a:solidFill>
                      <a:schemeClr val="accent1">
                        <a:alpha val="50000"/>
                      </a:schemeClr>
                    </a:solidFill>
                  </a:tcPr>
                </a:tc>
                <a:tc>
                  <a:txBody>
                    <a:bodyPr/>
                    <a:lstStyle/>
                    <a:p>
                      <a:r>
                        <a:rPr lang="en-US" dirty="0" smtClean="0">
                          <a:solidFill>
                            <a:schemeClr val="tx1"/>
                          </a:solidFill>
                        </a:rPr>
                        <a:t>163</a:t>
                      </a:r>
                      <a:endParaRPr lang="en-US" dirty="0">
                        <a:solidFill>
                          <a:schemeClr val="tx1"/>
                        </a:solidFill>
                      </a:endParaRPr>
                    </a:p>
                  </a:txBody>
                  <a:tcPr>
                    <a:solidFill>
                      <a:schemeClr val="accent1">
                        <a:alpha val="50000"/>
                      </a:schemeClr>
                    </a:solidFill>
                  </a:tcPr>
                </a:tc>
                <a:tc>
                  <a:txBody>
                    <a:bodyPr/>
                    <a:lstStyle/>
                    <a:p>
                      <a:r>
                        <a:rPr lang="en-US" dirty="0" smtClean="0">
                          <a:solidFill>
                            <a:schemeClr val="tx1"/>
                          </a:solidFill>
                        </a:rPr>
                        <a:t>39</a:t>
                      </a:r>
                      <a:endParaRPr lang="en-US" b="1" dirty="0">
                        <a:solidFill>
                          <a:schemeClr val="tx1"/>
                        </a:solidFill>
                      </a:endParaRPr>
                    </a:p>
                  </a:txBody>
                  <a:tcPr>
                    <a:solidFill>
                      <a:schemeClr val="accent1">
                        <a:alpha val="50000"/>
                      </a:schemeClr>
                    </a:solidFill>
                  </a:tcPr>
                </a:tc>
                <a:tc>
                  <a:txBody>
                    <a:bodyPr/>
                    <a:lstStyle/>
                    <a:p>
                      <a:r>
                        <a:rPr lang="en-US" dirty="0" smtClean="0">
                          <a:solidFill>
                            <a:schemeClr val="tx1"/>
                          </a:solidFill>
                        </a:rPr>
                        <a:t>16K</a:t>
                      </a:r>
                      <a:endParaRPr lang="en-US" dirty="0">
                        <a:solidFill>
                          <a:schemeClr val="tx1"/>
                        </a:solidFill>
                      </a:endParaRPr>
                    </a:p>
                  </a:txBody>
                  <a:tcPr/>
                </a:tc>
                <a:tc>
                  <a:txBody>
                    <a:bodyPr/>
                    <a:lstStyle/>
                    <a:p>
                      <a:r>
                        <a:rPr lang="en-US" dirty="0" smtClean="0"/>
                        <a:t>4</a:t>
                      </a:r>
                      <a:endParaRPr lang="en-US" dirty="0"/>
                    </a:p>
                  </a:txBody>
                  <a:tcPr/>
                </a:tc>
                <a:tc>
                  <a:txBody>
                    <a:bodyPr/>
                    <a:lstStyle/>
                    <a:p>
                      <a:r>
                        <a:rPr lang="en-US" dirty="0" smtClean="0">
                          <a:solidFill>
                            <a:srgbClr val="CCFFCC"/>
                          </a:solidFill>
                        </a:rPr>
                        <a:t>1</a:t>
                      </a:r>
                      <a:endParaRPr lang="en-US" dirty="0">
                        <a:solidFill>
                          <a:srgbClr val="CCFFCC"/>
                        </a:solidFill>
                      </a:endParaRPr>
                    </a:p>
                  </a:txBody>
                  <a:tcPr/>
                </a:tc>
                <a:tc>
                  <a:txBody>
                    <a:bodyPr/>
                    <a:lstStyle/>
                    <a:p>
                      <a:r>
                        <a:rPr lang="en-US" dirty="0" smtClean="0"/>
                        <a:t>3</a:t>
                      </a:r>
                      <a:endParaRPr lang="en-US" dirty="0"/>
                    </a:p>
                  </a:txBody>
                  <a:tcPr>
                    <a:solidFill>
                      <a:schemeClr val="accent1">
                        <a:alpha val="50000"/>
                      </a:schemeClr>
                    </a:solidFill>
                  </a:tcPr>
                </a:tc>
                <a:tc>
                  <a:txBody>
                    <a:bodyPr/>
                    <a:lstStyle/>
                    <a:p>
                      <a:r>
                        <a:rPr lang="en-US" dirty="0" smtClean="0"/>
                        <a:t>~4</a:t>
                      </a:r>
                      <a:endParaRPr lang="en-US" dirty="0"/>
                    </a:p>
                  </a:txBody>
                  <a:tcPr>
                    <a:solidFill>
                      <a:schemeClr val="accent1">
                        <a:alpha val="50000"/>
                      </a:schemeClr>
                    </a:solidFill>
                  </a:tcPr>
                </a:tc>
              </a:tr>
              <a:tr h="370840">
                <a:tc>
                  <a:txBody>
                    <a:bodyPr/>
                    <a:lstStyle/>
                    <a:p>
                      <a:r>
                        <a:rPr lang="en-US" dirty="0" smtClean="0"/>
                        <a:t>4</a:t>
                      </a:r>
                      <a:endParaRPr lang="en-US" dirty="0"/>
                    </a:p>
                  </a:txBody>
                  <a:tcPr>
                    <a:solidFill>
                      <a:schemeClr val="accent1">
                        <a:alpha val="50000"/>
                      </a:schemeClr>
                    </a:solidFill>
                  </a:tcPr>
                </a:tc>
                <a:tc>
                  <a:txBody>
                    <a:bodyPr/>
                    <a:lstStyle/>
                    <a:p>
                      <a:r>
                        <a:rPr lang="en-US" dirty="0" smtClean="0"/>
                        <a:t>KAUST/SA</a:t>
                      </a:r>
                      <a:endParaRPr lang="en-US" dirty="0"/>
                    </a:p>
                  </a:txBody>
                  <a:tcPr/>
                </a:tc>
                <a:tc>
                  <a:txBody>
                    <a:bodyPr/>
                    <a:lstStyle/>
                    <a:p>
                      <a:r>
                        <a:rPr lang="en-US" sz="1800" kern="1200" baseline="0" dirty="0" err="1" smtClean="0"/>
                        <a:t>Sha</a:t>
                      </a:r>
                      <a:r>
                        <a:rPr lang="en-US" sz="1800" kern="1200" baseline="0" dirty="0" smtClean="0"/>
                        <a:t>. </a:t>
                      </a:r>
                      <a:r>
                        <a:rPr lang="en-US" baseline="0" dirty="0" smtClean="0"/>
                        <a:t>II</a:t>
                      </a:r>
                      <a:endParaRPr lang="en-US" b="1" dirty="0"/>
                    </a:p>
                  </a:txBody>
                  <a:tcPr/>
                </a:tc>
                <a:tc>
                  <a:txBody>
                    <a:bodyPr/>
                    <a:lstStyle/>
                    <a:p>
                      <a:r>
                        <a:rPr lang="en-US" sz="1800" kern="1200" baseline="0" dirty="0" smtClean="0"/>
                        <a:t>Cray XC40</a:t>
                      </a:r>
                      <a:endParaRPr lang="en-US" dirty="0"/>
                    </a:p>
                  </a:txBody>
                  <a:tcPr/>
                </a:tc>
                <a:tc>
                  <a:txBody>
                    <a:bodyPr/>
                    <a:lstStyle/>
                    <a:p>
                      <a:r>
                        <a:rPr lang="en-US" b="1" u="sng" dirty="0" smtClean="0">
                          <a:solidFill>
                            <a:srgbClr val="FFB2E7"/>
                          </a:solidFill>
                        </a:rPr>
                        <a:t>326</a:t>
                      </a:r>
                      <a:endParaRPr lang="en-US" b="1" u="sng" dirty="0">
                        <a:solidFill>
                          <a:srgbClr val="FFB2E7"/>
                        </a:solidFill>
                      </a:endParaRPr>
                    </a:p>
                  </a:txBody>
                  <a:tcPr>
                    <a:solidFill>
                      <a:schemeClr val="accent1">
                        <a:alpha val="50000"/>
                      </a:schemeClr>
                    </a:solidFill>
                  </a:tcPr>
                </a:tc>
                <a:tc>
                  <a:txBody>
                    <a:bodyPr/>
                    <a:lstStyle/>
                    <a:p>
                      <a:r>
                        <a:rPr lang="en-US" dirty="0" smtClean="0">
                          <a:solidFill>
                            <a:schemeClr val="tx1"/>
                          </a:solidFill>
                        </a:rPr>
                        <a:t>287</a:t>
                      </a:r>
                      <a:endParaRPr lang="en-US" dirty="0">
                        <a:solidFill>
                          <a:schemeClr val="tx1"/>
                        </a:solidFill>
                      </a:endParaRPr>
                    </a:p>
                  </a:txBody>
                  <a:tcPr>
                    <a:solidFill>
                      <a:schemeClr val="accent1">
                        <a:alpha val="50000"/>
                      </a:schemeClr>
                    </a:solidFill>
                  </a:tcPr>
                </a:tc>
                <a:tc>
                  <a:txBody>
                    <a:bodyPr/>
                    <a:lstStyle/>
                    <a:p>
                      <a:r>
                        <a:rPr lang="en-US" b="0" u="none" dirty="0" smtClean="0">
                          <a:solidFill>
                            <a:schemeClr val="tx1"/>
                          </a:solidFill>
                        </a:rPr>
                        <a:t>175</a:t>
                      </a:r>
                      <a:endParaRPr lang="en-US" b="0" u="none" dirty="0">
                        <a:solidFill>
                          <a:schemeClr val="tx1"/>
                        </a:solidFill>
                      </a:endParaRPr>
                    </a:p>
                  </a:txBody>
                  <a:tcPr>
                    <a:solidFill>
                      <a:schemeClr val="accent1">
                        <a:alpha val="50000"/>
                      </a:schemeClr>
                    </a:solidFill>
                  </a:tcPr>
                </a:tc>
                <a:tc>
                  <a:txBody>
                    <a:bodyPr/>
                    <a:lstStyle/>
                    <a:p>
                      <a:r>
                        <a:rPr lang="en-US" dirty="0" smtClean="0">
                          <a:solidFill>
                            <a:schemeClr val="tx1"/>
                          </a:solidFill>
                        </a:rPr>
                        <a:t>12K</a:t>
                      </a:r>
                      <a:endParaRPr lang="en-US" dirty="0">
                        <a:solidFill>
                          <a:schemeClr val="tx1"/>
                        </a:solidFill>
                      </a:endParaRPr>
                    </a:p>
                  </a:txBody>
                  <a:tcPr/>
                </a:tc>
                <a:tc>
                  <a:txBody>
                    <a:bodyPr/>
                    <a:lstStyle/>
                    <a:p>
                      <a:r>
                        <a:rPr lang="en-US" dirty="0" smtClean="0"/>
                        <a:t>16</a:t>
                      </a:r>
                      <a:endParaRPr lang="en-US" dirty="0"/>
                    </a:p>
                  </a:txBody>
                  <a:tcPr/>
                </a:tc>
                <a:tc>
                  <a:txBody>
                    <a:bodyPr/>
                    <a:lstStyle/>
                    <a:p>
                      <a:r>
                        <a:rPr lang="en-US" dirty="0" smtClean="0"/>
                        <a:t>0</a:t>
                      </a:r>
                      <a:endParaRPr lang="en-US" dirty="0"/>
                    </a:p>
                  </a:txBody>
                  <a:tcPr/>
                </a:tc>
                <a:tc>
                  <a:txBody>
                    <a:bodyPr/>
                    <a:lstStyle/>
                    <a:p>
                      <a:r>
                        <a:rPr lang="en-US" dirty="0" smtClean="0"/>
                        <a:t>10</a:t>
                      </a:r>
                      <a:endParaRPr lang="en-US" dirty="0"/>
                    </a:p>
                  </a:txBody>
                  <a:tcPr>
                    <a:solidFill>
                      <a:schemeClr val="accent1">
                        <a:alpha val="45000"/>
                      </a:schemeClr>
                    </a:solidFill>
                  </a:tcPr>
                </a:tc>
                <a:tc>
                  <a:txBody>
                    <a:bodyPr/>
                    <a:lstStyle/>
                    <a:p>
                      <a:r>
                        <a:rPr lang="en-US" dirty="0" smtClean="0"/>
                        <a:t>~10</a:t>
                      </a:r>
                      <a:endParaRPr lang="en-US" dirty="0"/>
                    </a:p>
                  </a:txBody>
                  <a:tcPr>
                    <a:solidFill>
                      <a:schemeClr val="accent1">
                        <a:alpha val="45000"/>
                      </a:schemeClr>
                    </a:solidFill>
                  </a:tcPr>
                </a:tc>
              </a:tr>
              <a:tr h="370840">
                <a:tc>
                  <a:txBody>
                    <a:bodyPr/>
                    <a:lstStyle/>
                    <a:p>
                      <a:r>
                        <a:rPr lang="en-US" dirty="0" smtClean="0"/>
                        <a:t>5</a:t>
                      </a:r>
                      <a:endParaRPr lang="en-US" dirty="0"/>
                    </a:p>
                  </a:txBody>
                  <a:tcPr>
                    <a:solidFill>
                      <a:schemeClr val="accent1">
                        <a:alpha val="50000"/>
                      </a:schemeClr>
                    </a:solidFill>
                  </a:tcPr>
                </a:tc>
                <a:tc>
                  <a:txBody>
                    <a:bodyPr/>
                    <a:lstStyle/>
                    <a:p>
                      <a:r>
                        <a:rPr lang="en-US" dirty="0" smtClean="0"/>
                        <a:t>DOE/NER/USA</a:t>
                      </a:r>
                      <a:endParaRPr lang="en-US" dirty="0"/>
                    </a:p>
                  </a:txBody>
                  <a:tcPr/>
                </a:tc>
                <a:tc>
                  <a:txBody>
                    <a:bodyPr/>
                    <a:lstStyle/>
                    <a:p>
                      <a:r>
                        <a:rPr lang="en-US" dirty="0" smtClean="0"/>
                        <a:t>Edison</a:t>
                      </a:r>
                      <a:endParaRPr lang="en-US" dirty="0"/>
                    </a:p>
                  </a:txBody>
                  <a:tcPr/>
                </a:tc>
                <a:tc>
                  <a:txBody>
                    <a:bodyPr/>
                    <a:lstStyle/>
                    <a:p>
                      <a:r>
                        <a:rPr lang="en-US" dirty="0" smtClean="0"/>
                        <a:t>Cray XC30</a:t>
                      </a:r>
                      <a:endParaRPr lang="en-US" dirty="0"/>
                    </a:p>
                  </a:txBody>
                  <a:tcPr/>
                </a:tc>
                <a:tc>
                  <a:txBody>
                    <a:bodyPr/>
                    <a:lstStyle/>
                    <a:p>
                      <a:r>
                        <a:rPr lang="en-US" b="1" u="sng" dirty="0" smtClean="0">
                          <a:solidFill>
                            <a:srgbClr val="FFB2E7"/>
                          </a:solidFill>
                        </a:rPr>
                        <a:t>296</a:t>
                      </a:r>
                      <a:endParaRPr lang="en-US" b="1" u="sng" dirty="0">
                        <a:solidFill>
                          <a:srgbClr val="FFB2E7"/>
                        </a:solidFill>
                      </a:endParaRPr>
                    </a:p>
                  </a:txBody>
                  <a:tcPr>
                    <a:solidFill>
                      <a:schemeClr val="accent1">
                        <a:alpha val="50000"/>
                      </a:schemeClr>
                    </a:solidFill>
                  </a:tcPr>
                </a:tc>
                <a:tc>
                  <a:txBody>
                    <a:bodyPr/>
                    <a:lstStyle/>
                    <a:p>
                      <a:r>
                        <a:rPr lang="en-US" dirty="0" smtClean="0">
                          <a:solidFill>
                            <a:schemeClr val="tx1"/>
                          </a:solidFill>
                        </a:rPr>
                        <a:t>246</a:t>
                      </a:r>
                      <a:endParaRPr lang="en-US" dirty="0">
                        <a:solidFill>
                          <a:schemeClr val="tx1"/>
                        </a:solidFill>
                      </a:endParaRPr>
                    </a:p>
                  </a:txBody>
                  <a:tcPr>
                    <a:solidFill>
                      <a:schemeClr val="accent1">
                        <a:alpha val="50000"/>
                      </a:schemeClr>
                    </a:solidFill>
                  </a:tcPr>
                </a:tc>
                <a:tc>
                  <a:txBody>
                    <a:bodyPr/>
                    <a:lstStyle/>
                    <a:p>
                      <a:r>
                        <a:rPr lang="en-US" dirty="0" smtClean="0">
                          <a:solidFill>
                            <a:schemeClr val="tx1"/>
                          </a:solidFill>
                        </a:rPr>
                        <a:t>127</a:t>
                      </a:r>
                      <a:endParaRPr lang="en-US" dirty="0">
                        <a:solidFill>
                          <a:schemeClr val="tx1"/>
                        </a:solidFill>
                      </a:endParaRPr>
                    </a:p>
                  </a:txBody>
                  <a:tcPr>
                    <a:solidFill>
                      <a:schemeClr val="accent1">
                        <a:alpha val="50000"/>
                      </a:schemeClr>
                    </a:solidFill>
                  </a:tcPr>
                </a:tc>
                <a:tc>
                  <a:txBody>
                    <a:bodyPr/>
                    <a:lstStyle/>
                    <a:p>
                      <a:r>
                        <a:rPr lang="en-US" dirty="0" smtClean="0">
                          <a:solidFill>
                            <a:schemeClr val="tx1"/>
                          </a:solidFill>
                        </a:rPr>
                        <a:t>11K</a:t>
                      </a:r>
                      <a:endParaRPr lang="en-US" dirty="0">
                        <a:solidFill>
                          <a:schemeClr val="tx1"/>
                        </a:solidFill>
                      </a:endParaRPr>
                    </a:p>
                  </a:txBody>
                  <a:tcPr/>
                </a:tc>
                <a:tc>
                  <a:txBody>
                    <a:bodyPr/>
                    <a:lstStyle/>
                    <a:p>
                      <a:r>
                        <a:rPr lang="en-US" dirty="0" smtClean="0"/>
                        <a:t>12</a:t>
                      </a:r>
                      <a:endParaRPr lang="en-US" dirty="0"/>
                    </a:p>
                  </a:txBody>
                  <a:tcPr/>
                </a:tc>
                <a:tc>
                  <a:txBody>
                    <a:bodyPr/>
                    <a:lstStyle/>
                    <a:p>
                      <a:r>
                        <a:rPr lang="en-US" dirty="0" smtClean="0"/>
                        <a:t>0</a:t>
                      </a:r>
                      <a:endParaRPr lang="en-US" dirty="0"/>
                    </a:p>
                  </a:txBody>
                  <a:tcPr/>
                </a:tc>
                <a:tc>
                  <a:txBody>
                    <a:bodyPr/>
                    <a:lstStyle/>
                    <a:p>
                      <a:r>
                        <a:rPr lang="en-US" dirty="0" smtClean="0"/>
                        <a:t>49</a:t>
                      </a:r>
                      <a:endParaRPr lang="en-US" dirty="0"/>
                    </a:p>
                  </a:txBody>
                  <a:tcPr>
                    <a:solidFill>
                      <a:schemeClr val="accent1">
                        <a:alpha val="45000"/>
                      </a:schemeClr>
                    </a:solidFill>
                  </a:tcPr>
                </a:tc>
                <a:tc>
                  <a:txBody>
                    <a:bodyPr/>
                    <a:lstStyle/>
                    <a:p>
                      <a:r>
                        <a:rPr lang="en-US" dirty="0" smtClean="0"/>
                        <a:t>~16</a:t>
                      </a:r>
                      <a:endParaRPr lang="en-US" dirty="0"/>
                    </a:p>
                  </a:txBody>
                  <a:tcPr>
                    <a:solidFill>
                      <a:schemeClr val="accent1">
                        <a:alpha val="45000"/>
                      </a:schemeClr>
                    </a:solidFill>
                  </a:tcPr>
                </a:tc>
              </a:tr>
              <a:tr h="370840">
                <a:tc>
                  <a:txBody>
                    <a:bodyPr/>
                    <a:lstStyle/>
                    <a:p>
                      <a:r>
                        <a:rPr lang="en-US" dirty="0" smtClean="0"/>
                        <a:t>6</a:t>
                      </a:r>
                      <a:endParaRPr lang="en-US" dirty="0"/>
                    </a:p>
                  </a:txBody>
                  <a:tcPr>
                    <a:solidFill>
                      <a:schemeClr val="accent1">
                        <a:alpha val="50000"/>
                      </a:schemeClr>
                    </a:solidFill>
                  </a:tcPr>
                </a:tc>
                <a:tc>
                  <a:txBody>
                    <a:bodyPr/>
                    <a:lstStyle/>
                    <a:p>
                      <a:r>
                        <a:rPr lang="en-US" sz="1800" kern="1200" baseline="0" dirty="0" smtClean="0"/>
                        <a:t>CSCS</a:t>
                      </a:r>
                    </a:p>
                    <a:p>
                      <a:r>
                        <a:rPr lang="en-US" sz="1800" kern="1200" baseline="0" dirty="0" smtClean="0"/>
                        <a:t>Swiss</a:t>
                      </a:r>
                      <a:endParaRPr lang="en-US" dirty="0"/>
                    </a:p>
                  </a:txBody>
                  <a:tcPr/>
                </a:tc>
                <a:tc>
                  <a:txBody>
                    <a:bodyPr/>
                    <a:lstStyle/>
                    <a:p>
                      <a:r>
                        <a:rPr lang="en-US" sz="1800" kern="1200" baseline="0" dirty="0" smtClean="0"/>
                        <a:t>Piz </a:t>
                      </a:r>
                      <a:r>
                        <a:rPr lang="en-US" sz="1800" kern="1200" baseline="0" dirty="0" err="1" smtClean="0"/>
                        <a:t>Daint</a:t>
                      </a:r>
                      <a:endParaRPr lang="en-US" b="0" dirty="0"/>
                    </a:p>
                  </a:txBody>
                  <a:tcPr/>
                </a:tc>
                <a:tc>
                  <a:txBody>
                    <a:bodyPr/>
                    <a:lstStyle/>
                    <a:p>
                      <a:r>
                        <a:rPr lang="en-US" sz="1800" kern="1200" baseline="0" dirty="0" smtClean="0"/>
                        <a:t>Cray XC30</a:t>
                      </a:r>
                      <a:endParaRPr lang="en-US" dirty="0"/>
                    </a:p>
                  </a:txBody>
                  <a:tcPr/>
                </a:tc>
                <a:tc>
                  <a:txBody>
                    <a:bodyPr/>
                    <a:lstStyle/>
                    <a:p>
                      <a:r>
                        <a:rPr lang="en-US" b="1" u="sng" dirty="0" smtClean="0">
                          <a:solidFill>
                            <a:srgbClr val="FFB2E7"/>
                          </a:solidFill>
                        </a:rPr>
                        <a:t>153</a:t>
                      </a:r>
                      <a:endParaRPr lang="en-US" b="1" u="sng" dirty="0">
                        <a:solidFill>
                          <a:srgbClr val="FFB2E7"/>
                        </a:solidFill>
                      </a:endParaRPr>
                    </a:p>
                  </a:txBody>
                  <a:tcPr>
                    <a:solidFill>
                      <a:schemeClr val="accent1">
                        <a:alpha val="50000"/>
                      </a:schemeClr>
                    </a:solidFill>
                  </a:tcPr>
                </a:tc>
                <a:tc>
                  <a:txBody>
                    <a:bodyPr/>
                    <a:lstStyle/>
                    <a:p>
                      <a:r>
                        <a:rPr lang="en-US" dirty="0" smtClean="0"/>
                        <a:t>69</a:t>
                      </a:r>
                      <a:endParaRPr lang="en-US" dirty="0"/>
                    </a:p>
                  </a:txBody>
                  <a:tcPr>
                    <a:solidFill>
                      <a:schemeClr val="accent1">
                        <a:alpha val="50000"/>
                      </a:schemeClr>
                    </a:solidFill>
                  </a:tcPr>
                </a:tc>
                <a:tc>
                  <a:txBody>
                    <a:bodyPr/>
                    <a:lstStyle/>
                    <a:p>
                      <a:r>
                        <a:rPr lang="en-US" dirty="0" smtClean="0"/>
                        <a:t>19</a:t>
                      </a:r>
                      <a:endParaRPr lang="en-US" dirty="0"/>
                    </a:p>
                  </a:txBody>
                  <a:tcPr>
                    <a:solidFill>
                      <a:schemeClr val="accent1">
                        <a:alpha val="50000"/>
                      </a:schemeClr>
                    </a:solidFill>
                  </a:tcPr>
                </a:tc>
                <a:tc>
                  <a:txBody>
                    <a:bodyPr/>
                    <a:lstStyle/>
                    <a:p>
                      <a:r>
                        <a:rPr lang="en-US" dirty="0" smtClean="0"/>
                        <a:t>4K</a:t>
                      </a:r>
                    </a:p>
                  </a:txBody>
                  <a:tcPr/>
                </a:tc>
                <a:tc>
                  <a:txBody>
                    <a:bodyPr/>
                    <a:lstStyle/>
                    <a:p>
                      <a:r>
                        <a:rPr lang="en-US" dirty="0" smtClean="0"/>
                        <a:t>8</a:t>
                      </a:r>
                      <a:endParaRPr lang="en-US" dirty="0"/>
                    </a:p>
                  </a:txBody>
                  <a:tcPr/>
                </a:tc>
                <a:tc>
                  <a:txBody>
                    <a:bodyPr/>
                    <a:lstStyle/>
                    <a:p>
                      <a:r>
                        <a:rPr lang="en-US" dirty="0" smtClean="0">
                          <a:solidFill>
                            <a:srgbClr val="CCFFCC"/>
                          </a:solidFill>
                        </a:rPr>
                        <a:t>1</a:t>
                      </a:r>
                      <a:endParaRPr lang="en-US" dirty="0">
                        <a:solidFill>
                          <a:srgbClr val="CCFFCC"/>
                        </a:solidFill>
                      </a:endParaRPr>
                    </a:p>
                  </a:txBody>
                  <a:tcPr/>
                </a:tc>
                <a:tc>
                  <a:txBody>
                    <a:bodyPr/>
                    <a:lstStyle/>
                    <a:p>
                      <a:r>
                        <a:rPr lang="en-US" dirty="0" smtClean="0"/>
                        <a:t>8</a:t>
                      </a:r>
                      <a:endParaRPr lang="en-US" dirty="0"/>
                    </a:p>
                  </a:txBody>
                  <a:tcPr>
                    <a:solidFill>
                      <a:schemeClr val="accent1">
                        <a:alpha val="45000"/>
                      </a:schemeClr>
                    </a:solidFill>
                  </a:tcPr>
                </a:tc>
                <a:tc>
                  <a:txBody>
                    <a:bodyPr/>
                    <a:lstStyle/>
                    <a:p>
                      <a:r>
                        <a:rPr lang="en-US" dirty="0" smtClean="0"/>
                        <a:t>~9</a:t>
                      </a:r>
                      <a:endParaRPr lang="en-US" dirty="0"/>
                    </a:p>
                  </a:txBody>
                  <a:tcPr>
                    <a:solidFill>
                      <a:schemeClr val="accent1">
                        <a:alpha val="45000"/>
                      </a:schemeClr>
                    </a:solidFill>
                  </a:tcPr>
                </a:tc>
              </a:tr>
              <a:tr h="370840">
                <a:tc>
                  <a:txBody>
                    <a:bodyPr/>
                    <a:lstStyle/>
                    <a:p>
                      <a:r>
                        <a:rPr lang="en-US" dirty="0" smtClean="0"/>
                        <a:t>8</a:t>
                      </a:r>
                      <a:endParaRPr lang="en-US" dirty="0"/>
                    </a:p>
                  </a:txBody>
                  <a:tcPr>
                    <a:solidFill>
                      <a:schemeClr val="accent1">
                        <a:alpha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HLRS/G</a:t>
                      </a:r>
                    </a:p>
                  </a:txBody>
                  <a:tcPr/>
                </a:tc>
                <a:tc>
                  <a:txBody>
                    <a:bodyPr/>
                    <a:lstStyle/>
                    <a:p>
                      <a:r>
                        <a:rPr lang="en-US" sz="1800" kern="1200" baseline="0" dirty="0" smtClean="0"/>
                        <a:t>NEC </a:t>
                      </a:r>
                      <a:endParaRPr lang="en-US" b="0" dirty="0"/>
                    </a:p>
                  </a:txBody>
                  <a:tcPr/>
                </a:tc>
                <a:tc>
                  <a:txBody>
                    <a:bodyPr/>
                    <a:lstStyle/>
                    <a:p>
                      <a:r>
                        <a:rPr lang="en-US" sz="1800" kern="1200" baseline="0" dirty="0" smtClean="0"/>
                        <a:t>SX-AC</a:t>
                      </a:r>
                      <a:endParaRPr lang="en-US" b="0" dirty="0"/>
                    </a:p>
                  </a:txBody>
                  <a:tcPr/>
                </a:tc>
                <a:tc>
                  <a:txBody>
                    <a:bodyPr/>
                    <a:lstStyle/>
                    <a:p>
                      <a:r>
                        <a:rPr lang="en-US" b="1" u="sng" dirty="0" smtClean="0">
                          <a:solidFill>
                            <a:srgbClr val="FFB2E7"/>
                          </a:solidFill>
                        </a:rPr>
                        <a:t>3.3</a:t>
                      </a:r>
                    </a:p>
                  </a:txBody>
                  <a:tcPr>
                    <a:solidFill>
                      <a:schemeClr val="accent1">
                        <a:alpha val="50000"/>
                      </a:schemeClr>
                    </a:solidFill>
                  </a:tcPr>
                </a:tc>
                <a:tc>
                  <a:txBody>
                    <a:bodyPr/>
                    <a:lstStyle/>
                    <a:p>
                      <a:r>
                        <a:rPr lang="en-US" dirty="0" smtClean="0"/>
                        <a:t>1.8</a:t>
                      </a:r>
                    </a:p>
                    <a:p>
                      <a:endParaRPr lang="en-US" i="1" dirty="0">
                        <a:solidFill>
                          <a:schemeClr val="tx1"/>
                        </a:solidFill>
                      </a:endParaRPr>
                    </a:p>
                  </a:txBody>
                  <a:tcPr>
                    <a:solidFill>
                      <a:schemeClr val="accent1">
                        <a:alpha val="50000"/>
                      </a:schemeClr>
                    </a:solidFill>
                  </a:tcPr>
                </a:tc>
                <a:tc>
                  <a:txBody>
                    <a:bodyPr/>
                    <a:lstStyle/>
                    <a:p>
                      <a:r>
                        <a:rPr lang="en-US" dirty="0" smtClean="0"/>
                        <a:t>.75</a:t>
                      </a:r>
                      <a:endParaRPr lang="en-US" dirty="0"/>
                    </a:p>
                  </a:txBody>
                  <a:tcPr>
                    <a:solidFill>
                      <a:schemeClr val="accent1">
                        <a:alpha val="50000"/>
                      </a:schemeClr>
                    </a:solidFill>
                  </a:tcPr>
                </a:tc>
                <a:tc>
                  <a:txBody>
                    <a:bodyPr/>
                    <a:lstStyle/>
                    <a:p>
                      <a:r>
                        <a:rPr lang="en-US" dirty="0" smtClean="0"/>
                        <a:t>256</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a:t>
                      </a:r>
                      <a:endParaRPr lang="en-US" dirty="0"/>
                    </a:p>
                  </a:txBody>
                  <a:tcPr>
                    <a:solidFill>
                      <a:schemeClr val="accent1">
                        <a:alpha val="45000"/>
                      </a:schemeClr>
                    </a:solidFill>
                  </a:tcPr>
                </a:tc>
                <a:tc>
                  <a:txBody>
                    <a:bodyPr/>
                    <a:lstStyle/>
                    <a:p>
                      <a:r>
                        <a:rPr lang="en-US" dirty="0" smtClean="0"/>
                        <a:t>-</a:t>
                      </a:r>
                      <a:endParaRPr lang="en-US" dirty="0"/>
                    </a:p>
                  </a:txBody>
                  <a:tcPr>
                    <a:solidFill>
                      <a:schemeClr val="accent1">
                        <a:alpha val="45000"/>
                      </a:schemeClr>
                    </a:solidFill>
                  </a:tcPr>
                </a:tc>
              </a:tr>
            </a:tbl>
          </a:graphicData>
        </a:graphic>
      </p:graphicFrame>
      <p:sp>
        <p:nvSpPr>
          <p:cNvPr id="5" name="Oval 4"/>
          <p:cNvSpPr/>
          <p:nvPr/>
        </p:nvSpPr>
        <p:spPr>
          <a:xfrm>
            <a:off x="2667000" y="762000"/>
            <a:ext cx="3124200" cy="5562600"/>
          </a:xfrm>
          <a:prstGeom prst="ellipse">
            <a:avLst/>
          </a:prstGeom>
          <a:noFill/>
          <a:ln w="1270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p:cNvGrpSpPr/>
          <p:nvPr/>
        </p:nvGrpSpPr>
        <p:grpSpPr>
          <a:xfrm>
            <a:off x="6477000" y="3200400"/>
            <a:ext cx="762000" cy="2667000"/>
            <a:chOff x="6477000" y="3429000"/>
            <a:chExt cx="762000" cy="2667000"/>
          </a:xfrm>
        </p:grpSpPr>
        <p:sp>
          <p:nvSpPr>
            <p:cNvPr id="6" name="Oval 5"/>
            <p:cNvSpPr/>
            <p:nvPr/>
          </p:nvSpPr>
          <p:spPr>
            <a:xfrm>
              <a:off x="6477000" y="3429000"/>
              <a:ext cx="762000" cy="762000"/>
            </a:xfrm>
            <a:prstGeom prst="ellipse">
              <a:avLst/>
            </a:prstGeom>
            <a:noFill/>
            <a:ln w="1270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477000" y="5334000"/>
              <a:ext cx="762000" cy="762000"/>
            </a:xfrm>
            <a:prstGeom prst="ellipse">
              <a:avLst/>
            </a:prstGeom>
            <a:noFill/>
            <a:ln w="1270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9" name="Content Placeholder 28" descr="dymamic_range-a.png"/>
          <p:cNvPicPr>
            <a:picLocks noGrp="1" noChangeAspect="1"/>
          </p:cNvPicPr>
          <p:nvPr>
            <p:ph sz="half" idx="1"/>
          </p:nvPr>
        </p:nvPicPr>
        <p:blipFill>
          <a:blip r:embed="rId3"/>
          <a:srcRect t="-19056" b="-19056"/>
          <a:stretch>
            <a:fillRect/>
          </a:stretch>
        </p:blipFill>
        <p:spPr>
          <a:xfrm>
            <a:off x="304800" y="609600"/>
            <a:ext cx="5797604" cy="6575744"/>
          </a:xfrm>
        </p:spPr>
      </p:pic>
      <p:sp>
        <p:nvSpPr>
          <p:cNvPr id="2" name="Title 1"/>
          <p:cNvSpPr>
            <a:spLocks noGrp="1"/>
          </p:cNvSpPr>
          <p:nvPr>
            <p:ph type="title"/>
          </p:nvPr>
        </p:nvSpPr>
        <p:spPr>
          <a:xfrm>
            <a:off x="457200" y="188913"/>
            <a:ext cx="8382000" cy="792162"/>
          </a:xfrm>
        </p:spPr>
        <p:txBody>
          <a:bodyPr/>
          <a:lstStyle/>
          <a:p>
            <a:r>
              <a:rPr lang="en-US" dirty="0" smtClean="0"/>
              <a:t>Turn around time: </a:t>
            </a:r>
            <a:r>
              <a:rPr lang="en-US" dirty="0" err="1" smtClean="0"/>
              <a:t>DoF</a:t>
            </a:r>
            <a:r>
              <a:rPr lang="en-US" dirty="0" smtClean="0"/>
              <a:t>/sec vs. Time</a:t>
            </a:r>
            <a:endParaRPr lang="en-US" dirty="0"/>
          </a:p>
        </p:txBody>
      </p:sp>
      <p:sp>
        <p:nvSpPr>
          <p:cNvPr id="4" name="Footer Placeholder 3"/>
          <p:cNvSpPr>
            <a:spLocks noGrp="1"/>
          </p:cNvSpPr>
          <p:nvPr>
            <p:ph type="ftr" sz="quarter" idx="12"/>
          </p:nvPr>
        </p:nvSpPr>
        <p:spPr/>
        <p:txBody>
          <a:bodyPr/>
          <a:lstStyle/>
          <a:p>
            <a:pPr>
              <a:defRPr/>
            </a:pPr>
            <a:r>
              <a:rPr lang="en-US" altLang="en-US" smtClean="0"/>
              <a:t>ISC, Frankfurt Germany, 21 June 2016</a:t>
            </a:r>
            <a:endParaRPr lang="en-US" altLang="en-US" dirty="0"/>
          </a:p>
        </p:txBody>
      </p:sp>
      <p:grpSp>
        <p:nvGrpSpPr>
          <p:cNvPr id="23" name="Group 22"/>
          <p:cNvGrpSpPr/>
          <p:nvPr/>
        </p:nvGrpSpPr>
        <p:grpSpPr>
          <a:xfrm>
            <a:off x="1219200" y="2362200"/>
            <a:ext cx="3564868" cy="1981200"/>
            <a:chOff x="4440254" y="76200"/>
            <a:chExt cx="3564868" cy="1981200"/>
          </a:xfrm>
        </p:grpSpPr>
        <p:sp>
          <p:nvSpPr>
            <p:cNvPr id="13" name="TextBox 12"/>
            <p:cNvSpPr txBox="1"/>
            <p:nvPr/>
          </p:nvSpPr>
          <p:spPr>
            <a:xfrm>
              <a:off x="7692078" y="76200"/>
              <a:ext cx="313044" cy="369332"/>
            </a:xfrm>
            <a:prstGeom prst="rect">
              <a:avLst/>
            </a:prstGeom>
            <a:noFill/>
          </p:spPr>
          <p:txBody>
            <a:bodyPr wrap="none" rtlCol="0">
              <a:spAutoFit/>
            </a:bodyPr>
            <a:lstStyle/>
            <a:p>
              <a:r>
                <a:rPr lang="en-US" dirty="0" smtClean="0">
                  <a:solidFill>
                    <a:schemeClr val="accent1"/>
                  </a:solidFill>
                </a:rPr>
                <a:t>1</a:t>
              </a:r>
              <a:endParaRPr lang="en-US" dirty="0">
                <a:solidFill>
                  <a:schemeClr val="accent1"/>
                </a:solidFill>
              </a:endParaRPr>
            </a:p>
          </p:txBody>
        </p:sp>
        <p:sp>
          <p:nvSpPr>
            <p:cNvPr id="15" name="TextBox 14"/>
            <p:cNvSpPr txBox="1"/>
            <p:nvPr/>
          </p:nvSpPr>
          <p:spPr>
            <a:xfrm>
              <a:off x="5735654" y="545068"/>
              <a:ext cx="505555" cy="369332"/>
            </a:xfrm>
            <a:prstGeom prst="rect">
              <a:avLst/>
            </a:prstGeom>
            <a:noFill/>
          </p:spPr>
          <p:txBody>
            <a:bodyPr wrap="none" rtlCol="0">
              <a:spAutoFit/>
            </a:bodyPr>
            <a:lstStyle/>
            <a:p>
              <a:r>
                <a:rPr lang="en-US" dirty="0" smtClean="0">
                  <a:solidFill>
                    <a:schemeClr val="accent1"/>
                  </a:solidFill>
                </a:rPr>
                <a:t>1/8</a:t>
              </a:r>
              <a:endParaRPr lang="en-US" dirty="0">
                <a:solidFill>
                  <a:schemeClr val="accent1"/>
                </a:solidFill>
              </a:endParaRPr>
            </a:p>
          </p:txBody>
        </p:sp>
        <p:sp>
          <p:nvSpPr>
            <p:cNvPr id="16" name="TextBox 15"/>
            <p:cNvSpPr txBox="1"/>
            <p:nvPr/>
          </p:nvSpPr>
          <p:spPr>
            <a:xfrm>
              <a:off x="4440254" y="1688068"/>
              <a:ext cx="633933" cy="369332"/>
            </a:xfrm>
            <a:prstGeom prst="rect">
              <a:avLst/>
            </a:prstGeom>
            <a:noFill/>
          </p:spPr>
          <p:txBody>
            <a:bodyPr wrap="none" rtlCol="0">
              <a:spAutoFit/>
            </a:bodyPr>
            <a:lstStyle/>
            <a:p>
              <a:r>
                <a:rPr lang="en-US" dirty="0" smtClean="0">
                  <a:solidFill>
                    <a:schemeClr val="accent1"/>
                  </a:solidFill>
                </a:rPr>
                <a:t>1/64</a:t>
              </a:r>
              <a:endParaRPr lang="en-US" dirty="0">
                <a:solidFill>
                  <a:schemeClr val="accent1"/>
                </a:solidFill>
              </a:endParaRPr>
            </a:p>
          </p:txBody>
        </p:sp>
      </p:grpSp>
      <p:sp>
        <p:nvSpPr>
          <p:cNvPr id="39" name="Content Placeholder 5"/>
          <p:cNvSpPr txBox="1">
            <a:spLocks/>
          </p:cNvSpPr>
          <p:nvPr/>
        </p:nvSpPr>
        <p:spPr bwMode="auto">
          <a:xfrm>
            <a:off x="6172200" y="1524000"/>
            <a:ext cx="2819400" cy="449580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70000" lnSpcReduction="20000"/>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Dynamic range:</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Same concurrency</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Reduce problem size</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en-US" sz="2800" dirty="0" smtClean="0">
                <a:solidFill>
                  <a:srgbClr val="CCFFCC"/>
                </a:solidFill>
                <a:latin typeface="+mn-lt"/>
                <a:cs typeface="+mn-cs"/>
              </a:rPr>
              <a:t>Flat lines perfect</a:t>
            </a:r>
            <a:endParaRPr kumimoji="0" lang="en-US" sz="2800" b="0" i="0" u="none" strike="noStrike" kern="1200" cap="none" spc="0" normalizeH="0" baseline="0" noProof="0" dirty="0" smtClean="0">
              <a:ln>
                <a:noFill/>
              </a:ln>
              <a:solidFill>
                <a:srgbClr val="CCFFCC"/>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Strong scaling:</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Same problem size</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Increase concurrency</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Weak scaling:</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Increase both</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9" name="Content Placeholder 28" descr="dymamic_range-a.png"/>
          <p:cNvPicPr>
            <a:picLocks noGrp="1" noChangeAspect="1"/>
          </p:cNvPicPr>
          <p:nvPr>
            <p:ph sz="half" idx="1"/>
          </p:nvPr>
        </p:nvPicPr>
        <p:blipFill>
          <a:blip r:embed="rId3"/>
          <a:srcRect t="-19056" b="-19056"/>
          <a:stretch>
            <a:fillRect/>
          </a:stretch>
        </p:blipFill>
        <p:spPr>
          <a:xfrm>
            <a:off x="304800" y="609600"/>
            <a:ext cx="5797604" cy="6575744"/>
          </a:xfrm>
        </p:spPr>
      </p:pic>
      <p:sp>
        <p:nvSpPr>
          <p:cNvPr id="2" name="Title 1"/>
          <p:cNvSpPr>
            <a:spLocks noGrp="1"/>
          </p:cNvSpPr>
          <p:nvPr>
            <p:ph type="title"/>
          </p:nvPr>
        </p:nvSpPr>
        <p:spPr>
          <a:xfrm>
            <a:off x="457200" y="188913"/>
            <a:ext cx="8382000" cy="792162"/>
          </a:xfrm>
        </p:spPr>
        <p:txBody>
          <a:bodyPr/>
          <a:lstStyle/>
          <a:p>
            <a:r>
              <a:rPr lang="en-US" dirty="0" smtClean="0"/>
              <a:t>Turn around time: </a:t>
            </a:r>
            <a:r>
              <a:rPr lang="en-US" dirty="0" err="1" smtClean="0"/>
              <a:t>DoF</a:t>
            </a:r>
            <a:r>
              <a:rPr lang="en-US" dirty="0" smtClean="0"/>
              <a:t>/sec vs. Time</a:t>
            </a:r>
            <a:endParaRPr lang="en-US" dirty="0"/>
          </a:p>
        </p:txBody>
      </p:sp>
      <p:sp>
        <p:nvSpPr>
          <p:cNvPr id="4" name="Footer Placeholder 3"/>
          <p:cNvSpPr>
            <a:spLocks noGrp="1"/>
          </p:cNvSpPr>
          <p:nvPr>
            <p:ph type="ftr" sz="quarter" idx="12"/>
          </p:nvPr>
        </p:nvSpPr>
        <p:spPr/>
        <p:txBody>
          <a:bodyPr/>
          <a:lstStyle/>
          <a:p>
            <a:pPr>
              <a:defRPr/>
            </a:pPr>
            <a:r>
              <a:rPr lang="en-US" altLang="en-US" smtClean="0"/>
              <a:t>ISC, Frankfurt Germany, 21 June 2016</a:t>
            </a:r>
            <a:endParaRPr lang="en-US" altLang="en-US" dirty="0"/>
          </a:p>
        </p:txBody>
      </p:sp>
      <p:sp>
        <p:nvSpPr>
          <p:cNvPr id="32" name="Up Arrow 31"/>
          <p:cNvSpPr/>
          <p:nvPr/>
        </p:nvSpPr>
        <p:spPr>
          <a:xfrm>
            <a:off x="838200" y="2209800"/>
            <a:ext cx="3352800" cy="76200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Machine Size</a:t>
            </a:r>
          </a:p>
          <a:p>
            <a:pPr algn="ctr"/>
            <a:r>
              <a:rPr lang="en-US" dirty="0" smtClean="0"/>
              <a:t>(the metric)</a:t>
            </a:r>
            <a:endParaRPr lang="en-US" dirty="0"/>
          </a:p>
        </p:txBody>
      </p:sp>
      <p:sp>
        <p:nvSpPr>
          <p:cNvPr id="21" name="Content Placeholder 5"/>
          <p:cNvSpPr txBox="1">
            <a:spLocks/>
          </p:cNvSpPr>
          <p:nvPr/>
        </p:nvSpPr>
        <p:spPr bwMode="auto">
          <a:xfrm>
            <a:off x="6172200" y="1524000"/>
            <a:ext cx="2819400" cy="449580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70000" lnSpcReduction="20000"/>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Dynamic range:</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Same concurrency</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Reduce problem size</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en-US" sz="2800" dirty="0" smtClean="0">
                <a:solidFill>
                  <a:srgbClr val="CCFFCC"/>
                </a:solidFill>
                <a:latin typeface="+mn-lt"/>
                <a:cs typeface="+mn-cs"/>
              </a:rPr>
              <a:t>Flat lines perfect</a:t>
            </a:r>
            <a:endParaRPr kumimoji="0" lang="en-US" sz="2800" b="0" i="0" u="none" strike="noStrike" kern="1200" cap="none" spc="0" normalizeH="0" baseline="0" noProof="0" dirty="0" smtClean="0">
              <a:ln>
                <a:noFill/>
              </a:ln>
              <a:solidFill>
                <a:srgbClr val="CCFFCC"/>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Strong scaling:</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Same problem size</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Increase concurrency</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Weak scaling:</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Increase both</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9" name="Content Placeholder 28" descr="dymamic_range-a.png"/>
          <p:cNvPicPr>
            <a:picLocks noGrp="1" noChangeAspect="1"/>
          </p:cNvPicPr>
          <p:nvPr>
            <p:ph sz="half" idx="1"/>
          </p:nvPr>
        </p:nvPicPr>
        <p:blipFill>
          <a:blip r:embed="rId3"/>
          <a:srcRect t="-19056" b="-19056"/>
          <a:stretch>
            <a:fillRect/>
          </a:stretch>
        </p:blipFill>
        <p:spPr>
          <a:xfrm>
            <a:off x="304800" y="609600"/>
            <a:ext cx="5797604" cy="6575744"/>
          </a:xfrm>
        </p:spPr>
      </p:pic>
      <p:sp>
        <p:nvSpPr>
          <p:cNvPr id="2" name="Title 1"/>
          <p:cNvSpPr>
            <a:spLocks noGrp="1"/>
          </p:cNvSpPr>
          <p:nvPr>
            <p:ph type="title"/>
          </p:nvPr>
        </p:nvSpPr>
        <p:spPr>
          <a:xfrm>
            <a:off x="457200" y="188913"/>
            <a:ext cx="8382000" cy="792162"/>
          </a:xfrm>
        </p:spPr>
        <p:txBody>
          <a:bodyPr/>
          <a:lstStyle/>
          <a:p>
            <a:r>
              <a:rPr lang="en-US" dirty="0" smtClean="0"/>
              <a:t>Turn around time: </a:t>
            </a:r>
            <a:r>
              <a:rPr lang="en-US" dirty="0" err="1" smtClean="0"/>
              <a:t>DoF</a:t>
            </a:r>
            <a:r>
              <a:rPr lang="en-US" dirty="0" smtClean="0"/>
              <a:t>/sec vs. Time</a:t>
            </a:r>
            <a:endParaRPr lang="en-US" dirty="0"/>
          </a:p>
        </p:txBody>
      </p:sp>
      <p:sp>
        <p:nvSpPr>
          <p:cNvPr id="4" name="Footer Placeholder 3"/>
          <p:cNvSpPr>
            <a:spLocks noGrp="1"/>
          </p:cNvSpPr>
          <p:nvPr>
            <p:ph type="ftr" sz="quarter" idx="12"/>
          </p:nvPr>
        </p:nvSpPr>
        <p:spPr/>
        <p:txBody>
          <a:bodyPr/>
          <a:lstStyle/>
          <a:p>
            <a:pPr>
              <a:defRPr/>
            </a:pPr>
            <a:r>
              <a:rPr lang="en-US" altLang="en-US" smtClean="0"/>
              <a:t>ISC, Frankfurt Germany, 21 June 2016</a:t>
            </a:r>
            <a:endParaRPr lang="en-US" altLang="en-US" dirty="0"/>
          </a:p>
        </p:txBody>
      </p:sp>
      <p:sp>
        <p:nvSpPr>
          <p:cNvPr id="21" name="Content Placeholder 5"/>
          <p:cNvSpPr txBox="1">
            <a:spLocks/>
          </p:cNvSpPr>
          <p:nvPr/>
        </p:nvSpPr>
        <p:spPr bwMode="auto">
          <a:xfrm>
            <a:off x="6172200" y="1524000"/>
            <a:ext cx="2819400" cy="449580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70000" lnSpcReduction="20000"/>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Dynamic range:</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Same concurrency</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Reduce problem size</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en-US" sz="2800" dirty="0" smtClean="0">
                <a:solidFill>
                  <a:srgbClr val="CCFFCC"/>
                </a:solidFill>
                <a:latin typeface="+mn-lt"/>
                <a:cs typeface="+mn-cs"/>
              </a:rPr>
              <a:t>Flat lines perfect</a:t>
            </a:r>
            <a:endParaRPr kumimoji="0" lang="en-US" sz="2800" b="0" i="0" u="none" strike="noStrike" kern="1200" cap="none" spc="0" normalizeH="0" baseline="0" noProof="0" dirty="0" smtClean="0">
              <a:ln>
                <a:noFill/>
              </a:ln>
              <a:solidFill>
                <a:srgbClr val="CCFFCC"/>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Strong scaling:</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Same problem size</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Increase concurrency</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Weak scaling:</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Increase both</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Left Arrow 18"/>
          <p:cNvSpPr/>
          <p:nvPr/>
        </p:nvSpPr>
        <p:spPr>
          <a:xfrm>
            <a:off x="1371600" y="1981200"/>
            <a:ext cx="4038600" cy="11430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Network and memory latency dominate (flat line perfect)</a:t>
            </a:r>
            <a:endParaRPr lang="en-US" dirty="0"/>
          </a:p>
        </p:txBody>
      </p:sp>
    </p:spTree>
  </p:cSld>
  <p:clrMapOvr>
    <a:masterClrMapping/>
  </p:clrMapOvr>
  <p:transition>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40.2"/>
</p:tagLst>
</file>

<file path=ppt/tags/tag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21.9"/>
</p:tagLst>
</file>

<file path=ppt/tags/tag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20.6|39.9"/>
</p:tagLst>
</file>

<file path=ppt/tags/tag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9.:|20.6"/>
</p:tagLst>
</file>

<file path=ppt/tags/tag5.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21.4|8.1"/>
</p:tagLst>
</file>

<file path=ppt/tags/tag6.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8.5|7.1|11|20.9"/>
</p:tagLst>
</file>

<file path=ppt/tags/tag7.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29.1"/>
</p:tagLst>
</file>

<file path=ppt/tags/tag8.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9.6|20.8|14.4"/>
</p:tagLst>
</file>

<file path=ppt/theme/theme1.xml><?xml version="1.0" encoding="utf-8"?>
<a:theme xmlns:a="http://schemas.openxmlformats.org/drawingml/2006/main" name="Default Design">
  <a:themeElements>
    <a:clrScheme name="Default Design 5">
      <a:dk1>
        <a:srgbClr val="B3CCE6"/>
      </a:dk1>
      <a:lt1>
        <a:srgbClr val="FFFFFF"/>
      </a:lt1>
      <a:dk2>
        <a:srgbClr val="6698CC"/>
      </a:dk2>
      <a:lt2>
        <a:srgbClr val="FFFFFF"/>
      </a:lt2>
      <a:accent1>
        <a:srgbClr val="336599"/>
      </a:accent1>
      <a:accent2>
        <a:srgbClr val="2E4C6B"/>
      </a:accent2>
      <a:accent3>
        <a:srgbClr val="B8CAE2"/>
      </a:accent3>
      <a:accent4>
        <a:srgbClr val="DADADA"/>
      </a:accent4>
      <a:accent5>
        <a:srgbClr val="ADB8CA"/>
      </a:accent5>
      <a:accent6>
        <a:srgbClr val="294460"/>
      </a:accent6>
      <a:hlink>
        <a:srgbClr val="0B54A3"/>
      </a:hlink>
      <a:folHlink>
        <a:srgbClr val="0B73E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5A58"/>
        </a:dk1>
        <a:lt1>
          <a:srgbClr val="FFFFFF"/>
        </a:lt1>
        <a:dk2>
          <a:srgbClr val="008080"/>
        </a:dk2>
        <a:lt2>
          <a:srgbClr val="FFFFFF"/>
        </a:lt2>
        <a:accent1>
          <a:srgbClr val="006462"/>
        </a:accent1>
        <a:accent2>
          <a:srgbClr val="008080"/>
        </a:accent2>
        <a:accent3>
          <a:srgbClr val="AAC0C0"/>
        </a:accent3>
        <a:accent4>
          <a:srgbClr val="DADADA"/>
        </a:accent4>
        <a:accent5>
          <a:srgbClr val="AAB8B7"/>
        </a:accent5>
        <a:accent6>
          <a:srgbClr val="007373"/>
        </a:accent6>
        <a:hlink>
          <a:srgbClr val="00ACA8"/>
        </a:hlink>
        <a:folHlink>
          <a:srgbClr val="004444"/>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DBA6"/>
        </a:lt1>
        <a:dk2>
          <a:srgbClr val="000000"/>
        </a:dk2>
        <a:lt2>
          <a:srgbClr val="CC7A00"/>
        </a:lt2>
        <a:accent1>
          <a:srgbClr val="FF9900"/>
        </a:accent1>
        <a:accent2>
          <a:srgbClr val="FFCC80"/>
        </a:accent2>
        <a:accent3>
          <a:srgbClr val="FFEAD0"/>
        </a:accent3>
        <a:accent4>
          <a:srgbClr val="000000"/>
        </a:accent4>
        <a:accent5>
          <a:srgbClr val="FFCAAA"/>
        </a:accent5>
        <a:accent6>
          <a:srgbClr val="E7B973"/>
        </a:accent6>
        <a:hlink>
          <a:srgbClr val="E68A00"/>
        </a:hlink>
        <a:folHlink>
          <a:srgbClr val="FF6600"/>
        </a:folHlink>
      </a:clrScheme>
      <a:clrMap bg1="lt1" tx1="dk1" bg2="lt2" tx2="dk2" accent1="accent1" accent2="accent2" accent3="accent3" accent4="accent4" accent5="accent5" accent6="accent6" hlink="hlink" folHlink="folHlink"/>
    </a:extraClrScheme>
    <a:extraClrScheme>
      <a:clrScheme name="Default Design 3">
        <a:dk1>
          <a:srgbClr val="342F61"/>
        </a:dk1>
        <a:lt1>
          <a:srgbClr val="FFFFFF"/>
        </a:lt1>
        <a:dk2>
          <a:srgbClr val="8794D5"/>
        </a:dk2>
        <a:lt2>
          <a:srgbClr val="FFFFFF"/>
        </a:lt2>
        <a:accent1>
          <a:srgbClr val="504D80"/>
        </a:accent1>
        <a:accent2>
          <a:srgbClr val="9791CA"/>
        </a:accent2>
        <a:accent3>
          <a:srgbClr val="C3C8E7"/>
        </a:accent3>
        <a:accent4>
          <a:srgbClr val="DADADA"/>
        </a:accent4>
        <a:accent5>
          <a:srgbClr val="B3B2C0"/>
        </a:accent5>
        <a:accent6>
          <a:srgbClr val="8883B7"/>
        </a:accent6>
        <a:hlink>
          <a:srgbClr val="322D5A"/>
        </a:hlink>
        <a:folHlink>
          <a:srgbClr val="544C9E"/>
        </a:folHlink>
      </a:clrScheme>
      <a:clrMap bg1="dk2" tx1="lt1" bg2="dk1" tx2="lt2" accent1="accent1" accent2="accent2" accent3="accent3" accent4="accent4" accent5="accent5" accent6="accent6" hlink="hlink" folHlink="folHlink"/>
    </a:extraClrScheme>
    <a:extraClrScheme>
      <a:clrScheme name="Default Design 4">
        <a:dk1>
          <a:srgbClr val="66CCCC"/>
        </a:dk1>
        <a:lt1>
          <a:srgbClr val="FFFFFF"/>
        </a:lt1>
        <a:dk2>
          <a:srgbClr val="2E6B6B"/>
        </a:dk2>
        <a:lt2>
          <a:srgbClr val="2E6B6B"/>
        </a:lt2>
        <a:accent1>
          <a:srgbClr val="45A3A1"/>
        </a:accent1>
        <a:accent2>
          <a:srgbClr val="9ADEDC"/>
        </a:accent2>
        <a:accent3>
          <a:srgbClr val="ADBABA"/>
        </a:accent3>
        <a:accent4>
          <a:srgbClr val="DADADA"/>
        </a:accent4>
        <a:accent5>
          <a:srgbClr val="B0CECD"/>
        </a:accent5>
        <a:accent6>
          <a:srgbClr val="8BC9C7"/>
        </a:accent6>
        <a:hlink>
          <a:srgbClr val="B3E6E6"/>
        </a:hlink>
        <a:folHlink>
          <a:srgbClr val="33CCCC"/>
        </a:folHlink>
      </a:clrScheme>
      <a:clrMap bg1="dk2" tx1="lt1" bg2="dk1" tx2="lt2" accent1="accent1" accent2="accent2" accent3="accent3" accent4="accent4" accent5="accent5" accent6="accent6" hlink="hlink" folHlink="folHlink"/>
    </a:extraClrScheme>
    <a:extraClrScheme>
      <a:clrScheme name="Default Design 5">
        <a:dk1>
          <a:srgbClr val="B3CCE6"/>
        </a:dk1>
        <a:lt1>
          <a:srgbClr val="FFFFFF"/>
        </a:lt1>
        <a:dk2>
          <a:srgbClr val="6698CC"/>
        </a:dk2>
        <a:lt2>
          <a:srgbClr val="FFFFFF"/>
        </a:lt2>
        <a:accent1>
          <a:srgbClr val="336599"/>
        </a:accent1>
        <a:accent2>
          <a:srgbClr val="2E4C6B"/>
        </a:accent2>
        <a:accent3>
          <a:srgbClr val="B8CAE2"/>
        </a:accent3>
        <a:accent4>
          <a:srgbClr val="DADADA"/>
        </a:accent4>
        <a:accent5>
          <a:srgbClr val="ADB8CA"/>
        </a:accent5>
        <a:accent6>
          <a:srgbClr val="294460"/>
        </a:accent6>
        <a:hlink>
          <a:srgbClr val="0B54A3"/>
        </a:hlink>
        <a:folHlink>
          <a:srgbClr val="0B73E0"/>
        </a:folHlink>
      </a:clrScheme>
      <a:clrMap bg1="dk2" tx1="lt1" bg2="dk1" tx2="lt2" accent1="accent1" accent2="accent2" accent3="accent3" accent4="accent4" accent5="accent5" accent6="accent6" hlink="hlink" folHlink="folHlink"/>
    </a:extraClrScheme>
    <a:extraClrScheme>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a="http://schemas.openxmlformats.org/drawingml/2006/main"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a="http://schemas.openxmlformats.org/drawingml/2006/main"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a="http://schemas.openxmlformats.org/drawingml/2006/main"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10134</TotalTime>
  <Words>5072</Words>
  <Application>Microsoft Macintosh PowerPoint</Application>
  <PresentationFormat>On-screen Show (4:3)</PresentationFormat>
  <Paragraphs>1126</Paragraphs>
  <Slides>32</Slides>
  <Notes>18</Notes>
  <HiddenSlides>0</HiddenSlides>
  <MMClips>0</MMClips>
  <ScaleCrop>false</ScaleCrop>
  <HeadingPairs>
    <vt:vector size="4" baseType="variant">
      <vt:variant>
        <vt:lpstr>Design Template</vt:lpstr>
      </vt:variant>
      <vt:variant>
        <vt:i4>1</vt:i4>
      </vt:variant>
      <vt:variant>
        <vt:lpstr>Slide Titles</vt:lpstr>
      </vt:variant>
      <vt:variant>
        <vt:i4>32</vt:i4>
      </vt:variant>
    </vt:vector>
  </HeadingPairs>
  <TitlesOfParts>
    <vt:vector size="33" baseType="lpstr">
      <vt:lpstr>Default Design</vt:lpstr>
      <vt:lpstr>High Performance Geometric Multigrid: A Supercomputer Benchmark &amp; Metric</vt:lpstr>
      <vt:lpstr>HPGMG Project Design Goals</vt:lpstr>
      <vt:lpstr>HPGMG-FV design</vt:lpstr>
      <vt:lpstr>Stable HPGMG-FV metric</vt:lpstr>
      <vt:lpstr>Maintainable, durable (+ dynamic range)</vt:lpstr>
      <vt:lpstr>HPGMG-FV ranking, June ‘16</vt:lpstr>
      <vt:lpstr>Turn around time: DoF/sec vs. Time</vt:lpstr>
      <vt:lpstr>Turn around time: DoF/sec vs. Time</vt:lpstr>
      <vt:lpstr>Turn around time: DoF/sec vs. Time</vt:lpstr>
      <vt:lpstr>Turn around time: DoF/sec vs. Time</vt:lpstr>
      <vt:lpstr>Turn around time: DoF/sec vs. Time</vt:lpstr>
      <vt:lpstr>Consider a dynamic range metric</vt:lpstr>
      <vt:lpstr>Community buy-in &amp; related efforts</vt:lpstr>
      <vt:lpstr>Submissions SC16 (hpgmg.org)</vt:lpstr>
      <vt:lpstr>Thank you</vt:lpstr>
      <vt:lpstr>…. More back ground</vt:lpstr>
      <vt:lpstr>1) Nvidia GPUs</vt:lpstr>
      <vt:lpstr>2) Light-weight in-order cores</vt:lpstr>
      <vt:lpstr>3) Cray – Xeon processors</vt:lpstr>
      <vt:lpstr>4) NEC vector architecture</vt:lpstr>
      <vt:lpstr>Dynamic range, DDR BW, cache size</vt:lpstr>
      <vt:lpstr>Geometric Multigrid</vt:lpstr>
      <vt:lpstr>Ideal Performance</vt:lpstr>
      <vt:lpstr>Faster Machines?</vt:lpstr>
      <vt:lpstr>FMG</vt:lpstr>
      <vt:lpstr>HPGMG-FV detailed timing….</vt:lpstr>
      <vt:lpstr>How sensitive is exascale to  operations with limited parallelism?</vt:lpstr>
      <vt:lpstr>Acknowledgements</vt:lpstr>
      <vt:lpstr>Memory Capacity Issues</vt:lpstr>
      <vt:lpstr>Choice of Smoother</vt:lpstr>
      <vt:lpstr>Cell-Centered MG</vt:lpstr>
      <vt:lpstr>Strong scaling: DoF/sec vs Time</vt:lpstr>
    </vt:vector>
  </TitlesOfParts>
  <Company>Presentation Magazine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Blue</dc:title>
  <dc:creator>Presentation Magazine</dc:creator>
  <cp:lastModifiedBy>mark adams</cp:lastModifiedBy>
  <cp:revision>327</cp:revision>
  <dcterms:created xsi:type="dcterms:W3CDTF">2016-06-21T02:15:40Z</dcterms:created>
  <dcterms:modified xsi:type="dcterms:W3CDTF">2016-06-21T10:26:56Z</dcterms:modified>
</cp:coreProperties>
</file>