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175" r:id="rId2"/>
    <p:sldId id="2258" r:id="rId3"/>
    <p:sldId id="2259" r:id="rId4"/>
    <p:sldId id="2260" r:id="rId5"/>
    <p:sldId id="2261" r:id="rId6"/>
    <p:sldId id="2263" r:id="rId7"/>
    <p:sldId id="2262" r:id="rId8"/>
    <p:sldId id="2265" r:id="rId9"/>
    <p:sldId id="2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306"/>
    <a:srgbClr val="0404FF"/>
    <a:srgbClr val="1539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7678E-61E8-41E9-B884-01A22460D40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72DD8-0E20-4A95-91B3-EBC4CD03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6" y="1"/>
            <a:ext cx="12155928" cy="68579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2633" y="2006436"/>
            <a:ext cx="7191331" cy="1460688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3733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982635" y="3659718"/>
            <a:ext cx="5763684" cy="1468735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347"/>
              </a:lnSpc>
              <a:spcBef>
                <a:spcPts val="533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Venue or Organization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272" y="2"/>
            <a:ext cx="3109189" cy="14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9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7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0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3272" y="1669356"/>
            <a:ext cx="5269528" cy="1797768"/>
          </a:xfrm>
        </p:spPr>
        <p:txBody>
          <a:bodyPr anchor="b" anchorCtr="0">
            <a:noAutofit/>
          </a:bodyPr>
          <a:lstStyle>
            <a:lvl1pPr marL="0" indent="0">
              <a:buNone/>
              <a:defRPr sz="4000"/>
            </a:lvl1pPr>
          </a:lstStyle>
          <a:p>
            <a:pPr lvl="0"/>
            <a:r>
              <a:rPr lang="en-US"/>
              <a:t>Transition Slide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60447" y="3707711"/>
            <a:ext cx="6099972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3273" y="3948646"/>
            <a:ext cx="5270283" cy="1468735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None/>
              <a:defRPr sz="2400" baseline="0"/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15051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3272" y="1669356"/>
            <a:ext cx="5269528" cy="1797768"/>
          </a:xfrm>
        </p:spPr>
        <p:txBody>
          <a:bodyPr anchor="b" anchorCtr="0">
            <a:no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Transition Slide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60447" y="3707711"/>
            <a:ext cx="6099972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3273" y="3948646"/>
            <a:ext cx="5270283" cy="1468735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4163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120900"/>
            <a:ext cx="7421039" cy="838200"/>
          </a:xfrm>
          <a:solidFill>
            <a:srgbClr val="000000">
              <a:alpha val="75000"/>
            </a:srgbClr>
          </a:solidFill>
        </p:spPr>
        <p:txBody>
          <a:bodyPr wrap="none" lIns="457200" tIns="0" rIns="457200" bIns="91440" anchor="ctr" anchorCtr="0">
            <a:noAutofit/>
          </a:bodyPr>
          <a:lstStyle>
            <a:lvl1pPr marL="0" indent="0">
              <a:buNone/>
              <a:defRPr sz="4800" baseline="0">
                <a:solidFill>
                  <a:schemeClr val="bg1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42217"/>
            <a:ext cx="4997165" cy="838200"/>
          </a:xfrm>
          <a:solidFill>
            <a:srgbClr val="000000">
              <a:alpha val="75000"/>
            </a:srgbClr>
          </a:solidFill>
        </p:spPr>
        <p:txBody>
          <a:bodyPr wrap="none" lIns="457200" tIns="0" rIns="457200" bIns="91440" anchor="ctr" anchorCtr="0">
            <a:noAutofit/>
          </a:bodyPr>
          <a:lstStyle>
            <a:lvl1pPr marL="0" indent="0">
              <a:buNone/>
              <a:defRPr sz="4800" baseline="0">
                <a:solidFill>
                  <a:schemeClr val="bg1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30044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3414952"/>
            <a:ext cx="12192000" cy="264416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33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8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24420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926494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926496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5241524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5241525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7540881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7540882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9782137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9782138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4284680" cy="2272344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654244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986149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234712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567584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9782135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22564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2"/>
            <a:ext cx="12192000" cy="357716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2133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8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24420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926494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926496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5241524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5241525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7540881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7540882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9782137" y="5057513"/>
            <a:ext cx="1782233" cy="760891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</a:lstStyle>
          <a:p>
            <a:pPr lvl="0"/>
            <a:r>
              <a:rPr lang="en-US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9782138" y="4519810"/>
            <a:ext cx="1782233" cy="43538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609570" indent="0">
              <a:buNone/>
              <a:defRPr sz="2933">
                <a:solidFill>
                  <a:srgbClr val="8DC63F"/>
                </a:solidFill>
              </a:defRPr>
            </a:lvl2pPr>
            <a:lvl3pPr marL="1219140" indent="0">
              <a:buNone/>
              <a:defRPr sz="2933">
                <a:solidFill>
                  <a:srgbClr val="8DC63F"/>
                </a:solidFill>
              </a:defRPr>
            </a:lvl3pPr>
            <a:lvl4pPr marL="1828709" indent="0">
              <a:buNone/>
              <a:defRPr sz="2933">
                <a:solidFill>
                  <a:srgbClr val="8DC63F"/>
                </a:solidFill>
              </a:defRPr>
            </a:lvl4pPr>
            <a:lvl5pPr marL="2438278" indent="0">
              <a:buNone/>
              <a:defRPr sz="2933">
                <a:solidFill>
                  <a:srgbClr val="8DC63F"/>
                </a:solidFill>
              </a:defRPr>
            </a:lvl5pPr>
          </a:lstStyle>
          <a:p>
            <a:pPr lvl="0"/>
            <a:r>
              <a:rPr lang="en-US"/>
              <a:t>Emphasis Text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8" name="Title 3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4284680" cy="2272344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9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654244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40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986149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234712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567584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43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9782135" y="2616060"/>
            <a:ext cx="1722576" cy="17225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408704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97552" y="547061"/>
            <a:ext cx="6141829" cy="1797768"/>
          </a:xfrm>
        </p:spPr>
        <p:txBody>
          <a:bodyPr anchor="b" anchorCtr="0">
            <a:noAutofit/>
          </a:bodyPr>
          <a:lstStyle>
            <a:lvl1pPr marL="0" indent="0">
              <a:buNone/>
              <a:defRPr sz="5333" baseline="0"/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8865" y="2585416"/>
            <a:ext cx="660754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897428" y="3451089"/>
            <a:ext cx="6142709" cy="448208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None/>
              <a:defRPr sz="1333" baseline="0"/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97558" y="2759471"/>
            <a:ext cx="2822223" cy="471813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60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360" y="5350933"/>
            <a:ext cx="3217333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99" y="1"/>
            <a:ext cx="10982476" cy="103535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522674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2633" y="2006436"/>
            <a:ext cx="7191331" cy="1460688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3733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982635" y="3659718"/>
            <a:ext cx="5763684" cy="1468735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347"/>
              </a:lnSpc>
              <a:spcBef>
                <a:spcPts val="533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Venue or Organization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272" y="2"/>
            <a:ext cx="3109189" cy="14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13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115968" y="6310312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53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EA22-28D5-7845-877D-3C2D5B0F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0DFD-C9D1-C543-A4D3-FE087252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CA-1D53-D841-A25D-F9F609B4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2F8D-1344-6046-A08F-C6E9CBDB542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3177-9A0A-FC4A-A945-CFF6865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0DD7-6F3D-1A41-9109-D360BFE9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5811-FB52-F446-9634-188BC3BB4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57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2864763"/>
            <a:ext cx="10826751" cy="71542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NREL    |    </a:t>
            </a:r>
            <a:fld id="{BFD71CF8-5198-8441-A7C0-DC22FD64CBE4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260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6" y="1"/>
            <a:ext cx="12155928" cy="68579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2633" y="2006436"/>
            <a:ext cx="7191331" cy="1460688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3733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982635" y="3659718"/>
            <a:ext cx="5763684" cy="1468735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347"/>
              </a:lnSpc>
              <a:spcBef>
                <a:spcPts val="533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Venue or Organization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272" y="2"/>
            <a:ext cx="3109189" cy="14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40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3272" y="1669356"/>
            <a:ext cx="5269528" cy="1797768"/>
          </a:xfrm>
        </p:spPr>
        <p:txBody>
          <a:bodyPr anchor="b" anchorCtr="0">
            <a:no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Transition Slide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60447" y="3707711"/>
            <a:ext cx="6099972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3273" y="3948646"/>
            <a:ext cx="5270283" cy="1468735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40573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99" y="1"/>
            <a:ext cx="10982476" cy="103535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358874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2" y="1828802"/>
            <a:ext cx="10826751" cy="45000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678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"/>
            <a:ext cx="7915124" cy="1209524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2" y="1499811"/>
            <a:ext cx="10826751" cy="482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97667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2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9807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44155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9156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4727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chemeClr val="tx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/>
              <a:t>NREL</a:t>
            </a:r>
            <a:r>
              <a:rPr lang="en-US" sz="1067" baseline="0" dirty="0"/>
              <a:t>    </a:t>
            </a:r>
            <a:r>
              <a:rPr lang="en-US" sz="1067" dirty="0"/>
              <a:t>|    </a:t>
            </a:r>
            <a:fld id="{BFD71CF8-5198-8441-A7C0-DC22FD64CBE4}" type="slidenum">
              <a:rPr lang="en-US" sz="1067"/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"/>
            <a:ext cx="4286552" cy="160020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11550" y="1849599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9" y="1849599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 dirty="0"/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1311550" y="23690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11550" y="24887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419" y="24887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2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11550" y="30081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311550" y="313478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1">
                <a:solidFill>
                  <a:srgbClr val="333333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419" y="3134787"/>
            <a:ext cx="575431" cy="51942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3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11550" y="3654215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311550" y="3782197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419" y="3782197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4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311550" y="4301627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311550" y="4437911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419" y="4437911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5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311550" y="4957339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311550" y="5085323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19" y="5085323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6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1311550" y="560475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1550" y="5732732"/>
            <a:ext cx="6886537" cy="519429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667" b="0">
                <a:solidFill>
                  <a:schemeClr val="bg1">
                    <a:lumMod val="65000"/>
                  </a:schemeClr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24419" y="5732732"/>
            <a:ext cx="575431" cy="5194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0" tIns="0" rIns="0" bIns="0" anchor="ctr" anchorCtr="0">
            <a:normAutofit/>
          </a:bodyPr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  <a:lvl2pPr marL="609570" indent="0">
              <a:buNone/>
              <a:defRPr sz="3200"/>
            </a:lvl2pPr>
            <a:lvl3pPr marL="1219140" indent="0">
              <a:buNone/>
              <a:defRPr sz="3200"/>
            </a:lvl3pPr>
            <a:lvl4pPr marL="1828709" indent="0">
              <a:buNone/>
              <a:defRPr sz="3200"/>
            </a:lvl4pPr>
            <a:lvl5pPr marL="2438278" indent="0">
              <a:buNone/>
              <a:defRPr sz="3200"/>
            </a:lvl5pPr>
          </a:lstStyle>
          <a:p>
            <a:pPr lvl="0"/>
            <a:r>
              <a:rPr lang="en-US"/>
              <a:t>7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311550" y="6252161"/>
            <a:ext cx="6886537" cy="9368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"/>
            <a:ext cx="5497435" cy="16002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3689"/>
            <a:ext cx="10972800" cy="43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marL="0" algn="ctr" defTabSz="609570" rtl="0" eaLnBrk="1" latinLnBrk="0" hangingPunct="1">
        <a:lnSpc>
          <a:spcPts val="3733"/>
        </a:lnSpc>
        <a:spcBef>
          <a:spcPct val="0"/>
        </a:spcBef>
        <a:buNone/>
        <a:defRPr sz="4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60957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609570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60957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6A0D6-F6E6-4A09-8B32-3F89A8CA64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380" y="1968312"/>
            <a:ext cx="9507584" cy="1460688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LIDARGO: standardization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A46A-ADE7-42F5-962B-4EEF6D66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6380" y="3605127"/>
            <a:ext cx="7140350" cy="1327599"/>
          </a:xfrm>
        </p:spPr>
        <p:txBody>
          <a:bodyPr/>
          <a:lstStyle/>
          <a:p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Stefano Letizia</a:t>
            </a:r>
          </a:p>
          <a:p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04/02/2024</a:t>
            </a:r>
          </a:p>
        </p:txBody>
      </p:sp>
    </p:spTree>
    <p:extLst>
      <p:ext uri="{BB962C8B-B14F-4D97-AF65-F5344CB8AC3E}">
        <p14:creationId xmlns:p14="http://schemas.microsoft.com/office/powerpoint/2010/main" val="5240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Standardization: overview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2" name="Picture 3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3A74579-5AE1-A605-E3EC-F1DEA597B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t="24626" r="14678" b="17687"/>
          <a:stretch/>
        </p:blipFill>
        <p:spPr>
          <a:xfrm>
            <a:off x="110615" y="849086"/>
            <a:ext cx="12081385" cy="56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red triangle with lines&#10;&#10;Description automatically generated">
            <a:extLst>
              <a:ext uri="{FF2B5EF4-FFF2-40B4-BE49-F238E27FC236}">
                <a16:creationId xmlns:a16="http://schemas.microsoft.com/office/drawing/2014/main" id="{E7213558-DB0A-81CB-3327-8A0C48CB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t="32212" r="9464" b="26238"/>
          <a:stretch/>
        </p:blipFill>
        <p:spPr>
          <a:xfrm>
            <a:off x="596262" y="1854420"/>
            <a:ext cx="11140584" cy="1798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Pre-conditioning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1BAEE-6FB9-B238-0D97-8757590D262A}"/>
              </a:ext>
            </a:extLst>
          </p:cNvPr>
          <p:cNvSpPr txBox="1"/>
          <p:nvPr/>
        </p:nvSpPr>
        <p:spPr>
          <a:xfrm>
            <a:off x="750396" y="950245"/>
            <a:ext cx="336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Raw angles would contain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backswipe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when the lidar scans fast to return to home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43A38-A5C0-3209-979F-4C925FB22F92}"/>
              </a:ext>
            </a:extLst>
          </p:cNvPr>
          <p:cNvSpPr txBox="1"/>
          <p:nvPr/>
        </p:nvSpPr>
        <p:spPr>
          <a:xfrm>
            <a:off x="4718997" y="951710"/>
            <a:ext cx="336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Selected angles would contain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irregular beams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outside the regular geometry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4EF80B-0814-152A-603F-541BF2D13EE9}"/>
              </a:ext>
            </a:extLst>
          </p:cNvPr>
          <p:cNvCxnSpPr>
            <a:cxnSpLocks/>
          </p:cNvCxnSpPr>
          <p:nvPr/>
        </p:nvCxnSpPr>
        <p:spPr>
          <a:xfrm>
            <a:off x="819868" y="2883853"/>
            <a:ext cx="863023" cy="44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826E8-161D-E426-7B4C-F340EBA60C64}"/>
              </a:ext>
            </a:extLst>
          </p:cNvPr>
          <p:cNvCxnSpPr>
            <a:cxnSpLocks/>
          </p:cNvCxnSpPr>
          <p:nvPr/>
        </p:nvCxnSpPr>
        <p:spPr>
          <a:xfrm flipH="1" flipV="1">
            <a:off x="5203767" y="2883852"/>
            <a:ext cx="921443" cy="44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2C4708-9859-7196-60B5-4955880CC70E}"/>
                  </a:ext>
                </a:extLst>
              </p:cNvPr>
              <p:cNvSpPr txBox="1"/>
              <p:nvPr/>
            </p:nvSpPr>
            <p:spPr>
              <a:xfrm>
                <a:off x="510699" y="3758486"/>
                <a:ext cx="3565527" cy="320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Backswipe is identified by imposing limits on the azimuth and elevation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steps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calculated both with forward and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backword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finite differences:</a:t>
                </a: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azi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step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azi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step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ele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step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ele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dirty="0" err="1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step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2C4708-9859-7196-60B5-4955880C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9" y="3758486"/>
                <a:ext cx="3565527" cy="3203185"/>
              </a:xfrm>
              <a:prstGeom prst="rect">
                <a:avLst/>
              </a:prstGeom>
              <a:blipFill>
                <a:blip r:embed="rId3"/>
                <a:stretch>
                  <a:fillRect l="-1538" t="-1333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ED9B32-C0E7-EE3B-AD8A-6FB509C71910}"/>
                  </a:ext>
                </a:extLst>
              </p:cNvPr>
              <p:cNvSpPr txBox="1"/>
              <p:nvPr/>
            </p:nvSpPr>
            <p:spPr>
              <a:xfrm>
                <a:off x="8221406" y="3807776"/>
                <a:ext cx="3712381" cy="292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Regular vs irregular beams are flagged by checking their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distance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from the closest regular beam: </a:t>
                </a: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ang_tol</a:t>
                </a: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Angles are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regularized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by shifting them to the closed regular angle.</a:t>
                </a: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ED9B32-C0E7-EE3B-AD8A-6FB509C7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406" y="3807776"/>
                <a:ext cx="3712381" cy="2923044"/>
              </a:xfrm>
              <a:prstGeom prst="rect">
                <a:avLst/>
              </a:prstGeom>
              <a:blipFill>
                <a:blip r:embed="rId4"/>
                <a:stretch>
                  <a:fillRect l="-1478" t="-1461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4274E14-D49F-88D7-4C7F-5529A7E42FCF}"/>
              </a:ext>
            </a:extLst>
          </p:cNvPr>
          <p:cNvSpPr txBox="1"/>
          <p:nvPr/>
        </p:nvSpPr>
        <p:spPr>
          <a:xfrm>
            <a:off x="8221406" y="926983"/>
            <a:ext cx="374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6830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Regularized angles only include angles corresponding to the </a:t>
            </a:r>
            <a:r>
              <a:rPr lang="en-US" b="1" dirty="0">
                <a:solidFill>
                  <a:srgbClr val="06830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geometry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01C792-F606-A27B-1A9C-FC5FDE783B90}"/>
              </a:ext>
            </a:extLst>
          </p:cNvPr>
          <p:cNvCxnSpPr>
            <a:cxnSpLocks/>
          </p:cNvCxnSpPr>
          <p:nvPr/>
        </p:nvCxnSpPr>
        <p:spPr>
          <a:xfrm flipH="1" flipV="1">
            <a:off x="9515458" y="2924358"/>
            <a:ext cx="863023" cy="401933"/>
          </a:xfrm>
          <a:prstGeom prst="straightConnector1">
            <a:avLst/>
          </a:prstGeom>
          <a:ln>
            <a:solidFill>
              <a:srgbClr val="06830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2A6EDC-493C-E562-9AEE-82A8C83BE3F0}"/>
                  </a:ext>
                </a:extLst>
              </p:cNvPr>
              <p:cNvSpPr txBox="1"/>
              <p:nvPr/>
            </p:nvSpPr>
            <p:spPr>
              <a:xfrm>
                <a:off x="4382583" y="3766973"/>
                <a:ext cx="3532466" cy="3031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Expected locations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are identified as the most likely in the 2D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p.d.f.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of azimuth and elevation:</a:t>
                </a: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threshold</m:t>
                    </m:r>
                  </m:oMath>
                </a14:m>
                <a:r>
                  <a:rPr lang="en-US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2A6EDC-493C-E562-9AEE-82A8C83B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3" y="3766973"/>
                <a:ext cx="3532466" cy="3031727"/>
              </a:xfrm>
              <a:prstGeom prst="rect">
                <a:avLst/>
              </a:prstGeom>
              <a:blipFill>
                <a:blip r:embed="rId5"/>
                <a:stretch>
                  <a:fillRect l="-1554" t="-1408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6F610B28-BD29-1562-1C17-BC76B6E9B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t="6125" r="8683" b="4736"/>
          <a:stretch/>
        </p:blipFill>
        <p:spPr>
          <a:xfrm>
            <a:off x="1680081" y="603232"/>
            <a:ext cx="10183056" cy="6037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Pre-conditioning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465E6-95C2-915C-0B6C-90E1C0980DA7}"/>
              </a:ext>
            </a:extLst>
          </p:cNvPr>
          <p:cNvSpPr txBox="1"/>
          <p:nvPr/>
        </p:nvSpPr>
        <p:spPr>
          <a:xfrm>
            <a:off x="62462" y="4388218"/>
            <a:ext cx="174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2D pdf for the selection of the regular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778DD-3D84-F89D-74CA-A97E063726E6}"/>
              </a:ext>
            </a:extLst>
          </p:cNvPr>
          <p:cNvSpPr txBox="1"/>
          <p:nvPr/>
        </p:nvSpPr>
        <p:spPr>
          <a:xfrm>
            <a:off x="130056" y="1795426"/>
            <a:ext cx="168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Angles classification for a PPI scan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7D7566-FB6B-6941-B60E-7C748CC3F7CF}"/>
              </a:ext>
            </a:extLst>
          </p:cNvPr>
          <p:cNvCxnSpPr>
            <a:cxnSpLocks/>
          </p:cNvCxnSpPr>
          <p:nvPr/>
        </p:nvCxnSpPr>
        <p:spPr>
          <a:xfrm>
            <a:off x="2260316" y="6000107"/>
            <a:ext cx="9452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F06666-90D0-391D-D27C-1DB105C7E97D}"/>
                  </a:ext>
                </a:extLst>
              </p:cNvPr>
              <p:cNvSpPr txBox="1"/>
              <p:nvPr/>
            </p:nvSpPr>
            <p:spPr>
              <a:xfrm>
                <a:off x="130056" y="5895710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threshold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F06666-90D0-391D-D27C-1DB105C7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6" y="5895710"/>
                <a:ext cx="60977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4CD387C1-F6DF-8132-E568-73A00E0C5CFA}"/>
              </a:ext>
            </a:extLst>
          </p:cNvPr>
          <p:cNvSpPr/>
          <p:nvPr/>
        </p:nvSpPr>
        <p:spPr>
          <a:xfrm>
            <a:off x="1959117" y="6000107"/>
            <a:ext cx="45719" cy="2546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82CB8F-F842-6E0D-16A3-6DD835ABA3E2}"/>
              </a:ext>
            </a:extLst>
          </p:cNvPr>
          <p:cNvCxnSpPr>
            <a:cxnSpLocks/>
          </p:cNvCxnSpPr>
          <p:nvPr/>
        </p:nvCxnSpPr>
        <p:spPr>
          <a:xfrm>
            <a:off x="3665161" y="3947599"/>
            <a:ext cx="526753" cy="315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03488C84-8D7E-EB76-9AE0-1A20507E1997}"/>
              </a:ext>
            </a:extLst>
          </p:cNvPr>
          <p:cNvSpPr/>
          <p:nvPr/>
        </p:nvSpPr>
        <p:spPr>
          <a:xfrm>
            <a:off x="514349" y="3722740"/>
            <a:ext cx="4164637" cy="448038"/>
          </a:xfrm>
          <a:prstGeom prst="parallelogram">
            <a:avLst>
              <a:gd name="adj" fmla="val 76264"/>
            </a:avLst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Quality control: pre-filter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A white machine with black handles&#10;&#10;Description automatically generated">
            <a:extLst>
              <a:ext uri="{FF2B5EF4-FFF2-40B4-BE49-F238E27FC236}">
                <a16:creationId xmlns:a16="http://schemas.microsoft.com/office/drawing/2014/main" id="{21BE87E3-9270-8901-7854-CA887B2E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60" y="2865426"/>
            <a:ext cx="937622" cy="1217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7C4349-F545-013F-D7C6-3E8E12033A10}"/>
              </a:ext>
            </a:extLst>
          </p:cNvPr>
          <p:cNvCxnSpPr>
            <a:cxnSpLocks/>
          </p:cNvCxnSpPr>
          <p:nvPr/>
        </p:nvCxnSpPr>
        <p:spPr>
          <a:xfrm flipV="1">
            <a:off x="2759179" y="2361232"/>
            <a:ext cx="1984813" cy="512862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7113EF-C392-34B0-1439-7DD18D2127F6}"/>
              </a:ext>
            </a:extLst>
          </p:cNvPr>
          <p:cNvCxnSpPr>
            <a:cxnSpLocks/>
          </p:cNvCxnSpPr>
          <p:nvPr/>
        </p:nvCxnSpPr>
        <p:spPr>
          <a:xfrm>
            <a:off x="2126582" y="3040380"/>
            <a:ext cx="1532021" cy="906379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1E55CB-E513-D410-BCA2-9F9681BD0C4C}"/>
              </a:ext>
            </a:extLst>
          </p:cNvPr>
          <p:cNvCxnSpPr>
            <a:cxnSpLocks/>
          </p:cNvCxnSpPr>
          <p:nvPr/>
        </p:nvCxnSpPr>
        <p:spPr>
          <a:xfrm flipV="1">
            <a:off x="2144919" y="2874094"/>
            <a:ext cx="614260" cy="160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F69F1A-72E0-5939-98DC-EA814125D6F2}"/>
              </a:ext>
            </a:extLst>
          </p:cNvPr>
          <p:cNvCxnSpPr>
            <a:cxnSpLocks/>
          </p:cNvCxnSpPr>
          <p:nvPr/>
        </p:nvCxnSpPr>
        <p:spPr>
          <a:xfrm flipV="1">
            <a:off x="4743992" y="2195812"/>
            <a:ext cx="607053" cy="164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F40983-8DF0-EE11-4D50-ECED04B9339B}"/>
              </a:ext>
            </a:extLst>
          </p:cNvPr>
          <p:cNvCxnSpPr>
            <a:cxnSpLocks/>
          </p:cNvCxnSpPr>
          <p:nvPr/>
        </p:nvCxnSpPr>
        <p:spPr>
          <a:xfrm flipV="1">
            <a:off x="5351045" y="2030392"/>
            <a:ext cx="607053" cy="1641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A3F34D-56CE-4234-45BE-150533E21F67}"/>
              </a:ext>
            </a:extLst>
          </p:cNvPr>
          <p:cNvCxnSpPr>
            <a:cxnSpLocks/>
          </p:cNvCxnSpPr>
          <p:nvPr/>
        </p:nvCxnSpPr>
        <p:spPr>
          <a:xfrm>
            <a:off x="2130916" y="3038849"/>
            <a:ext cx="526753" cy="315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FE3A14-D518-2093-A35C-83568FBE860A}"/>
              </a:ext>
            </a:extLst>
          </p:cNvPr>
          <p:cNvCxnSpPr>
            <a:cxnSpLocks/>
          </p:cNvCxnSpPr>
          <p:nvPr/>
        </p:nvCxnSpPr>
        <p:spPr>
          <a:xfrm>
            <a:off x="4220142" y="4280257"/>
            <a:ext cx="597523" cy="37765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AA56B6-FBFC-2D7B-3D1B-FC41B7D731D0}"/>
              </a:ext>
            </a:extLst>
          </p:cNvPr>
          <p:cNvSpPr txBox="1"/>
          <p:nvPr/>
        </p:nvSpPr>
        <p:spPr>
          <a:xfrm rot="20723396">
            <a:off x="1982214" y="2405586"/>
            <a:ext cx="159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range_min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16E5D1-A570-1B2C-C74E-81BA7FC837B2}"/>
              </a:ext>
            </a:extLst>
          </p:cNvPr>
          <p:cNvSpPr/>
          <p:nvPr/>
        </p:nvSpPr>
        <p:spPr>
          <a:xfrm rot="4526552">
            <a:off x="2390711" y="2564472"/>
            <a:ext cx="66817" cy="60977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2C61F3-37B3-C1E9-3E1F-E20B38E18BE0}"/>
              </a:ext>
            </a:extLst>
          </p:cNvPr>
          <p:cNvSpPr txBox="1"/>
          <p:nvPr/>
        </p:nvSpPr>
        <p:spPr>
          <a:xfrm rot="20723396">
            <a:off x="2524469" y="1789238"/>
            <a:ext cx="159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range_max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BE031E66-3B53-0132-0B6B-F00E72291B22}"/>
              </a:ext>
            </a:extLst>
          </p:cNvPr>
          <p:cNvSpPr/>
          <p:nvPr/>
        </p:nvSpPr>
        <p:spPr>
          <a:xfrm rot="4526552">
            <a:off x="3114691" y="999648"/>
            <a:ext cx="391293" cy="272647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BF06FE2-E03C-992A-D145-21487E28DA46}"/>
              </a:ext>
            </a:extLst>
          </p:cNvPr>
          <p:cNvSpPr/>
          <p:nvPr/>
        </p:nvSpPr>
        <p:spPr>
          <a:xfrm>
            <a:off x="3797307" y="3174538"/>
            <a:ext cx="171450" cy="7578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AFEE5B-F6B4-00F3-E4D8-BBBDE57D1312}"/>
              </a:ext>
            </a:extLst>
          </p:cNvPr>
          <p:cNvSpPr txBox="1"/>
          <p:nvPr/>
        </p:nvSpPr>
        <p:spPr>
          <a:xfrm>
            <a:off x="4022367" y="3359950"/>
            <a:ext cx="159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ground_level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1CEF3-6547-0F06-0498-1DF4252B7B6E}"/>
              </a:ext>
            </a:extLst>
          </p:cNvPr>
          <p:cNvSpPr txBox="1"/>
          <p:nvPr/>
        </p:nvSpPr>
        <p:spPr>
          <a:xfrm>
            <a:off x="1625532" y="1305022"/>
            <a:ext cx="311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Geometrical constraints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1F2371-0BFB-B1B2-C50A-4CCCB22BC8DE}"/>
              </a:ext>
            </a:extLst>
          </p:cNvPr>
          <p:cNvSpPr txBox="1"/>
          <p:nvPr/>
        </p:nvSpPr>
        <p:spPr>
          <a:xfrm>
            <a:off x="8213022" y="1305022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Physical constraints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BA9B1E-D351-1697-C61A-613852D08B4B}"/>
              </a:ext>
            </a:extLst>
          </p:cNvPr>
          <p:cNvCxnSpPr>
            <a:cxnSpLocks/>
          </p:cNvCxnSpPr>
          <p:nvPr/>
        </p:nvCxnSpPr>
        <p:spPr>
          <a:xfrm>
            <a:off x="6943116" y="4041732"/>
            <a:ext cx="4404370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5FAD5D-F3F4-ED37-994E-64596CD2098F}"/>
              </a:ext>
            </a:extLst>
          </p:cNvPr>
          <p:cNvCxnSpPr>
            <a:cxnSpLocks/>
          </p:cNvCxnSpPr>
          <p:nvPr/>
        </p:nvCxnSpPr>
        <p:spPr>
          <a:xfrm flipV="1">
            <a:off x="9159816" y="1674354"/>
            <a:ext cx="0" cy="4783596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2439CE-89D9-C426-DABA-F165F22F853E}"/>
                  </a:ext>
                </a:extLst>
              </p:cNvPr>
              <p:cNvSpPr txBox="1"/>
              <p:nvPr/>
            </p:nvSpPr>
            <p:spPr>
              <a:xfrm>
                <a:off x="10909917" y="4083117"/>
                <a:ext cx="5874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2439CE-89D9-C426-DABA-F165F22F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917" y="4083117"/>
                <a:ext cx="58746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DC7C8CB-E33B-B558-12F2-27A3C80DFEB3}"/>
              </a:ext>
            </a:extLst>
          </p:cNvPr>
          <p:cNvSpPr txBox="1"/>
          <p:nvPr/>
        </p:nvSpPr>
        <p:spPr>
          <a:xfrm rot="16200000">
            <a:off x="8561230" y="1645021"/>
            <a:ext cx="8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SNR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1BEA3E-EA2A-FE98-270C-B93021CEEDB0}"/>
              </a:ext>
            </a:extLst>
          </p:cNvPr>
          <p:cNvSpPr/>
          <p:nvPr/>
        </p:nvSpPr>
        <p:spPr>
          <a:xfrm>
            <a:off x="7625571" y="3429000"/>
            <a:ext cx="1244852" cy="1563366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3311E3-9E15-3CF4-C847-AE3AB59BC9BA}"/>
              </a:ext>
            </a:extLst>
          </p:cNvPr>
          <p:cNvSpPr/>
          <p:nvPr/>
        </p:nvSpPr>
        <p:spPr>
          <a:xfrm>
            <a:off x="9465078" y="3429000"/>
            <a:ext cx="1244852" cy="1563366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34B453-8D0C-3AD0-011A-C1A66E91CE83}"/>
              </a:ext>
            </a:extLst>
          </p:cNvPr>
          <p:cNvSpPr/>
          <p:nvPr/>
        </p:nvSpPr>
        <p:spPr>
          <a:xfrm>
            <a:off x="7627038" y="3326216"/>
            <a:ext cx="1244852" cy="45719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58CD00-FA1A-C69B-357F-50A0ADD986B0}"/>
              </a:ext>
            </a:extLst>
          </p:cNvPr>
          <p:cNvSpPr/>
          <p:nvPr/>
        </p:nvSpPr>
        <p:spPr>
          <a:xfrm>
            <a:off x="9465078" y="3329554"/>
            <a:ext cx="1244852" cy="45719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EE30B3-9AEC-D734-A598-C7BC76112FC7}"/>
              </a:ext>
            </a:extLst>
          </p:cNvPr>
          <p:cNvSpPr/>
          <p:nvPr/>
        </p:nvSpPr>
        <p:spPr>
          <a:xfrm>
            <a:off x="7626650" y="3223432"/>
            <a:ext cx="1244852" cy="45719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505AAC-5C33-080C-67BC-0D3B612088CC}"/>
              </a:ext>
            </a:extLst>
          </p:cNvPr>
          <p:cNvSpPr/>
          <p:nvPr/>
        </p:nvSpPr>
        <p:spPr>
          <a:xfrm>
            <a:off x="7625571" y="3127763"/>
            <a:ext cx="1244852" cy="45719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D302B5-93DB-EDA5-6F75-BB3DD918957D}"/>
              </a:ext>
            </a:extLst>
          </p:cNvPr>
          <p:cNvSpPr/>
          <p:nvPr/>
        </p:nvSpPr>
        <p:spPr>
          <a:xfrm>
            <a:off x="9466285" y="3246291"/>
            <a:ext cx="1244852" cy="45719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5B7627-BA0C-19B5-E0C9-B5B15ACBDBEE}"/>
              </a:ext>
            </a:extLst>
          </p:cNvPr>
          <p:cNvSpPr/>
          <p:nvPr/>
        </p:nvSpPr>
        <p:spPr>
          <a:xfrm>
            <a:off x="9465897" y="3143507"/>
            <a:ext cx="1244852" cy="45719"/>
          </a:xfrm>
          <a:prstGeom prst="rect">
            <a:avLst/>
          </a:prstGeom>
          <a:solidFill>
            <a:srgbClr val="068306">
              <a:alpha val="56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D4E00763-2839-4B86-A499-AED98B158625}"/>
              </a:ext>
            </a:extLst>
          </p:cNvPr>
          <p:cNvSpPr/>
          <p:nvPr/>
        </p:nvSpPr>
        <p:spPr>
          <a:xfrm rot="5400000">
            <a:off x="9261876" y="4991580"/>
            <a:ext cx="55162" cy="2544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DD6B65-C608-621D-F912-80CDEA451196}"/>
              </a:ext>
            </a:extLst>
          </p:cNvPr>
          <p:cNvSpPr txBox="1"/>
          <p:nvPr/>
        </p:nvSpPr>
        <p:spPr>
          <a:xfrm>
            <a:off x="8790483" y="5082064"/>
            <a:ext cx="159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rws_min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7DC333-164B-6183-3440-847AED42FC9B}"/>
              </a:ext>
            </a:extLst>
          </p:cNvPr>
          <p:cNvSpPr/>
          <p:nvPr/>
        </p:nvSpPr>
        <p:spPr>
          <a:xfrm rot="5400000">
            <a:off x="9865016" y="4865070"/>
            <a:ext cx="145310" cy="15445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6BDE61-E88B-7514-A2DA-A23E1FFF8D49}"/>
              </a:ext>
            </a:extLst>
          </p:cNvPr>
          <p:cNvSpPr txBox="1"/>
          <p:nvPr/>
        </p:nvSpPr>
        <p:spPr>
          <a:xfrm>
            <a:off x="9389924" y="5645908"/>
            <a:ext cx="159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rws_max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9547C512-A79B-6367-AB8B-124BCF8A9BC4}"/>
              </a:ext>
            </a:extLst>
          </p:cNvPr>
          <p:cNvSpPr/>
          <p:nvPr/>
        </p:nvSpPr>
        <p:spPr>
          <a:xfrm rot="10800000">
            <a:off x="7238161" y="4041730"/>
            <a:ext cx="104565" cy="9412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36394-FB98-47F4-3792-A70EA4A05AA6}"/>
              </a:ext>
            </a:extLst>
          </p:cNvPr>
          <p:cNvSpPr txBox="1"/>
          <p:nvPr/>
        </p:nvSpPr>
        <p:spPr>
          <a:xfrm rot="16200000">
            <a:off x="6196152" y="3982566"/>
            <a:ext cx="159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snr_min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27F3DA-5CA9-9A05-2A68-8A64F7122111}"/>
              </a:ext>
            </a:extLst>
          </p:cNvPr>
          <p:cNvSpPr txBox="1"/>
          <p:nvPr/>
        </p:nvSpPr>
        <p:spPr>
          <a:xfrm>
            <a:off x="339781" y="5263397"/>
            <a:ext cx="561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pre-filter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applies general geometrical and physical limits to the data that do not depend on the flow. It proceeds the subsequent dynamic filter and speeds up/facilitates its processing.</a:t>
            </a:r>
          </a:p>
        </p:txBody>
      </p:sp>
    </p:spTree>
    <p:extLst>
      <p:ext uri="{BB962C8B-B14F-4D97-AF65-F5344CB8AC3E}">
        <p14:creationId xmlns:p14="http://schemas.microsoft.com/office/powerpoint/2010/main" val="33343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Quality control: dynamic filter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6190C-C20D-2D4F-E81B-7BADE9BC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86" y="2488989"/>
            <a:ext cx="1145297" cy="1294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30BF4-EE3A-7150-7557-45F2E660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23" y="2488989"/>
            <a:ext cx="1145297" cy="129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BA662-2DE5-3714-45EC-F8015C9C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0" y="2488990"/>
            <a:ext cx="1145297" cy="129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3783FE-A1D3-F2CF-C2A6-F7C953BA6F2D}"/>
                  </a:ext>
                </a:extLst>
              </p:cNvPr>
              <p:cNvSpPr txBox="1"/>
              <p:nvPr/>
            </p:nvSpPr>
            <p:spPr>
              <a:xfrm>
                <a:off x="696960" y="351823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3783FE-A1D3-F2CF-C2A6-F7C953BA6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0" y="3518235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9BB774-4E7F-1A5C-A75C-2EA24B3FDB88}"/>
                  </a:ext>
                </a:extLst>
              </p:cNvPr>
              <p:cNvSpPr txBox="1"/>
              <p:nvPr/>
            </p:nvSpPr>
            <p:spPr>
              <a:xfrm>
                <a:off x="1500214" y="3613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9BB774-4E7F-1A5C-A75C-2EA24B3F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14" y="3613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5FCD8B-B44E-21E6-044B-E2C1002A7187}"/>
                  </a:ext>
                </a:extLst>
              </p:cNvPr>
              <p:cNvSpPr txBox="1"/>
              <p:nvPr/>
            </p:nvSpPr>
            <p:spPr>
              <a:xfrm>
                <a:off x="479588" y="29975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5FCD8B-B44E-21E6-044B-E2C1002A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88" y="2997595"/>
                <a:ext cx="16908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F503E-245B-9288-D229-6E1B7951AF43}"/>
                  </a:ext>
                </a:extLst>
              </p:cNvPr>
              <p:cNvSpPr txBox="1"/>
              <p:nvPr/>
            </p:nvSpPr>
            <p:spPr>
              <a:xfrm>
                <a:off x="3683850" y="403800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F503E-245B-9288-D229-6E1B7951A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50" y="4038004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2000" r="-28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47A3F-05AF-B714-45AC-A9B132E9C16B}"/>
              </a:ext>
            </a:extLst>
          </p:cNvPr>
          <p:cNvCxnSpPr>
            <a:cxnSpLocks/>
          </p:cNvCxnSpPr>
          <p:nvPr/>
        </p:nvCxnSpPr>
        <p:spPr>
          <a:xfrm>
            <a:off x="465131" y="3996948"/>
            <a:ext cx="3571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96612A1-B7B2-BEF4-BD0E-096D11BFC51B}"/>
              </a:ext>
            </a:extLst>
          </p:cNvPr>
          <p:cNvSpPr/>
          <p:nvPr/>
        </p:nvSpPr>
        <p:spPr>
          <a:xfrm>
            <a:off x="920184" y="294946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47FEEA-637C-AB37-40FD-DD241D351AB3}"/>
              </a:ext>
            </a:extLst>
          </p:cNvPr>
          <p:cNvSpPr/>
          <p:nvPr/>
        </p:nvSpPr>
        <p:spPr>
          <a:xfrm>
            <a:off x="1016437" y="304572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BB7F13-BF7D-6E42-7E2C-1DAB050A1C73}"/>
              </a:ext>
            </a:extLst>
          </p:cNvPr>
          <p:cNvSpPr/>
          <p:nvPr/>
        </p:nvSpPr>
        <p:spPr>
          <a:xfrm>
            <a:off x="920184" y="314197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3629B7-1317-3823-0BFC-56FB00C895BD}"/>
              </a:ext>
            </a:extLst>
          </p:cNvPr>
          <p:cNvSpPr/>
          <p:nvPr/>
        </p:nvSpPr>
        <p:spPr>
          <a:xfrm>
            <a:off x="1016437" y="323822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691F8E-B184-2346-59E3-93ACF0D7BDB4}"/>
              </a:ext>
            </a:extLst>
          </p:cNvPr>
          <p:cNvSpPr/>
          <p:nvPr/>
        </p:nvSpPr>
        <p:spPr>
          <a:xfrm>
            <a:off x="1132243" y="280508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B23E68-16CE-1286-E4ED-E49B6B768234}"/>
              </a:ext>
            </a:extLst>
          </p:cNvPr>
          <p:cNvSpPr/>
          <p:nvPr/>
        </p:nvSpPr>
        <p:spPr>
          <a:xfrm>
            <a:off x="1228496" y="290134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FECE85-0C2E-A055-EB60-362F33C44C89}"/>
              </a:ext>
            </a:extLst>
          </p:cNvPr>
          <p:cNvSpPr/>
          <p:nvPr/>
        </p:nvSpPr>
        <p:spPr>
          <a:xfrm>
            <a:off x="1132243" y="299759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DC974E-7C81-92F5-F199-A61FB28B3513}"/>
              </a:ext>
            </a:extLst>
          </p:cNvPr>
          <p:cNvSpPr/>
          <p:nvPr/>
        </p:nvSpPr>
        <p:spPr>
          <a:xfrm>
            <a:off x="1228496" y="309384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D609F7-22CB-F501-3A4A-9C0E88537DA1}"/>
              </a:ext>
            </a:extLst>
          </p:cNvPr>
          <p:cNvSpPr/>
          <p:nvPr/>
        </p:nvSpPr>
        <p:spPr>
          <a:xfrm>
            <a:off x="1095649" y="309384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56C9B6-2463-EC90-9D63-1E86275D9093}"/>
              </a:ext>
            </a:extLst>
          </p:cNvPr>
          <p:cNvSpPr/>
          <p:nvPr/>
        </p:nvSpPr>
        <p:spPr>
          <a:xfrm>
            <a:off x="1191902" y="319010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F4200C-1C14-41AA-E95E-5672971A9C6E}"/>
              </a:ext>
            </a:extLst>
          </p:cNvPr>
          <p:cNvSpPr/>
          <p:nvPr/>
        </p:nvSpPr>
        <p:spPr>
          <a:xfrm>
            <a:off x="1095649" y="328635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04C943-D8F3-8205-98A1-4271878CC576}"/>
              </a:ext>
            </a:extLst>
          </p:cNvPr>
          <p:cNvSpPr/>
          <p:nvPr/>
        </p:nvSpPr>
        <p:spPr>
          <a:xfrm>
            <a:off x="1191902" y="338260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64729A-A0EF-C762-41B9-38A420532E7A}"/>
              </a:ext>
            </a:extLst>
          </p:cNvPr>
          <p:cNvSpPr/>
          <p:nvPr/>
        </p:nvSpPr>
        <p:spPr>
          <a:xfrm>
            <a:off x="1307708" y="294946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7C0098-368F-AD2E-4A39-3B9BDBFF9EA1}"/>
              </a:ext>
            </a:extLst>
          </p:cNvPr>
          <p:cNvSpPr/>
          <p:nvPr/>
        </p:nvSpPr>
        <p:spPr>
          <a:xfrm>
            <a:off x="1403961" y="304572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302859-4AD1-7B9F-FD0A-70C1DED03181}"/>
              </a:ext>
            </a:extLst>
          </p:cNvPr>
          <p:cNvSpPr/>
          <p:nvPr/>
        </p:nvSpPr>
        <p:spPr>
          <a:xfrm>
            <a:off x="1307708" y="314197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7998BB-EFCE-DCDF-38A6-CC8E224FD8BB}"/>
              </a:ext>
            </a:extLst>
          </p:cNvPr>
          <p:cNvSpPr/>
          <p:nvPr/>
        </p:nvSpPr>
        <p:spPr>
          <a:xfrm>
            <a:off x="1403961" y="323822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5D1EF1-9E0C-6A40-223D-EC56CDC450F8}"/>
              </a:ext>
            </a:extLst>
          </p:cNvPr>
          <p:cNvSpPr/>
          <p:nvPr/>
        </p:nvSpPr>
        <p:spPr>
          <a:xfrm>
            <a:off x="2244047" y="299759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AD4441-8883-2D72-0223-347176DC6F9F}"/>
              </a:ext>
            </a:extLst>
          </p:cNvPr>
          <p:cNvSpPr/>
          <p:nvPr/>
        </p:nvSpPr>
        <p:spPr>
          <a:xfrm>
            <a:off x="2311738" y="307479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48F685-80E3-3805-BFBE-6E1BF11D5FEB}"/>
              </a:ext>
            </a:extLst>
          </p:cNvPr>
          <p:cNvSpPr/>
          <p:nvPr/>
        </p:nvSpPr>
        <p:spPr>
          <a:xfrm>
            <a:off x="2244047" y="3190100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750F0A-0403-48FC-8878-0A1245DE52ED}"/>
              </a:ext>
            </a:extLst>
          </p:cNvPr>
          <p:cNvSpPr/>
          <p:nvPr/>
        </p:nvSpPr>
        <p:spPr>
          <a:xfrm>
            <a:off x="2311472" y="3380873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0EECB9-5315-CED6-0BF0-893169906749}"/>
              </a:ext>
            </a:extLst>
          </p:cNvPr>
          <p:cNvSpPr/>
          <p:nvPr/>
        </p:nvSpPr>
        <p:spPr>
          <a:xfrm>
            <a:off x="2399090" y="2708835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CA1161-02CF-E1B6-B467-4C5DCB3B7A15}"/>
              </a:ext>
            </a:extLst>
          </p:cNvPr>
          <p:cNvSpPr/>
          <p:nvPr/>
        </p:nvSpPr>
        <p:spPr>
          <a:xfrm>
            <a:off x="2552359" y="294946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6904978-550A-EAB3-49DC-D2B8C8870479}"/>
              </a:ext>
            </a:extLst>
          </p:cNvPr>
          <p:cNvSpPr/>
          <p:nvPr/>
        </p:nvSpPr>
        <p:spPr>
          <a:xfrm>
            <a:off x="2456106" y="3045720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EADB3-109A-94FF-AA44-90670A649723}"/>
              </a:ext>
            </a:extLst>
          </p:cNvPr>
          <p:cNvSpPr/>
          <p:nvPr/>
        </p:nvSpPr>
        <p:spPr>
          <a:xfrm>
            <a:off x="2552359" y="3141973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0FC3DA7-F3A8-CEDF-3317-582E58150763}"/>
              </a:ext>
            </a:extLst>
          </p:cNvPr>
          <p:cNvSpPr/>
          <p:nvPr/>
        </p:nvSpPr>
        <p:spPr>
          <a:xfrm>
            <a:off x="2419512" y="314197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0C7A9A-F8A3-A1BE-D84B-6110057E3C31}"/>
              </a:ext>
            </a:extLst>
          </p:cNvPr>
          <p:cNvSpPr/>
          <p:nvPr/>
        </p:nvSpPr>
        <p:spPr>
          <a:xfrm>
            <a:off x="2419512" y="325708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128866-B615-16BD-EACB-F75BB3DDA006}"/>
              </a:ext>
            </a:extLst>
          </p:cNvPr>
          <p:cNvSpPr/>
          <p:nvPr/>
        </p:nvSpPr>
        <p:spPr>
          <a:xfrm>
            <a:off x="2419512" y="3334480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CD85AF-6F0A-5ED7-5212-19338EE5C099}"/>
              </a:ext>
            </a:extLst>
          </p:cNvPr>
          <p:cNvSpPr/>
          <p:nvPr/>
        </p:nvSpPr>
        <p:spPr>
          <a:xfrm>
            <a:off x="2515765" y="3430733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A5966D-2033-55C0-AC63-BA77A5374FB1}"/>
              </a:ext>
            </a:extLst>
          </p:cNvPr>
          <p:cNvSpPr/>
          <p:nvPr/>
        </p:nvSpPr>
        <p:spPr>
          <a:xfrm>
            <a:off x="2631571" y="299759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8B9B70-0EF5-1CE5-3882-BF67FA4964AF}"/>
              </a:ext>
            </a:extLst>
          </p:cNvPr>
          <p:cNvSpPr/>
          <p:nvPr/>
        </p:nvSpPr>
        <p:spPr>
          <a:xfrm>
            <a:off x="2727824" y="309384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664ED55-D5B4-9217-7D35-5DF1A0F46293}"/>
              </a:ext>
            </a:extLst>
          </p:cNvPr>
          <p:cNvSpPr/>
          <p:nvPr/>
        </p:nvSpPr>
        <p:spPr>
          <a:xfrm>
            <a:off x="2782959" y="3190100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8DE41A-7435-14D2-6D33-1588CFF3ED2E}"/>
              </a:ext>
            </a:extLst>
          </p:cNvPr>
          <p:cNvSpPr/>
          <p:nvPr/>
        </p:nvSpPr>
        <p:spPr>
          <a:xfrm>
            <a:off x="2727824" y="3286353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5CDB3E-5173-0644-8A69-532FFF286862}"/>
              </a:ext>
            </a:extLst>
          </p:cNvPr>
          <p:cNvSpPr/>
          <p:nvPr/>
        </p:nvSpPr>
        <p:spPr>
          <a:xfrm>
            <a:off x="3460259" y="293041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C9F458-8EDF-F4A2-BE84-865F39BE6E79}"/>
              </a:ext>
            </a:extLst>
          </p:cNvPr>
          <p:cNvSpPr/>
          <p:nvPr/>
        </p:nvSpPr>
        <p:spPr>
          <a:xfrm>
            <a:off x="3556512" y="302667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158D7A-4F9C-1D2B-CBB0-E8D44E0BF0D1}"/>
              </a:ext>
            </a:extLst>
          </p:cNvPr>
          <p:cNvSpPr/>
          <p:nvPr/>
        </p:nvSpPr>
        <p:spPr>
          <a:xfrm>
            <a:off x="3460259" y="312292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783B8E-A78F-2140-BCA1-13ADE46D1E44}"/>
              </a:ext>
            </a:extLst>
          </p:cNvPr>
          <p:cNvSpPr/>
          <p:nvPr/>
        </p:nvSpPr>
        <p:spPr>
          <a:xfrm>
            <a:off x="3480052" y="3286352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89F3B2-635B-2CB6-9F84-07D2C6538972}"/>
              </a:ext>
            </a:extLst>
          </p:cNvPr>
          <p:cNvSpPr/>
          <p:nvPr/>
        </p:nvSpPr>
        <p:spPr>
          <a:xfrm>
            <a:off x="3662792" y="2703279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CECF6E-9BF7-710E-41E8-1D645CD33D53}"/>
              </a:ext>
            </a:extLst>
          </p:cNvPr>
          <p:cNvSpPr/>
          <p:nvPr/>
        </p:nvSpPr>
        <p:spPr>
          <a:xfrm>
            <a:off x="3768571" y="288229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6D9B96-277C-8D81-0786-BBCB10EB662A}"/>
              </a:ext>
            </a:extLst>
          </p:cNvPr>
          <p:cNvSpPr/>
          <p:nvPr/>
        </p:nvSpPr>
        <p:spPr>
          <a:xfrm>
            <a:off x="3672318" y="297854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9CF6D5-423F-B837-BB35-CA3BA8A7EB3E}"/>
              </a:ext>
            </a:extLst>
          </p:cNvPr>
          <p:cNvSpPr/>
          <p:nvPr/>
        </p:nvSpPr>
        <p:spPr>
          <a:xfrm>
            <a:off x="3859315" y="3007810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F6E7600-EAC1-CF39-10D5-7539A0655640}"/>
              </a:ext>
            </a:extLst>
          </p:cNvPr>
          <p:cNvSpPr/>
          <p:nvPr/>
        </p:nvSpPr>
        <p:spPr>
          <a:xfrm>
            <a:off x="3635724" y="3074798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B24EB8-98BA-5E7B-6980-9BF227790164}"/>
              </a:ext>
            </a:extLst>
          </p:cNvPr>
          <p:cNvSpPr/>
          <p:nvPr/>
        </p:nvSpPr>
        <p:spPr>
          <a:xfrm>
            <a:off x="3731977" y="317105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A2160C-AAD5-CEFF-9EB9-5206CD659836}"/>
              </a:ext>
            </a:extLst>
          </p:cNvPr>
          <p:cNvSpPr/>
          <p:nvPr/>
        </p:nvSpPr>
        <p:spPr>
          <a:xfrm>
            <a:off x="3635724" y="326730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9E6BDD-B2FD-8A3C-EBDF-3AA9D2559070}"/>
              </a:ext>
            </a:extLst>
          </p:cNvPr>
          <p:cNvSpPr/>
          <p:nvPr/>
        </p:nvSpPr>
        <p:spPr>
          <a:xfrm>
            <a:off x="3590508" y="3429000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BB2AF2-90B9-360A-17B4-19ADD190E0F8}"/>
              </a:ext>
            </a:extLst>
          </p:cNvPr>
          <p:cNvSpPr/>
          <p:nvPr/>
        </p:nvSpPr>
        <p:spPr>
          <a:xfrm>
            <a:off x="3895909" y="2920003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C7EE733-798B-0FCB-6CB6-43DEFB509994}"/>
              </a:ext>
            </a:extLst>
          </p:cNvPr>
          <p:cNvSpPr/>
          <p:nvPr/>
        </p:nvSpPr>
        <p:spPr>
          <a:xfrm>
            <a:off x="3944036" y="3026671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6E3E46-52B2-538D-4225-30B85CB89D3D}"/>
              </a:ext>
            </a:extLst>
          </p:cNvPr>
          <p:cNvSpPr/>
          <p:nvPr/>
        </p:nvSpPr>
        <p:spPr>
          <a:xfrm>
            <a:off x="3847783" y="3122924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ED080C-65BB-D448-823A-81E3117E88A2}"/>
              </a:ext>
            </a:extLst>
          </p:cNvPr>
          <p:cNvSpPr/>
          <p:nvPr/>
        </p:nvSpPr>
        <p:spPr>
          <a:xfrm>
            <a:off x="3944036" y="3219177"/>
            <a:ext cx="96253" cy="9625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959274-4E13-6BD1-8FE4-536F65CBD09F}"/>
                  </a:ext>
                </a:extLst>
              </p:cNvPr>
              <p:cNvSpPr txBox="1"/>
              <p:nvPr/>
            </p:nvSpPr>
            <p:spPr>
              <a:xfrm>
                <a:off x="512674" y="854547"/>
                <a:ext cx="3649283" cy="12003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b="0" i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1: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𝐿𝑂𝑆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SNR data are binned into 4D spacetime bins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959274-4E13-6BD1-8FE4-536F65CB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4" y="854547"/>
                <a:ext cx="3649283" cy="1200329"/>
              </a:xfrm>
              <a:prstGeom prst="rect">
                <a:avLst/>
              </a:prstGeom>
              <a:blipFill>
                <a:blip r:embed="rId7"/>
                <a:stretch>
                  <a:fillRect l="-1165" r="-11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 Brace 64">
            <a:extLst>
              <a:ext uri="{FF2B5EF4-FFF2-40B4-BE49-F238E27FC236}">
                <a16:creationId xmlns:a16="http://schemas.microsoft.com/office/drawing/2014/main" id="{A74207E8-A6BD-B6E5-39B3-80F5A06B8CA1}"/>
              </a:ext>
            </a:extLst>
          </p:cNvPr>
          <p:cNvSpPr/>
          <p:nvPr/>
        </p:nvSpPr>
        <p:spPr>
          <a:xfrm>
            <a:off x="219709" y="2818581"/>
            <a:ext cx="259072" cy="7066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A47E3B-5C7A-BC12-9614-F47A9EE7867D}"/>
              </a:ext>
            </a:extLst>
          </p:cNvPr>
          <p:cNvSpPr txBox="1"/>
          <p:nvPr/>
        </p:nvSpPr>
        <p:spPr>
          <a:xfrm>
            <a:off x="-122334" y="2968129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536256F8-902D-9B05-A228-2F1EF127BF83}"/>
              </a:ext>
            </a:extLst>
          </p:cNvPr>
          <p:cNvSpPr/>
          <p:nvPr/>
        </p:nvSpPr>
        <p:spPr>
          <a:xfrm rot="7366791">
            <a:off x="1514288" y="2129474"/>
            <a:ext cx="259072" cy="7066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57782A-B08F-E2A9-40CA-62BA2F5ADEF1}"/>
              </a:ext>
            </a:extLst>
          </p:cNvPr>
          <p:cNvSpPr txBox="1"/>
          <p:nvPr/>
        </p:nvSpPr>
        <p:spPr>
          <a:xfrm>
            <a:off x="1593573" y="2052505"/>
            <a:ext cx="42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A048A6-210B-32E2-05F0-CF0A575C4CB0}"/>
              </a:ext>
            </a:extLst>
          </p:cNvPr>
          <p:cNvSpPr txBox="1"/>
          <p:nvPr/>
        </p:nvSpPr>
        <p:spPr>
          <a:xfrm>
            <a:off x="371083" y="2151130"/>
            <a:ext cx="42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2666CD0-5248-3F5E-DEF4-F95C0CD33664}"/>
              </a:ext>
            </a:extLst>
          </p:cNvPr>
          <p:cNvSpPr/>
          <p:nvPr/>
        </p:nvSpPr>
        <p:spPr>
          <a:xfrm rot="3414094">
            <a:off x="702334" y="2178550"/>
            <a:ext cx="259072" cy="7066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51FFEFB8-5275-C90B-E2B1-D793523D5855}"/>
              </a:ext>
            </a:extLst>
          </p:cNvPr>
          <p:cNvSpPr/>
          <p:nvPr/>
        </p:nvSpPr>
        <p:spPr>
          <a:xfrm rot="16200000">
            <a:off x="1109254" y="3739636"/>
            <a:ext cx="307834" cy="12289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2A66EF-7E1D-8C27-8BC1-FA3B69D0F34A}"/>
              </a:ext>
            </a:extLst>
          </p:cNvPr>
          <p:cNvSpPr txBox="1"/>
          <p:nvPr/>
        </p:nvSpPr>
        <p:spPr>
          <a:xfrm>
            <a:off x="874934" y="4514957"/>
            <a:ext cx="9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dtime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621DB3C-AE1B-31D2-88C8-5E210107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8" y="2427690"/>
            <a:ext cx="1145297" cy="129421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3CD45BE-D04C-31C6-67E9-0EE1CDFE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15" y="2427690"/>
            <a:ext cx="1145297" cy="129421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DE6FF74-ACD7-C38C-31FB-89C8F770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452" y="2427691"/>
            <a:ext cx="1145297" cy="129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6B26A0-8BF5-9380-3445-BD48EA6BFA76}"/>
                  </a:ext>
                </a:extLst>
              </p:cNvPr>
              <p:cNvSpPr txBox="1"/>
              <p:nvPr/>
            </p:nvSpPr>
            <p:spPr>
              <a:xfrm>
                <a:off x="4656696" y="2556565"/>
                <a:ext cx="41541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6B26A0-8BF5-9380-3445-BD48EA6BF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96" y="2556565"/>
                <a:ext cx="415418" cy="381515"/>
              </a:xfrm>
              <a:prstGeom prst="rect">
                <a:avLst/>
              </a:prstGeom>
              <a:blipFill>
                <a:blip r:embed="rId8"/>
                <a:stretch>
                  <a:fillRect l="-4412" r="-1279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E022FE2-92A1-8E5B-12A7-06C13C924EE6}"/>
                  </a:ext>
                </a:extLst>
              </p:cNvPr>
              <p:cNvSpPr txBox="1"/>
              <p:nvPr/>
            </p:nvSpPr>
            <p:spPr>
              <a:xfrm>
                <a:off x="5900662" y="2574735"/>
                <a:ext cx="41541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E022FE2-92A1-8E5B-12A7-06C13C92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62" y="2574735"/>
                <a:ext cx="415418" cy="381515"/>
              </a:xfrm>
              <a:prstGeom prst="rect">
                <a:avLst/>
              </a:prstGeom>
              <a:blipFill>
                <a:blip r:embed="rId9"/>
                <a:stretch>
                  <a:fillRect l="-4412" r="-1279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F85D24-D555-8EB6-7D6E-41281ED5A73A}"/>
                  </a:ext>
                </a:extLst>
              </p:cNvPr>
              <p:cNvSpPr txBox="1"/>
              <p:nvPr/>
            </p:nvSpPr>
            <p:spPr>
              <a:xfrm>
                <a:off x="7104491" y="2548902"/>
                <a:ext cx="41541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F85D24-D555-8EB6-7D6E-41281ED5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2548902"/>
                <a:ext cx="415418" cy="381515"/>
              </a:xfrm>
              <a:prstGeom prst="rect">
                <a:avLst/>
              </a:prstGeom>
              <a:blipFill>
                <a:blip r:embed="rId10"/>
                <a:stretch>
                  <a:fillRect l="-4348" r="-1246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5F09B3-78CD-2680-D07A-AD4A64B31400}"/>
                  </a:ext>
                </a:extLst>
              </p:cNvPr>
              <p:cNvSpPr txBox="1"/>
              <p:nvPr/>
            </p:nvSpPr>
            <p:spPr>
              <a:xfrm>
                <a:off x="4612772" y="3095406"/>
                <a:ext cx="41541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5F09B3-78CD-2680-D07A-AD4A64B3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72" y="3095406"/>
                <a:ext cx="415418" cy="381515"/>
              </a:xfrm>
              <a:prstGeom prst="rect">
                <a:avLst/>
              </a:prstGeom>
              <a:blipFill>
                <a:blip r:embed="rId11"/>
                <a:stretch>
                  <a:fillRect l="-4412" r="-125000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6976C2-DC19-7E97-9ADB-18087EEC561A}"/>
                  </a:ext>
                </a:extLst>
              </p:cNvPr>
              <p:cNvSpPr txBox="1"/>
              <p:nvPr/>
            </p:nvSpPr>
            <p:spPr>
              <a:xfrm>
                <a:off x="5925320" y="3124688"/>
                <a:ext cx="41541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6976C2-DC19-7E97-9ADB-18087EEC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20" y="3124688"/>
                <a:ext cx="415418" cy="381515"/>
              </a:xfrm>
              <a:prstGeom prst="rect">
                <a:avLst/>
              </a:prstGeom>
              <a:blipFill>
                <a:blip r:embed="rId12"/>
                <a:stretch>
                  <a:fillRect l="-4412" r="-125000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4F0340-24E3-319C-337E-D37BC7E56808}"/>
                  </a:ext>
                </a:extLst>
              </p:cNvPr>
              <p:cNvSpPr txBox="1"/>
              <p:nvPr/>
            </p:nvSpPr>
            <p:spPr>
              <a:xfrm>
                <a:off x="7163057" y="3133139"/>
                <a:ext cx="41541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4F0340-24E3-319C-337E-D37BC7E5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57" y="3133139"/>
                <a:ext cx="415418" cy="381515"/>
              </a:xfrm>
              <a:prstGeom prst="rect">
                <a:avLst/>
              </a:prstGeom>
              <a:blipFill>
                <a:blip r:embed="rId13"/>
                <a:stretch>
                  <a:fillRect l="-4412" r="-125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2A2398-2456-EA7C-6435-9739B83D8121}"/>
                  </a:ext>
                </a:extLst>
              </p:cNvPr>
              <p:cNvSpPr txBox="1"/>
              <p:nvPr/>
            </p:nvSpPr>
            <p:spPr>
              <a:xfrm>
                <a:off x="4527695" y="867582"/>
                <a:ext cx="3649284" cy="12003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i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bin-median is calculated, and its statistical significance checked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2A2398-2456-EA7C-6435-9739B83D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95" y="867582"/>
                <a:ext cx="3649284" cy="1200329"/>
              </a:xfrm>
              <a:prstGeom prst="rect">
                <a:avLst/>
              </a:prstGeom>
              <a:blipFill>
                <a:blip r:embed="rId14"/>
                <a:stretch>
                  <a:fillRect l="-1333" r="-1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31DC10-0411-2F62-6704-2AA3DD47F638}"/>
                  </a:ext>
                </a:extLst>
              </p:cNvPr>
              <p:cNvSpPr txBox="1"/>
              <p:nvPr/>
            </p:nvSpPr>
            <p:spPr>
              <a:xfrm>
                <a:off x="4398278" y="4038004"/>
                <a:ext cx="4123248" cy="177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local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population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limit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𝐿𝑂𝑆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rws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standard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limit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SNR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snr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standard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limit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31DC10-0411-2F62-6704-2AA3DD4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78" y="4038004"/>
                <a:ext cx="4123248" cy="1773691"/>
              </a:xfrm>
              <a:prstGeom prst="rect">
                <a:avLst/>
              </a:prstGeom>
              <a:blipFill>
                <a:blip r:embed="rId15"/>
                <a:stretch>
                  <a:fillRect l="-1036" t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2B3FC1F-50C9-EAFB-0D24-CADAA657F159}"/>
                  </a:ext>
                </a:extLst>
              </p:cNvPr>
              <p:cNvSpPr txBox="1"/>
              <p:nvPr/>
            </p:nvSpPr>
            <p:spPr>
              <a:xfrm>
                <a:off x="8542717" y="860988"/>
                <a:ext cx="3649284" cy="12003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normalized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𝐿𝑂𝑆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SNR  are calculated as fluctuations over the local median and their 2D </a:t>
                </a:r>
                <a:r>
                  <a:rPr lang="en-US" dirty="0" err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p.d.f</a:t>
                </a:r>
                <a:r>
                  <a:rPr lang="en-US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analyzed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2B3FC1F-50C9-EAFB-0D24-CADAA657F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17" y="860988"/>
                <a:ext cx="3649284" cy="1200329"/>
              </a:xfrm>
              <a:prstGeom prst="rect">
                <a:avLst/>
              </a:prstGeom>
              <a:blipFill>
                <a:blip r:embed="rId16"/>
                <a:stretch>
                  <a:fillRect l="-1165" t="-2513" r="-1165" b="-6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C8F0AE-0ABE-B9AB-E491-38248628BEC3}"/>
              </a:ext>
            </a:extLst>
          </p:cNvPr>
          <p:cNvCxnSpPr>
            <a:cxnSpLocks/>
          </p:cNvCxnSpPr>
          <p:nvPr/>
        </p:nvCxnSpPr>
        <p:spPr>
          <a:xfrm>
            <a:off x="4367456" y="867582"/>
            <a:ext cx="0" cy="5255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84D7D5-3778-220D-1951-EF9CE0E13128}"/>
              </a:ext>
            </a:extLst>
          </p:cNvPr>
          <p:cNvCxnSpPr>
            <a:cxnSpLocks/>
          </p:cNvCxnSpPr>
          <p:nvPr/>
        </p:nvCxnSpPr>
        <p:spPr>
          <a:xfrm>
            <a:off x="8362391" y="886746"/>
            <a:ext cx="0" cy="5255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CD84B0-6F49-55A3-2E98-B7386266D225}"/>
              </a:ext>
            </a:extLst>
          </p:cNvPr>
          <p:cNvCxnSpPr>
            <a:cxnSpLocks/>
          </p:cNvCxnSpPr>
          <p:nvPr/>
        </p:nvCxnSpPr>
        <p:spPr>
          <a:xfrm>
            <a:off x="8928243" y="4175797"/>
            <a:ext cx="3020602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FA6DD3-2F39-B0EC-FEC4-3EC5C3F9BAC3}"/>
              </a:ext>
            </a:extLst>
          </p:cNvPr>
          <p:cNvCxnSpPr>
            <a:cxnSpLocks/>
          </p:cNvCxnSpPr>
          <p:nvPr/>
        </p:nvCxnSpPr>
        <p:spPr>
          <a:xfrm flipV="1">
            <a:off x="10384328" y="2488989"/>
            <a:ext cx="0" cy="2997411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74666D0-188B-1DB7-7169-E2F34AAADECB}"/>
                  </a:ext>
                </a:extLst>
              </p:cNvPr>
              <p:cNvSpPr txBox="1"/>
              <p:nvPr/>
            </p:nvSpPr>
            <p:spPr>
              <a:xfrm>
                <a:off x="11446060" y="4242686"/>
                <a:ext cx="6203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74666D0-188B-1DB7-7169-E2F34AAA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060" y="4242686"/>
                <a:ext cx="620363" cy="553998"/>
              </a:xfrm>
              <a:prstGeom prst="rect">
                <a:avLst/>
              </a:prstGeom>
              <a:blipFill>
                <a:blip r:embed="rId17"/>
                <a:stretch>
                  <a:fillRect l="-4950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5622BFC-C701-F923-0F95-B84D8BA1BB3F}"/>
              </a:ext>
            </a:extLst>
          </p:cNvPr>
          <p:cNvSpPr txBox="1"/>
          <p:nvPr/>
        </p:nvSpPr>
        <p:spPr>
          <a:xfrm rot="16200000">
            <a:off x="9681608" y="2384101"/>
            <a:ext cx="8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SNR’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7E66D17-9387-CBE8-FAB2-CD1D794871DE}"/>
              </a:ext>
            </a:extLst>
          </p:cNvPr>
          <p:cNvSpPr/>
          <p:nvPr/>
        </p:nvSpPr>
        <p:spPr>
          <a:xfrm>
            <a:off x="10212713" y="3765749"/>
            <a:ext cx="350387" cy="827840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DE566F2-71E4-65B4-7C77-8761D49436FD}"/>
              </a:ext>
            </a:extLst>
          </p:cNvPr>
          <p:cNvSpPr/>
          <p:nvPr/>
        </p:nvSpPr>
        <p:spPr>
          <a:xfrm>
            <a:off x="10120246" y="3560152"/>
            <a:ext cx="530442" cy="1283035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B608D7-03E3-0E4F-CE2F-2F79CB93265F}"/>
              </a:ext>
            </a:extLst>
          </p:cNvPr>
          <p:cNvSpPr/>
          <p:nvPr/>
        </p:nvSpPr>
        <p:spPr>
          <a:xfrm>
            <a:off x="9982178" y="3346176"/>
            <a:ext cx="795411" cy="1688156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Quality control: dynamic filter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FF868D45-367C-01BF-57EF-9197E1A5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" y="761366"/>
            <a:ext cx="10500190" cy="4384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0AAE2-3AAC-C69C-05FB-8B0E26F4A27E}"/>
              </a:ext>
            </a:extLst>
          </p:cNvPr>
          <p:cNvCxnSpPr>
            <a:cxnSpLocks/>
          </p:cNvCxnSpPr>
          <p:nvPr/>
        </p:nvCxnSpPr>
        <p:spPr>
          <a:xfrm>
            <a:off x="1914772" y="1294142"/>
            <a:ext cx="1" cy="339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A6799113-78AF-B958-E17E-26685E9B5F57}"/>
              </a:ext>
            </a:extLst>
          </p:cNvPr>
          <p:cNvSpPr/>
          <p:nvPr/>
        </p:nvSpPr>
        <p:spPr>
          <a:xfrm rot="5400000">
            <a:off x="2654780" y="346085"/>
            <a:ext cx="190891" cy="16709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9884-AC73-801B-A412-5817699449D2}"/>
              </a:ext>
            </a:extLst>
          </p:cNvPr>
          <p:cNvSpPr txBox="1"/>
          <p:nvPr/>
        </p:nvSpPr>
        <p:spPr>
          <a:xfrm>
            <a:off x="1959117" y="630932"/>
            <a:ext cx="187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rws_norm_limit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2036D-0CB9-4E3E-6DFA-D6A875A17C16}"/>
              </a:ext>
            </a:extLst>
          </p:cNvPr>
          <p:cNvCxnSpPr>
            <a:cxnSpLocks/>
          </p:cNvCxnSpPr>
          <p:nvPr/>
        </p:nvCxnSpPr>
        <p:spPr>
          <a:xfrm>
            <a:off x="6809883" y="1294142"/>
            <a:ext cx="0" cy="3390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233B-02BE-C51F-A301-F6F93A1EC5C4}"/>
              </a:ext>
            </a:extLst>
          </p:cNvPr>
          <p:cNvCxnSpPr>
            <a:cxnSpLocks/>
          </p:cNvCxnSpPr>
          <p:nvPr/>
        </p:nvCxnSpPr>
        <p:spPr>
          <a:xfrm>
            <a:off x="8998452" y="1280465"/>
            <a:ext cx="2" cy="3404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8ECD005-5F3C-1EED-7570-E42418BDBBB1}"/>
              </a:ext>
            </a:extLst>
          </p:cNvPr>
          <p:cNvSpPr/>
          <p:nvPr/>
        </p:nvSpPr>
        <p:spPr>
          <a:xfrm rot="16200000">
            <a:off x="6591162" y="1030919"/>
            <a:ext cx="118946" cy="3184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9724A22-C5F3-A48A-ACB1-D1D77E44846A}"/>
              </a:ext>
            </a:extLst>
          </p:cNvPr>
          <p:cNvSpPr/>
          <p:nvPr/>
        </p:nvSpPr>
        <p:spPr>
          <a:xfrm rot="16200000">
            <a:off x="7547890" y="-173582"/>
            <a:ext cx="394059" cy="250706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B9DC9-B122-A26B-A7FF-79BACF58FD2F}"/>
              </a:ext>
            </a:extLst>
          </p:cNvPr>
          <p:cNvSpPr txBox="1"/>
          <p:nvPr/>
        </p:nvSpPr>
        <p:spPr>
          <a:xfrm>
            <a:off x="5244956" y="681890"/>
            <a:ext cx="261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min_probability_range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D3199-178F-9508-4605-F770C73D1A39}"/>
              </a:ext>
            </a:extLst>
          </p:cNvPr>
          <p:cNvSpPr txBox="1"/>
          <p:nvPr/>
        </p:nvSpPr>
        <p:spPr>
          <a:xfrm>
            <a:off x="7464174" y="506033"/>
            <a:ext cx="246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max_probability_range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464C13-A589-A79E-2499-C51CF93E1170}"/>
                  </a:ext>
                </a:extLst>
              </p:cNvPr>
              <p:cNvSpPr txBox="1"/>
              <p:nvPr/>
            </p:nvSpPr>
            <p:spPr>
              <a:xfrm>
                <a:off x="4" y="4987410"/>
                <a:ext cx="121919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Data are rejected if their </a:t>
                </a:r>
                <a:r>
                  <a:rPr lang="en-US" sz="16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probability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𝐿𝑂𝑆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plane is below threshold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To find the </a:t>
                </a:r>
                <a:r>
                  <a:rPr lang="en-US" sz="16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threshold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 variability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𝐿𝑂𝑆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 a function of probability is checked by calculating the range of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max_percentile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minus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min_percentile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N_probability_bins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bins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threshold is defined as the probability where the </a:t>
                </a:r>
                <a:r>
                  <a:rPr lang="en-US" sz="16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bin-variability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exceeds the fraction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rws_norm_increase_limit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of the whole range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𝐿𝑂𝑆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threshold is </a:t>
                </a:r>
                <a:r>
                  <a:rPr lang="en-US" sz="16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constrained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within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min_probability_range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max_probability_range</a:t>
                </a: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Finally, </a:t>
                </a:r>
                <a:r>
                  <a:rPr lang="en-US" sz="16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scarcely populated 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bins where a fraction more than 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local_scattering_min_limit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of points where entirely rejected are discarded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464C13-A589-A79E-2499-C51CF93E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4987410"/>
                <a:ext cx="12191996" cy="1815882"/>
              </a:xfrm>
              <a:prstGeom prst="rect">
                <a:avLst/>
              </a:prstGeom>
              <a:blipFill>
                <a:blip r:embed="rId3"/>
                <a:stretch>
                  <a:fillRect l="-200" t="-1342" r="-250" b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463B4EE-C132-E5A6-D57B-203F191D291C}"/>
              </a:ext>
            </a:extLst>
          </p:cNvPr>
          <p:cNvSpPr txBox="1"/>
          <p:nvPr/>
        </p:nvSpPr>
        <p:spPr>
          <a:xfrm>
            <a:off x="6809883" y="2043855"/>
            <a:ext cx="6143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404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max_percentile</a:t>
            </a:r>
            <a:r>
              <a:rPr lang="en-US" dirty="0">
                <a:solidFill>
                  <a:srgbClr val="0404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dirty="0" err="1">
                <a:solidFill>
                  <a:srgbClr val="0404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min_percentile</a:t>
            </a:r>
            <a:r>
              <a:rPr lang="en-US" dirty="0">
                <a:solidFill>
                  <a:srgbClr val="0404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rgbClr val="0404FF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5E3CC1-F4D6-C5E9-289C-BC3E3C247520}"/>
              </a:ext>
            </a:extLst>
          </p:cNvPr>
          <p:cNvCxnSpPr>
            <a:cxnSpLocks/>
          </p:cNvCxnSpPr>
          <p:nvPr/>
        </p:nvCxnSpPr>
        <p:spPr>
          <a:xfrm>
            <a:off x="7448764" y="1898585"/>
            <a:ext cx="296155" cy="106908"/>
          </a:xfrm>
          <a:prstGeom prst="straightConnector1">
            <a:avLst/>
          </a:prstGeom>
          <a:ln>
            <a:solidFill>
              <a:srgbClr val="0404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ED23408-2B1D-B0AE-FBEE-C57723B51862}"/>
              </a:ext>
            </a:extLst>
          </p:cNvPr>
          <p:cNvSpPr/>
          <p:nvPr/>
        </p:nvSpPr>
        <p:spPr>
          <a:xfrm>
            <a:off x="6491385" y="2438679"/>
            <a:ext cx="957369" cy="219223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BEE258-3458-23C0-D9A7-09B8954FB5DD}"/>
              </a:ext>
            </a:extLst>
          </p:cNvPr>
          <p:cNvSpPr/>
          <p:nvPr/>
        </p:nvSpPr>
        <p:spPr>
          <a:xfrm>
            <a:off x="7487976" y="2449963"/>
            <a:ext cx="2642341" cy="2192233"/>
          </a:xfrm>
          <a:prstGeom prst="rect">
            <a:avLst/>
          </a:prstGeom>
          <a:solidFill>
            <a:srgbClr val="068306">
              <a:alpha val="18000"/>
            </a:srgbClr>
          </a:solidFill>
          <a:ln>
            <a:solidFill>
              <a:srgbClr val="0683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Quality control: examples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diagram of a triangle&#10;&#10;Description automatically generated">
            <a:extLst>
              <a:ext uri="{FF2B5EF4-FFF2-40B4-BE49-F238E27FC236}">
                <a16:creationId xmlns:a16="http://schemas.microsoft.com/office/drawing/2014/main" id="{FEC59D22-637D-9FD2-D1EF-9A4B38ED9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" y="603232"/>
            <a:ext cx="10476216" cy="2910060"/>
          </a:xfrm>
          <a:prstGeom prst="rect">
            <a:avLst/>
          </a:prstGeom>
        </p:spPr>
      </p:pic>
      <p:pic>
        <p:nvPicPr>
          <p:cNvPr id="9" name="Picture 8" descr="A group of images of a flag&#10;&#10;Description automatically generated with medium confidence">
            <a:extLst>
              <a:ext uri="{FF2B5EF4-FFF2-40B4-BE49-F238E27FC236}">
                <a16:creationId xmlns:a16="http://schemas.microsoft.com/office/drawing/2014/main" id="{BBA0A0E7-C51A-506E-B294-2A1576F897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3"/>
          <a:stretch/>
        </p:blipFill>
        <p:spPr>
          <a:xfrm>
            <a:off x="1813387" y="3429000"/>
            <a:ext cx="8565222" cy="33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9F2A-2817-E617-5054-93789FC7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C42-0849-E03B-061F-41C1FAD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17" y="-6652"/>
            <a:ext cx="8273763" cy="609884"/>
          </a:xfr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defTabSz="609570">
              <a:lnSpc>
                <a:spcPts val="3733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Standardization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BB44-E109-6218-9BCC-8120801B3898}"/>
              </a:ext>
            </a:extLst>
          </p:cNvPr>
          <p:cNvCxnSpPr>
            <a:cxnSpLocks/>
          </p:cNvCxnSpPr>
          <p:nvPr/>
        </p:nvCxnSpPr>
        <p:spPr>
          <a:xfrm>
            <a:off x="798136" y="2991201"/>
            <a:ext cx="3517009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72F699-4D99-DCFC-2B7C-4D110CF70F60}"/>
              </a:ext>
            </a:extLst>
          </p:cNvPr>
          <p:cNvCxnSpPr>
            <a:cxnSpLocks/>
          </p:cNvCxnSpPr>
          <p:nvPr/>
        </p:nvCxnSpPr>
        <p:spPr>
          <a:xfrm flipV="1">
            <a:off x="798136" y="760289"/>
            <a:ext cx="0" cy="2230912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F0582C-7F36-985D-7F02-84318EFE4D49}"/>
              </a:ext>
            </a:extLst>
          </p:cNvPr>
          <p:cNvCxnSpPr/>
          <p:nvPr/>
        </p:nvCxnSpPr>
        <p:spPr>
          <a:xfrm flipV="1">
            <a:off x="798136" y="1705511"/>
            <a:ext cx="989567" cy="1285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35CDD5-DF22-BE7B-700F-632720B44881}"/>
              </a:ext>
            </a:extLst>
          </p:cNvPr>
          <p:cNvCxnSpPr/>
          <p:nvPr/>
        </p:nvCxnSpPr>
        <p:spPr>
          <a:xfrm flipV="1">
            <a:off x="1787703" y="1705511"/>
            <a:ext cx="989567" cy="1285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BF842D-561B-95C2-0339-0E3C8AE1BECF}"/>
              </a:ext>
            </a:extLst>
          </p:cNvPr>
          <p:cNvCxnSpPr/>
          <p:nvPr/>
        </p:nvCxnSpPr>
        <p:spPr>
          <a:xfrm flipV="1">
            <a:off x="2777269" y="1705511"/>
            <a:ext cx="989567" cy="1285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D25D60E-663F-87E8-CFA7-DCFAF286FD6C}"/>
              </a:ext>
            </a:extLst>
          </p:cNvPr>
          <p:cNvSpPr/>
          <p:nvPr/>
        </p:nvSpPr>
        <p:spPr>
          <a:xfrm>
            <a:off x="736490" y="2929556"/>
            <a:ext cx="123290" cy="123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3661DF-DFA9-C4A4-72CA-5C2C2D72A84A}"/>
              </a:ext>
            </a:extLst>
          </p:cNvPr>
          <p:cNvSpPr/>
          <p:nvPr/>
        </p:nvSpPr>
        <p:spPr>
          <a:xfrm>
            <a:off x="1743356" y="2929556"/>
            <a:ext cx="123290" cy="123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64F043-7725-C524-E69A-431F318A0971}"/>
              </a:ext>
            </a:extLst>
          </p:cNvPr>
          <p:cNvSpPr/>
          <p:nvPr/>
        </p:nvSpPr>
        <p:spPr>
          <a:xfrm>
            <a:off x="2715623" y="2929556"/>
            <a:ext cx="123290" cy="123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ADECB5-7F15-83A2-65E0-39A2F3257AF8}"/>
              </a:ext>
            </a:extLst>
          </p:cNvPr>
          <p:cNvSpPr txBox="1"/>
          <p:nvPr/>
        </p:nvSpPr>
        <p:spPr>
          <a:xfrm>
            <a:off x="798135" y="1200554"/>
            <a:ext cx="17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scanID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CA7D5A-8B48-A183-F33F-2D741FD18F73}"/>
              </a:ext>
            </a:extLst>
          </p:cNvPr>
          <p:cNvSpPr txBox="1"/>
          <p:nvPr/>
        </p:nvSpPr>
        <p:spPr>
          <a:xfrm>
            <a:off x="1840697" y="1200553"/>
            <a:ext cx="17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scanID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5314-F9B4-2895-4172-F88B223AAF12}"/>
              </a:ext>
            </a:extLst>
          </p:cNvPr>
          <p:cNvSpPr txBox="1"/>
          <p:nvPr/>
        </p:nvSpPr>
        <p:spPr>
          <a:xfrm>
            <a:off x="2883258" y="1200554"/>
            <a:ext cx="17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scanID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8A3AB6-05C8-4704-4057-4A8D26ABE4E0}"/>
              </a:ext>
            </a:extLst>
          </p:cNvPr>
          <p:cNvSpPr txBox="1"/>
          <p:nvPr/>
        </p:nvSpPr>
        <p:spPr>
          <a:xfrm>
            <a:off x="359595" y="3565133"/>
            <a:ext cx="395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scan repetition is found by checking the nearest previous time the beams scan the initial angular position</a:t>
            </a:r>
          </a:p>
        </p:txBody>
      </p:sp>
      <p:pic>
        <p:nvPicPr>
          <p:cNvPr id="39" name="Picture 3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1946A21-BBC8-72E5-4B8C-09AA6A9EE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52789" b="6320"/>
          <a:stretch/>
        </p:blipFill>
        <p:spPr>
          <a:xfrm>
            <a:off x="4456828" y="1200553"/>
            <a:ext cx="7622617" cy="185228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891190-8E3F-AB9C-4E2B-CD5AB2061542}"/>
              </a:ext>
            </a:extLst>
          </p:cNvPr>
          <p:cNvSpPr txBox="1"/>
          <p:nvPr/>
        </p:nvSpPr>
        <p:spPr>
          <a:xfrm>
            <a:off x="5126803" y="3288134"/>
            <a:ext cx="609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beam repetition (i.e. the scan trajectory in time) is found by the median time it takes for the beams to reach every angular position, which is a tricky task since many beams may have been filtered out at this stage.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6BEC38-79BC-EA6D-9FC3-32D7219F6C0B}"/>
              </a:ext>
            </a:extLst>
          </p:cNvPr>
          <p:cNvSpPr txBox="1"/>
          <p:nvPr/>
        </p:nvSpPr>
        <p:spPr>
          <a:xfrm rot="16200000">
            <a:off x="-7180" y="1585495"/>
            <a:ext cx="9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6EA462-BE9E-3425-917A-3F452D934EF1}"/>
              </a:ext>
            </a:extLst>
          </p:cNvPr>
          <p:cNvSpPr txBox="1"/>
          <p:nvPr/>
        </p:nvSpPr>
        <p:spPr>
          <a:xfrm>
            <a:off x="454485" y="5360103"/>
            <a:ext cx="395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Finally, scans a classified in three categories that are useful for plotting:</a:t>
            </a:r>
          </a:p>
        </p:txBody>
      </p:sp>
      <p:pic>
        <p:nvPicPr>
          <p:cNvPr id="43" name="Picture 42" descr="A white machine with black handles&#10;&#10;Description automatically generated">
            <a:extLst>
              <a:ext uri="{FF2B5EF4-FFF2-40B4-BE49-F238E27FC236}">
                <a16:creationId xmlns:a16="http://schemas.microsoft.com/office/drawing/2014/main" id="{BE25A2BD-84A3-D37D-5CBD-8FC79EF3F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13" y="5397588"/>
            <a:ext cx="937622" cy="121769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EBCE23-94B6-CF15-92A0-902D423E5CF1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5420604" y="5429613"/>
            <a:ext cx="1746607" cy="158486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62CE9-643D-2B01-585C-5061C7DCA8BA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5420604" y="5141697"/>
            <a:ext cx="925764" cy="446402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9B7495CC-62CE-20F3-DF88-AD0EC29287E8}"/>
              </a:ext>
            </a:extLst>
          </p:cNvPr>
          <p:cNvSpPr/>
          <p:nvPr/>
        </p:nvSpPr>
        <p:spPr>
          <a:xfrm>
            <a:off x="5420604" y="5141176"/>
            <a:ext cx="1746607" cy="576873"/>
          </a:xfrm>
          <a:prstGeom prst="arc">
            <a:avLst>
              <a:gd name="adj1" fmla="val 16819582"/>
              <a:gd name="adj2" fmla="val 0"/>
            </a:avLst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2" name="Picture 61" descr="A white machine with black handles&#10;&#10;Description automatically generated">
            <a:extLst>
              <a:ext uri="{FF2B5EF4-FFF2-40B4-BE49-F238E27FC236}">
                <a16:creationId xmlns:a16="http://schemas.microsoft.com/office/drawing/2014/main" id="{3A97A09D-9160-6E18-CF5B-CB4E25943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1" y="5360103"/>
            <a:ext cx="937622" cy="121769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DC97C-97C5-11B1-2CD2-E70A4134399C}"/>
              </a:ext>
            </a:extLst>
          </p:cNvPr>
          <p:cNvCxnSpPr>
            <a:cxnSpLocks/>
          </p:cNvCxnSpPr>
          <p:nvPr/>
        </p:nvCxnSpPr>
        <p:spPr>
          <a:xfrm>
            <a:off x="8238782" y="5550614"/>
            <a:ext cx="1860714" cy="0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D7F999-54ED-2BE3-09D3-A8B09E75AA89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8238782" y="4892051"/>
            <a:ext cx="1683319" cy="658563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71AFC641-D158-67CE-A06C-EFDB515DC2B4}"/>
              </a:ext>
            </a:extLst>
          </p:cNvPr>
          <p:cNvSpPr/>
          <p:nvPr/>
        </p:nvSpPr>
        <p:spPr>
          <a:xfrm>
            <a:off x="5828413" y="3705555"/>
            <a:ext cx="4271083" cy="3948692"/>
          </a:xfrm>
          <a:prstGeom prst="arc">
            <a:avLst>
              <a:gd name="adj1" fmla="val 20284972"/>
              <a:gd name="adj2" fmla="val 21415150"/>
            </a:avLst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9" name="Picture 78" descr="A white machine with black handles&#10;&#10;Description automatically generated">
            <a:extLst>
              <a:ext uri="{FF2B5EF4-FFF2-40B4-BE49-F238E27FC236}">
                <a16:creationId xmlns:a16="http://schemas.microsoft.com/office/drawing/2014/main" id="{3D05AFCD-96C6-33D1-5C75-D80502CA7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58" y="5461903"/>
            <a:ext cx="937622" cy="1217691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1D4E76-0FE1-00B9-389E-F23B8D186C87}"/>
              </a:ext>
            </a:extLst>
          </p:cNvPr>
          <p:cNvCxnSpPr>
            <a:cxnSpLocks/>
          </p:cNvCxnSpPr>
          <p:nvPr/>
        </p:nvCxnSpPr>
        <p:spPr>
          <a:xfrm flipV="1">
            <a:off x="11074449" y="5091562"/>
            <a:ext cx="410162" cy="560852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0A3F52-B15A-48DE-0C61-334DB97742B1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1074449" y="4931096"/>
            <a:ext cx="72464" cy="721318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4A441C1-3C3F-B561-641A-5D982ADDA7CF}"/>
              </a:ext>
            </a:extLst>
          </p:cNvPr>
          <p:cNvCxnSpPr>
            <a:cxnSpLocks/>
          </p:cNvCxnSpPr>
          <p:nvPr/>
        </p:nvCxnSpPr>
        <p:spPr>
          <a:xfrm flipH="1" flipV="1">
            <a:off x="10750941" y="5019270"/>
            <a:ext cx="311632" cy="611317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28F303-7A54-1D63-0932-791D2F28D12B}"/>
              </a:ext>
            </a:extLst>
          </p:cNvPr>
          <p:cNvCxnSpPr>
            <a:cxnSpLocks/>
          </p:cNvCxnSpPr>
          <p:nvPr/>
        </p:nvCxnSpPr>
        <p:spPr>
          <a:xfrm flipH="1" flipV="1">
            <a:off x="10993672" y="5049877"/>
            <a:ext cx="86322" cy="568095"/>
          </a:xfrm>
          <a:prstGeom prst="line">
            <a:avLst/>
          </a:prstGeom>
          <a:ln>
            <a:solidFill>
              <a:srgbClr val="0683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520B45-66EA-7C2D-17A4-C9D26B933646}"/>
              </a:ext>
            </a:extLst>
          </p:cNvPr>
          <p:cNvSpPr txBox="1"/>
          <p:nvPr/>
        </p:nvSpPr>
        <p:spPr>
          <a:xfrm>
            <a:off x="4912639" y="4722230"/>
            <a:ext cx="6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E107FB-1D34-6EC3-D646-C0862D7E5AE7}"/>
              </a:ext>
            </a:extLst>
          </p:cNvPr>
          <p:cNvSpPr txBox="1"/>
          <p:nvPr/>
        </p:nvSpPr>
        <p:spPr>
          <a:xfrm>
            <a:off x="7835392" y="4605851"/>
            <a:ext cx="6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RHI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47FFEA-3311-3BFA-61AC-31B59A8510BF}"/>
              </a:ext>
            </a:extLst>
          </p:cNvPr>
          <p:cNvSpPr txBox="1"/>
          <p:nvPr/>
        </p:nvSpPr>
        <p:spPr>
          <a:xfrm>
            <a:off x="10809215" y="4561764"/>
            <a:ext cx="6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410460356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6-9_NREL-presentation" id="{28A86C37-46E7-BD4B-B3A2-132CEE94BBED}" vid="{5A403F52-45A5-9C4F-BDF0-27055456C1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572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Cambria</vt:lpstr>
      <vt:lpstr>Cambria Math</vt:lpstr>
      <vt:lpstr>3_Office Theme</vt:lpstr>
      <vt:lpstr>PowerPoint Presentation</vt:lpstr>
      <vt:lpstr>Standardization: overview</vt:lpstr>
      <vt:lpstr>Pre-conditioning</vt:lpstr>
      <vt:lpstr>Pre-conditioning</vt:lpstr>
      <vt:lpstr>Quality control: pre-filter</vt:lpstr>
      <vt:lpstr>Quality control: dynamic filter</vt:lpstr>
      <vt:lpstr>Quality control: dynamic filter</vt:lpstr>
      <vt:lpstr>Quality control: examples</vt:lpstr>
      <vt:lpstr>Standardization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Letizia, Stefano</dc:creator>
  <cp:lastModifiedBy>Letizia, Stefano</cp:lastModifiedBy>
  <cp:revision>46</cp:revision>
  <dcterms:created xsi:type="dcterms:W3CDTF">2024-02-15T15:47:57Z</dcterms:created>
  <dcterms:modified xsi:type="dcterms:W3CDTF">2024-04-02T21:18:06Z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2024-02-15T15:48:14Z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285b901e-f2d2-4c3c-ad44-2451c40b3fd4</vt:lpwstr>
  </property>
  <property fmtid="{D5CDD505-2E9C-101B-9397-08002B2CF9AE}" pid="8" name="MSIP_Label_95965d95-ecc0-4720-b759-1f33c42ed7da_ContentBits">
    <vt:lpwstr>0</vt:lpwstr>
  </property>
</Properties>
</file>