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734" r:id="rId2"/>
    <p:sldId id="736" r:id="rId3"/>
    <p:sldId id="737" r:id="rId4"/>
    <p:sldId id="73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EAAAE"/>
    <a:srgbClr val="9EFFB2"/>
    <a:srgbClr val="B5A6FE"/>
    <a:srgbClr val="9F95E3"/>
    <a:srgbClr val="A6AFB4"/>
    <a:srgbClr val="0B5FB7"/>
    <a:srgbClr val="123907"/>
    <a:srgbClr val="194B0A"/>
    <a:srgbClr val="862FF7"/>
    <a:srgbClr val="9A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2176" autoAdjust="0"/>
  </p:normalViewPr>
  <p:slideViewPr>
    <p:cSldViewPr snapToGrid="0">
      <p:cViewPr varScale="1">
        <p:scale>
          <a:sx n="157" d="100"/>
          <a:sy n="157" d="100"/>
        </p:scale>
        <p:origin x="-42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CA8592-A807-4940-9188-02DC94E4B6B7}" type="datetimeFigureOut">
              <a:rPr lang="en-US" smtClean="0"/>
              <a:t>10/28/15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AD2120-AD1A-D54E-A309-B87D69149C0C}" type="slidenum">
              <a:rPr lang="en-US" smtClean="0"/>
              <a:t>‹#›</a:t>
            </a:fld>
            <a:endParaRPr lang="en-US" dirty="0"/>
          </a:p>
        </p:txBody>
      </p:sp>
    </p:spTree>
    <p:extLst>
      <p:ext uri="{BB962C8B-B14F-4D97-AF65-F5344CB8AC3E}">
        <p14:creationId xmlns:p14="http://schemas.microsoft.com/office/powerpoint/2010/main" val="1203776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30CC7-8C13-4D51-BC46-B95A4AC4A04B}" type="datetimeFigureOut">
              <a:rPr lang="en-US" smtClean="0"/>
              <a:pPr/>
              <a:t>10/28/15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645B7-0B3A-4239-8069-075A43B72B67}" type="slidenum">
              <a:rPr lang="en-US" smtClean="0"/>
              <a:pPr/>
              <a:t>‹#›</a:t>
            </a:fld>
            <a:endParaRPr lang="en-US" dirty="0"/>
          </a:p>
        </p:txBody>
      </p:sp>
    </p:spTree>
    <p:extLst>
      <p:ext uri="{BB962C8B-B14F-4D97-AF65-F5344CB8AC3E}">
        <p14:creationId xmlns:p14="http://schemas.microsoft.com/office/powerpoint/2010/main" val="2465906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meant as an </a:t>
            </a:r>
            <a:r>
              <a:rPr lang="en-US" u="sng" baseline="0" dirty="0" smtClean="0"/>
              <a:t>illustrative</a:t>
            </a:r>
            <a:r>
              <a:rPr lang="en-US" baseline="0" dirty="0" smtClean="0"/>
              <a:t> example of what how DEER could be populated with OpenStudio/EnergyPlus.  No attempt was made to align the model with a California prototype.</a:t>
            </a:r>
            <a:endParaRPr lang="en-US" dirty="0" smtClean="0"/>
          </a:p>
          <a:p>
            <a:pPr marL="228600" indent="-228600">
              <a:buAutoNum type="arabicParenR"/>
            </a:pPr>
            <a:endParaRPr lang="en-US" dirty="0" smtClean="0"/>
          </a:p>
          <a:p>
            <a:pPr marL="228600" indent="-228600">
              <a:buAutoNum type="arabicParenR"/>
            </a:pPr>
            <a:r>
              <a:rPr lang="en-US" dirty="0" smtClean="0"/>
              <a:t>DOE</a:t>
            </a:r>
            <a:r>
              <a:rPr lang="en-US" baseline="0" dirty="0" smtClean="0"/>
              <a:t> Medium Office model situated in San Francisco  used as a starting point</a:t>
            </a:r>
          </a:p>
          <a:p>
            <a:pPr marL="228600" indent="-228600">
              <a:buAutoNum type="arabicParenR"/>
            </a:pPr>
            <a:r>
              <a:rPr lang="en-US" baseline="0" dirty="0" smtClean="0"/>
              <a:t>Applied uncertainty to window-to-wall ratio and infiltration to create a family of medium office buildings that reflect that uncertainty</a:t>
            </a:r>
          </a:p>
          <a:p>
            <a:pPr marL="228600" indent="-228600">
              <a:buAutoNum type="arabicParenR"/>
            </a:pPr>
            <a:r>
              <a:rPr lang="en-US" baseline="0" dirty="0" smtClean="0"/>
              <a:t>Lighting power reduction and ERV energy conservation measures were applied to those families to create distributions of EUI performance predictions for both measures</a:t>
            </a:r>
          </a:p>
          <a:p>
            <a:pPr marL="0" indent="0">
              <a:buNone/>
            </a:pPr>
            <a:endParaRPr lang="en-US" baseline="0" dirty="0" smtClean="0"/>
          </a:p>
          <a:p>
            <a:pPr marL="0" indent="0">
              <a:buNone/>
            </a:pPr>
            <a:r>
              <a:rPr lang="en-US" baseline="0" dirty="0" smtClean="0"/>
              <a:t>This is a scalable solution.  Can easily apply many more sources of uncertainty to the baseline model – e.g. HVAC system types, insulation, occupancy density and schedules, etc.  Easy to apply additional ECM.  Easy to apply additional ECMs as well.</a:t>
            </a:r>
          </a:p>
          <a:p>
            <a:pPr marL="0" indent="0">
              <a:buNone/>
            </a:pPr>
            <a:endParaRPr lang="en-US" baseline="0" dirty="0" smtClean="0"/>
          </a:p>
          <a:p>
            <a:pPr marL="0" indent="0">
              <a:buNone/>
            </a:pPr>
            <a:r>
              <a:rPr lang="en-US" baseline="0" dirty="0" smtClean="0"/>
              <a:t>Note that distributions aren’t simply shifted to lower EUI ranges.  The width of the distributions changes depending upon which measure is applied.  This demonstrates that we can quantify the uncertainty in expected energy savings associated with specific measures, and provides guidance on determining if a measure’s savings could be deemed or should be calculated on a custom basis.  These nonlinear effects will become more pronounced as additional sources of uncertainty are added in establishing the baseline family.</a:t>
            </a:r>
            <a:endParaRPr lang="en-US" dirty="0"/>
          </a:p>
        </p:txBody>
      </p:sp>
      <p:sp>
        <p:nvSpPr>
          <p:cNvPr id="4" name="Slide Number Placeholder 3"/>
          <p:cNvSpPr>
            <a:spLocks noGrp="1"/>
          </p:cNvSpPr>
          <p:nvPr>
            <p:ph type="sldNum" sz="quarter" idx="10"/>
          </p:nvPr>
        </p:nvSpPr>
        <p:spPr/>
        <p:txBody>
          <a:bodyPr/>
          <a:lstStyle/>
          <a:p>
            <a:fld id="{7CD645B7-0B3A-4239-8069-075A43B72B67}" type="slidenum">
              <a:rPr lang="en-US" smtClean="0"/>
              <a:pPr/>
              <a:t>1</a:t>
            </a:fld>
            <a:endParaRPr lang="en-US" dirty="0"/>
          </a:p>
        </p:txBody>
      </p:sp>
    </p:spTree>
    <p:extLst>
      <p:ext uri="{BB962C8B-B14F-4D97-AF65-F5344CB8AC3E}">
        <p14:creationId xmlns:p14="http://schemas.microsoft.com/office/powerpoint/2010/main" val="14925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meant as an </a:t>
            </a:r>
            <a:r>
              <a:rPr lang="en-US" u="sng" baseline="0" dirty="0" smtClean="0"/>
              <a:t>illustrative</a:t>
            </a:r>
            <a:r>
              <a:rPr lang="en-US" baseline="0" dirty="0" smtClean="0"/>
              <a:t> example of what how DEER could be populated with OpenStudio/EnergyPlus.  No attempt was made to align the model with a California prototype.</a:t>
            </a:r>
            <a:endParaRPr lang="en-US" dirty="0" smtClean="0"/>
          </a:p>
          <a:p>
            <a:pPr marL="228600" indent="-228600">
              <a:buAutoNum type="arabicParenR"/>
            </a:pPr>
            <a:endParaRPr lang="en-US" dirty="0" smtClean="0"/>
          </a:p>
          <a:p>
            <a:pPr marL="228600" indent="-228600">
              <a:buAutoNum type="arabicParenR"/>
            </a:pPr>
            <a:r>
              <a:rPr lang="en-US" dirty="0" smtClean="0"/>
              <a:t>DOE</a:t>
            </a:r>
            <a:r>
              <a:rPr lang="en-US" baseline="0" dirty="0" smtClean="0"/>
              <a:t> Medium Office model situated in San Francisco  used as a starting point</a:t>
            </a:r>
          </a:p>
          <a:p>
            <a:pPr marL="228600" indent="-228600">
              <a:buAutoNum type="arabicParenR"/>
            </a:pPr>
            <a:r>
              <a:rPr lang="en-US" baseline="0" dirty="0" smtClean="0"/>
              <a:t>Applied uncertainty to window-to-wall ratio and infiltration to create a family of medium office buildings that reflect that uncertainty</a:t>
            </a:r>
          </a:p>
          <a:p>
            <a:pPr marL="228600" indent="-228600">
              <a:buAutoNum type="arabicParenR"/>
            </a:pPr>
            <a:r>
              <a:rPr lang="en-US" baseline="0" dirty="0" smtClean="0"/>
              <a:t>Lighting power reduction and ERV energy conservation measures were applied to those families to create distributions of EUI performance predictions for both measures</a:t>
            </a:r>
          </a:p>
          <a:p>
            <a:pPr marL="0" indent="0">
              <a:buNone/>
            </a:pPr>
            <a:endParaRPr lang="en-US" baseline="0" dirty="0" smtClean="0"/>
          </a:p>
          <a:p>
            <a:pPr marL="0" indent="0">
              <a:buNone/>
            </a:pPr>
            <a:r>
              <a:rPr lang="en-US" baseline="0" dirty="0" smtClean="0"/>
              <a:t>This is a scalable solution.  Can easily apply many more sources of uncertainty to the baseline model – e.g. HVAC system types, insulation, occupancy density and schedules, etc.  Easy to apply additional ECM.  Easy to apply additional ECMs as well.</a:t>
            </a:r>
          </a:p>
          <a:p>
            <a:pPr marL="0" indent="0">
              <a:buNone/>
            </a:pPr>
            <a:endParaRPr lang="en-US" baseline="0" dirty="0" smtClean="0"/>
          </a:p>
          <a:p>
            <a:pPr marL="0" indent="0">
              <a:buNone/>
            </a:pPr>
            <a:r>
              <a:rPr lang="en-US" baseline="0" dirty="0" smtClean="0"/>
              <a:t>Note that distributions aren’t simply shifted to lower EUI ranges.  The width of the distributions changes depending upon which measure is applied.  This demonstrates that we can quantify the uncertainty in expected energy savings associated with specific measures, and provides guidance on determining if a measure’s savings could be deemed or should be calculated on a custom basis.  These nonlinear effects will become more pronounced as additional sources of uncertainty are added in establishing the baseline family.</a:t>
            </a:r>
            <a:endParaRPr lang="en-US" dirty="0"/>
          </a:p>
        </p:txBody>
      </p:sp>
      <p:sp>
        <p:nvSpPr>
          <p:cNvPr id="4" name="Slide Number Placeholder 3"/>
          <p:cNvSpPr>
            <a:spLocks noGrp="1"/>
          </p:cNvSpPr>
          <p:nvPr>
            <p:ph type="sldNum" sz="quarter" idx="10"/>
          </p:nvPr>
        </p:nvSpPr>
        <p:spPr/>
        <p:txBody>
          <a:bodyPr/>
          <a:lstStyle/>
          <a:p>
            <a:fld id="{7CD645B7-0B3A-4239-8069-075A43B72B67}" type="slidenum">
              <a:rPr lang="en-US" smtClean="0"/>
              <a:pPr/>
              <a:t>2</a:t>
            </a:fld>
            <a:endParaRPr lang="en-US" dirty="0"/>
          </a:p>
        </p:txBody>
      </p:sp>
    </p:spTree>
    <p:extLst>
      <p:ext uri="{BB962C8B-B14F-4D97-AF65-F5344CB8AC3E}">
        <p14:creationId xmlns:p14="http://schemas.microsoft.com/office/powerpoint/2010/main" val="14925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meant as an </a:t>
            </a:r>
            <a:r>
              <a:rPr lang="en-US" u="sng" baseline="0" dirty="0" smtClean="0"/>
              <a:t>illustrative</a:t>
            </a:r>
            <a:r>
              <a:rPr lang="en-US" baseline="0" dirty="0" smtClean="0"/>
              <a:t> example of what how DEER could be populated with OpenStudio/EnergyPlus.  No attempt was made to align the model with a California prototype.</a:t>
            </a:r>
            <a:endParaRPr lang="en-US" dirty="0" smtClean="0"/>
          </a:p>
          <a:p>
            <a:pPr marL="228600" indent="-228600">
              <a:buAutoNum type="arabicParenR"/>
            </a:pPr>
            <a:endParaRPr lang="en-US" dirty="0" smtClean="0"/>
          </a:p>
          <a:p>
            <a:pPr marL="228600" indent="-228600">
              <a:buAutoNum type="arabicParenR"/>
            </a:pPr>
            <a:r>
              <a:rPr lang="en-US" dirty="0" smtClean="0"/>
              <a:t>DOE</a:t>
            </a:r>
            <a:r>
              <a:rPr lang="en-US" baseline="0" dirty="0" smtClean="0"/>
              <a:t> Medium Office model situated in San Francisco  used as a starting point</a:t>
            </a:r>
          </a:p>
          <a:p>
            <a:pPr marL="228600" indent="-228600">
              <a:buAutoNum type="arabicParenR"/>
            </a:pPr>
            <a:r>
              <a:rPr lang="en-US" baseline="0" dirty="0" smtClean="0"/>
              <a:t>Applied uncertainty to window-to-wall ratio and infiltration to create a family of medium office buildings that reflect that uncertainty</a:t>
            </a:r>
          </a:p>
          <a:p>
            <a:pPr marL="228600" indent="-228600">
              <a:buAutoNum type="arabicParenR"/>
            </a:pPr>
            <a:r>
              <a:rPr lang="en-US" baseline="0" dirty="0" smtClean="0"/>
              <a:t>Lighting power reduction and ERV energy conservation measures were applied to those families to create distributions of EUI performance predictions for both measures</a:t>
            </a:r>
          </a:p>
          <a:p>
            <a:pPr marL="0" indent="0">
              <a:buNone/>
            </a:pPr>
            <a:endParaRPr lang="en-US" baseline="0" dirty="0" smtClean="0"/>
          </a:p>
          <a:p>
            <a:pPr marL="0" indent="0">
              <a:buNone/>
            </a:pPr>
            <a:r>
              <a:rPr lang="en-US" baseline="0" dirty="0" smtClean="0"/>
              <a:t>This is a scalable solution.  Can easily apply many more sources of uncertainty to the baseline model – e.g. HVAC system types, insulation, occupancy density and schedules, etc.  Easy to apply additional ECM.  Easy to apply additional ECMs as well.</a:t>
            </a:r>
          </a:p>
          <a:p>
            <a:pPr marL="0" indent="0">
              <a:buNone/>
            </a:pPr>
            <a:endParaRPr lang="en-US" baseline="0" dirty="0" smtClean="0"/>
          </a:p>
          <a:p>
            <a:pPr marL="0" indent="0">
              <a:buNone/>
            </a:pPr>
            <a:r>
              <a:rPr lang="en-US" baseline="0" dirty="0" smtClean="0"/>
              <a:t>Note that distributions aren’t simply shifted to lower EUI ranges.  The width of the distributions changes depending upon which measure is applied.  This demonstrates that we can quantify the uncertainty in expected energy savings associated with specific measures, and provides guidance on determining if a measure’s savings could be deemed or should be calculated on a custom basis.  These nonlinear effects will become more pronounced as additional sources of uncertainty are added in establishing the baseline family.</a:t>
            </a:r>
            <a:endParaRPr lang="en-US" dirty="0"/>
          </a:p>
        </p:txBody>
      </p:sp>
      <p:sp>
        <p:nvSpPr>
          <p:cNvPr id="4" name="Slide Number Placeholder 3"/>
          <p:cNvSpPr>
            <a:spLocks noGrp="1"/>
          </p:cNvSpPr>
          <p:nvPr>
            <p:ph type="sldNum" sz="quarter" idx="10"/>
          </p:nvPr>
        </p:nvSpPr>
        <p:spPr/>
        <p:txBody>
          <a:bodyPr/>
          <a:lstStyle/>
          <a:p>
            <a:fld id="{7CD645B7-0B3A-4239-8069-075A43B72B67}" type="slidenum">
              <a:rPr lang="en-US" smtClean="0"/>
              <a:pPr/>
              <a:t>3</a:t>
            </a:fld>
            <a:endParaRPr lang="en-US" dirty="0"/>
          </a:p>
        </p:txBody>
      </p:sp>
    </p:spTree>
    <p:extLst>
      <p:ext uri="{BB962C8B-B14F-4D97-AF65-F5344CB8AC3E}">
        <p14:creationId xmlns:p14="http://schemas.microsoft.com/office/powerpoint/2010/main" val="149256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ERV</a:t>
            </a:r>
            <a:r>
              <a:rPr lang="en-US" baseline="0" dirty="0" smtClean="0"/>
              <a:t> savings in the 90.1-2004 case are negligible due to increased fan loads.</a:t>
            </a:r>
          </a:p>
          <a:p>
            <a:endParaRPr lang="en-US" baseline="0" dirty="0" smtClean="0"/>
          </a:p>
          <a:p>
            <a:r>
              <a:rPr lang="en-US" baseline="0" dirty="0" smtClean="0"/>
              <a:t>These losses are offset by higher fan efficiencies and improved controls in the 90.1-2010 baseline making ERV of benefit.</a:t>
            </a:r>
          </a:p>
          <a:p>
            <a:endParaRPr lang="en-US" dirty="0" smtClean="0"/>
          </a:p>
          <a:p>
            <a:r>
              <a:rPr lang="en-US" dirty="0" smtClean="0"/>
              <a:t>When measures are applied to a calibrated model, the savings relative to the building’s current conditions may be calculated</a:t>
            </a:r>
            <a:r>
              <a:rPr lang="en-US" baseline="0" dirty="0" smtClean="0"/>
              <a:t> with greater confidence.</a:t>
            </a:r>
            <a:endParaRPr lang="en-US" dirty="0" smtClean="0"/>
          </a:p>
          <a:p>
            <a:endParaRPr lang="en-US" dirty="0"/>
          </a:p>
        </p:txBody>
      </p:sp>
      <p:sp>
        <p:nvSpPr>
          <p:cNvPr id="4" name="Slide Number Placeholder 3"/>
          <p:cNvSpPr>
            <a:spLocks noGrp="1"/>
          </p:cNvSpPr>
          <p:nvPr>
            <p:ph type="sldNum" sz="quarter" idx="10"/>
          </p:nvPr>
        </p:nvSpPr>
        <p:spPr/>
        <p:txBody>
          <a:bodyPr/>
          <a:lstStyle/>
          <a:p>
            <a:fld id="{7CD645B7-0B3A-4239-8069-075A43B72B67}" type="slidenum">
              <a:rPr lang="en-US" smtClean="0"/>
              <a:pPr/>
              <a:t>4</a:t>
            </a:fld>
            <a:endParaRPr lang="en-US" dirty="0"/>
          </a:p>
        </p:txBody>
      </p:sp>
    </p:spTree>
    <p:extLst>
      <p:ext uri="{BB962C8B-B14F-4D97-AF65-F5344CB8AC3E}">
        <p14:creationId xmlns:p14="http://schemas.microsoft.com/office/powerpoint/2010/main" val="234462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mp; Content -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4343400" y="6685450"/>
            <a:ext cx="457200" cy="152400"/>
          </a:xfrm>
          <a:prstGeom prst="rect">
            <a:avLst/>
          </a:prstGeom>
        </p:spPr>
        <p:txBody>
          <a:bodyPr/>
          <a:lstStyle/>
          <a:p>
            <a:fld id="{01E6FE95-410A-5D40-8E9D-81F2CD790443}" type="slidenum">
              <a:rPr lang="en-US" smtClean="0"/>
              <a:pPr/>
              <a:t>‹#›</a:t>
            </a:fld>
            <a:endParaRPr lang="en-US" dirty="0"/>
          </a:p>
        </p:txBody>
      </p:sp>
      <p:sp>
        <p:nvSpPr>
          <p:cNvPr id="4" name="Content Placeholder 2"/>
          <p:cNvSpPr>
            <a:spLocks noGrp="1"/>
          </p:cNvSpPr>
          <p:nvPr>
            <p:ph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8382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7156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22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bluebaseline.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647688"/>
            <a:ext cx="9144000" cy="216842"/>
          </a:xfrm>
          <a:prstGeom prst="rect">
            <a:avLst/>
          </a:prstGeom>
        </p:spPr>
      </p:pic>
      <p:sp>
        <p:nvSpPr>
          <p:cNvPr id="6" name="TextBox 5"/>
          <p:cNvSpPr txBox="1"/>
          <p:nvPr/>
        </p:nvSpPr>
        <p:spPr>
          <a:xfrm>
            <a:off x="8305800" y="6629400"/>
            <a:ext cx="381000"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52F19B7-D418-4022-ADCB-81F2774CAD6C}" type="slidenum">
              <a:rPr lang="en-US" sz="1100"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100" dirty="0" smtClean="0">
              <a:solidFill>
                <a:schemeClr val="bg1"/>
              </a:solidFill>
            </a:endParaRPr>
          </a:p>
        </p:txBody>
      </p:sp>
    </p:spTree>
  </p:cSld>
  <p:clrMap bg1="dk1" tx1="lt1" bg2="dk2" tx2="lt2" accent1="accent1" accent2="accent2" accent3="accent3" accent4="accent4" accent5="accent5" accent6="accent6" hlink="hlink" folHlink="folHlink"/>
  <p:sldLayoutIdLst>
    <p:sldLayoutId id="2147483667" r:id="rId1"/>
    <p:sldLayoutId id="2147483671" r:id="rId2"/>
    <p:sldLayoutId id="2147483689" r:id="rId3"/>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noChangeArrowheads="1"/>
          </p:cNvPicPr>
          <p:nvPr/>
        </p:nvPicPr>
        <p:blipFill>
          <a:blip r:embed="rId3" cstate="screen">
            <a:clrChange>
              <a:clrFrom>
                <a:srgbClr val="D2D0B9"/>
              </a:clrFrom>
              <a:clrTo>
                <a:srgbClr val="D2D0B9">
                  <a:alpha val="0"/>
                </a:srgbClr>
              </a:clrTo>
            </a:clrChange>
            <a:extLst>
              <a:ext uri="{28A0092B-C50C-407E-A947-70E740481C1C}">
                <a14:useLocalDpi xmlns:a14="http://schemas.microsoft.com/office/drawing/2010/main"/>
              </a:ext>
            </a:extLst>
          </a:blip>
          <a:srcRect/>
          <a:stretch>
            <a:fillRect/>
          </a:stretch>
        </p:blipFill>
        <p:spPr bwMode="auto">
          <a:xfrm>
            <a:off x="103659" y="3173140"/>
            <a:ext cx="2595035" cy="115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44" name="Right Arrow 43"/>
          <p:cNvSpPr/>
          <p:nvPr/>
        </p:nvSpPr>
        <p:spPr>
          <a:xfrm rot="5400000">
            <a:off x="679681" y="2412878"/>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2" name="Right Arrow 21"/>
          <p:cNvSpPr/>
          <p:nvPr/>
        </p:nvSpPr>
        <p:spPr>
          <a:xfrm rot="16200000">
            <a:off x="678464" y="4316555"/>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5" name="Rectangle 24"/>
          <p:cNvSpPr/>
          <p:nvPr/>
        </p:nvSpPr>
        <p:spPr>
          <a:xfrm>
            <a:off x="355290" y="884416"/>
            <a:ext cx="2124183" cy="21014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normAutofit fontScale="90000"/>
          </a:bodyPr>
          <a:lstStyle/>
          <a:p>
            <a:r>
              <a:rPr lang="en-US" dirty="0" smtClean="0"/>
              <a:t>Beyond Single Point Analysis</a:t>
            </a:r>
            <a:endParaRPr lang="en-US" dirty="0"/>
          </a:p>
        </p:txBody>
      </p:sp>
      <p:grpSp>
        <p:nvGrpSpPr>
          <p:cNvPr id="23" name="Group 22"/>
          <p:cNvGrpSpPr/>
          <p:nvPr/>
        </p:nvGrpSpPr>
        <p:grpSpPr>
          <a:xfrm>
            <a:off x="347731" y="876805"/>
            <a:ext cx="2161979" cy="2138079"/>
            <a:chOff x="2796966" y="1096018"/>
            <a:chExt cx="2161979" cy="2138079"/>
          </a:xfrm>
        </p:grpSpPr>
        <p:pic>
          <p:nvPicPr>
            <p:cNvPr id="2" name="Picture 1" descr="WWR.png"/>
            <p:cNvPicPr>
              <a:picLocks noChangeAspect="1"/>
            </p:cNvPicPr>
            <p:nvPr/>
          </p:nvPicPr>
          <p:blipFill rotWithShape="1">
            <a:blip r:embed="rId4">
              <a:extLst>
                <a:ext uri="{28A0092B-C50C-407E-A947-70E740481C1C}">
                  <a14:useLocalDpi xmlns:a14="http://schemas.microsoft.com/office/drawing/2010/main" val="0"/>
                </a:ext>
              </a:extLst>
            </a:blip>
            <a:srcRect l="7044" t="6944" b="8790"/>
            <a:stretch/>
          </p:blipFill>
          <p:spPr>
            <a:xfrm>
              <a:off x="2834478" y="1111189"/>
              <a:ext cx="2124467" cy="1972927"/>
            </a:xfrm>
            <a:prstGeom prst="rect">
              <a:avLst/>
            </a:prstGeom>
          </p:spPr>
        </p:pic>
        <p:pic>
          <p:nvPicPr>
            <p:cNvPr id="3" name="Picture 2" descr="WWR2.png"/>
            <p:cNvPicPr>
              <a:picLocks noChangeAspect="1"/>
            </p:cNvPicPr>
            <p:nvPr/>
          </p:nvPicPr>
          <p:blipFill rotWithShape="1">
            <a:blip r:embed="rId5">
              <a:alphaModFix amt="54000"/>
              <a:extLst>
                <a:ext uri="{28A0092B-C50C-407E-A947-70E740481C1C}">
                  <a14:useLocalDpi xmlns:a14="http://schemas.microsoft.com/office/drawing/2010/main" val="0"/>
                </a:ext>
              </a:extLst>
            </a:blip>
            <a:srcRect l="12720" t="10139" r="7327" b="12367"/>
            <a:stretch/>
          </p:blipFill>
          <p:spPr>
            <a:xfrm>
              <a:off x="2902797" y="1201898"/>
              <a:ext cx="1761334" cy="1829304"/>
            </a:xfrm>
            <a:prstGeom prst="rect">
              <a:avLst/>
            </a:prstGeom>
          </p:spPr>
        </p:pic>
        <p:sp>
          <p:nvSpPr>
            <p:cNvPr id="11" name="TextBox 10"/>
            <p:cNvSpPr txBox="1"/>
            <p:nvPr/>
          </p:nvSpPr>
          <p:spPr>
            <a:xfrm>
              <a:off x="2950419" y="3018653"/>
              <a:ext cx="366557" cy="215444"/>
            </a:xfrm>
            <a:prstGeom prst="rect">
              <a:avLst/>
            </a:prstGeom>
            <a:noFill/>
          </p:spPr>
          <p:txBody>
            <a:bodyPr wrap="none" rtlCol="0" anchor="ctr">
              <a:spAutoFit/>
            </a:bodyPr>
            <a:lstStyle/>
            <a:p>
              <a:pPr algn="ctr"/>
              <a:r>
                <a:rPr lang="en-US" sz="800" dirty="0" smtClean="0">
                  <a:solidFill>
                    <a:srgbClr val="060A0B"/>
                  </a:solidFill>
                </a:rPr>
                <a:t>0.20</a:t>
              </a:r>
            </a:p>
          </p:txBody>
        </p:sp>
        <p:sp>
          <p:nvSpPr>
            <p:cNvPr id="26" name="TextBox 25"/>
            <p:cNvSpPr txBox="1"/>
            <p:nvPr/>
          </p:nvSpPr>
          <p:spPr>
            <a:xfrm>
              <a:off x="3291804" y="3018653"/>
              <a:ext cx="366557" cy="215444"/>
            </a:xfrm>
            <a:prstGeom prst="rect">
              <a:avLst/>
            </a:prstGeom>
            <a:noFill/>
          </p:spPr>
          <p:txBody>
            <a:bodyPr wrap="none" rtlCol="0" anchor="ctr">
              <a:spAutoFit/>
            </a:bodyPr>
            <a:lstStyle/>
            <a:p>
              <a:pPr algn="ctr"/>
              <a:r>
                <a:rPr lang="en-US" sz="800" dirty="0" smtClean="0">
                  <a:solidFill>
                    <a:srgbClr val="060A0B"/>
                  </a:solidFill>
                </a:rPr>
                <a:t>0.25</a:t>
              </a:r>
            </a:p>
          </p:txBody>
        </p:sp>
        <p:sp>
          <p:nvSpPr>
            <p:cNvPr id="27" name="TextBox 26"/>
            <p:cNvSpPr txBox="1"/>
            <p:nvPr/>
          </p:nvSpPr>
          <p:spPr>
            <a:xfrm>
              <a:off x="3647093" y="3018653"/>
              <a:ext cx="366557" cy="215444"/>
            </a:xfrm>
            <a:prstGeom prst="rect">
              <a:avLst/>
            </a:prstGeom>
            <a:noFill/>
          </p:spPr>
          <p:txBody>
            <a:bodyPr wrap="none" rtlCol="0" anchor="ctr">
              <a:spAutoFit/>
            </a:bodyPr>
            <a:lstStyle/>
            <a:p>
              <a:pPr algn="ctr"/>
              <a:r>
                <a:rPr lang="en-US" sz="800" dirty="0" smtClean="0">
                  <a:solidFill>
                    <a:srgbClr val="060A0B"/>
                  </a:solidFill>
                </a:rPr>
                <a:t>0.30</a:t>
              </a:r>
            </a:p>
          </p:txBody>
        </p:sp>
        <p:sp>
          <p:nvSpPr>
            <p:cNvPr id="31" name="TextBox 30"/>
            <p:cNvSpPr txBox="1"/>
            <p:nvPr/>
          </p:nvSpPr>
          <p:spPr>
            <a:xfrm>
              <a:off x="3988478" y="3018653"/>
              <a:ext cx="366557" cy="215444"/>
            </a:xfrm>
            <a:prstGeom prst="rect">
              <a:avLst/>
            </a:prstGeom>
            <a:noFill/>
          </p:spPr>
          <p:txBody>
            <a:bodyPr wrap="none" rtlCol="0" anchor="ctr">
              <a:spAutoFit/>
            </a:bodyPr>
            <a:lstStyle/>
            <a:p>
              <a:pPr algn="ctr"/>
              <a:r>
                <a:rPr lang="en-US" sz="800" dirty="0" smtClean="0">
                  <a:solidFill>
                    <a:srgbClr val="060A0B"/>
                  </a:solidFill>
                </a:rPr>
                <a:t>0.35</a:t>
              </a:r>
            </a:p>
          </p:txBody>
        </p:sp>
        <p:sp>
          <p:nvSpPr>
            <p:cNvPr id="32" name="TextBox 31"/>
            <p:cNvSpPr txBox="1"/>
            <p:nvPr/>
          </p:nvSpPr>
          <p:spPr>
            <a:xfrm>
              <a:off x="4328648" y="3018653"/>
              <a:ext cx="366557" cy="215444"/>
            </a:xfrm>
            <a:prstGeom prst="rect">
              <a:avLst/>
            </a:prstGeom>
            <a:noFill/>
          </p:spPr>
          <p:txBody>
            <a:bodyPr wrap="none" rtlCol="0" anchor="ctr">
              <a:spAutoFit/>
            </a:bodyPr>
            <a:lstStyle/>
            <a:p>
              <a:pPr algn="ctr"/>
              <a:r>
                <a:rPr lang="en-US" sz="800" dirty="0" smtClean="0">
                  <a:solidFill>
                    <a:srgbClr val="060A0B"/>
                  </a:solidFill>
                </a:rPr>
                <a:t>0.40</a:t>
              </a:r>
            </a:p>
          </p:txBody>
        </p:sp>
        <p:sp>
          <p:nvSpPr>
            <p:cNvPr id="33" name="TextBox 32"/>
            <p:cNvSpPr txBox="1"/>
            <p:nvPr/>
          </p:nvSpPr>
          <p:spPr>
            <a:xfrm>
              <a:off x="2796966" y="1096018"/>
              <a:ext cx="967601" cy="584776"/>
            </a:xfrm>
            <a:prstGeom prst="rect">
              <a:avLst/>
            </a:prstGeom>
            <a:noFill/>
          </p:spPr>
          <p:txBody>
            <a:bodyPr wrap="square" rtlCol="0" anchor="ctr">
              <a:spAutoFit/>
            </a:bodyPr>
            <a:lstStyle/>
            <a:p>
              <a:pPr algn="ctr"/>
              <a:r>
                <a:rPr lang="en-US" sz="800" dirty="0" smtClean="0">
                  <a:solidFill>
                    <a:srgbClr val="060A0B"/>
                  </a:solidFill>
                </a:rPr>
                <a:t>Window-to-Wall Ratio Probability Density Function (PDF)</a:t>
              </a:r>
            </a:p>
          </p:txBody>
        </p:sp>
      </p:grpSp>
      <p:grpSp>
        <p:nvGrpSpPr>
          <p:cNvPr id="21" name="Group 20"/>
          <p:cNvGrpSpPr/>
          <p:nvPr/>
        </p:nvGrpSpPr>
        <p:grpSpPr>
          <a:xfrm>
            <a:off x="424537" y="4422078"/>
            <a:ext cx="2062494" cy="2150585"/>
            <a:chOff x="2820857" y="3288213"/>
            <a:chExt cx="2062494" cy="2150585"/>
          </a:xfrm>
        </p:grpSpPr>
        <p:grpSp>
          <p:nvGrpSpPr>
            <p:cNvPr id="17" name="Group 16"/>
            <p:cNvGrpSpPr/>
            <p:nvPr/>
          </p:nvGrpSpPr>
          <p:grpSpPr>
            <a:xfrm>
              <a:off x="2827204" y="3288213"/>
              <a:ext cx="2056147" cy="2003162"/>
              <a:chOff x="2819644" y="3537663"/>
              <a:chExt cx="2139302" cy="2008718"/>
            </a:xfrm>
          </p:grpSpPr>
          <p:pic>
            <p:nvPicPr>
              <p:cNvPr id="14" name="Picture 13" descr="Infiltration.png"/>
              <p:cNvPicPr>
                <a:picLocks noChangeAspect="1"/>
              </p:cNvPicPr>
              <p:nvPr/>
            </p:nvPicPr>
            <p:blipFill rotWithShape="1">
              <a:blip r:embed="rId6">
                <a:extLst>
                  <a:ext uri="{28A0092B-C50C-407E-A947-70E740481C1C}">
                    <a14:useLocalDpi xmlns:a14="http://schemas.microsoft.com/office/drawing/2010/main" val="0"/>
                  </a:ext>
                </a:extLst>
              </a:blip>
              <a:srcRect l="6683" t="6921" r="3338" b="8592"/>
              <a:stretch/>
            </p:blipFill>
            <p:spPr>
              <a:xfrm>
                <a:off x="2819644" y="3537663"/>
                <a:ext cx="2139302" cy="2008718"/>
              </a:xfrm>
              <a:prstGeom prst="rect">
                <a:avLst/>
              </a:prstGeom>
            </p:spPr>
          </p:pic>
          <p:pic>
            <p:nvPicPr>
              <p:cNvPr id="15" name="Picture 14" descr="Infiltration2.png"/>
              <p:cNvPicPr>
                <a:picLocks noChangeAspect="1"/>
              </p:cNvPicPr>
              <p:nvPr/>
            </p:nvPicPr>
            <p:blipFill rotWithShape="1">
              <a:blip r:embed="rId7">
                <a:alphaModFix amt="52000"/>
                <a:extLst>
                  <a:ext uri="{28A0092B-C50C-407E-A947-70E740481C1C}">
                    <a14:useLocalDpi xmlns:a14="http://schemas.microsoft.com/office/drawing/2010/main" val="0"/>
                  </a:ext>
                </a:extLst>
              </a:blip>
              <a:srcRect l="10603" t="10835" r="6813" b="13053"/>
              <a:stretch/>
            </p:blipFill>
            <p:spPr>
              <a:xfrm>
                <a:off x="2872561" y="3605694"/>
                <a:ext cx="2025910" cy="1867100"/>
              </a:xfrm>
              <a:prstGeom prst="rect">
                <a:avLst/>
              </a:prstGeom>
            </p:spPr>
          </p:pic>
        </p:grpSp>
        <p:sp>
          <p:nvSpPr>
            <p:cNvPr id="37" name="TextBox 36"/>
            <p:cNvSpPr txBox="1"/>
            <p:nvPr/>
          </p:nvSpPr>
          <p:spPr>
            <a:xfrm>
              <a:off x="2820860" y="3329339"/>
              <a:ext cx="747165" cy="338554"/>
            </a:xfrm>
            <a:prstGeom prst="rect">
              <a:avLst/>
            </a:prstGeom>
            <a:noFill/>
          </p:spPr>
          <p:txBody>
            <a:bodyPr wrap="square" rtlCol="0" anchor="ctr">
              <a:spAutoFit/>
            </a:bodyPr>
            <a:lstStyle/>
            <a:p>
              <a:pPr algn="ctr"/>
              <a:r>
                <a:rPr lang="en-US" sz="800" dirty="0" smtClean="0">
                  <a:solidFill>
                    <a:srgbClr val="060A0B"/>
                  </a:solidFill>
                </a:rPr>
                <a:t>Infiltration % Change PDF</a:t>
              </a:r>
            </a:p>
          </p:txBody>
        </p:sp>
        <p:sp>
          <p:nvSpPr>
            <p:cNvPr id="38" name="TextBox 37"/>
            <p:cNvSpPr txBox="1"/>
            <p:nvPr/>
          </p:nvSpPr>
          <p:spPr>
            <a:xfrm>
              <a:off x="2820857" y="5223354"/>
              <a:ext cx="325730" cy="215444"/>
            </a:xfrm>
            <a:prstGeom prst="rect">
              <a:avLst/>
            </a:prstGeom>
            <a:noFill/>
          </p:spPr>
          <p:txBody>
            <a:bodyPr wrap="none" rtlCol="0" anchor="ctr">
              <a:spAutoFit/>
            </a:bodyPr>
            <a:lstStyle/>
            <a:p>
              <a:pPr algn="ctr"/>
              <a:r>
                <a:rPr lang="en-US" sz="800" dirty="0" smtClean="0">
                  <a:solidFill>
                    <a:srgbClr val="060A0B"/>
                  </a:solidFill>
                </a:rPr>
                <a:t>-40</a:t>
              </a:r>
            </a:p>
          </p:txBody>
        </p:sp>
        <p:sp>
          <p:nvSpPr>
            <p:cNvPr id="39" name="TextBox 38"/>
            <p:cNvSpPr txBox="1"/>
            <p:nvPr/>
          </p:nvSpPr>
          <p:spPr>
            <a:xfrm>
              <a:off x="3237832" y="5223354"/>
              <a:ext cx="325730"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0" name="TextBox 39"/>
            <p:cNvSpPr txBox="1"/>
            <p:nvPr/>
          </p:nvSpPr>
          <p:spPr>
            <a:xfrm>
              <a:off x="4155903" y="5223354"/>
              <a:ext cx="288661"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1" name="TextBox 40"/>
            <p:cNvSpPr txBox="1"/>
            <p:nvPr/>
          </p:nvSpPr>
          <p:spPr>
            <a:xfrm>
              <a:off x="3737143" y="5223354"/>
              <a:ext cx="236663" cy="215444"/>
            </a:xfrm>
            <a:prstGeom prst="rect">
              <a:avLst/>
            </a:prstGeom>
            <a:noFill/>
          </p:spPr>
          <p:txBody>
            <a:bodyPr wrap="none" rtlCol="0" anchor="ctr">
              <a:spAutoFit/>
            </a:bodyPr>
            <a:lstStyle/>
            <a:p>
              <a:pPr algn="ctr"/>
              <a:r>
                <a:rPr lang="en-US" sz="800" dirty="0" smtClean="0">
                  <a:solidFill>
                    <a:srgbClr val="060A0B"/>
                  </a:solidFill>
                </a:rPr>
                <a:t>0</a:t>
              </a:r>
            </a:p>
          </p:txBody>
        </p:sp>
        <p:sp>
          <p:nvSpPr>
            <p:cNvPr id="42" name="TextBox 41"/>
            <p:cNvSpPr txBox="1"/>
            <p:nvPr/>
          </p:nvSpPr>
          <p:spPr>
            <a:xfrm>
              <a:off x="4588012" y="5223354"/>
              <a:ext cx="288661" cy="215444"/>
            </a:xfrm>
            <a:prstGeom prst="rect">
              <a:avLst/>
            </a:prstGeom>
            <a:noFill/>
          </p:spPr>
          <p:txBody>
            <a:bodyPr wrap="none" rtlCol="0" anchor="ctr">
              <a:spAutoFit/>
            </a:bodyPr>
            <a:lstStyle/>
            <a:p>
              <a:pPr algn="ctr"/>
              <a:r>
                <a:rPr lang="en-US" sz="800" dirty="0" smtClean="0">
                  <a:solidFill>
                    <a:srgbClr val="060A0B"/>
                  </a:solidFill>
                </a:rPr>
                <a:t>40</a:t>
              </a:r>
            </a:p>
          </p:txBody>
        </p:sp>
      </p:grpSp>
      <p:cxnSp>
        <p:nvCxnSpPr>
          <p:cNvPr id="112" name="Straight Arrow Connector 111"/>
          <p:cNvCxnSpPr/>
          <p:nvPr/>
        </p:nvCxnSpPr>
        <p:spPr>
          <a:xfrm flipH="1" flipV="1">
            <a:off x="1458960" y="5828073"/>
            <a:ext cx="1436278" cy="332599"/>
          </a:xfrm>
          <a:prstGeom prst="straightConnector1">
            <a:avLst/>
          </a:prstGeom>
          <a:ln w="19050" cmpd="sng">
            <a:solidFill>
              <a:srgbClr val="FF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288977" y="2575726"/>
            <a:ext cx="4203006" cy="2031325"/>
          </a:xfrm>
          <a:prstGeom prst="rect">
            <a:avLst/>
          </a:prstGeom>
          <a:noFill/>
        </p:spPr>
        <p:txBody>
          <a:bodyPr wrap="square" rtlCol="0" anchor="ctr">
            <a:spAutoFit/>
          </a:bodyPr>
          <a:lstStyle/>
          <a:p>
            <a:pPr algn="ctr"/>
            <a:r>
              <a:rPr lang="en-US" dirty="0" smtClean="0">
                <a:solidFill>
                  <a:srgbClr val="060A0B"/>
                </a:solidFill>
              </a:rPr>
              <a:t>OpenStudio and EnergyPlus enable analysis that considers uncertainty in the baseline building.</a:t>
            </a:r>
          </a:p>
          <a:p>
            <a:pPr algn="ctr"/>
            <a:endParaRPr lang="en-US" dirty="0">
              <a:solidFill>
                <a:srgbClr val="060A0B"/>
              </a:solidFill>
            </a:endParaRPr>
          </a:p>
          <a:p>
            <a:pPr algn="ctr"/>
            <a:r>
              <a:rPr lang="en-US" dirty="0" smtClean="0">
                <a:solidFill>
                  <a:srgbClr val="060A0B"/>
                </a:solidFill>
              </a:rPr>
              <a:t>This illustrative example is built with DOE’s medium office prototype building model and two typical sources of variability.</a:t>
            </a:r>
          </a:p>
        </p:txBody>
      </p:sp>
      <p:sp>
        <p:nvSpPr>
          <p:cNvPr id="116" name="TextBox 115"/>
          <p:cNvSpPr txBox="1"/>
          <p:nvPr/>
        </p:nvSpPr>
        <p:spPr>
          <a:xfrm>
            <a:off x="2866215" y="5997619"/>
            <a:ext cx="2145648" cy="415498"/>
          </a:xfrm>
          <a:prstGeom prst="rect">
            <a:avLst/>
          </a:prstGeom>
          <a:noFill/>
        </p:spPr>
        <p:txBody>
          <a:bodyPr wrap="square" rtlCol="0" anchor="ctr">
            <a:spAutoFit/>
          </a:bodyPr>
          <a:lstStyle/>
          <a:p>
            <a:pPr algn="ctr"/>
            <a:r>
              <a:rPr lang="en-US" sz="1050" dirty="0" smtClean="0">
                <a:solidFill>
                  <a:srgbClr val="060A0B"/>
                </a:solidFill>
              </a:rPr>
              <a:t>Red lines denote “nominal” (DEER-like) model results absent variability</a:t>
            </a:r>
          </a:p>
        </p:txBody>
      </p:sp>
    </p:spTree>
    <p:extLst>
      <p:ext uri="{BB962C8B-B14F-4D97-AF65-F5344CB8AC3E}">
        <p14:creationId xmlns:p14="http://schemas.microsoft.com/office/powerpoint/2010/main" val="42472405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ight Arrow 45"/>
          <p:cNvSpPr/>
          <p:nvPr/>
        </p:nvSpPr>
        <p:spPr>
          <a:xfrm rot="19800000">
            <a:off x="1938415" y="2895357"/>
            <a:ext cx="1583519" cy="539114"/>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pic>
        <p:nvPicPr>
          <p:cNvPr id="20" name="Picture 19"/>
          <p:cNvPicPr>
            <a:picLocks noChangeAspect="1" noChangeArrowheads="1"/>
          </p:cNvPicPr>
          <p:nvPr/>
        </p:nvPicPr>
        <p:blipFill>
          <a:blip r:embed="rId3" cstate="screen">
            <a:clrChange>
              <a:clrFrom>
                <a:srgbClr val="D2D0B9"/>
              </a:clrFrom>
              <a:clrTo>
                <a:srgbClr val="D2D0B9">
                  <a:alpha val="0"/>
                </a:srgbClr>
              </a:clrTo>
            </a:clrChange>
            <a:extLst>
              <a:ext uri="{28A0092B-C50C-407E-A947-70E740481C1C}">
                <a14:useLocalDpi xmlns:a14="http://schemas.microsoft.com/office/drawing/2010/main"/>
              </a:ext>
            </a:extLst>
          </a:blip>
          <a:srcRect/>
          <a:stretch>
            <a:fillRect/>
          </a:stretch>
        </p:blipFill>
        <p:spPr bwMode="auto">
          <a:xfrm>
            <a:off x="103659" y="3173140"/>
            <a:ext cx="2595035" cy="115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44" name="Right Arrow 43"/>
          <p:cNvSpPr/>
          <p:nvPr/>
        </p:nvSpPr>
        <p:spPr>
          <a:xfrm rot="5400000">
            <a:off x="679681" y="2412878"/>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2" name="Right Arrow 21"/>
          <p:cNvSpPr/>
          <p:nvPr/>
        </p:nvSpPr>
        <p:spPr>
          <a:xfrm rot="16200000">
            <a:off x="678464" y="4316555"/>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5" name="Rectangle 24"/>
          <p:cNvSpPr/>
          <p:nvPr/>
        </p:nvSpPr>
        <p:spPr>
          <a:xfrm>
            <a:off x="355290" y="884416"/>
            <a:ext cx="2124183" cy="21014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normAutofit fontScale="90000"/>
          </a:bodyPr>
          <a:lstStyle/>
          <a:p>
            <a:r>
              <a:rPr lang="en-US" dirty="0" smtClean="0"/>
              <a:t>Beyond Single Point Analysis</a:t>
            </a:r>
            <a:endParaRPr lang="en-US" dirty="0"/>
          </a:p>
        </p:txBody>
      </p:sp>
      <p:grpSp>
        <p:nvGrpSpPr>
          <p:cNvPr id="23" name="Group 22"/>
          <p:cNvGrpSpPr/>
          <p:nvPr/>
        </p:nvGrpSpPr>
        <p:grpSpPr>
          <a:xfrm>
            <a:off x="347731" y="876805"/>
            <a:ext cx="2161979" cy="2138079"/>
            <a:chOff x="2796966" y="1096018"/>
            <a:chExt cx="2161979" cy="2138079"/>
          </a:xfrm>
        </p:grpSpPr>
        <p:pic>
          <p:nvPicPr>
            <p:cNvPr id="2" name="Picture 1" descr="WWR.png"/>
            <p:cNvPicPr>
              <a:picLocks noChangeAspect="1"/>
            </p:cNvPicPr>
            <p:nvPr/>
          </p:nvPicPr>
          <p:blipFill rotWithShape="1">
            <a:blip r:embed="rId4">
              <a:extLst>
                <a:ext uri="{28A0092B-C50C-407E-A947-70E740481C1C}">
                  <a14:useLocalDpi xmlns:a14="http://schemas.microsoft.com/office/drawing/2010/main" val="0"/>
                </a:ext>
              </a:extLst>
            </a:blip>
            <a:srcRect l="7044" t="6944" b="8790"/>
            <a:stretch/>
          </p:blipFill>
          <p:spPr>
            <a:xfrm>
              <a:off x="2834478" y="1111189"/>
              <a:ext cx="2124467" cy="1972927"/>
            </a:xfrm>
            <a:prstGeom prst="rect">
              <a:avLst/>
            </a:prstGeom>
          </p:spPr>
        </p:pic>
        <p:pic>
          <p:nvPicPr>
            <p:cNvPr id="3" name="Picture 2" descr="WWR2.png"/>
            <p:cNvPicPr>
              <a:picLocks noChangeAspect="1"/>
            </p:cNvPicPr>
            <p:nvPr/>
          </p:nvPicPr>
          <p:blipFill rotWithShape="1">
            <a:blip r:embed="rId5">
              <a:alphaModFix amt="54000"/>
              <a:extLst>
                <a:ext uri="{28A0092B-C50C-407E-A947-70E740481C1C}">
                  <a14:useLocalDpi xmlns:a14="http://schemas.microsoft.com/office/drawing/2010/main" val="0"/>
                </a:ext>
              </a:extLst>
            </a:blip>
            <a:srcRect l="12720" t="10139" r="7327" b="12367"/>
            <a:stretch/>
          </p:blipFill>
          <p:spPr>
            <a:xfrm>
              <a:off x="2902797" y="1201898"/>
              <a:ext cx="1761334" cy="1829304"/>
            </a:xfrm>
            <a:prstGeom prst="rect">
              <a:avLst/>
            </a:prstGeom>
          </p:spPr>
        </p:pic>
        <p:sp>
          <p:nvSpPr>
            <p:cNvPr id="11" name="TextBox 10"/>
            <p:cNvSpPr txBox="1"/>
            <p:nvPr/>
          </p:nvSpPr>
          <p:spPr>
            <a:xfrm>
              <a:off x="2950419" y="3018653"/>
              <a:ext cx="366557" cy="215444"/>
            </a:xfrm>
            <a:prstGeom prst="rect">
              <a:avLst/>
            </a:prstGeom>
            <a:noFill/>
          </p:spPr>
          <p:txBody>
            <a:bodyPr wrap="none" rtlCol="0" anchor="ctr">
              <a:spAutoFit/>
            </a:bodyPr>
            <a:lstStyle/>
            <a:p>
              <a:pPr algn="ctr"/>
              <a:r>
                <a:rPr lang="en-US" sz="800" dirty="0" smtClean="0">
                  <a:solidFill>
                    <a:srgbClr val="060A0B"/>
                  </a:solidFill>
                </a:rPr>
                <a:t>0.20</a:t>
              </a:r>
            </a:p>
          </p:txBody>
        </p:sp>
        <p:sp>
          <p:nvSpPr>
            <p:cNvPr id="26" name="TextBox 25"/>
            <p:cNvSpPr txBox="1"/>
            <p:nvPr/>
          </p:nvSpPr>
          <p:spPr>
            <a:xfrm>
              <a:off x="3291804" y="3018653"/>
              <a:ext cx="366557" cy="215444"/>
            </a:xfrm>
            <a:prstGeom prst="rect">
              <a:avLst/>
            </a:prstGeom>
            <a:noFill/>
          </p:spPr>
          <p:txBody>
            <a:bodyPr wrap="none" rtlCol="0" anchor="ctr">
              <a:spAutoFit/>
            </a:bodyPr>
            <a:lstStyle/>
            <a:p>
              <a:pPr algn="ctr"/>
              <a:r>
                <a:rPr lang="en-US" sz="800" dirty="0" smtClean="0">
                  <a:solidFill>
                    <a:srgbClr val="060A0B"/>
                  </a:solidFill>
                </a:rPr>
                <a:t>0.25</a:t>
              </a:r>
            </a:p>
          </p:txBody>
        </p:sp>
        <p:sp>
          <p:nvSpPr>
            <p:cNvPr id="27" name="TextBox 26"/>
            <p:cNvSpPr txBox="1"/>
            <p:nvPr/>
          </p:nvSpPr>
          <p:spPr>
            <a:xfrm>
              <a:off x="3647093" y="3018653"/>
              <a:ext cx="366557" cy="215444"/>
            </a:xfrm>
            <a:prstGeom prst="rect">
              <a:avLst/>
            </a:prstGeom>
            <a:noFill/>
          </p:spPr>
          <p:txBody>
            <a:bodyPr wrap="none" rtlCol="0" anchor="ctr">
              <a:spAutoFit/>
            </a:bodyPr>
            <a:lstStyle/>
            <a:p>
              <a:pPr algn="ctr"/>
              <a:r>
                <a:rPr lang="en-US" sz="800" dirty="0" smtClean="0">
                  <a:solidFill>
                    <a:srgbClr val="060A0B"/>
                  </a:solidFill>
                </a:rPr>
                <a:t>0.30</a:t>
              </a:r>
            </a:p>
          </p:txBody>
        </p:sp>
        <p:sp>
          <p:nvSpPr>
            <p:cNvPr id="31" name="TextBox 30"/>
            <p:cNvSpPr txBox="1"/>
            <p:nvPr/>
          </p:nvSpPr>
          <p:spPr>
            <a:xfrm>
              <a:off x="3988478" y="3018653"/>
              <a:ext cx="366557" cy="215444"/>
            </a:xfrm>
            <a:prstGeom prst="rect">
              <a:avLst/>
            </a:prstGeom>
            <a:noFill/>
          </p:spPr>
          <p:txBody>
            <a:bodyPr wrap="none" rtlCol="0" anchor="ctr">
              <a:spAutoFit/>
            </a:bodyPr>
            <a:lstStyle/>
            <a:p>
              <a:pPr algn="ctr"/>
              <a:r>
                <a:rPr lang="en-US" sz="800" dirty="0" smtClean="0">
                  <a:solidFill>
                    <a:srgbClr val="060A0B"/>
                  </a:solidFill>
                </a:rPr>
                <a:t>0.35</a:t>
              </a:r>
            </a:p>
          </p:txBody>
        </p:sp>
        <p:sp>
          <p:nvSpPr>
            <p:cNvPr id="32" name="TextBox 31"/>
            <p:cNvSpPr txBox="1"/>
            <p:nvPr/>
          </p:nvSpPr>
          <p:spPr>
            <a:xfrm>
              <a:off x="4328648" y="3018653"/>
              <a:ext cx="366557" cy="215444"/>
            </a:xfrm>
            <a:prstGeom prst="rect">
              <a:avLst/>
            </a:prstGeom>
            <a:noFill/>
          </p:spPr>
          <p:txBody>
            <a:bodyPr wrap="none" rtlCol="0" anchor="ctr">
              <a:spAutoFit/>
            </a:bodyPr>
            <a:lstStyle/>
            <a:p>
              <a:pPr algn="ctr"/>
              <a:r>
                <a:rPr lang="en-US" sz="800" dirty="0" smtClean="0">
                  <a:solidFill>
                    <a:srgbClr val="060A0B"/>
                  </a:solidFill>
                </a:rPr>
                <a:t>0.40</a:t>
              </a:r>
            </a:p>
          </p:txBody>
        </p:sp>
        <p:sp>
          <p:nvSpPr>
            <p:cNvPr id="33" name="TextBox 32"/>
            <p:cNvSpPr txBox="1"/>
            <p:nvPr/>
          </p:nvSpPr>
          <p:spPr>
            <a:xfrm>
              <a:off x="2796966" y="1096018"/>
              <a:ext cx="967601" cy="584776"/>
            </a:xfrm>
            <a:prstGeom prst="rect">
              <a:avLst/>
            </a:prstGeom>
            <a:noFill/>
          </p:spPr>
          <p:txBody>
            <a:bodyPr wrap="square" rtlCol="0" anchor="ctr">
              <a:spAutoFit/>
            </a:bodyPr>
            <a:lstStyle/>
            <a:p>
              <a:pPr algn="ctr"/>
              <a:r>
                <a:rPr lang="en-US" sz="800" dirty="0" smtClean="0">
                  <a:solidFill>
                    <a:srgbClr val="060A0B"/>
                  </a:solidFill>
                </a:rPr>
                <a:t>Window-to-Wall Ratio Probability Density Function (PDF)</a:t>
              </a:r>
            </a:p>
          </p:txBody>
        </p:sp>
      </p:grpSp>
      <p:grpSp>
        <p:nvGrpSpPr>
          <p:cNvPr id="21" name="Group 20"/>
          <p:cNvGrpSpPr/>
          <p:nvPr/>
        </p:nvGrpSpPr>
        <p:grpSpPr>
          <a:xfrm>
            <a:off x="424537" y="4422078"/>
            <a:ext cx="2062494" cy="2150585"/>
            <a:chOff x="2820857" y="3288213"/>
            <a:chExt cx="2062494" cy="2150585"/>
          </a:xfrm>
        </p:grpSpPr>
        <p:grpSp>
          <p:nvGrpSpPr>
            <p:cNvPr id="17" name="Group 16"/>
            <p:cNvGrpSpPr/>
            <p:nvPr/>
          </p:nvGrpSpPr>
          <p:grpSpPr>
            <a:xfrm>
              <a:off x="2827204" y="3288213"/>
              <a:ext cx="2056147" cy="2003162"/>
              <a:chOff x="2819644" y="3537663"/>
              <a:chExt cx="2139302" cy="2008718"/>
            </a:xfrm>
          </p:grpSpPr>
          <p:pic>
            <p:nvPicPr>
              <p:cNvPr id="14" name="Picture 13" descr="Infiltration.png"/>
              <p:cNvPicPr>
                <a:picLocks noChangeAspect="1"/>
              </p:cNvPicPr>
              <p:nvPr/>
            </p:nvPicPr>
            <p:blipFill rotWithShape="1">
              <a:blip r:embed="rId6">
                <a:extLst>
                  <a:ext uri="{28A0092B-C50C-407E-A947-70E740481C1C}">
                    <a14:useLocalDpi xmlns:a14="http://schemas.microsoft.com/office/drawing/2010/main" val="0"/>
                  </a:ext>
                </a:extLst>
              </a:blip>
              <a:srcRect l="6683" t="6921" r="3338" b="8592"/>
              <a:stretch/>
            </p:blipFill>
            <p:spPr>
              <a:xfrm>
                <a:off x="2819644" y="3537663"/>
                <a:ext cx="2139302" cy="2008718"/>
              </a:xfrm>
              <a:prstGeom prst="rect">
                <a:avLst/>
              </a:prstGeom>
            </p:spPr>
          </p:pic>
          <p:pic>
            <p:nvPicPr>
              <p:cNvPr id="15" name="Picture 14" descr="Infiltration2.png"/>
              <p:cNvPicPr>
                <a:picLocks noChangeAspect="1"/>
              </p:cNvPicPr>
              <p:nvPr/>
            </p:nvPicPr>
            <p:blipFill rotWithShape="1">
              <a:blip r:embed="rId7">
                <a:alphaModFix amt="52000"/>
                <a:extLst>
                  <a:ext uri="{28A0092B-C50C-407E-A947-70E740481C1C}">
                    <a14:useLocalDpi xmlns:a14="http://schemas.microsoft.com/office/drawing/2010/main" val="0"/>
                  </a:ext>
                </a:extLst>
              </a:blip>
              <a:srcRect l="10603" t="10835" r="6813" b="13053"/>
              <a:stretch/>
            </p:blipFill>
            <p:spPr>
              <a:xfrm>
                <a:off x="2872561" y="3605694"/>
                <a:ext cx="2025910" cy="1867100"/>
              </a:xfrm>
              <a:prstGeom prst="rect">
                <a:avLst/>
              </a:prstGeom>
            </p:spPr>
          </p:pic>
        </p:grpSp>
        <p:sp>
          <p:nvSpPr>
            <p:cNvPr id="37" name="TextBox 36"/>
            <p:cNvSpPr txBox="1"/>
            <p:nvPr/>
          </p:nvSpPr>
          <p:spPr>
            <a:xfrm>
              <a:off x="2820860" y="3329339"/>
              <a:ext cx="747165" cy="338554"/>
            </a:xfrm>
            <a:prstGeom prst="rect">
              <a:avLst/>
            </a:prstGeom>
            <a:noFill/>
          </p:spPr>
          <p:txBody>
            <a:bodyPr wrap="square" rtlCol="0" anchor="ctr">
              <a:spAutoFit/>
            </a:bodyPr>
            <a:lstStyle/>
            <a:p>
              <a:pPr algn="ctr"/>
              <a:r>
                <a:rPr lang="en-US" sz="800" dirty="0" smtClean="0">
                  <a:solidFill>
                    <a:srgbClr val="060A0B"/>
                  </a:solidFill>
                </a:rPr>
                <a:t>Infiltration % Change PDF</a:t>
              </a:r>
            </a:p>
          </p:txBody>
        </p:sp>
        <p:sp>
          <p:nvSpPr>
            <p:cNvPr id="38" name="TextBox 37"/>
            <p:cNvSpPr txBox="1"/>
            <p:nvPr/>
          </p:nvSpPr>
          <p:spPr>
            <a:xfrm>
              <a:off x="2820857" y="5223354"/>
              <a:ext cx="325730" cy="215444"/>
            </a:xfrm>
            <a:prstGeom prst="rect">
              <a:avLst/>
            </a:prstGeom>
            <a:noFill/>
          </p:spPr>
          <p:txBody>
            <a:bodyPr wrap="none" rtlCol="0" anchor="ctr">
              <a:spAutoFit/>
            </a:bodyPr>
            <a:lstStyle/>
            <a:p>
              <a:pPr algn="ctr"/>
              <a:r>
                <a:rPr lang="en-US" sz="800" dirty="0" smtClean="0">
                  <a:solidFill>
                    <a:srgbClr val="060A0B"/>
                  </a:solidFill>
                </a:rPr>
                <a:t>-40</a:t>
              </a:r>
            </a:p>
          </p:txBody>
        </p:sp>
        <p:sp>
          <p:nvSpPr>
            <p:cNvPr id="39" name="TextBox 38"/>
            <p:cNvSpPr txBox="1"/>
            <p:nvPr/>
          </p:nvSpPr>
          <p:spPr>
            <a:xfrm>
              <a:off x="3237832" y="5223354"/>
              <a:ext cx="325730"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0" name="TextBox 39"/>
            <p:cNvSpPr txBox="1"/>
            <p:nvPr/>
          </p:nvSpPr>
          <p:spPr>
            <a:xfrm>
              <a:off x="4155903" y="5223354"/>
              <a:ext cx="288661"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1" name="TextBox 40"/>
            <p:cNvSpPr txBox="1"/>
            <p:nvPr/>
          </p:nvSpPr>
          <p:spPr>
            <a:xfrm>
              <a:off x="3737143" y="5223354"/>
              <a:ext cx="236663" cy="215444"/>
            </a:xfrm>
            <a:prstGeom prst="rect">
              <a:avLst/>
            </a:prstGeom>
            <a:noFill/>
          </p:spPr>
          <p:txBody>
            <a:bodyPr wrap="none" rtlCol="0" anchor="ctr">
              <a:spAutoFit/>
            </a:bodyPr>
            <a:lstStyle/>
            <a:p>
              <a:pPr algn="ctr"/>
              <a:r>
                <a:rPr lang="en-US" sz="800" dirty="0" smtClean="0">
                  <a:solidFill>
                    <a:srgbClr val="060A0B"/>
                  </a:solidFill>
                </a:rPr>
                <a:t>0</a:t>
              </a:r>
            </a:p>
          </p:txBody>
        </p:sp>
        <p:sp>
          <p:nvSpPr>
            <p:cNvPr id="42" name="TextBox 41"/>
            <p:cNvSpPr txBox="1"/>
            <p:nvPr/>
          </p:nvSpPr>
          <p:spPr>
            <a:xfrm>
              <a:off x="4588012" y="5223354"/>
              <a:ext cx="288661" cy="215444"/>
            </a:xfrm>
            <a:prstGeom prst="rect">
              <a:avLst/>
            </a:prstGeom>
            <a:noFill/>
          </p:spPr>
          <p:txBody>
            <a:bodyPr wrap="none" rtlCol="0" anchor="ctr">
              <a:spAutoFit/>
            </a:bodyPr>
            <a:lstStyle/>
            <a:p>
              <a:pPr algn="ctr"/>
              <a:r>
                <a:rPr lang="en-US" sz="800" dirty="0" smtClean="0">
                  <a:solidFill>
                    <a:srgbClr val="060A0B"/>
                  </a:solidFill>
                </a:rPr>
                <a:t>40</a:t>
              </a:r>
            </a:p>
          </p:txBody>
        </p:sp>
      </p:grpSp>
      <p:pic>
        <p:nvPicPr>
          <p:cNvPr id="76" name="Picture 75" descr="1980_baseline2.png"/>
          <p:cNvPicPr>
            <a:picLocks noChangeAspect="1"/>
          </p:cNvPicPr>
          <p:nvPr/>
        </p:nvPicPr>
        <p:blipFill rotWithShape="1">
          <a:blip r:embed="rId8">
            <a:extLst>
              <a:ext uri="{28A0092B-C50C-407E-A947-70E740481C1C}">
                <a14:useLocalDpi xmlns:a14="http://schemas.microsoft.com/office/drawing/2010/main" val="0"/>
              </a:ext>
            </a:extLst>
          </a:blip>
          <a:srcRect l="7145" t="6614" r="6360" b="9065"/>
          <a:stretch/>
        </p:blipFill>
        <p:spPr>
          <a:xfrm>
            <a:off x="3250540" y="884417"/>
            <a:ext cx="1806678" cy="1761271"/>
          </a:xfrm>
          <a:prstGeom prst="rect">
            <a:avLst/>
          </a:prstGeom>
        </p:spPr>
      </p:pic>
      <p:sp>
        <p:nvSpPr>
          <p:cNvPr id="77" name="TextBox 76"/>
          <p:cNvSpPr txBox="1"/>
          <p:nvPr/>
        </p:nvSpPr>
        <p:spPr>
          <a:xfrm>
            <a:off x="3345488" y="1028370"/>
            <a:ext cx="713898" cy="553998"/>
          </a:xfrm>
          <a:prstGeom prst="rect">
            <a:avLst/>
          </a:prstGeom>
          <a:noFill/>
        </p:spPr>
        <p:txBody>
          <a:bodyPr wrap="square" rtlCol="0" anchor="ctr">
            <a:spAutoFit/>
          </a:bodyPr>
          <a:lstStyle/>
          <a:p>
            <a:pPr algn="ctr"/>
            <a:r>
              <a:rPr lang="en-US" sz="1000" dirty="0" smtClean="0">
                <a:solidFill>
                  <a:srgbClr val="060A0B"/>
                </a:solidFill>
              </a:rPr>
              <a:t>Pre-1980</a:t>
            </a:r>
          </a:p>
          <a:p>
            <a:pPr algn="ctr"/>
            <a:r>
              <a:rPr lang="en-US" sz="1000" dirty="0" smtClean="0">
                <a:solidFill>
                  <a:srgbClr val="060A0B"/>
                </a:solidFill>
              </a:rPr>
              <a:t>Baseline</a:t>
            </a:r>
          </a:p>
          <a:p>
            <a:pPr algn="ctr"/>
            <a:r>
              <a:rPr lang="en-US" sz="1000" dirty="0" smtClean="0">
                <a:solidFill>
                  <a:srgbClr val="060A0B"/>
                </a:solidFill>
              </a:rPr>
              <a:t>PDF</a:t>
            </a:r>
            <a:endParaRPr lang="en-US" sz="1000" dirty="0">
              <a:solidFill>
                <a:srgbClr val="060A0B"/>
              </a:solidFill>
            </a:endParaRPr>
          </a:p>
        </p:txBody>
      </p:sp>
      <p:sp>
        <p:nvSpPr>
          <p:cNvPr id="80" name="TextBox 79"/>
          <p:cNvSpPr txBox="1"/>
          <p:nvPr/>
        </p:nvSpPr>
        <p:spPr>
          <a:xfrm>
            <a:off x="3447398" y="2578885"/>
            <a:ext cx="347410" cy="215444"/>
          </a:xfrm>
          <a:prstGeom prst="rect">
            <a:avLst/>
          </a:prstGeom>
          <a:noFill/>
        </p:spPr>
        <p:txBody>
          <a:bodyPr wrap="square" rtlCol="0" anchor="ctr">
            <a:spAutoFit/>
          </a:bodyPr>
          <a:lstStyle/>
          <a:p>
            <a:pPr algn="ctr"/>
            <a:r>
              <a:rPr lang="en-US" sz="800" dirty="0" smtClean="0">
                <a:solidFill>
                  <a:srgbClr val="060A0B"/>
                </a:solidFill>
              </a:rPr>
              <a:t>555</a:t>
            </a:r>
          </a:p>
        </p:txBody>
      </p:sp>
      <p:sp>
        <p:nvSpPr>
          <p:cNvPr id="81" name="TextBox 80"/>
          <p:cNvSpPr txBox="1"/>
          <p:nvPr/>
        </p:nvSpPr>
        <p:spPr>
          <a:xfrm>
            <a:off x="3924850" y="2578885"/>
            <a:ext cx="347410" cy="215444"/>
          </a:xfrm>
          <a:prstGeom prst="rect">
            <a:avLst/>
          </a:prstGeom>
          <a:noFill/>
        </p:spPr>
        <p:txBody>
          <a:bodyPr wrap="square" rtlCol="0" anchor="ctr">
            <a:spAutoFit/>
          </a:bodyPr>
          <a:lstStyle/>
          <a:p>
            <a:pPr algn="ctr"/>
            <a:r>
              <a:rPr lang="en-US" sz="800" dirty="0" smtClean="0">
                <a:solidFill>
                  <a:srgbClr val="060A0B"/>
                </a:solidFill>
              </a:rPr>
              <a:t>560</a:t>
            </a:r>
          </a:p>
        </p:txBody>
      </p:sp>
      <p:sp>
        <p:nvSpPr>
          <p:cNvPr id="82" name="TextBox 81"/>
          <p:cNvSpPr txBox="1"/>
          <p:nvPr/>
        </p:nvSpPr>
        <p:spPr>
          <a:xfrm>
            <a:off x="4387185" y="2578885"/>
            <a:ext cx="347410" cy="215444"/>
          </a:xfrm>
          <a:prstGeom prst="rect">
            <a:avLst/>
          </a:prstGeom>
          <a:noFill/>
        </p:spPr>
        <p:txBody>
          <a:bodyPr wrap="square" rtlCol="0" anchor="ctr">
            <a:spAutoFit/>
          </a:bodyPr>
          <a:lstStyle/>
          <a:p>
            <a:pPr algn="ctr"/>
            <a:r>
              <a:rPr lang="en-US" sz="800" dirty="0" smtClean="0">
                <a:solidFill>
                  <a:srgbClr val="060A0B"/>
                </a:solidFill>
              </a:rPr>
              <a:t>565</a:t>
            </a:r>
          </a:p>
        </p:txBody>
      </p:sp>
      <p:sp>
        <p:nvSpPr>
          <p:cNvPr id="83" name="TextBox 82"/>
          <p:cNvSpPr txBox="1"/>
          <p:nvPr/>
        </p:nvSpPr>
        <p:spPr>
          <a:xfrm>
            <a:off x="4841960" y="2578885"/>
            <a:ext cx="347410" cy="215444"/>
          </a:xfrm>
          <a:prstGeom prst="rect">
            <a:avLst/>
          </a:prstGeom>
          <a:noFill/>
        </p:spPr>
        <p:txBody>
          <a:bodyPr wrap="square" rtlCol="0" anchor="ctr">
            <a:spAutoFit/>
          </a:bodyPr>
          <a:lstStyle/>
          <a:p>
            <a:pPr algn="ctr"/>
            <a:r>
              <a:rPr lang="en-US" sz="800" dirty="0" smtClean="0">
                <a:solidFill>
                  <a:srgbClr val="060A0B"/>
                </a:solidFill>
              </a:rPr>
              <a:t>570</a:t>
            </a:r>
          </a:p>
        </p:txBody>
      </p:sp>
      <p:sp>
        <p:nvSpPr>
          <p:cNvPr id="91" name="TextBox 90"/>
          <p:cNvSpPr txBox="1"/>
          <p:nvPr/>
        </p:nvSpPr>
        <p:spPr>
          <a:xfrm>
            <a:off x="3863159" y="2705562"/>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43" name="TextBox 42"/>
          <p:cNvSpPr txBox="1"/>
          <p:nvPr/>
        </p:nvSpPr>
        <p:spPr>
          <a:xfrm>
            <a:off x="4677267" y="3096389"/>
            <a:ext cx="4203006" cy="1200329"/>
          </a:xfrm>
          <a:prstGeom prst="rect">
            <a:avLst/>
          </a:prstGeom>
          <a:noFill/>
        </p:spPr>
        <p:txBody>
          <a:bodyPr wrap="square" rtlCol="0" anchor="ctr">
            <a:spAutoFit/>
          </a:bodyPr>
          <a:lstStyle/>
          <a:p>
            <a:pPr algn="ctr"/>
            <a:r>
              <a:rPr lang="en-US" dirty="0" smtClean="0">
                <a:solidFill>
                  <a:srgbClr val="060A0B"/>
                </a:solidFill>
              </a:rPr>
              <a:t>Scalable use of commodity cloud computing enables rapid creation of a </a:t>
            </a:r>
            <a:r>
              <a:rPr lang="en-US" u="sng" dirty="0" smtClean="0">
                <a:solidFill>
                  <a:srgbClr val="060A0B"/>
                </a:solidFill>
              </a:rPr>
              <a:t>family</a:t>
            </a:r>
            <a:r>
              <a:rPr lang="en-US" dirty="0" smtClean="0">
                <a:solidFill>
                  <a:srgbClr val="060A0B"/>
                </a:solidFill>
              </a:rPr>
              <a:t> of baseline buildings that includes uncertainty.</a:t>
            </a:r>
          </a:p>
        </p:txBody>
      </p:sp>
    </p:spTree>
    <p:extLst>
      <p:ext uri="{BB962C8B-B14F-4D97-AF65-F5344CB8AC3E}">
        <p14:creationId xmlns:p14="http://schemas.microsoft.com/office/powerpoint/2010/main" val="36146827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descr="1980.png"/>
          <p:cNvPicPr>
            <a:picLocks noChangeAspect="1"/>
          </p:cNvPicPr>
          <p:nvPr/>
        </p:nvPicPr>
        <p:blipFill rotWithShape="1">
          <a:blip r:embed="rId3">
            <a:extLst>
              <a:ext uri="{28A0092B-C50C-407E-A947-70E740481C1C}">
                <a14:useLocalDpi xmlns:a14="http://schemas.microsoft.com/office/drawing/2010/main" val="0"/>
              </a:ext>
            </a:extLst>
          </a:blip>
          <a:srcRect l="7474" t="6740" b="9928"/>
          <a:stretch/>
        </p:blipFill>
        <p:spPr>
          <a:xfrm>
            <a:off x="5200290" y="2766633"/>
            <a:ext cx="3913474" cy="3524596"/>
          </a:xfrm>
          <a:prstGeom prst="rect">
            <a:avLst/>
          </a:prstGeom>
        </p:spPr>
      </p:pic>
      <p:sp>
        <p:nvSpPr>
          <p:cNvPr id="111" name="Bent Arrow 110"/>
          <p:cNvSpPr/>
          <p:nvPr/>
        </p:nvSpPr>
        <p:spPr>
          <a:xfrm flipV="1">
            <a:off x="4144972" y="3667385"/>
            <a:ext cx="1539671" cy="779876"/>
          </a:xfrm>
          <a:prstGeom prst="bentArrow">
            <a:avLst>
              <a:gd name="adj1" fmla="val 15860"/>
              <a:gd name="adj2" fmla="val 17473"/>
              <a:gd name="adj3" fmla="val 16398"/>
              <a:gd name="adj4" fmla="val 53972"/>
            </a:avLst>
          </a:prstGeom>
          <a:solidFill>
            <a:srgbClr val="9F95E3"/>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0" name="Bent Arrow 109"/>
          <p:cNvSpPr/>
          <p:nvPr/>
        </p:nvSpPr>
        <p:spPr>
          <a:xfrm flipV="1">
            <a:off x="4144972" y="5132634"/>
            <a:ext cx="3052755" cy="779876"/>
          </a:xfrm>
          <a:prstGeom prst="bentArrow">
            <a:avLst>
              <a:gd name="adj1" fmla="val 15860"/>
              <a:gd name="adj2" fmla="val 17473"/>
              <a:gd name="adj3" fmla="val 16398"/>
              <a:gd name="adj4" fmla="val 53972"/>
            </a:avLst>
          </a:prstGeom>
          <a:solidFill>
            <a:srgbClr val="9F95E3"/>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03" name="Group 102"/>
          <p:cNvGrpSpPr/>
          <p:nvPr/>
        </p:nvGrpSpPr>
        <p:grpSpPr>
          <a:xfrm>
            <a:off x="3697746" y="4470919"/>
            <a:ext cx="1156569" cy="909217"/>
            <a:chOff x="3659948" y="4297058"/>
            <a:chExt cx="1156569" cy="909217"/>
          </a:xfrm>
        </p:grpSpPr>
        <p:sp>
          <p:nvSpPr>
            <p:cNvPr id="92" name="Rectangle 91"/>
            <p:cNvSpPr/>
            <p:nvPr/>
          </p:nvSpPr>
          <p:spPr>
            <a:xfrm>
              <a:off x="3676266" y="4297058"/>
              <a:ext cx="1140251" cy="909217"/>
            </a:xfrm>
            <a:prstGeom prst="rect">
              <a:avLst/>
            </a:prstGeom>
            <a:solidFill>
              <a:srgbClr val="4F81BD"/>
            </a:solidFill>
            <a:ln w="25400" cap="flat" cmpd="sng" algn="ctr">
              <a:noFill/>
              <a:prstDash val="solid"/>
            </a:ln>
            <a:effectLst/>
          </p:spPr>
          <p:txBody>
            <a:bodyPr rtlCol="0" anchor="ctr"/>
            <a:lstStyle/>
            <a:p>
              <a:pPr algn="r">
                <a:defRPr/>
              </a:pPr>
              <a:r>
                <a:rPr lang="en-US" sz="1400" kern="0" dirty="0" smtClean="0">
                  <a:solidFill>
                    <a:prstClr val="white"/>
                  </a:solidFill>
                </a:rPr>
                <a:t>Energy Recovery Ventilation Measure</a:t>
              </a:r>
              <a:endParaRPr lang="en-US" sz="1400" kern="0" dirty="0">
                <a:solidFill>
                  <a:prstClr val="white"/>
                </a:solidFill>
              </a:endParaRPr>
            </a:p>
          </p:txBody>
        </p:sp>
        <p:sp>
          <p:nvSpPr>
            <p:cNvPr id="104" name="TextBox 103"/>
            <p:cNvSpPr txBox="1"/>
            <p:nvPr/>
          </p:nvSpPr>
          <p:spPr>
            <a:xfrm>
              <a:off x="3659948" y="4445975"/>
              <a:ext cx="338554" cy="461665"/>
            </a:xfrm>
            <a:prstGeom prst="rect">
              <a:avLst/>
            </a:prstGeom>
            <a:noFill/>
          </p:spPr>
          <p:txBody>
            <a:bodyPr wrap="none" rtlCol="0">
              <a:spAutoFit/>
            </a:bodyPr>
            <a:lstStyle/>
            <a:p>
              <a:r>
                <a:rPr lang="en-US" sz="2400" b="1" dirty="0" smtClean="0">
                  <a:solidFill>
                    <a:schemeClr val="bg1"/>
                  </a:solidFill>
                </a:rPr>
                <a:t>+</a:t>
              </a:r>
              <a:endParaRPr lang="en-US" sz="2400" b="1" dirty="0">
                <a:solidFill>
                  <a:schemeClr val="bg1"/>
                </a:solidFill>
              </a:endParaRPr>
            </a:p>
          </p:txBody>
        </p:sp>
      </p:grpSp>
      <p:sp>
        <p:nvSpPr>
          <p:cNvPr id="108" name="Right Arrow 107"/>
          <p:cNvSpPr/>
          <p:nvPr/>
        </p:nvSpPr>
        <p:spPr>
          <a:xfrm rot="1800000">
            <a:off x="2061497" y="3915730"/>
            <a:ext cx="1956423" cy="532760"/>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102" name="Group 101"/>
          <p:cNvGrpSpPr/>
          <p:nvPr/>
        </p:nvGrpSpPr>
        <p:grpSpPr>
          <a:xfrm>
            <a:off x="3697745" y="3146855"/>
            <a:ext cx="1155357" cy="907631"/>
            <a:chOff x="3659948" y="3305596"/>
            <a:chExt cx="1155357" cy="907631"/>
          </a:xfrm>
        </p:grpSpPr>
        <p:sp>
          <p:nvSpPr>
            <p:cNvPr id="19" name="Rectangle 18"/>
            <p:cNvSpPr/>
            <p:nvPr/>
          </p:nvSpPr>
          <p:spPr>
            <a:xfrm>
              <a:off x="3675054" y="3305596"/>
              <a:ext cx="1140251" cy="907631"/>
            </a:xfrm>
            <a:prstGeom prst="rect">
              <a:avLst/>
            </a:prstGeom>
            <a:solidFill>
              <a:srgbClr val="4F81BD"/>
            </a:solidFill>
            <a:ln w="25400" cap="flat" cmpd="sng" algn="ctr">
              <a:noFill/>
              <a:prstDash val="solid"/>
            </a:ln>
            <a:effectLst/>
          </p:spPr>
          <p:txBody>
            <a:bodyPr rtlCol="0" anchor="ctr"/>
            <a:lstStyle/>
            <a:p>
              <a:pPr algn="r">
                <a:defRPr/>
              </a:pPr>
              <a:r>
                <a:rPr lang="en-US" sz="1400" kern="0" dirty="0" smtClean="0">
                  <a:solidFill>
                    <a:prstClr val="white"/>
                  </a:solidFill>
                </a:rPr>
                <a:t>Solid</a:t>
              </a:r>
            </a:p>
            <a:p>
              <a:pPr algn="r">
                <a:defRPr/>
              </a:pPr>
              <a:r>
                <a:rPr lang="en-US" sz="1400" kern="0" dirty="0" smtClean="0">
                  <a:solidFill>
                    <a:prstClr val="white"/>
                  </a:solidFill>
                </a:rPr>
                <a:t>State Lighting Measure</a:t>
              </a:r>
              <a:endParaRPr lang="en-US" sz="1400" kern="0" dirty="0">
                <a:solidFill>
                  <a:prstClr val="white"/>
                </a:solidFill>
              </a:endParaRPr>
            </a:p>
          </p:txBody>
        </p:sp>
        <p:sp>
          <p:nvSpPr>
            <p:cNvPr id="72" name="TextBox 71"/>
            <p:cNvSpPr txBox="1"/>
            <p:nvPr/>
          </p:nvSpPr>
          <p:spPr>
            <a:xfrm>
              <a:off x="3659948" y="3477191"/>
              <a:ext cx="338554" cy="461665"/>
            </a:xfrm>
            <a:prstGeom prst="rect">
              <a:avLst/>
            </a:prstGeom>
            <a:noFill/>
          </p:spPr>
          <p:txBody>
            <a:bodyPr wrap="none" rtlCol="0">
              <a:spAutoFit/>
            </a:bodyPr>
            <a:lstStyle/>
            <a:p>
              <a:r>
                <a:rPr lang="en-US" sz="2400" b="1" dirty="0" smtClean="0">
                  <a:solidFill>
                    <a:schemeClr val="bg1"/>
                  </a:solidFill>
                </a:rPr>
                <a:t>+</a:t>
              </a:r>
              <a:endParaRPr lang="en-US" sz="2400" b="1" dirty="0">
                <a:solidFill>
                  <a:schemeClr val="bg1"/>
                </a:solidFill>
              </a:endParaRPr>
            </a:p>
          </p:txBody>
        </p:sp>
      </p:grpSp>
      <p:sp>
        <p:nvSpPr>
          <p:cNvPr id="107" name="Right Arrow 106"/>
          <p:cNvSpPr/>
          <p:nvPr/>
        </p:nvSpPr>
        <p:spPr>
          <a:xfrm>
            <a:off x="2175977" y="3322385"/>
            <a:ext cx="1583519" cy="532760"/>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93" name="Bent Arrow 92"/>
          <p:cNvSpPr/>
          <p:nvPr/>
        </p:nvSpPr>
        <p:spPr>
          <a:xfrm rot="5400000">
            <a:off x="6213820" y="226703"/>
            <a:ext cx="1080954" cy="4074499"/>
          </a:xfrm>
          <a:prstGeom prst="bentArrow">
            <a:avLst>
              <a:gd name="adj1" fmla="val 10965"/>
              <a:gd name="adj2" fmla="val 13976"/>
              <a:gd name="adj3" fmla="val 16398"/>
              <a:gd name="adj4" fmla="val 53972"/>
            </a:avLst>
          </a:prstGeom>
          <a:solidFill>
            <a:srgbClr val="9F95E3"/>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Right Arrow 45"/>
          <p:cNvSpPr/>
          <p:nvPr/>
        </p:nvSpPr>
        <p:spPr>
          <a:xfrm rot="19800000">
            <a:off x="1938415" y="2895357"/>
            <a:ext cx="1583519" cy="539114"/>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pic>
        <p:nvPicPr>
          <p:cNvPr id="20" name="Picture 19"/>
          <p:cNvPicPr>
            <a:picLocks noChangeAspect="1" noChangeArrowheads="1"/>
          </p:cNvPicPr>
          <p:nvPr/>
        </p:nvPicPr>
        <p:blipFill>
          <a:blip r:embed="rId4" cstate="screen">
            <a:clrChange>
              <a:clrFrom>
                <a:srgbClr val="D2D0B9"/>
              </a:clrFrom>
              <a:clrTo>
                <a:srgbClr val="D2D0B9">
                  <a:alpha val="0"/>
                </a:srgbClr>
              </a:clrTo>
            </a:clrChange>
            <a:extLst>
              <a:ext uri="{28A0092B-C50C-407E-A947-70E740481C1C}">
                <a14:useLocalDpi xmlns:a14="http://schemas.microsoft.com/office/drawing/2010/main"/>
              </a:ext>
            </a:extLst>
          </a:blip>
          <a:srcRect/>
          <a:stretch>
            <a:fillRect/>
          </a:stretch>
        </p:blipFill>
        <p:spPr bwMode="auto">
          <a:xfrm>
            <a:off x="103659" y="3173140"/>
            <a:ext cx="2595035" cy="115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44" name="Right Arrow 43"/>
          <p:cNvSpPr/>
          <p:nvPr/>
        </p:nvSpPr>
        <p:spPr>
          <a:xfrm rot="5400000">
            <a:off x="679681" y="2412878"/>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2" name="Right Arrow 21"/>
          <p:cNvSpPr/>
          <p:nvPr/>
        </p:nvSpPr>
        <p:spPr>
          <a:xfrm rot="16200000">
            <a:off x="678464" y="4316555"/>
            <a:ext cx="1402182" cy="682268"/>
          </a:xfrm>
          <a:prstGeom prst="rightArrow">
            <a:avLst/>
          </a:prstGeom>
          <a:solidFill>
            <a:srgbClr val="9C9CDF"/>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Arial"/>
              <a:ea typeface="+mn-ea"/>
              <a:cs typeface="+mn-cs"/>
            </a:endParaRPr>
          </a:p>
        </p:txBody>
      </p:sp>
      <p:sp>
        <p:nvSpPr>
          <p:cNvPr id="25" name="Rectangle 24"/>
          <p:cNvSpPr/>
          <p:nvPr/>
        </p:nvSpPr>
        <p:spPr>
          <a:xfrm>
            <a:off x="355290" y="884416"/>
            <a:ext cx="2124183" cy="21014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normAutofit fontScale="90000"/>
          </a:bodyPr>
          <a:lstStyle/>
          <a:p>
            <a:r>
              <a:rPr lang="en-US" dirty="0" smtClean="0"/>
              <a:t>Beyond Single Point Analysis</a:t>
            </a:r>
            <a:endParaRPr lang="en-US" dirty="0"/>
          </a:p>
        </p:txBody>
      </p:sp>
      <p:grpSp>
        <p:nvGrpSpPr>
          <p:cNvPr id="23" name="Group 22"/>
          <p:cNvGrpSpPr/>
          <p:nvPr/>
        </p:nvGrpSpPr>
        <p:grpSpPr>
          <a:xfrm>
            <a:off x="347731" y="876805"/>
            <a:ext cx="2161979" cy="2138079"/>
            <a:chOff x="2796966" y="1096018"/>
            <a:chExt cx="2161979" cy="2138079"/>
          </a:xfrm>
        </p:grpSpPr>
        <p:pic>
          <p:nvPicPr>
            <p:cNvPr id="2" name="Picture 1" descr="WWR.png"/>
            <p:cNvPicPr>
              <a:picLocks noChangeAspect="1"/>
            </p:cNvPicPr>
            <p:nvPr/>
          </p:nvPicPr>
          <p:blipFill rotWithShape="1">
            <a:blip r:embed="rId5">
              <a:extLst>
                <a:ext uri="{28A0092B-C50C-407E-A947-70E740481C1C}">
                  <a14:useLocalDpi xmlns:a14="http://schemas.microsoft.com/office/drawing/2010/main" val="0"/>
                </a:ext>
              </a:extLst>
            </a:blip>
            <a:srcRect l="7044" t="6944" b="8790"/>
            <a:stretch/>
          </p:blipFill>
          <p:spPr>
            <a:xfrm>
              <a:off x="2834478" y="1111189"/>
              <a:ext cx="2124467" cy="1972927"/>
            </a:xfrm>
            <a:prstGeom prst="rect">
              <a:avLst/>
            </a:prstGeom>
          </p:spPr>
        </p:pic>
        <p:pic>
          <p:nvPicPr>
            <p:cNvPr id="3" name="Picture 2" descr="WWR2.png"/>
            <p:cNvPicPr>
              <a:picLocks noChangeAspect="1"/>
            </p:cNvPicPr>
            <p:nvPr/>
          </p:nvPicPr>
          <p:blipFill rotWithShape="1">
            <a:blip r:embed="rId6">
              <a:alphaModFix amt="54000"/>
              <a:extLst>
                <a:ext uri="{28A0092B-C50C-407E-A947-70E740481C1C}">
                  <a14:useLocalDpi xmlns:a14="http://schemas.microsoft.com/office/drawing/2010/main" val="0"/>
                </a:ext>
              </a:extLst>
            </a:blip>
            <a:srcRect l="12720" t="10139" r="7327" b="12367"/>
            <a:stretch/>
          </p:blipFill>
          <p:spPr>
            <a:xfrm>
              <a:off x="2902797" y="1201898"/>
              <a:ext cx="1761334" cy="1829304"/>
            </a:xfrm>
            <a:prstGeom prst="rect">
              <a:avLst/>
            </a:prstGeom>
          </p:spPr>
        </p:pic>
        <p:sp>
          <p:nvSpPr>
            <p:cNvPr id="11" name="TextBox 10"/>
            <p:cNvSpPr txBox="1"/>
            <p:nvPr/>
          </p:nvSpPr>
          <p:spPr>
            <a:xfrm>
              <a:off x="2950419" y="3018653"/>
              <a:ext cx="366557" cy="215444"/>
            </a:xfrm>
            <a:prstGeom prst="rect">
              <a:avLst/>
            </a:prstGeom>
            <a:noFill/>
          </p:spPr>
          <p:txBody>
            <a:bodyPr wrap="none" rtlCol="0" anchor="ctr">
              <a:spAutoFit/>
            </a:bodyPr>
            <a:lstStyle/>
            <a:p>
              <a:pPr algn="ctr"/>
              <a:r>
                <a:rPr lang="en-US" sz="800" dirty="0" smtClean="0">
                  <a:solidFill>
                    <a:srgbClr val="060A0B"/>
                  </a:solidFill>
                </a:rPr>
                <a:t>0.20</a:t>
              </a:r>
            </a:p>
          </p:txBody>
        </p:sp>
        <p:sp>
          <p:nvSpPr>
            <p:cNvPr id="26" name="TextBox 25"/>
            <p:cNvSpPr txBox="1"/>
            <p:nvPr/>
          </p:nvSpPr>
          <p:spPr>
            <a:xfrm>
              <a:off x="3291804" y="3018653"/>
              <a:ext cx="366557" cy="215444"/>
            </a:xfrm>
            <a:prstGeom prst="rect">
              <a:avLst/>
            </a:prstGeom>
            <a:noFill/>
          </p:spPr>
          <p:txBody>
            <a:bodyPr wrap="none" rtlCol="0" anchor="ctr">
              <a:spAutoFit/>
            </a:bodyPr>
            <a:lstStyle/>
            <a:p>
              <a:pPr algn="ctr"/>
              <a:r>
                <a:rPr lang="en-US" sz="800" dirty="0" smtClean="0">
                  <a:solidFill>
                    <a:srgbClr val="060A0B"/>
                  </a:solidFill>
                </a:rPr>
                <a:t>0.25</a:t>
              </a:r>
            </a:p>
          </p:txBody>
        </p:sp>
        <p:sp>
          <p:nvSpPr>
            <p:cNvPr id="27" name="TextBox 26"/>
            <p:cNvSpPr txBox="1"/>
            <p:nvPr/>
          </p:nvSpPr>
          <p:spPr>
            <a:xfrm>
              <a:off x="3647093" y="3018653"/>
              <a:ext cx="366557" cy="215444"/>
            </a:xfrm>
            <a:prstGeom prst="rect">
              <a:avLst/>
            </a:prstGeom>
            <a:noFill/>
          </p:spPr>
          <p:txBody>
            <a:bodyPr wrap="none" rtlCol="0" anchor="ctr">
              <a:spAutoFit/>
            </a:bodyPr>
            <a:lstStyle/>
            <a:p>
              <a:pPr algn="ctr"/>
              <a:r>
                <a:rPr lang="en-US" sz="800" dirty="0" smtClean="0">
                  <a:solidFill>
                    <a:srgbClr val="060A0B"/>
                  </a:solidFill>
                </a:rPr>
                <a:t>0.30</a:t>
              </a:r>
            </a:p>
          </p:txBody>
        </p:sp>
        <p:sp>
          <p:nvSpPr>
            <p:cNvPr id="31" name="TextBox 30"/>
            <p:cNvSpPr txBox="1"/>
            <p:nvPr/>
          </p:nvSpPr>
          <p:spPr>
            <a:xfrm>
              <a:off x="3988478" y="3018653"/>
              <a:ext cx="366557" cy="215444"/>
            </a:xfrm>
            <a:prstGeom prst="rect">
              <a:avLst/>
            </a:prstGeom>
            <a:noFill/>
          </p:spPr>
          <p:txBody>
            <a:bodyPr wrap="none" rtlCol="0" anchor="ctr">
              <a:spAutoFit/>
            </a:bodyPr>
            <a:lstStyle/>
            <a:p>
              <a:pPr algn="ctr"/>
              <a:r>
                <a:rPr lang="en-US" sz="800" dirty="0" smtClean="0">
                  <a:solidFill>
                    <a:srgbClr val="060A0B"/>
                  </a:solidFill>
                </a:rPr>
                <a:t>0.35</a:t>
              </a:r>
            </a:p>
          </p:txBody>
        </p:sp>
        <p:sp>
          <p:nvSpPr>
            <p:cNvPr id="32" name="TextBox 31"/>
            <p:cNvSpPr txBox="1"/>
            <p:nvPr/>
          </p:nvSpPr>
          <p:spPr>
            <a:xfrm>
              <a:off x="4328648" y="3018653"/>
              <a:ext cx="366557" cy="215444"/>
            </a:xfrm>
            <a:prstGeom prst="rect">
              <a:avLst/>
            </a:prstGeom>
            <a:noFill/>
          </p:spPr>
          <p:txBody>
            <a:bodyPr wrap="none" rtlCol="0" anchor="ctr">
              <a:spAutoFit/>
            </a:bodyPr>
            <a:lstStyle/>
            <a:p>
              <a:pPr algn="ctr"/>
              <a:r>
                <a:rPr lang="en-US" sz="800" dirty="0" smtClean="0">
                  <a:solidFill>
                    <a:srgbClr val="060A0B"/>
                  </a:solidFill>
                </a:rPr>
                <a:t>0.40</a:t>
              </a:r>
            </a:p>
          </p:txBody>
        </p:sp>
        <p:sp>
          <p:nvSpPr>
            <p:cNvPr id="33" name="TextBox 32"/>
            <p:cNvSpPr txBox="1"/>
            <p:nvPr/>
          </p:nvSpPr>
          <p:spPr>
            <a:xfrm>
              <a:off x="2796966" y="1096018"/>
              <a:ext cx="967601" cy="584776"/>
            </a:xfrm>
            <a:prstGeom prst="rect">
              <a:avLst/>
            </a:prstGeom>
            <a:noFill/>
          </p:spPr>
          <p:txBody>
            <a:bodyPr wrap="square" rtlCol="0" anchor="ctr">
              <a:spAutoFit/>
            </a:bodyPr>
            <a:lstStyle/>
            <a:p>
              <a:pPr algn="ctr"/>
              <a:r>
                <a:rPr lang="en-US" sz="800" dirty="0" smtClean="0">
                  <a:solidFill>
                    <a:srgbClr val="060A0B"/>
                  </a:solidFill>
                </a:rPr>
                <a:t>Window-to-Wall Ratio Probability Density Function (PDF)</a:t>
              </a:r>
            </a:p>
          </p:txBody>
        </p:sp>
      </p:grpSp>
      <p:grpSp>
        <p:nvGrpSpPr>
          <p:cNvPr id="21" name="Group 20"/>
          <p:cNvGrpSpPr/>
          <p:nvPr/>
        </p:nvGrpSpPr>
        <p:grpSpPr>
          <a:xfrm>
            <a:off x="424537" y="4422078"/>
            <a:ext cx="2062494" cy="2150585"/>
            <a:chOff x="2820857" y="3288213"/>
            <a:chExt cx="2062494" cy="2150585"/>
          </a:xfrm>
        </p:grpSpPr>
        <p:grpSp>
          <p:nvGrpSpPr>
            <p:cNvPr id="17" name="Group 16"/>
            <p:cNvGrpSpPr/>
            <p:nvPr/>
          </p:nvGrpSpPr>
          <p:grpSpPr>
            <a:xfrm>
              <a:off x="2827204" y="3288213"/>
              <a:ext cx="2056147" cy="2003162"/>
              <a:chOff x="2819644" y="3537663"/>
              <a:chExt cx="2139302" cy="2008718"/>
            </a:xfrm>
          </p:grpSpPr>
          <p:pic>
            <p:nvPicPr>
              <p:cNvPr id="14" name="Picture 13" descr="Infiltration.png"/>
              <p:cNvPicPr>
                <a:picLocks noChangeAspect="1"/>
              </p:cNvPicPr>
              <p:nvPr/>
            </p:nvPicPr>
            <p:blipFill rotWithShape="1">
              <a:blip r:embed="rId7">
                <a:extLst>
                  <a:ext uri="{28A0092B-C50C-407E-A947-70E740481C1C}">
                    <a14:useLocalDpi xmlns:a14="http://schemas.microsoft.com/office/drawing/2010/main" val="0"/>
                  </a:ext>
                </a:extLst>
              </a:blip>
              <a:srcRect l="6683" t="6921" r="3338" b="8592"/>
              <a:stretch/>
            </p:blipFill>
            <p:spPr>
              <a:xfrm>
                <a:off x="2819644" y="3537663"/>
                <a:ext cx="2139302" cy="2008718"/>
              </a:xfrm>
              <a:prstGeom prst="rect">
                <a:avLst/>
              </a:prstGeom>
            </p:spPr>
          </p:pic>
          <p:pic>
            <p:nvPicPr>
              <p:cNvPr id="15" name="Picture 14" descr="Infiltration2.png"/>
              <p:cNvPicPr>
                <a:picLocks noChangeAspect="1"/>
              </p:cNvPicPr>
              <p:nvPr/>
            </p:nvPicPr>
            <p:blipFill rotWithShape="1">
              <a:blip r:embed="rId8">
                <a:alphaModFix amt="52000"/>
                <a:extLst>
                  <a:ext uri="{28A0092B-C50C-407E-A947-70E740481C1C}">
                    <a14:useLocalDpi xmlns:a14="http://schemas.microsoft.com/office/drawing/2010/main" val="0"/>
                  </a:ext>
                </a:extLst>
              </a:blip>
              <a:srcRect l="10603" t="10835" r="6813" b="13053"/>
              <a:stretch/>
            </p:blipFill>
            <p:spPr>
              <a:xfrm>
                <a:off x="2872561" y="3605694"/>
                <a:ext cx="2025910" cy="1867100"/>
              </a:xfrm>
              <a:prstGeom prst="rect">
                <a:avLst/>
              </a:prstGeom>
            </p:spPr>
          </p:pic>
        </p:grpSp>
        <p:sp>
          <p:nvSpPr>
            <p:cNvPr id="37" name="TextBox 36"/>
            <p:cNvSpPr txBox="1"/>
            <p:nvPr/>
          </p:nvSpPr>
          <p:spPr>
            <a:xfrm>
              <a:off x="2820860" y="3329339"/>
              <a:ext cx="747165" cy="338554"/>
            </a:xfrm>
            <a:prstGeom prst="rect">
              <a:avLst/>
            </a:prstGeom>
            <a:noFill/>
          </p:spPr>
          <p:txBody>
            <a:bodyPr wrap="square" rtlCol="0" anchor="ctr">
              <a:spAutoFit/>
            </a:bodyPr>
            <a:lstStyle/>
            <a:p>
              <a:pPr algn="ctr"/>
              <a:r>
                <a:rPr lang="en-US" sz="800" dirty="0" smtClean="0">
                  <a:solidFill>
                    <a:srgbClr val="060A0B"/>
                  </a:solidFill>
                </a:rPr>
                <a:t>Infiltration % Change PDF</a:t>
              </a:r>
            </a:p>
          </p:txBody>
        </p:sp>
        <p:sp>
          <p:nvSpPr>
            <p:cNvPr id="38" name="TextBox 37"/>
            <p:cNvSpPr txBox="1"/>
            <p:nvPr/>
          </p:nvSpPr>
          <p:spPr>
            <a:xfrm>
              <a:off x="2820857" y="5223354"/>
              <a:ext cx="325730" cy="215444"/>
            </a:xfrm>
            <a:prstGeom prst="rect">
              <a:avLst/>
            </a:prstGeom>
            <a:noFill/>
          </p:spPr>
          <p:txBody>
            <a:bodyPr wrap="none" rtlCol="0" anchor="ctr">
              <a:spAutoFit/>
            </a:bodyPr>
            <a:lstStyle/>
            <a:p>
              <a:pPr algn="ctr"/>
              <a:r>
                <a:rPr lang="en-US" sz="800" dirty="0" smtClean="0">
                  <a:solidFill>
                    <a:srgbClr val="060A0B"/>
                  </a:solidFill>
                </a:rPr>
                <a:t>-40</a:t>
              </a:r>
            </a:p>
          </p:txBody>
        </p:sp>
        <p:sp>
          <p:nvSpPr>
            <p:cNvPr id="39" name="TextBox 38"/>
            <p:cNvSpPr txBox="1"/>
            <p:nvPr/>
          </p:nvSpPr>
          <p:spPr>
            <a:xfrm>
              <a:off x="3237832" y="5223354"/>
              <a:ext cx="325730"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0" name="TextBox 39"/>
            <p:cNvSpPr txBox="1"/>
            <p:nvPr/>
          </p:nvSpPr>
          <p:spPr>
            <a:xfrm>
              <a:off x="4155903" y="5223354"/>
              <a:ext cx="288661" cy="215444"/>
            </a:xfrm>
            <a:prstGeom prst="rect">
              <a:avLst/>
            </a:prstGeom>
            <a:noFill/>
          </p:spPr>
          <p:txBody>
            <a:bodyPr wrap="none" rtlCol="0" anchor="ctr">
              <a:spAutoFit/>
            </a:bodyPr>
            <a:lstStyle/>
            <a:p>
              <a:pPr algn="ctr"/>
              <a:r>
                <a:rPr lang="en-US" sz="800" dirty="0" smtClean="0">
                  <a:solidFill>
                    <a:srgbClr val="060A0B"/>
                  </a:solidFill>
                </a:rPr>
                <a:t>20</a:t>
              </a:r>
            </a:p>
          </p:txBody>
        </p:sp>
        <p:sp>
          <p:nvSpPr>
            <p:cNvPr id="41" name="TextBox 40"/>
            <p:cNvSpPr txBox="1"/>
            <p:nvPr/>
          </p:nvSpPr>
          <p:spPr>
            <a:xfrm>
              <a:off x="3737143" y="5223354"/>
              <a:ext cx="236663" cy="215444"/>
            </a:xfrm>
            <a:prstGeom prst="rect">
              <a:avLst/>
            </a:prstGeom>
            <a:noFill/>
          </p:spPr>
          <p:txBody>
            <a:bodyPr wrap="none" rtlCol="0" anchor="ctr">
              <a:spAutoFit/>
            </a:bodyPr>
            <a:lstStyle/>
            <a:p>
              <a:pPr algn="ctr"/>
              <a:r>
                <a:rPr lang="en-US" sz="800" dirty="0" smtClean="0">
                  <a:solidFill>
                    <a:srgbClr val="060A0B"/>
                  </a:solidFill>
                </a:rPr>
                <a:t>0</a:t>
              </a:r>
            </a:p>
          </p:txBody>
        </p:sp>
        <p:sp>
          <p:nvSpPr>
            <p:cNvPr id="42" name="TextBox 41"/>
            <p:cNvSpPr txBox="1"/>
            <p:nvPr/>
          </p:nvSpPr>
          <p:spPr>
            <a:xfrm>
              <a:off x="4588012" y="5223354"/>
              <a:ext cx="288661" cy="215444"/>
            </a:xfrm>
            <a:prstGeom prst="rect">
              <a:avLst/>
            </a:prstGeom>
            <a:noFill/>
          </p:spPr>
          <p:txBody>
            <a:bodyPr wrap="none" rtlCol="0" anchor="ctr">
              <a:spAutoFit/>
            </a:bodyPr>
            <a:lstStyle/>
            <a:p>
              <a:pPr algn="ctr"/>
              <a:r>
                <a:rPr lang="en-US" sz="800" dirty="0" smtClean="0">
                  <a:solidFill>
                    <a:srgbClr val="060A0B"/>
                  </a:solidFill>
                </a:rPr>
                <a:t>40</a:t>
              </a:r>
            </a:p>
          </p:txBody>
        </p:sp>
      </p:grpSp>
      <p:pic>
        <p:nvPicPr>
          <p:cNvPr id="76" name="Picture 75" descr="1980_baseline2.png"/>
          <p:cNvPicPr>
            <a:picLocks noChangeAspect="1"/>
          </p:cNvPicPr>
          <p:nvPr/>
        </p:nvPicPr>
        <p:blipFill rotWithShape="1">
          <a:blip r:embed="rId9">
            <a:extLst>
              <a:ext uri="{28A0092B-C50C-407E-A947-70E740481C1C}">
                <a14:useLocalDpi xmlns:a14="http://schemas.microsoft.com/office/drawing/2010/main" val="0"/>
              </a:ext>
            </a:extLst>
          </a:blip>
          <a:srcRect l="7145" t="6614" r="6360" b="9065"/>
          <a:stretch/>
        </p:blipFill>
        <p:spPr>
          <a:xfrm>
            <a:off x="3250540" y="884417"/>
            <a:ext cx="1806678" cy="1761271"/>
          </a:xfrm>
          <a:prstGeom prst="rect">
            <a:avLst/>
          </a:prstGeom>
        </p:spPr>
      </p:pic>
      <p:sp>
        <p:nvSpPr>
          <p:cNvPr id="77" name="TextBox 76"/>
          <p:cNvSpPr txBox="1"/>
          <p:nvPr/>
        </p:nvSpPr>
        <p:spPr>
          <a:xfrm>
            <a:off x="3345488" y="1028370"/>
            <a:ext cx="713898" cy="553998"/>
          </a:xfrm>
          <a:prstGeom prst="rect">
            <a:avLst/>
          </a:prstGeom>
          <a:noFill/>
        </p:spPr>
        <p:txBody>
          <a:bodyPr wrap="square" rtlCol="0" anchor="ctr">
            <a:spAutoFit/>
          </a:bodyPr>
          <a:lstStyle/>
          <a:p>
            <a:pPr algn="ctr"/>
            <a:r>
              <a:rPr lang="en-US" sz="1000" dirty="0" smtClean="0">
                <a:solidFill>
                  <a:srgbClr val="060A0B"/>
                </a:solidFill>
              </a:rPr>
              <a:t>Pre-1980</a:t>
            </a:r>
          </a:p>
          <a:p>
            <a:pPr algn="ctr"/>
            <a:r>
              <a:rPr lang="en-US" sz="1000" dirty="0" smtClean="0">
                <a:solidFill>
                  <a:srgbClr val="060A0B"/>
                </a:solidFill>
              </a:rPr>
              <a:t>Baseline</a:t>
            </a:r>
          </a:p>
          <a:p>
            <a:pPr algn="ctr"/>
            <a:r>
              <a:rPr lang="en-US" sz="1000" dirty="0" smtClean="0">
                <a:solidFill>
                  <a:srgbClr val="060A0B"/>
                </a:solidFill>
              </a:rPr>
              <a:t>PDF</a:t>
            </a:r>
            <a:endParaRPr lang="en-US" sz="1000" dirty="0">
              <a:solidFill>
                <a:srgbClr val="060A0B"/>
              </a:solidFill>
            </a:endParaRPr>
          </a:p>
        </p:txBody>
      </p:sp>
      <p:sp>
        <p:nvSpPr>
          <p:cNvPr id="80" name="TextBox 79"/>
          <p:cNvSpPr txBox="1"/>
          <p:nvPr/>
        </p:nvSpPr>
        <p:spPr>
          <a:xfrm>
            <a:off x="3447398" y="2578885"/>
            <a:ext cx="347410" cy="215444"/>
          </a:xfrm>
          <a:prstGeom prst="rect">
            <a:avLst/>
          </a:prstGeom>
          <a:noFill/>
        </p:spPr>
        <p:txBody>
          <a:bodyPr wrap="square" rtlCol="0" anchor="ctr">
            <a:spAutoFit/>
          </a:bodyPr>
          <a:lstStyle/>
          <a:p>
            <a:pPr algn="ctr"/>
            <a:r>
              <a:rPr lang="en-US" sz="800" dirty="0" smtClean="0">
                <a:solidFill>
                  <a:srgbClr val="060A0B"/>
                </a:solidFill>
              </a:rPr>
              <a:t>555</a:t>
            </a:r>
          </a:p>
        </p:txBody>
      </p:sp>
      <p:sp>
        <p:nvSpPr>
          <p:cNvPr id="81" name="TextBox 80"/>
          <p:cNvSpPr txBox="1"/>
          <p:nvPr/>
        </p:nvSpPr>
        <p:spPr>
          <a:xfrm>
            <a:off x="3924850" y="2578885"/>
            <a:ext cx="347410" cy="215444"/>
          </a:xfrm>
          <a:prstGeom prst="rect">
            <a:avLst/>
          </a:prstGeom>
          <a:noFill/>
        </p:spPr>
        <p:txBody>
          <a:bodyPr wrap="square" rtlCol="0" anchor="ctr">
            <a:spAutoFit/>
          </a:bodyPr>
          <a:lstStyle/>
          <a:p>
            <a:pPr algn="ctr"/>
            <a:r>
              <a:rPr lang="en-US" sz="800" dirty="0" smtClean="0">
                <a:solidFill>
                  <a:srgbClr val="060A0B"/>
                </a:solidFill>
              </a:rPr>
              <a:t>560</a:t>
            </a:r>
          </a:p>
        </p:txBody>
      </p:sp>
      <p:sp>
        <p:nvSpPr>
          <p:cNvPr id="82" name="TextBox 81"/>
          <p:cNvSpPr txBox="1"/>
          <p:nvPr/>
        </p:nvSpPr>
        <p:spPr>
          <a:xfrm>
            <a:off x="4387185" y="2578885"/>
            <a:ext cx="347410" cy="215444"/>
          </a:xfrm>
          <a:prstGeom prst="rect">
            <a:avLst/>
          </a:prstGeom>
          <a:noFill/>
        </p:spPr>
        <p:txBody>
          <a:bodyPr wrap="square" rtlCol="0" anchor="ctr">
            <a:spAutoFit/>
          </a:bodyPr>
          <a:lstStyle/>
          <a:p>
            <a:pPr algn="ctr"/>
            <a:r>
              <a:rPr lang="en-US" sz="800" dirty="0" smtClean="0">
                <a:solidFill>
                  <a:srgbClr val="060A0B"/>
                </a:solidFill>
              </a:rPr>
              <a:t>565</a:t>
            </a:r>
          </a:p>
        </p:txBody>
      </p:sp>
      <p:sp>
        <p:nvSpPr>
          <p:cNvPr id="83" name="TextBox 82"/>
          <p:cNvSpPr txBox="1"/>
          <p:nvPr/>
        </p:nvSpPr>
        <p:spPr>
          <a:xfrm>
            <a:off x="4841960" y="2578885"/>
            <a:ext cx="347410" cy="215444"/>
          </a:xfrm>
          <a:prstGeom prst="rect">
            <a:avLst/>
          </a:prstGeom>
          <a:noFill/>
        </p:spPr>
        <p:txBody>
          <a:bodyPr wrap="square" rtlCol="0" anchor="ctr">
            <a:spAutoFit/>
          </a:bodyPr>
          <a:lstStyle/>
          <a:p>
            <a:pPr algn="ctr"/>
            <a:r>
              <a:rPr lang="en-US" sz="800" dirty="0" smtClean="0">
                <a:solidFill>
                  <a:srgbClr val="060A0B"/>
                </a:solidFill>
              </a:rPr>
              <a:t>570</a:t>
            </a:r>
          </a:p>
        </p:txBody>
      </p:sp>
      <p:sp>
        <p:nvSpPr>
          <p:cNvPr id="91" name="TextBox 90"/>
          <p:cNvSpPr txBox="1"/>
          <p:nvPr/>
        </p:nvSpPr>
        <p:spPr>
          <a:xfrm>
            <a:off x="3863159" y="2705562"/>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94" name="TextBox 93"/>
          <p:cNvSpPr txBox="1"/>
          <p:nvPr/>
        </p:nvSpPr>
        <p:spPr>
          <a:xfrm>
            <a:off x="5451843" y="6231152"/>
            <a:ext cx="347410" cy="215444"/>
          </a:xfrm>
          <a:prstGeom prst="rect">
            <a:avLst/>
          </a:prstGeom>
          <a:noFill/>
        </p:spPr>
        <p:txBody>
          <a:bodyPr wrap="square" rtlCol="0" anchor="ctr">
            <a:spAutoFit/>
          </a:bodyPr>
          <a:lstStyle/>
          <a:p>
            <a:pPr algn="ctr"/>
            <a:r>
              <a:rPr lang="en-US" sz="800" dirty="0" smtClean="0">
                <a:solidFill>
                  <a:srgbClr val="060A0B"/>
                </a:solidFill>
              </a:rPr>
              <a:t>440</a:t>
            </a:r>
          </a:p>
        </p:txBody>
      </p:sp>
      <p:sp>
        <p:nvSpPr>
          <p:cNvPr id="95" name="TextBox 94"/>
          <p:cNvSpPr txBox="1"/>
          <p:nvPr/>
        </p:nvSpPr>
        <p:spPr>
          <a:xfrm>
            <a:off x="5929295" y="6231152"/>
            <a:ext cx="347410" cy="215444"/>
          </a:xfrm>
          <a:prstGeom prst="rect">
            <a:avLst/>
          </a:prstGeom>
          <a:noFill/>
        </p:spPr>
        <p:txBody>
          <a:bodyPr wrap="square" rtlCol="0" anchor="ctr">
            <a:spAutoFit/>
          </a:bodyPr>
          <a:lstStyle/>
          <a:p>
            <a:pPr algn="ctr"/>
            <a:r>
              <a:rPr lang="en-US" sz="800" dirty="0">
                <a:solidFill>
                  <a:srgbClr val="060A0B"/>
                </a:solidFill>
              </a:rPr>
              <a:t>4</a:t>
            </a:r>
            <a:r>
              <a:rPr lang="en-US" sz="800" dirty="0" smtClean="0">
                <a:solidFill>
                  <a:srgbClr val="060A0B"/>
                </a:solidFill>
              </a:rPr>
              <a:t>60</a:t>
            </a:r>
          </a:p>
        </p:txBody>
      </p:sp>
      <p:sp>
        <p:nvSpPr>
          <p:cNvPr id="96" name="TextBox 95"/>
          <p:cNvSpPr txBox="1"/>
          <p:nvPr/>
        </p:nvSpPr>
        <p:spPr>
          <a:xfrm>
            <a:off x="6905666" y="6231152"/>
            <a:ext cx="347410" cy="215444"/>
          </a:xfrm>
          <a:prstGeom prst="rect">
            <a:avLst/>
          </a:prstGeom>
          <a:noFill/>
        </p:spPr>
        <p:txBody>
          <a:bodyPr wrap="square" rtlCol="0" anchor="ctr">
            <a:spAutoFit/>
          </a:bodyPr>
          <a:lstStyle/>
          <a:p>
            <a:pPr algn="ctr"/>
            <a:r>
              <a:rPr lang="en-US" sz="800" dirty="0" smtClean="0">
                <a:solidFill>
                  <a:srgbClr val="060A0B"/>
                </a:solidFill>
              </a:rPr>
              <a:t>500</a:t>
            </a:r>
          </a:p>
        </p:txBody>
      </p:sp>
      <p:sp>
        <p:nvSpPr>
          <p:cNvPr id="97" name="TextBox 96"/>
          <p:cNvSpPr txBox="1"/>
          <p:nvPr/>
        </p:nvSpPr>
        <p:spPr>
          <a:xfrm>
            <a:off x="8373399" y="6231152"/>
            <a:ext cx="347410" cy="215444"/>
          </a:xfrm>
          <a:prstGeom prst="rect">
            <a:avLst/>
          </a:prstGeom>
          <a:noFill/>
        </p:spPr>
        <p:txBody>
          <a:bodyPr wrap="square" rtlCol="0" anchor="ctr">
            <a:spAutoFit/>
          </a:bodyPr>
          <a:lstStyle/>
          <a:p>
            <a:pPr algn="ctr"/>
            <a:r>
              <a:rPr lang="en-US" sz="800" dirty="0" smtClean="0">
                <a:solidFill>
                  <a:srgbClr val="060A0B"/>
                </a:solidFill>
              </a:rPr>
              <a:t>560</a:t>
            </a:r>
          </a:p>
        </p:txBody>
      </p:sp>
      <p:sp>
        <p:nvSpPr>
          <p:cNvPr id="98" name="TextBox 97"/>
          <p:cNvSpPr txBox="1"/>
          <p:nvPr/>
        </p:nvSpPr>
        <p:spPr>
          <a:xfrm>
            <a:off x="6850309" y="6380506"/>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99" name="TextBox 98"/>
          <p:cNvSpPr txBox="1"/>
          <p:nvPr/>
        </p:nvSpPr>
        <p:spPr>
          <a:xfrm>
            <a:off x="6429426" y="6231152"/>
            <a:ext cx="347410" cy="215444"/>
          </a:xfrm>
          <a:prstGeom prst="rect">
            <a:avLst/>
          </a:prstGeom>
          <a:noFill/>
        </p:spPr>
        <p:txBody>
          <a:bodyPr wrap="square" rtlCol="0" anchor="ctr">
            <a:spAutoFit/>
          </a:bodyPr>
          <a:lstStyle/>
          <a:p>
            <a:pPr algn="ctr"/>
            <a:r>
              <a:rPr lang="en-US" sz="800" dirty="0" smtClean="0">
                <a:solidFill>
                  <a:srgbClr val="060A0B"/>
                </a:solidFill>
              </a:rPr>
              <a:t>480</a:t>
            </a:r>
          </a:p>
        </p:txBody>
      </p:sp>
      <p:sp>
        <p:nvSpPr>
          <p:cNvPr id="100" name="TextBox 99"/>
          <p:cNvSpPr txBox="1"/>
          <p:nvPr/>
        </p:nvSpPr>
        <p:spPr>
          <a:xfrm>
            <a:off x="7398240" y="6231152"/>
            <a:ext cx="347410" cy="215444"/>
          </a:xfrm>
          <a:prstGeom prst="rect">
            <a:avLst/>
          </a:prstGeom>
          <a:noFill/>
        </p:spPr>
        <p:txBody>
          <a:bodyPr wrap="square" rtlCol="0" anchor="ctr">
            <a:spAutoFit/>
          </a:bodyPr>
          <a:lstStyle/>
          <a:p>
            <a:pPr algn="ctr"/>
            <a:r>
              <a:rPr lang="en-US" sz="800" dirty="0" smtClean="0">
                <a:solidFill>
                  <a:srgbClr val="060A0B"/>
                </a:solidFill>
              </a:rPr>
              <a:t>520</a:t>
            </a:r>
          </a:p>
        </p:txBody>
      </p:sp>
      <p:sp>
        <p:nvSpPr>
          <p:cNvPr id="101" name="TextBox 100"/>
          <p:cNvSpPr txBox="1"/>
          <p:nvPr/>
        </p:nvSpPr>
        <p:spPr>
          <a:xfrm>
            <a:off x="7875691" y="6231152"/>
            <a:ext cx="347410" cy="215444"/>
          </a:xfrm>
          <a:prstGeom prst="rect">
            <a:avLst/>
          </a:prstGeom>
          <a:noFill/>
        </p:spPr>
        <p:txBody>
          <a:bodyPr wrap="square" rtlCol="0" anchor="ctr">
            <a:spAutoFit/>
          </a:bodyPr>
          <a:lstStyle/>
          <a:p>
            <a:pPr algn="ctr"/>
            <a:r>
              <a:rPr lang="en-US" sz="800" dirty="0" smtClean="0">
                <a:solidFill>
                  <a:srgbClr val="060A0B"/>
                </a:solidFill>
              </a:rPr>
              <a:t>540</a:t>
            </a:r>
          </a:p>
        </p:txBody>
      </p:sp>
      <p:sp>
        <p:nvSpPr>
          <p:cNvPr id="43" name="TextBox 42"/>
          <p:cNvSpPr txBox="1"/>
          <p:nvPr/>
        </p:nvSpPr>
        <p:spPr>
          <a:xfrm>
            <a:off x="4822875" y="783711"/>
            <a:ext cx="4203006" cy="923330"/>
          </a:xfrm>
          <a:prstGeom prst="rect">
            <a:avLst/>
          </a:prstGeom>
          <a:noFill/>
        </p:spPr>
        <p:txBody>
          <a:bodyPr wrap="square" rtlCol="0" anchor="ctr">
            <a:spAutoFit/>
          </a:bodyPr>
          <a:lstStyle/>
          <a:p>
            <a:pPr algn="ctr"/>
            <a:r>
              <a:rPr lang="en-US" dirty="0" smtClean="0">
                <a:solidFill>
                  <a:srgbClr val="060A0B"/>
                </a:solidFill>
              </a:rPr>
              <a:t>Potential analysis now includes uncertainty in estimated savings that can aid in deemed/custom determinations.</a:t>
            </a:r>
          </a:p>
        </p:txBody>
      </p:sp>
    </p:spTree>
    <p:extLst>
      <p:ext uri="{BB962C8B-B14F-4D97-AF65-F5344CB8AC3E}">
        <p14:creationId xmlns:p14="http://schemas.microsoft.com/office/powerpoint/2010/main" val="35487750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96707" y="892506"/>
            <a:ext cx="2027483" cy="5748111"/>
            <a:chOff x="3275954" y="884417"/>
            <a:chExt cx="2027483" cy="5748111"/>
          </a:xfrm>
        </p:grpSpPr>
        <p:pic>
          <p:nvPicPr>
            <p:cNvPr id="48" name="Picture 47" descr="2010_baseline2.png"/>
            <p:cNvPicPr>
              <a:picLocks noChangeAspect="1"/>
            </p:cNvPicPr>
            <p:nvPr/>
          </p:nvPicPr>
          <p:blipFill rotWithShape="1">
            <a:blip r:embed="rId3">
              <a:extLst>
                <a:ext uri="{28A0092B-C50C-407E-A947-70E740481C1C}">
                  <a14:useLocalDpi xmlns:a14="http://schemas.microsoft.com/office/drawing/2010/main" val="0"/>
                </a:ext>
              </a:extLst>
            </a:blip>
            <a:srcRect l="7471" t="6613" r="5560" b="9397"/>
            <a:stretch/>
          </p:blipFill>
          <p:spPr>
            <a:xfrm>
              <a:off x="3363923" y="4595939"/>
              <a:ext cx="1792431" cy="1731034"/>
            </a:xfrm>
            <a:prstGeom prst="rect">
              <a:avLst/>
            </a:prstGeom>
          </p:spPr>
        </p:pic>
        <p:pic>
          <p:nvPicPr>
            <p:cNvPr id="47" name="Picture 46" descr="2004_baseline2.png"/>
            <p:cNvPicPr>
              <a:picLocks noChangeAspect="1"/>
            </p:cNvPicPr>
            <p:nvPr/>
          </p:nvPicPr>
          <p:blipFill rotWithShape="1">
            <a:blip r:embed="rId4">
              <a:extLst>
                <a:ext uri="{28A0092B-C50C-407E-A947-70E740481C1C}">
                  <a14:useLocalDpi xmlns:a14="http://schemas.microsoft.com/office/drawing/2010/main" val="0"/>
                </a:ext>
              </a:extLst>
            </a:blip>
            <a:srcRect l="7146" t="7604" r="5224" b="9397"/>
            <a:stretch/>
          </p:blipFill>
          <p:spPr>
            <a:xfrm>
              <a:off x="3363923" y="2743961"/>
              <a:ext cx="1803701" cy="1708353"/>
            </a:xfrm>
            <a:prstGeom prst="rect">
              <a:avLst/>
            </a:prstGeom>
          </p:spPr>
        </p:pic>
        <p:pic>
          <p:nvPicPr>
            <p:cNvPr id="45" name="Picture 44" descr="1980_baseline2.png"/>
            <p:cNvPicPr>
              <a:picLocks noChangeAspect="1"/>
            </p:cNvPicPr>
            <p:nvPr/>
          </p:nvPicPr>
          <p:blipFill rotWithShape="1">
            <a:blip r:embed="rId5">
              <a:extLst>
                <a:ext uri="{28A0092B-C50C-407E-A947-70E740481C1C}">
                  <a14:useLocalDpi xmlns:a14="http://schemas.microsoft.com/office/drawing/2010/main" val="0"/>
                </a:ext>
              </a:extLst>
            </a:blip>
            <a:srcRect l="7146" t="6614" b="9065"/>
            <a:stretch/>
          </p:blipFill>
          <p:spPr>
            <a:xfrm>
              <a:off x="3363924" y="884417"/>
              <a:ext cx="1939513" cy="1761271"/>
            </a:xfrm>
            <a:prstGeom prst="rect">
              <a:avLst/>
            </a:prstGeom>
          </p:spPr>
        </p:pic>
        <p:sp>
          <p:nvSpPr>
            <p:cNvPr id="51" name="TextBox 50"/>
            <p:cNvSpPr txBox="1"/>
            <p:nvPr/>
          </p:nvSpPr>
          <p:spPr>
            <a:xfrm>
              <a:off x="3458873" y="1028370"/>
              <a:ext cx="713898" cy="553998"/>
            </a:xfrm>
            <a:prstGeom prst="rect">
              <a:avLst/>
            </a:prstGeom>
            <a:noFill/>
          </p:spPr>
          <p:txBody>
            <a:bodyPr wrap="square" rtlCol="0" anchor="ctr">
              <a:spAutoFit/>
            </a:bodyPr>
            <a:lstStyle/>
            <a:p>
              <a:pPr algn="ctr"/>
              <a:r>
                <a:rPr lang="en-US" sz="1000" dirty="0" smtClean="0">
                  <a:solidFill>
                    <a:srgbClr val="060A0B"/>
                  </a:solidFill>
                </a:rPr>
                <a:t>Pre-1980</a:t>
              </a:r>
            </a:p>
            <a:p>
              <a:pPr algn="ctr"/>
              <a:r>
                <a:rPr lang="en-US" sz="1000" dirty="0" smtClean="0">
                  <a:solidFill>
                    <a:srgbClr val="060A0B"/>
                  </a:solidFill>
                </a:rPr>
                <a:t>Baseline</a:t>
              </a:r>
            </a:p>
            <a:p>
              <a:pPr algn="ctr"/>
              <a:r>
                <a:rPr lang="en-US" sz="1000" dirty="0" smtClean="0">
                  <a:solidFill>
                    <a:srgbClr val="060A0B"/>
                  </a:solidFill>
                </a:rPr>
                <a:t>PDF</a:t>
              </a:r>
              <a:endParaRPr lang="en-US" sz="1000" dirty="0">
                <a:solidFill>
                  <a:srgbClr val="060A0B"/>
                </a:solidFill>
              </a:endParaRPr>
            </a:p>
          </p:txBody>
        </p:sp>
        <p:sp>
          <p:nvSpPr>
            <p:cNvPr id="52" name="TextBox 51"/>
            <p:cNvSpPr txBox="1"/>
            <p:nvPr/>
          </p:nvSpPr>
          <p:spPr>
            <a:xfrm>
              <a:off x="3407168" y="2896686"/>
              <a:ext cx="773161" cy="553998"/>
            </a:xfrm>
            <a:prstGeom prst="rect">
              <a:avLst/>
            </a:prstGeom>
            <a:noFill/>
          </p:spPr>
          <p:txBody>
            <a:bodyPr wrap="square" rtlCol="0" anchor="ctr">
              <a:spAutoFit/>
            </a:bodyPr>
            <a:lstStyle/>
            <a:p>
              <a:pPr algn="ctr"/>
              <a:r>
                <a:rPr lang="en-US" sz="1000" dirty="0" smtClean="0">
                  <a:solidFill>
                    <a:srgbClr val="060A0B"/>
                  </a:solidFill>
                </a:rPr>
                <a:t>90.1-2004</a:t>
              </a:r>
            </a:p>
            <a:p>
              <a:pPr algn="ctr"/>
              <a:r>
                <a:rPr lang="en-US" sz="1000" dirty="0" smtClean="0">
                  <a:solidFill>
                    <a:srgbClr val="060A0B"/>
                  </a:solidFill>
                </a:rPr>
                <a:t>Baseline</a:t>
              </a:r>
            </a:p>
            <a:p>
              <a:pPr algn="ctr"/>
              <a:r>
                <a:rPr lang="en-US" sz="1000" dirty="0" smtClean="0">
                  <a:solidFill>
                    <a:srgbClr val="060A0B"/>
                  </a:solidFill>
                </a:rPr>
                <a:t>PDF</a:t>
              </a:r>
            </a:p>
          </p:txBody>
        </p:sp>
        <p:sp>
          <p:nvSpPr>
            <p:cNvPr id="53" name="TextBox 52"/>
            <p:cNvSpPr txBox="1"/>
            <p:nvPr/>
          </p:nvSpPr>
          <p:spPr>
            <a:xfrm>
              <a:off x="4028250" y="4671513"/>
              <a:ext cx="832423" cy="553998"/>
            </a:xfrm>
            <a:prstGeom prst="rect">
              <a:avLst/>
            </a:prstGeom>
            <a:noFill/>
          </p:spPr>
          <p:txBody>
            <a:bodyPr wrap="square" rtlCol="0" anchor="ctr">
              <a:spAutoFit/>
            </a:bodyPr>
            <a:lstStyle/>
            <a:p>
              <a:pPr algn="ctr"/>
              <a:r>
                <a:rPr lang="en-US" sz="1000" dirty="0" smtClean="0">
                  <a:solidFill>
                    <a:srgbClr val="060A0B"/>
                  </a:solidFill>
                </a:rPr>
                <a:t>90.1-2010</a:t>
              </a:r>
            </a:p>
            <a:p>
              <a:pPr algn="ctr"/>
              <a:r>
                <a:rPr lang="en-US" sz="1000" dirty="0" smtClean="0">
                  <a:solidFill>
                    <a:srgbClr val="060A0B"/>
                  </a:solidFill>
                </a:rPr>
                <a:t>Baseline PDF</a:t>
              </a:r>
            </a:p>
          </p:txBody>
        </p:sp>
        <p:sp>
          <p:nvSpPr>
            <p:cNvPr id="54" name="TextBox 53"/>
            <p:cNvSpPr txBox="1"/>
            <p:nvPr/>
          </p:nvSpPr>
          <p:spPr>
            <a:xfrm>
              <a:off x="3560783" y="2578885"/>
              <a:ext cx="347410" cy="215444"/>
            </a:xfrm>
            <a:prstGeom prst="rect">
              <a:avLst/>
            </a:prstGeom>
            <a:noFill/>
          </p:spPr>
          <p:txBody>
            <a:bodyPr wrap="square" rtlCol="0" anchor="ctr">
              <a:spAutoFit/>
            </a:bodyPr>
            <a:lstStyle/>
            <a:p>
              <a:pPr algn="ctr"/>
              <a:r>
                <a:rPr lang="en-US" sz="800" dirty="0" smtClean="0">
                  <a:solidFill>
                    <a:srgbClr val="060A0B"/>
                  </a:solidFill>
                </a:rPr>
                <a:t>555</a:t>
              </a:r>
            </a:p>
          </p:txBody>
        </p:sp>
        <p:sp>
          <p:nvSpPr>
            <p:cNvPr id="55" name="TextBox 54"/>
            <p:cNvSpPr txBox="1"/>
            <p:nvPr/>
          </p:nvSpPr>
          <p:spPr>
            <a:xfrm>
              <a:off x="4038235" y="2578885"/>
              <a:ext cx="347410" cy="215444"/>
            </a:xfrm>
            <a:prstGeom prst="rect">
              <a:avLst/>
            </a:prstGeom>
            <a:noFill/>
          </p:spPr>
          <p:txBody>
            <a:bodyPr wrap="square" rtlCol="0" anchor="ctr">
              <a:spAutoFit/>
            </a:bodyPr>
            <a:lstStyle/>
            <a:p>
              <a:pPr algn="ctr"/>
              <a:r>
                <a:rPr lang="en-US" sz="800" dirty="0" smtClean="0">
                  <a:solidFill>
                    <a:srgbClr val="060A0B"/>
                  </a:solidFill>
                </a:rPr>
                <a:t>560</a:t>
              </a:r>
            </a:p>
          </p:txBody>
        </p:sp>
        <p:sp>
          <p:nvSpPr>
            <p:cNvPr id="56" name="TextBox 55"/>
            <p:cNvSpPr txBox="1"/>
            <p:nvPr/>
          </p:nvSpPr>
          <p:spPr>
            <a:xfrm>
              <a:off x="4500570" y="2578885"/>
              <a:ext cx="347410" cy="215444"/>
            </a:xfrm>
            <a:prstGeom prst="rect">
              <a:avLst/>
            </a:prstGeom>
            <a:noFill/>
          </p:spPr>
          <p:txBody>
            <a:bodyPr wrap="square" rtlCol="0" anchor="ctr">
              <a:spAutoFit/>
            </a:bodyPr>
            <a:lstStyle/>
            <a:p>
              <a:pPr algn="ctr"/>
              <a:r>
                <a:rPr lang="en-US" sz="800" dirty="0" smtClean="0">
                  <a:solidFill>
                    <a:srgbClr val="060A0B"/>
                  </a:solidFill>
                </a:rPr>
                <a:t>565</a:t>
              </a:r>
            </a:p>
          </p:txBody>
        </p:sp>
        <p:sp>
          <p:nvSpPr>
            <p:cNvPr id="57" name="TextBox 56"/>
            <p:cNvSpPr txBox="1"/>
            <p:nvPr/>
          </p:nvSpPr>
          <p:spPr>
            <a:xfrm>
              <a:off x="4955345" y="2578885"/>
              <a:ext cx="347410" cy="215444"/>
            </a:xfrm>
            <a:prstGeom prst="rect">
              <a:avLst/>
            </a:prstGeom>
            <a:noFill/>
          </p:spPr>
          <p:txBody>
            <a:bodyPr wrap="square" rtlCol="0" anchor="ctr">
              <a:spAutoFit/>
            </a:bodyPr>
            <a:lstStyle/>
            <a:p>
              <a:pPr algn="ctr"/>
              <a:r>
                <a:rPr lang="en-US" sz="800" dirty="0" smtClean="0">
                  <a:solidFill>
                    <a:srgbClr val="060A0B"/>
                  </a:solidFill>
                </a:rPr>
                <a:t>570</a:t>
              </a:r>
            </a:p>
          </p:txBody>
        </p:sp>
        <p:sp>
          <p:nvSpPr>
            <p:cNvPr id="58" name="TextBox 57"/>
            <p:cNvSpPr txBox="1"/>
            <p:nvPr/>
          </p:nvSpPr>
          <p:spPr>
            <a:xfrm>
              <a:off x="3463723" y="4386731"/>
              <a:ext cx="347410" cy="215444"/>
            </a:xfrm>
            <a:prstGeom prst="rect">
              <a:avLst/>
            </a:prstGeom>
            <a:noFill/>
          </p:spPr>
          <p:txBody>
            <a:bodyPr wrap="square" rtlCol="0" anchor="ctr">
              <a:spAutoFit/>
            </a:bodyPr>
            <a:lstStyle/>
            <a:p>
              <a:pPr algn="ctr"/>
              <a:r>
                <a:rPr lang="en-US" sz="800" dirty="0" smtClean="0">
                  <a:solidFill>
                    <a:srgbClr val="060A0B"/>
                  </a:solidFill>
                </a:rPr>
                <a:t>440</a:t>
              </a:r>
            </a:p>
          </p:txBody>
        </p:sp>
        <p:sp>
          <p:nvSpPr>
            <p:cNvPr id="60" name="TextBox 59"/>
            <p:cNvSpPr txBox="1"/>
            <p:nvPr/>
          </p:nvSpPr>
          <p:spPr>
            <a:xfrm>
              <a:off x="4206976" y="4386731"/>
              <a:ext cx="347410" cy="215444"/>
            </a:xfrm>
            <a:prstGeom prst="rect">
              <a:avLst/>
            </a:prstGeom>
            <a:noFill/>
          </p:spPr>
          <p:txBody>
            <a:bodyPr wrap="square" rtlCol="0" anchor="ctr">
              <a:spAutoFit/>
            </a:bodyPr>
            <a:lstStyle/>
            <a:p>
              <a:pPr algn="ctr"/>
              <a:r>
                <a:rPr lang="en-US" sz="800" dirty="0" smtClean="0">
                  <a:solidFill>
                    <a:srgbClr val="060A0B"/>
                  </a:solidFill>
                </a:rPr>
                <a:t>460</a:t>
              </a:r>
            </a:p>
          </p:txBody>
        </p:sp>
        <p:sp>
          <p:nvSpPr>
            <p:cNvPr id="61" name="TextBox 60"/>
            <p:cNvSpPr txBox="1"/>
            <p:nvPr/>
          </p:nvSpPr>
          <p:spPr>
            <a:xfrm>
              <a:off x="4858285" y="4386731"/>
              <a:ext cx="347410" cy="215444"/>
            </a:xfrm>
            <a:prstGeom prst="rect">
              <a:avLst/>
            </a:prstGeom>
            <a:noFill/>
          </p:spPr>
          <p:txBody>
            <a:bodyPr wrap="square" rtlCol="0" anchor="ctr">
              <a:spAutoFit/>
            </a:bodyPr>
            <a:lstStyle/>
            <a:p>
              <a:pPr algn="ctr"/>
              <a:r>
                <a:rPr lang="en-US" sz="800" dirty="0" smtClean="0">
                  <a:solidFill>
                    <a:srgbClr val="060A0B"/>
                  </a:solidFill>
                </a:rPr>
                <a:t>480</a:t>
              </a:r>
            </a:p>
          </p:txBody>
        </p:sp>
        <p:sp>
          <p:nvSpPr>
            <p:cNvPr id="62" name="TextBox 61"/>
            <p:cNvSpPr txBox="1"/>
            <p:nvPr/>
          </p:nvSpPr>
          <p:spPr>
            <a:xfrm>
              <a:off x="3275954" y="6263218"/>
              <a:ext cx="347410" cy="215444"/>
            </a:xfrm>
            <a:prstGeom prst="rect">
              <a:avLst/>
            </a:prstGeom>
            <a:noFill/>
          </p:spPr>
          <p:txBody>
            <a:bodyPr wrap="square" rtlCol="0" anchor="ctr">
              <a:spAutoFit/>
            </a:bodyPr>
            <a:lstStyle/>
            <a:p>
              <a:pPr algn="ctr"/>
              <a:r>
                <a:rPr lang="en-US" sz="800" dirty="0" smtClean="0">
                  <a:solidFill>
                    <a:srgbClr val="060A0B"/>
                  </a:solidFill>
                </a:rPr>
                <a:t>339</a:t>
              </a:r>
            </a:p>
          </p:txBody>
        </p:sp>
        <p:sp>
          <p:nvSpPr>
            <p:cNvPr id="63" name="TextBox 62"/>
            <p:cNvSpPr txBox="1"/>
            <p:nvPr/>
          </p:nvSpPr>
          <p:spPr>
            <a:xfrm>
              <a:off x="4223300" y="6263218"/>
              <a:ext cx="347410" cy="215444"/>
            </a:xfrm>
            <a:prstGeom prst="rect">
              <a:avLst/>
            </a:prstGeom>
            <a:noFill/>
          </p:spPr>
          <p:txBody>
            <a:bodyPr wrap="square" rtlCol="0" anchor="ctr">
              <a:spAutoFit/>
            </a:bodyPr>
            <a:lstStyle/>
            <a:p>
              <a:pPr algn="ctr"/>
              <a:r>
                <a:rPr lang="en-US" sz="800" dirty="0" smtClean="0">
                  <a:solidFill>
                    <a:srgbClr val="060A0B"/>
                  </a:solidFill>
                </a:rPr>
                <a:t>341</a:t>
              </a:r>
            </a:p>
          </p:txBody>
        </p:sp>
        <p:sp>
          <p:nvSpPr>
            <p:cNvPr id="64" name="TextBox 63"/>
            <p:cNvSpPr txBox="1"/>
            <p:nvPr/>
          </p:nvSpPr>
          <p:spPr>
            <a:xfrm>
              <a:off x="4700752" y="6263218"/>
              <a:ext cx="347410" cy="215444"/>
            </a:xfrm>
            <a:prstGeom prst="rect">
              <a:avLst/>
            </a:prstGeom>
            <a:noFill/>
          </p:spPr>
          <p:txBody>
            <a:bodyPr wrap="square" rtlCol="0" anchor="ctr">
              <a:spAutoFit/>
            </a:bodyPr>
            <a:lstStyle/>
            <a:p>
              <a:pPr algn="ctr"/>
              <a:r>
                <a:rPr lang="en-US" sz="800" dirty="0" smtClean="0">
                  <a:solidFill>
                    <a:srgbClr val="060A0B"/>
                  </a:solidFill>
                </a:rPr>
                <a:t>342</a:t>
              </a:r>
            </a:p>
          </p:txBody>
        </p:sp>
        <p:sp>
          <p:nvSpPr>
            <p:cNvPr id="65" name="TextBox 64"/>
            <p:cNvSpPr txBox="1"/>
            <p:nvPr/>
          </p:nvSpPr>
          <p:spPr>
            <a:xfrm>
              <a:off x="3740724" y="6263218"/>
              <a:ext cx="347410" cy="215444"/>
            </a:xfrm>
            <a:prstGeom prst="rect">
              <a:avLst/>
            </a:prstGeom>
            <a:noFill/>
          </p:spPr>
          <p:txBody>
            <a:bodyPr wrap="square" rtlCol="0" anchor="ctr">
              <a:spAutoFit/>
            </a:bodyPr>
            <a:lstStyle/>
            <a:p>
              <a:pPr algn="ctr"/>
              <a:r>
                <a:rPr lang="en-US" sz="800" dirty="0" smtClean="0">
                  <a:solidFill>
                    <a:srgbClr val="060A0B"/>
                  </a:solidFill>
                </a:rPr>
                <a:t>340</a:t>
              </a:r>
            </a:p>
          </p:txBody>
        </p:sp>
        <p:sp>
          <p:nvSpPr>
            <p:cNvPr id="66" name="TextBox 65"/>
            <p:cNvSpPr txBox="1"/>
            <p:nvPr/>
          </p:nvSpPr>
          <p:spPr>
            <a:xfrm>
              <a:off x="3870716" y="6417084"/>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grpSp>
      <p:sp>
        <p:nvSpPr>
          <p:cNvPr id="18" name="Title 17"/>
          <p:cNvSpPr>
            <a:spLocks noGrp="1"/>
          </p:cNvSpPr>
          <p:nvPr>
            <p:ph type="title"/>
          </p:nvPr>
        </p:nvSpPr>
        <p:spPr/>
        <p:txBody>
          <a:bodyPr>
            <a:normAutofit fontScale="90000"/>
          </a:bodyPr>
          <a:lstStyle/>
          <a:p>
            <a:r>
              <a:rPr lang="en-US" dirty="0" smtClean="0"/>
              <a:t>Comparison Against Multiple Baselines</a:t>
            </a:r>
            <a:endParaRPr lang="en-US" dirty="0"/>
          </a:p>
        </p:txBody>
      </p:sp>
      <p:pic>
        <p:nvPicPr>
          <p:cNvPr id="67" name="Picture 66" descr="1980.png"/>
          <p:cNvPicPr>
            <a:picLocks noChangeAspect="1"/>
          </p:cNvPicPr>
          <p:nvPr/>
        </p:nvPicPr>
        <p:blipFill rotWithShape="1">
          <a:blip r:embed="rId6">
            <a:extLst>
              <a:ext uri="{28A0092B-C50C-407E-A947-70E740481C1C}">
                <a14:useLocalDpi xmlns:a14="http://schemas.microsoft.com/office/drawing/2010/main" val="0"/>
              </a:ext>
            </a:extLst>
          </a:blip>
          <a:srcRect l="7028" t="7689" r="4992" b="9463"/>
          <a:stretch/>
        </p:blipFill>
        <p:spPr>
          <a:xfrm>
            <a:off x="2556235" y="865592"/>
            <a:ext cx="2815093" cy="2650886"/>
          </a:xfrm>
          <a:prstGeom prst="rect">
            <a:avLst/>
          </a:prstGeom>
        </p:spPr>
      </p:pic>
      <p:pic>
        <p:nvPicPr>
          <p:cNvPr id="68" name="Picture 67" descr="2004.png"/>
          <p:cNvPicPr>
            <a:picLocks noChangeAspect="1"/>
          </p:cNvPicPr>
          <p:nvPr/>
        </p:nvPicPr>
        <p:blipFill rotWithShape="1">
          <a:blip r:embed="rId7">
            <a:extLst>
              <a:ext uri="{28A0092B-C50C-407E-A947-70E740481C1C}">
                <a14:useLocalDpi xmlns:a14="http://schemas.microsoft.com/office/drawing/2010/main" val="0"/>
              </a:ext>
            </a:extLst>
          </a:blip>
          <a:srcRect l="7172" t="6624" r="5245" b="9439"/>
          <a:stretch/>
        </p:blipFill>
        <p:spPr>
          <a:xfrm>
            <a:off x="2564324" y="3721238"/>
            <a:ext cx="2823184" cy="2705651"/>
          </a:xfrm>
          <a:prstGeom prst="rect">
            <a:avLst/>
          </a:prstGeom>
        </p:spPr>
      </p:pic>
      <p:pic>
        <p:nvPicPr>
          <p:cNvPr id="69" name="Picture 68" descr="2010.png"/>
          <p:cNvPicPr>
            <a:picLocks noChangeAspect="1"/>
          </p:cNvPicPr>
          <p:nvPr/>
        </p:nvPicPr>
        <p:blipFill rotWithShape="1">
          <a:blip r:embed="rId8">
            <a:extLst>
              <a:ext uri="{28A0092B-C50C-407E-A947-70E740481C1C}">
                <a14:useLocalDpi xmlns:a14="http://schemas.microsoft.com/office/drawing/2010/main" val="0"/>
              </a:ext>
            </a:extLst>
          </a:blip>
          <a:srcRect l="7342" t="7599" r="4611" b="9737"/>
          <a:stretch/>
        </p:blipFill>
        <p:spPr>
          <a:xfrm>
            <a:off x="5662545" y="2523982"/>
            <a:ext cx="3360404" cy="3154965"/>
          </a:xfrm>
          <a:prstGeom prst="rect">
            <a:avLst/>
          </a:prstGeom>
        </p:spPr>
      </p:pic>
      <p:sp>
        <p:nvSpPr>
          <p:cNvPr id="59" name="TextBox 58"/>
          <p:cNvSpPr txBox="1"/>
          <p:nvPr/>
        </p:nvSpPr>
        <p:spPr>
          <a:xfrm>
            <a:off x="3182405" y="1221402"/>
            <a:ext cx="713898" cy="246221"/>
          </a:xfrm>
          <a:prstGeom prst="rect">
            <a:avLst/>
          </a:prstGeom>
          <a:noFill/>
        </p:spPr>
        <p:txBody>
          <a:bodyPr wrap="square" rtlCol="0" anchor="ctr">
            <a:spAutoFit/>
          </a:bodyPr>
          <a:lstStyle/>
          <a:p>
            <a:pPr algn="ctr"/>
            <a:r>
              <a:rPr lang="en-US" sz="1000" dirty="0" smtClean="0">
                <a:solidFill>
                  <a:srgbClr val="060A0B"/>
                </a:solidFill>
              </a:rPr>
              <a:t>Pre-1980</a:t>
            </a:r>
            <a:endParaRPr lang="en-US" sz="1000" dirty="0">
              <a:solidFill>
                <a:srgbClr val="060A0B"/>
              </a:solidFill>
            </a:endParaRPr>
          </a:p>
        </p:txBody>
      </p:sp>
      <p:sp>
        <p:nvSpPr>
          <p:cNvPr id="70" name="TextBox 69"/>
          <p:cNvSpPr txBox="1"/>
          <p:nvPr/>
        </p:nvSpPr>
        <p:spPr>
          <a:xfrm>
            <a:off x="3680776" y="3987669"/>
            <a:ext cx="773161" cy="246221"/>
          </a:xfrm>
          <a:prstGeom prst="rect">
            <a:avLst/>
          </a:prstGeom>
          <a:noFill/>
        </p:spPr>
        <p:txBody>
          <a:bodyPr wrap="square" rtlCol="0" anchor="ctr">
            <a:spAutoFit/>
          </a:bodyPr>
          <a:lstStyle/>
          <a:p>
            <a:pPr algn="ctr"/>
            <a:r>
              <a:rPr lang="en-US" sz="1000" dirty="0" smtClean="0">
                <a:solidFill>
                  <a:srgbClr val="060A0B"/>
                </a:solidFill>
              </a:rPr>
              <a:t>90.1-2004</a:t>
            </a:r>
          </a:p>
        </p:txBody>
      </p:sp>
      <p:sp>
        <p:nvSpPr>
          <p:cNvPr id="71" name="TextBox 70"/>
          <p:cNvSpPr txBox="1"/>
          <p:nvPr/>
        </p:nvSpPr>
        <p:spPr>
          <a:xfrm>
            <a:off x="6259480" y="2761246"/>
            <a:ext cx="832423" cy="246221"/>
          </a:xfrm>
          <a:prstGeom prst="rect">
            <a:avLst/>
          </a:prstGeom>
          <a:noFill/>
        </p:spPr>
        <p:txBody>
          <a:bodyPr wrap="square" rtlCol="0" anchor="ctr">
            <a:spAutoFit/>
          </a:bodyPr>
          <a:lstStyle/>
          <a:p>
            <a:pPr algn="ctr"/>
            <a:r>
              <a:rPr lang="en-US" sz="1000" dirty="0" smtClean="0">
                <a:solidFill>
                  <a:srgbClr val="060A0B"/>
                </a:solidFill>
              </a:rPr>
              <a:t>90.1-2010</a:t>
            </a:r>
          </a:p>
        </p:txBody>
      </p:sp>
      <p:sp>
        <p:nvSpPr>
          <p:cNvPr id="72" name="TextBox 71"/>
          <p:cNvSpPr txBox="1"/>
          <p:nvPr/>
        </p:nvSpPr>
        <p:spPr>
          <a:xfrm>
            <a:off x="2709544" y="3448308"/>
            <a:ext cx="347410" cy="215444"/>
          </a:xfrm>
          <a:prstGeom prst="rect">
            <a:avLst/>
          </a:prstGeom>
          <a:noFill/>
        </p:spPr>
        <p:txBody>
          <a:bodyPr wrap="square" rtlCol="0" anchor="ctr">
            <a:spAutoFit/>
          </a:bodyPr>
          <a:lstStyle/>
          <a:p>
            <a:pPr algn="ctr"/>
            <a:r>
              <a:rPr lang="en-US" sz="800" dirty="0" smtClean="0">
                <a:solidFill>
                  <a:srgbClr val="060A0B"/>
                </a:solidFill>
              </a:rPr>
              <a:t>440</a:t>
            </a:r>
          </a:p>
        </p:txBody>
      </p:sp>
      <p:sp>
        <p:nvSpPr>
          <p:cNvPr id="73" name="TextBox 72"/>
          <p:cNvSpPr txBox="1"/>
          <p:nvPr/>
        </p:nvSpPr>
        <p:spPr>
          <a:xfrm>
            <a:off x="3081839" y="3448308"/>
            <a:ext cx="347410" cy="215444"/>
          </a:xfrm>
          <a:prstGeom prst="rect">
            <a:avLst/>
          </a:prstGeom>
          <a:noFill/>
        </p:spPr>
        <p:txBody>
          <a:bodyPr wrap="square" rtlCol="0" anchor="ctr">
            <a:spAutoFit/>
          </a:bodyPr>
          <a:lstStyle/>
          <a:p>
            <a:pPr algn="ctr"/>
            <a:r>
              <a:rPr lang="en-US" sz="800" dirty="0">
                <a:solidFill>
                  <a:srgbClr val="060A0B"/>
                </a:solidFill>
              </a:rPr>
              <a:t>4</a:t>
            </a:r>
            <a:r>
              <a:rPr lang="en-US" sz="800" dirty="0" smtClean="0">
                <a:solidFill>
                  <a:srgbClr val="060A0B"/>
                </a:solidFill>
              </a:rPr>
              <a:t>60</a:t>
            </a:r>
          </a:p>
        </p:txBody>
      </p:sp>
      <p:sp>
        <p:nvSpPr>
          <p:cNvPr id="74" name="TextBox 73"/>
          <p:cNvSpPr txBox="1"/>
          <p:nvPr/>
        </p:nvSpPr>
        <p:spPr>
          <a:xfrm>
            <a:off x="3823629" y="3448308"/>
            <a:ext cx="347410" cy="215444"/>
          </a:xfrm>
          <a:prstGeom prst="rect">
            <a:avLst/>
          </a:prstGeom>
          <a:noFill/>
        </p:spPr>
        <p:txBody>
          <a:bodyPr wrap="square" rtlCol="0" anchor="ctr">
            <a:spAutoFit/>
          </a:bodyPr>
          <a:lstStyle/>
          <a:p>
            <a:pPr algn="ctr"/>
            <a:r>
              <a:rPr lang="en-US" sz="800" dirty="0" smtClean="0">
                <a:solidFill>
                  <a:srgbClr val="060A0B"/>
                </a:solidFill>
              </a:rPr>
              <a:t>500</a:t>
            </a:r>
          </a:p>
        </p:txBody>
      </p:sp>
      <p:sp>
        <p:nvSpPr>
          <p:cNvPr id="75" name="TextBox 74"/>
          <p:cNvSpPr txBox="1"/>
          <p:nvPr/>
        </p:nvSpPr>
        <p:spPr>
          <a:xfrm>
            <a:off x="4927357" y="3448308"/>
            <a:ext cx="347410" cy="215444"/>
          </a:xfrm>
          <a:prstGeom prst="rect">
            <a:avLst/>
          </a:prstGeom>
          <a:noFill/>
        </p:spPr>
        <p:txBody>
          <a:bodyPr wrap="square" rtlCol="0" anchor="ctr">
            <a:spAutoFit/>
          </a:bodyPr>
          <a:lstStyle/>
          <a:p>
            <a:pPr algn="ctr"/>
            <a:r>
              <a:rPr lang="en-US" sz="800" dirty="0" smtClean="0">
                <a:solidFill>
                  <a:srgbClr val="060A0B"/>
                </a:solidFill>
              </a:rPr>
              <a:t>560</a:t>
            </a:r>
          </a:p>
        </p:txBody>
      </p:sp>
      <p:sp>
        <p:nvSpPr>
          <p:cNvPr id="76" name="TextBox 75"/>
          <p:cNvSpPr txBox="1"/>
          <p:nvPr/>
        </p:nvSpPr>
        <p:spPr>
          <a:xfrm>
            <a:off x="3719738" y="3541032"/>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77" name="TextBox 76"/>
          <p:cNvSpPr txBox="1"/>
          <p:nvPr/>
        </p:nvSpPr>
        <p:spPr>
          <a:xfrm>
            <a:off x="3452546" y="3448308"/>
            <a:ext cx="347410" cy="215444"/>
          </a:xfrm>
          <a:prstGeom prst="rect">
            <a:avLst/>
          </a:prstGeom>
          <a:noFill/>
        </p:spPr>
        <p:txBody>
          <a:bodyPr wrap="square" rtlCol="0" anchor="ctr">
            <a:spAutoFit/>
          </a:bodyPr>
          <a:lstStyle/>
          <a:p>
            <a:pPr algn="ctr"/>
            <a:r>
              <a:rPr lang="en-US" sz="800" dirty="0" smtClean="0">
                <a:solidFill>
                  <a:srgbClr val="060A0B"/>
                </a:solidFill>
              </a:rPr>
              <a:t>480</a:t>
            </a:r>
          </a:p>
        </p:txBody>
      </p:sp>
      <p:sp>
        <p:nvSpPr>
          <p:cNvPr id="78" name="TextBox 77"/>
          <p:cNvSpPr txBox="1"/>
          <p:nvPr/>
        </p:nvSpPr>
        <p:spPr>
          <a:xfrm>
            <a:off x="4194868" y="3448308"/>
            <a:ext cx="347410" cy="215444"/>
          </a:xfrm>
          <a:prstGeom prst="rect">
            <a:avLst/>
          </a:prstGeom>
          <a:noFill/>
        </p:spPr>
        <p:txBody>
          <a:bodyPr wrap="square" rtlCol="0" anchor="ctr">
            <a:spAutoFit/>
          </a:bodyPr>
          <a:lstStyle/>
          <a:p>
            <a:pPr algn="ctr"/>
            <a:r>
              <a:rPr lang="en-US" sz="800" dirty="0" smtClean="0">
                <a:solidFill>
                  <a:srgbClr val="060A0B"/>
                </a:solidFill>
              </a:rPr>
              <a:t>520</a:t>
            </a:r>
          </a:p>
        </p:txBody>
      </p:sp>
      <p:sp>
        <p:nvSpPr>
          <p:cNvPr id="79" name="TextBox 78"/>
          <p:cNvSpPr txBox="1"/>
          <p:nvPr/>
        </p:nvSpPr>
        <p:spPr>
          <a:xfrm>
            <a:off x="4567162" y="3448308"/>
            <a:ext cx="347410" cy="215444"/>
          </a:xfrm>
          <a:prstGeom prst="rect">
            <a:avLst/>
          </a:prstGeom>
          <a:noFill/>
        </p:spPr>
        <p:txBody>
          <a:bodyPr wrap="square" rtlCol="0" anchor="ctr">
            <a:spAutoFit/>
          </a:bodyPr>
          <a:lstStyle/>
          <a:p>
            <a:pPr algn="ctr"/>
            <a:r>
              <a:rPr lang="en-US" sz="800" dirty="0" smtClean="0">
                <a:solidFill>
                  <a:srgbClr val="060A0B"/>
                </a:solidFill>
              </a:rPr>
              <a:t>540</a:t>
            </a:r>
          </a:p>
        </p:txBody>
      </p:sp>
      <p:sp>
        <p:nvSpPr>
          <p:cNvPr id="80" name="TextBox 79"/>
          <p:cNvSpPr txBox="1"/>
          <p:nvPr/>
        </p:nvSpPr>
        <p:spPr>
          <a:xfrm>
            <a:off x="4083447" y="6351187"/>
            <a:ext cx="347410" cy="215444"/>
          </a:xfrm>
          <a:prstGeom prst="rect">
            <a:avLst/>
          </a:prstGeom>
          <a:noFill/>
        </p:spPr>
        <p:txBody>
          <a:bodyPr wrap="square" rtlCol="0" anchor="ctr">
            <a:spAutoFit/>
          </a:bodyPr>
          <a:lstStyle/>
          <a:p>
            <a:pPr algn="ctr"/>
            <a:r>
              <a:rPr lang="en-US" sz="800" dirty="0" smtClean="0">
                <a:solidFill>
                  <a:srgbClr val="060A0B"/>
                </a:solidFill>
              </a:rPr>
              <a:t>440</a:t>
            </a:r>
          </a:p>
        </p:txBody>
      </p:sp>
      <p:sp>
        <p:nvSpPr>
          <p:cNvPr id="81" name="TextBox 80"/>
          <p:cNvSpPr txBox="1"/>
          <p:nvPr/>
        </p:nvSpPr>
        <p:spPr>
          <a:xfrm>
            <a:off x="4609433" y="6351187"/>
            <a:ext cx="347410" cy="215444"/>
          </a:xfrm>
          <a:prstGeom prst="rect">
            <a:avLst/>
          </a:prstGeom>
          <a:noFill/>
        </p:spPr>
        <p:txBody>
          <a:bodyPr wrap="square" rtlCol="0" anchor="ctr">
            <a:spAutoFit/>
          </a:bodyPr>
          <a:lstStyle/>
          <a:p>
            <a:pPr algn="ctr"/>
            <a:r>
              <a:rPr lang="en-US" sz="800" dirty="0">
                <a:solidFill>
                  <a:srgbClr val="060A0B"/>
                </a:solidFill>
              </a:rPr>
              <a:t>4</a:t>
            </a:r>
            <a:r>
              <a:rPr lang="en-US" sz="800" dirty="0" smtClean="0">
                <a:solidFill>
                  <a:srgbClr val="060A0B"/>
                </a:solidFill>
              </a:rPr>
              <a:t>60</a:t>
            </a:r>
          </a:p>
        </p:txBody>
      </p:sp>
      <p:sp>
        <p:nvSpPr>
          <p:cNvPr id="82" name="TextBox 81"/>
          <p:cNvSpPr txBox="1"/>
          <p:nvPr/>
        </p:nvSpPr>
        <p:spPr>
          <a:xfrm>
            <a:off x="3710365" y="6460088"/>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83" name="TextBox 82"/>
          <p:cNvSpPr txBox="1"/>
          <p:nvPr/>
        </p:nvSpPr>
        <p:spPr>
          <a:xfrm>
            <a:off x="5141920" y="6351187"/>
            <a:ext cx="347410" cy="215444"/>
          </a:xfrm>
          <a:prstGeom prst="rect">
            <a:avLst/>
          </a:prstGeom>
          <a:noFill/>
        </p:spPr>
        <p:txBody>
          <a:bodyPr wrap="square" rtlCol="0" anchor="ctr">
            <a:spAutoFit/>
          </a:bodyPr>
          <a:lstStyle/>
          <a:p>
            <a:pPr algn="ctr"/>
            <a:r>
              <a:rPr lang="en-US" sz="800" dirty="0" smtClean="0">
                <a:solidFill>
                  <a:srgbClr val="060A0B"/>
                </a:solidFill>
              </a:rPr>
              <a:t>480</a:t>
            </a:r>
          </a:p>
        </p:txBody>
      </p:sp>
      <p:sp>
        <p:nvSpPr>
          <p:cNvPr id="84" name="TextBox 83"/>
          <p:cNvSpPr txBox="1"/>
          <p:nvPr/>
        </p:nvSpPr>
        <p:spPr>
          <a:xfrm>
            <a:off x="2512816" y="6357971"/>
            <a:ext cx="347410" cy="215444"/>
          </a:xfrm>
          <a:prstGeom prst="rect">
            <a:avLst/>
          </a:prstGeom>
          <a:noFill/>
        </p:spPr>
        <p:txBody>
          <a:bodyPr wrap="square" rtlCol="0" anchor="ctr">
            <a:spAutoFit/>
          </a:bodyPr>
          <a:lstStyle/>
          <a:p>
            <a:pPr algn="ctr"/>
            <a:r>
              <a:rPr lang="en-US" sz="800" dirty="0">
                <a:solidFill>
                  <a:srgbClr val="060A0B"/>
                </a:solidFill>
              </a:rPr>
              <a:t>3</a:t>
            </a:r>
            <a:r>
              <a:rPr lang="en-US" sz="800" dirty="0" smtClean="0">
                <a:solidFill>
                  <a:srgbClr val="060A0B"/>
                </a:solidFill>
              </a:rPr>
              <a:t>80</a:t>
            </a:r>
          </a:p>
        </p:txBody>
      </p:sp>
      <p:sp>
        <p:nvSpPr>
          <p:cNvPr id="85" name="TextBox 84"/>
          <p:cNvSpPr txBox="1"/>
          <p:nvPr/>
        </p:nvSpPr>
        <p:spPr>
          <a:xfrm>
            <a:off x="3038802" y="6357971"/>
            <a:ext cx="347410" cy="215444"/>
          </a:xfrm>
          <a:prstGeom prst="rect">
            <a:avLst/>
          </a:prstGeom>
          <a:noFill/>
        </p:spPr>
        <p:txBody>
          <a:bodyPr wrap="square" rtlCol="0" anchor="ctr">
            <a:spAutoFit/>
          </a:bodyPr>
          <a:lstStyle/>
          <a:p>
            <a:pPr algn="ctr"/>
            <a:r>
              <a:rPr lang="en-US" sz="800" dirty="0" smtClean="0">
                <a:solidFill>
                  <a:srgbClr val="060A0B"/>
                </a:solidFill>
              </a:rPr>
              <a:t>4</a:t>
            </a:r>
            <a:r>
              <a:rPr lang="en-US" sz="800" dirty="0">
                <a:solidFill>
                  <a:srgbClr val="060A0B"/>
                </a:solidFill>
              </a:rPr>
              <a:t>0</a:t>
            </a:r>
            <a:r>
              <a:rPr lang="en-US" sz="800" dirty="0" smtClean="0">
                <a:solidFill>
                  <a:srgbClr val="060A0B"/>
                </a:solidFill>
              </a:rPr>
              <a:t>0</a:t>
            </a:r>
          </a:p>
        </p:txBody>
      </p:sp>
      <p:sp>
        <p:nvSpPr>
          <p:cNvPr id="86" name="TextBox 85"/>
          <p:cNvSpPr txBox="1"/>
          <p:nvPr/>
        </p:nvSpPr>
        <p:spPr>
          <a:xfrm>
            <a:off x="3571289" y="6357971"/>
            <a:ext cx="347410" cy="215444"/>
          </a:xfrm>
          <a:prstGeom prst="rect">
            <a:avLst/>
          </a:prstGeom>
          <a:noFill/>
        </p:spPr>
        <p:txBody>
          <a:bodyPr wrap="square" rtlCol="0" anchor="ctr">
            <a:spAutoFit/>
          </a:bodyPr>
          <a:lstStyle/>
          <a:p>
            <a:pPr algn="ctr"/>
            <a:r>
              <a:rPr lang="en-US" sz="800" dirty="0" smtClean="0">
                <a:solidFill>
                  <a:srgbClr val="060A0B"/>
                </a:solidFill>
              </a:rPr>
              <a:t>420</a:t>
            </a:r>
          </a:p>
        </p:txBody>
      </p:sp>
      <p:sp>
        <p:nvSpPr>
          <p:cNvPr id="87" name="TextBox 86"/>
          <p:cNvSpPr txBox="1"/>
          <p:nvPr/>
        </p:nvSpPr>
        <p:spPr>
          <a:xfrm>
            <a:off x="6961973" y="5605644"/>
            <a:ext cx="347410" cy="215444"/>
          </a:xfrm>
          <a:prstGeom prst="rect">
            <a:avLst/>
          </a:prstGeom>
          <a:noFill/>
        </p:spPr>
        <p:txBody>
          <a:bodyPr wrap="square" rtlCol="0" anchor="ctr">
            <a:spAutoFit/>
          </a:bodyPr>
          <a:lstStyle/>
          <a:p>
            <a:pPr algn="ctr"/>
            <a:r>
              <a:rPr lang="en-US" sz="800" dirty="0" smtClean="0">
                <a:solidFill>
                  <a:srgbClr val="060A0B"/>
                </a:solidFill>
              </a:rPr>
              <a:t>325</a:t>
            </a:r>
          </a:p>
        </p:txBody>
      </p:sp>
      <p:sp>
        <p:nvSpPr>
          <p:cNvPr id="88" name="TextBox 87"/>
          <p:cNvSpPr txBox="1"/>
          <p:nvPr/>
        </p:nvSpPr>
        <p:spPr>
          <a:xfrm>
            <a:off x="7407069" y="5605644"/>
            <a:ext cx="347410" cy="215444"/>
          </a:xfrm>
          <a:prstGeom prst="rect">
            <a:avLst/>
          </a:prstGeom>
          <a:noFill/>
        </p:spPr>
        <p:txBody>
          <a:bodyPr wrap="square" rtlCol="0" anchor="ctr">
            <a:spAutoFit/>
          </a:bodyPr>
          <a:lstStyle/>
          <a:p>
            <a:pPr algn="ctr"/>
            <a:r>
              <a:rPr lang="en-US" sz="800" dirty="0" smtClean="0">
                <a:solidFill>
                  <a:srgbClr val="060A0B"/>
                </a:solidFill>
              </a:rPr>
              <a:t>330</a:t>
            </a:r>
          </a:p>
        </p:txBody>
      </p:sp>
      <p:sp>
        <p:nvSpPr>
          <p:cNvPr id="89" name="TextBox 88"/>
          <p:cNvSpPr txBox="1"/>
          <p:nvPr/>
        </p:nvSpPr>
        <p:spPr>
          <a:xfrm>
            <a:off x="7017615" y="5722631"/>
            <a:ext cx="682448" cy="215444"/>
          </a:xfrm>
          <a:prstGeom prst="rect">
            <a:avLst/>
          </a:prstGeom>
          <a:noFill/>
        </p:spPr>
        <p:txBody>
          <a:bodyPr wrap="square" rtlCol="0" anchor="ctr">
            <a:spAutoFit/>
          </a:bodyPr>
          <a:lstStyle/>
          <a:p>
            <a:pPr algn="ctr"/>
            <a:r>
              <a:rPr lang="en-US" sz="800" dirty="0" smtClean="0">
                <a:solidFill>
                  <a:srgbClr val="060A0B"/>
                </a:solidFill>
              </a:rPr>
              <a:t>EUI (MJ/m</a:t>
            </a:r>
            <a:r>
              <a:rPr lang="en-US" sz="800" baseline="30000" dirty="0" smtClean="0">
                <a:solidFill>
                  <a:srgbClr val="060A0B"/>
                </a:solidFill>
              </a:rPr>
              <a:t>2</a:t>
            </a:r>
            <a:r>
              <a:rPr lang="en-US" sz="800" dirty="0" smtClean="0">
                <a:solidFill>
                  <a:srgbClr val="060A0B"/>
                </a:solidFill>
              </a:rPr>
              <a:t>)</a:t>
            </a:r>
            <a:endParaRPr lang="en-US" sz="800" dirty="0">
              <a:solidFill>
                <a:srgbClr val="060A0B"/>
              </a:solidFill>
            </a:endParaRPr>
          </a:p>
        </p:txBody>
      </p:sp>
      <p:sp>
        <p:nvSpPr>
          <p:cNvPr id="90" name="TextBox 89"/>
          <p:cNvSpPr txBox="1"/>
          <p:nvPr/>
        </p:nvSpPr>
        <p:spPr>
          <a:xfrm>
            <a:off x="7850577" y="5605644"/>
            <a:ext cx="347410" cy="215444"/>
          </a:xfrm>
          <a:prstGeom prst="rect">
            <a:avLst/>
          </a:prstGeom>
          <a:noFill/>
        </p:spPr>
        <p:txBody>
          <a:bodyPr wrap="square" rtlCol="0" anchor="ctr">
            <a:spAutoFit/>
          </a:bodyPr>
          <a:lstStyle/>
          <a:p>
            <a:pPr algn="ctr"/>
            <a:r>
              <a:rPr lang="en-US" sz="800" dirty="0" smtClean="0">
                <a:solidFill>
                  <a:srgbClr val="060A0B"/>
                </a:solidFill>
              </a:rPr>
              <a:t>335</a:t>
            </a:r>
          </a:p>
        </p:txBody>
      </p:sp>
      <p:sp>
        <p:nvSpPr>
          <p:cNvPr id="91" name="TextBox 90"/>
          <p:cNvSpPr txBox="1"/>
          <p:nvPr/>
        </p:nvSpPr>
        <p:spPr>
          <a:xfrm>
            <a:off x="5658279" y="5612428"/>
            <a:ext cx="347410" cy="215444"/>
          </a:xfrm>
          <a:prstGeom prst="rect">
            <a:avLst/>
          </a:prstGeom>
          <a:noFill/>
        </p:spPr>
        <p:txBody>
          <a:bodyPr wrap="square" rtlCol="0" anchor="ctr">
            <a:spAutoFit/>
          </a:bodyPr>
          <a:lstStyle/>
          <a:p>
            <a:pPr algn="ctr"/>
            <a:r>
              <a:rPr lang="en-US" sz="800" dirty="0" smtClean="0">
                <a:solidFill>
                  <a:srgbClr val="060A0B"/>
                </a:solidFill>
              </a:rPr>
              <a:t>3</a:t>
            </a:r>
            <a:r>
              <a:rPr lang="en-US" sz="800" dirty="0">
                <a:solidFill>
                  <a:srgbClr val="060A0B"/>
                </a:solidFill>
              </a:rPr>
              <a:t>1</a:t>
            </a:r>
            <a:r>
              <a:rPr lang="en-US" sz="800" dirty="0" smtClean="0">
                <a:solidFill>
                  <a:srgbClr val="060A0B"/>
                </a:solidFill>
              </a:rPr>
              <a:t>0</a:t>
            </a:r>
          </a:p>
        </p:txBody>
      </p:sp>
      <p:sp>
        <p:nvSpPr>
          <p:cNvPr id="92" name="TextBox 91"/>
          <p:cNvSpPr txBox="1"/>
          <p:nvPr/>
        </p:nvSpPr>
        <p:spPr>
          <a:xfrm>
            <a:off x="6087197" y="5612428"/>
            <a:ext cx="347410" cy="215444"/>
          </a:xfrm>
          <a:prstGeom prst="rect">
            <a:avLst/>
          </a:prstGeom>
          <a:noFill/>
        </p:spPr>
        <p:txBody>
          <a:bodyPr wrap="square" rtlCol="0" anchor="ctr">
            <a:spAutoFit/>
          </a:bodyPr>
          <a:lstStyle/>
          <a:p>
            <a:pPr algn="ctr"/>
            <a:r>
              <a:rPr lang="en-US" sz="800" dirty="0" smtClean="0">
                <a:solidFill>
                  <a:srgbClr val="060A0B"/>
                </a:solidFill>
              </a:rPr>
              <a:t>315</a:t>
            </a:r>
          </a:p>
        </p:txBody>
      </p:sp>
      <p:sp>
        <p:nvSpPr>
          <p:cNvPr id="93" name="TextBox 92"/>
          <p:cNvSpPr txBox="1"/>
          <p:nvPr/>
        </p:nvSpPr>
        <p:spPr>
          <a:xfrm>
            <a:off x="6530705" y="5612428"/>
            <a:ext cx="347410" cy="215444"/>
          </a:xfrm>
          <a:prstGeom prst="rect">
            <a:avLst/>
          </a:prstGeom>
          <a:noFill/>
        </p:spPr>
        <p:txBody>
          <a:bodyPr wrap="square" rtlCol="0" anchor="ctr">
            <a:spAutoFit/>
          </a:bodyPr>
          <a:lstStyle/>
          <a:p>
            <a:pPr algn="ctr"/>
            <a:r>
              <a:rPr lang="en-US" sz="800" dirty="0" smtClean="0">
                <a:solidFill>
                  <a:srgbClr val="060A0B"/>
                </a:solidFill>
              </a:rPr>
              <a:t>320</a:t>
            </a:r>
          </a:p>
        </p:txBody>
      </p:sp>
      <p:sp>
        <p:nvSpPr>
          <p:cNvPr id="94" name="TextBox 93"/>
          <p:cNvSpPr txBox="1"/>
          <p:nvPr/>
        </p:nvSpPr>
        <p:spPr>
          <a:xfrm>
            <a:off x="8286103" y="5604339"/>
            <a:ext cx="347410" cy="215444"/>
          </a:xfrm>
          <a:prstGeom prst="rect">
            <a:avLst/>
          </a:prstGeom>
          <a:noFill/>
        </p:spPr>
        <p:txBody>
          <a:bodyPr wrap="square" rtlCol="0" anchor="ctr">
            <a:spAutoFit/>
          </a:bodyPr>
          <a:lstStyle/>
          <a:p>
            <a:pPr algn="ctr"/>
            <a:r>
              <a:rPr lang="en-US" sz="800" dirty="0" smtClean="0">
                <a:solidFill>
                  <a:srgbClr val="060A0B"/>
                </a:solidFill>
              </a:rPr>
              <a:t>340</a:t>
            </a:r>
          </a:p>
        </p:txBody>
      </p:sp>
      <p:sp>
        <p:nvSpPr>
          <p:cNvPr id="4" name="Rectangle 3"/>
          <p:cNvSpPr>
            <a:spLocks noChangeAspect="1"/>
          </p:cNvSpPr>
          <p:nvPr/>
        </p:nvSpPr>
        <p:spPr>
          <a:xfrm>
            <a:off x="6381201" y="6002522"/>
            <a:ext cx="135408" cy="137524"/>
          </a:xfrm>
          <a:prstGeom prst="rect">
            <a:avLst/>
          </a:prstGeom>
          <a:solidFill>
            <a:srgbClr val="B5A6FE"/>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a:spLocks noChangeAspect="1"/>
          </p:cNvSpPr>
          <p:nvPr/>
        </p:nvSpPr>
        <p:spPr>
          <a:xfrm>
            <a:off x="6381201" y="6195370"/>
            <a:ext cx="135408" cy="137524"/>
          </a:xfrm>
          <a:prstGeom prst="rect">
            <a:avLst/>
          </a:prstGeom>
          <a:solidFill>
            <a:srgbClr val="9EFFB2"/>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a:spLocks noChangeAspect="1"/>
          </p:cNvSpPr>
          <p:nvPr/>
        </p:nvSpPr>
        <p:spPr>
          <a:xfrm>
            <a:off x="6381201" y="6396308"/>
            <a:ext cx="135408" cy="137524"/>
          </a:xfrm>
          <a:prstGeom prst="rect">
            <a:avLst/>
          </a:prstGeom>
          <a:solidFill>
            <a:srgbClr val="FEAAAE"/>
          </a:solidFill>
          <a:ln>
            <a:solidFill>
              <a:srgbClr val="12390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6533724" y="5935978"/>
            <a:ext cx="773161" cy="246221"/>
          </a:xfrm>
          <a:prstGeom prst="rect">
            <a:avLst/>
          </a:prstGeom>
          <a:noFill/>
        </p:spPr>
        <p:txBody>
          <a:bodyPr wrap="square" rtlCol="0" anchor="ctr">
            <a:spAutoFit/>
          </a:bodyPr>
          <a:lstStyle/>
          <a:p>
            <a:r>
              <a:rPr lang="en-US" sz="1000" dirty="0" smtClean="0">
                <a:solidFill>
                  <a:srgbClr val="060A0B"/>
                </a:solidFill>
              </a:rPr>
              <a:t>Baseline</a:t>
            </a:r>
          </a:p>
        </p:txBody>
      </p:sp>
      <p:sp>
        <p:nvSpPr>
          <p:cNvPr id="98" name="TextBox 97"/>
          <p:cNvSpPr txBox="1"/>
          <p:nvPr/>
        </p:nvSpPr>
        <p:spPr>
          <a:xfrm>
            <a:off x="6533724" y="6128825"/>
            <a:ext cx="2461634" cy="246221"/>
          </a:xfrm>
          <a:prstGeom prst="rect">
            <a:avLst/>
          </a:prstGeom>
          <a:noFill/>
        </p:spPr>
        <p:txBody>
          <a:bodyPr wrap="square" rtlCol="0" anchor="ctr">
            <a:spAutoFit/>
          </a:bodyPr>
          <a:lstStyle/>
          <a:p>
            <a:r>
              <a:rPr lang="en-US" sz="1000" dirty="0" smtClean="0">
                <a:solidFill>
                  <a:srgbClr val="060A0B"/>
                </a:solidFill>
              </a:rPr>
              <a:t>Baseline + Energy Recovery Ventilation</a:t>
            </a:r>
          </a:p>
        </p:txBody>
      </p:sp>
      <p:sp>
        <p:nvSpPr>
          <p:cNvPr id="99" name="TextBox 98"/>
          <p:cNvSpPr txBox="1"/>
          <p:nvPr/>
        </p:nvSpPr>
        <p:spPr>
          <a:xfrm>
            <a:off x="6533724" y="6321673"/>
            <a:ext cx="2291758" cy="246221"/>
          </a:xfrm>
          <a:prstGeom prst="rect">
            <a:avLst/>
          </a:prstGeom>
          <a:noFill/>
        </p:spPr>
        <p:txBody>
          <a:bodyPr wrap="square" rtlCol="0" anchor="ctr">
            <a:spAutoFit/>
          </a:bodyPr>
          <a:lstStyle/>
          <a:p>
            <a:r>
              <a:rPr lang="en-US" sz="1000" dirty="0" smtClean="0">
                <a:solidFill>
                  <a:srgbClr val="060A0B"/>
                </a:solidFill>
              </a:rPr>
              <a:t>Baseline + Solid State Lighting</a:t>
            </a:r>
          </a:p>
        </p:txBody>
      </p:sp>
      <p:sp>
        <p:nvSpPr>
          <p:cNvPr id="100" name="TextBox 99"/>
          <p:cNvSpPr txBox="1"/>
          <p:nvPr/>
        </p:nvSpPr>
        <p:spPr>
          <a:xfrm>
            <a:off x="5403685" y="1209773"/>
            <a:ext cx="3739525" cy="923330"/>
          </a:xfrm>
          <a:prstGeom prst="rect">
            <a:avLst/>
          </a:prstGeom>
          <a:noFill/>
        </p:spPr>
        <p:txBody>
          <a:bodyPr wrap="square" rtlCol="0" anchor="ctr">
            <a:spAutoFit/>
          </a:bodyPr>
          <a:lstStyle/>
          <a:p>
            <a:pPr algn="ctr"/>
            <a:r>
              <a:rPr lang="en-US" dirty="0" smtClean="0">
                <a:solidFill>
                  <a:srgbClr val="060A0B"/>
                </a:solidFill>
              </a:rPr>
              <a:t>The system also enables easy comparison of savings predictions relative to a range of baselines.</a:t>
            </a:r>
          </a:p>
        </p:txBody>
      </p:sp>
    </p:spTree>
    <p:extLst>
      <p:ext uri="{BB962C8B-B14F-4D97-AF65-F5344CB8AC3E}">
        <p14:creationId xmlns:p14="http://schemas.microsoft.com/office/powerpoint/2010/main" val="34452971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nrel_blue_template">
  <a:themeElements>
    <a:clrScheme name="NREL">
      <a:dk1>
        <a:srgbClr val="FFFFFF"/>
      </a:dk1>
      <a:lt1>
        <a:srgbClr val="0079C1"/>
      </a:lt1>
      <a:dk2>
        <a:srgbClr val="00A4E4"/>
      </a:dk2>
      <a:lt2>
        <a:srgbClr val="F6A01A"/>
      </a:lt2>
      <a:accent1>
        <a:srgbClr val="FFC425"/>
      </a:accent1>
      <a:accent2>
        <a:srgbClr val="5E9732"/>
      </a:accent2>
      <a:accent3>
        <a:srgbClr val="8DC63F"/>
      </a:accent3>
      <a:accent4>
        <a:srgbClr val="933C06"/>
      </a:accent4>
      <a:accent5>
        <a:srgbClr val="D9531E"/>
      </a:accent5>
      <a:accent6>
        <a:srgbClr val="6A737B"/>
      </a:accent6>
      <a:hlink>
        <a:srgbClr val="CFD4D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nrel_blue_template.potx</Template>
  <TotalTime>6945</TotalTime>
  <Words>1071</Words>
  <Application>Microsoft Macintosh PowerPoint</Application>
  <PresentationFormat>On-screen Show (4:3)</PresentationFormat>
  <Paragraphs>161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nrel_blue_template</vt:lpstr>
      <vt:lpstr>Beyond Single Point Analysis</vt:lpstr>
      <vt:lpstr>Beyond Single Point Analysis</vt:lpstr>
      <vt:lpstr>Beyond Single Point Analysis</vt:lpstr>
      <vt:lpstr>Comparison Against Multiple Baselines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Occupant Agent (BOA)</dc:title>
  <dc:creator>Larry Brackney</dc:creator>
  <cp:lastModifiedBy>Larry Brackney</cp:lastModifiedBy>
  <cp:revision>423</cp:revision>
  <cp:lastPrinted>2012-06-07T16:23:07Z</cp:lastPrinted>
  <dcterms:created xsi:type="dcterms:W3CDTF">2012-04-23T18:56:29Z</dcterms:created>
  <dcterms:modified xsi:type="dcterms:W3CDTF">2015-10-28T16:28:25Z</dcterms:modified>
</cp:coreProperties>
</file>