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4" r:id="rId4"/>
    <p:sldId id="263" r:id="rId5"/>
    <p:sldId id="259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C39D-B2CB-42DD-8B20-57B8C24F9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DB41B-BFC1-4BE8-ABF5-5C616424B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E9BCF-0DF6-419C-99EF-771CFBDD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73C06-C6B0-46D1-AE35-79C2F848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C8B0F-C9EA-4170-B8F8-6DAF5E29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2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F84A-9A26-429A-AA4A-EEA35AEF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DD8B5-6A41-47F9-A44A-8A2FCA2CB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326DD-6F33-4F34-8AE9-0D32828B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56950-3800-4EA0-91E4-23E0BB44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D8274-8B27-4271-9DB1-363F2BFD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7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CAD8F-6A51-4DE3-8C6C-9BFBC05D8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51393-F773-48C3-9423-129F1F786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0D244-DB4B-4E36-BE00-B5E135277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82B10-CB51-4E79-9682-8AE2A349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C0CE3-F994-4C62-B656-EE5B5A9C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5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D405-E3D5-4967-81F4-B4911FCB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BD557-0CDB-4992-851E-9C20C0B6D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D5624-9894-49CC-8007-F553020E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94CC9-A44B-48E8-AF04-69D701B5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DCCD3-5C10-43AE-A425-FE5F0E73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60E9-A3A8-467C-9FEA-63093F0C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3CA73-24B7-4DF6-BFC0-1756971CB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BB506-D192-472E-8377-4ED18F2B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2D89B-83CA-42A5-A9DC-266991EE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9F3F8-2875-4B4C-ADE7-A9D3A4EE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6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38D5-0137-4062-A85B-47190ED9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A8A32-C325-4F99-966B-CCFDF4CF3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CE20E-8003-4F51-A60D-4B620DC7B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1977D-C6CB-489F-95DF-A2B52899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F62A1-D31B-4981-959F-FB64427D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2D54F-8BDA-4A85-97F6-6D72E3DD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6E0D-C596-432F-A6FC-20D2888F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CE9E0-76A4-4873-B645-A08995A5E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554A9-9F6B-4A76-80B8-BB5EF81C7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66BDE-FE5B-4B73-ADE7-651B89DD8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2BEFC-8151-4292-BA44-190854BC0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56C83-423B-4D82-9962-07B735E7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2C12D-7F06-45C8-9E4E-8E5D14CF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CAA48-287B-4C8D-8BEE-4BEE095A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9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8B87-5E26-4D65-8875-2E2D2360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67C1F6-CE68-4FD0-97A6-5B7F5056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6BAA0-09A7-4B79-B4FD-C03E8D2E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4A65E-3C74-42DB-AC26-5A2AD97E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9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F6624-3399-49A5-BD23-77D19165D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3D571-1AB7-45CC-8433-DF0E4EE4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F23A9-3B6F-48FB-AF75-0DA67A66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5C4D8-4F3F-4B22-90F7-2851E03F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CFD9-C595-440A-806D-C92786D7E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25BDB-133C-4DB2-8952-A832C13F7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3ADD7-3F2A-43E5-882C-6C0721E2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99415-6ABC-48BF-B4D3-3C83D1063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38D2B-21EC-4153-9947-BAB8FD08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8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1A46-0AAA-4333-8DE3-9A7DCCD1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AB352-63F5-40D6-A1FB-463386E15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C7895-19D8-40A7-9814-635CFACFC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21E9E-11E8-4997-98AC-2A17326B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4C773-8711-42AA-BA1D-0C56232D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D5AF6-AB02-4598-92EC-3E43ED36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8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FA5C3-18C2-4785-BE70-EF2563D7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61B14-BED9-42AD-8A61-DE7AA1C79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403F6-6513-4158-9D51-538295C03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2EA5B-DC6A-45F6-A589-27FE2E92BF4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83B69-C49E-4AF9-96AF-0FF35BF88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AA54C-8380-49D3-A287-D5327796D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EF29BF-B19D-42AF-9629-FD918DE1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OSGridView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CF5226-E405-455F-AAB3-A4791FFC2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1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D0FB6D-7C27-4E3C-8BFA-73473813936D}"/>
              </a:ext>
            </a:extLst>
          </p:cNvPr>
          <p:cNvSpPr/>
          <p:nvPr/>
        </p:nvSpPr>
        <p:spPr>
          <a:xfrm>
            <a:off x="6899563" y="803565"/>
            <a:ext cx="3671455" cy="4959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42074-2203-441B-B9C3-1789B543EB1B}"/>
              </a:ext>
            </a:extLst>
          </p:cNvPr>
          <p:cNvSpPr txBox="1"/>
          <p:nvPr/>
        </p:nvSpPr>
        <p:spPr>
          <a:xfrm>
            <a:off x="122098" y="1937911"/>
            <a:ext cx="66746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QLayoutItem</a:t>
            </a:r>
            <a:r>
              <a:rPr lang="en-US" dirty="0"/>
              <a:t>* item = </a:t>
            </a:r>
            <a:r>
              <a:rPr lang="en-US" dirty="0" err="1"/>
              <a:t>gridView</a:t>
            </a:r>
            <a:r>
              <a:rPr lang="en-US" dirty="0"/>
              <a:t>-&gt;</a:t>
            </a:r>
            <a:r>
              <a:rPr lang="en-US" dirty="0" err="1"/>
              <a:t>itemAtPosition</a:t>
            </a:r>
            <a:r>
              <a:rPr lang="en-US" dirty="0"/>
              <a:t>(row, column)</a:t>
            </a:r>
          </a:p>
          <a:p>
            <a:r>
              <a:rPr lang="en-US" dirty="0"/>
              <a:t>Wrapper* wrapper = item-&gt;widget();</a:t>
            </a:r>
          </a:p>
          <a:p>
            <a:r>
              <a:rPr lang="en-US" dirty="0" err="1"/>
              <a:t>QGridLayout</a:t>
            </a:r>
            <a:r>
              <a:rPr lang="en-US" dirty="0"/>
              <a:t>* </a:t>
            </a:r>
            <a:r>
              <a:rPr lang="en-US" dirty="0" err="1"/>
              <a:t>innerLayout</a:t>
            </a:r>
            <a:r>
              <a:rPr lang="en-US" dirty="0"/>
              <a:t> = wrapper-&gt;layout();</a:t>
            </a:r>
          </a:p>
          <a:p>
            <a:r>
              <a:rPr lang="en-US" dirty="0" err="1"/>
              <a:t>QLayoutItem</a:t>
            </a:r>
            <a:r>
              <a:rPr lang="en-US" dirty="0"/>
              <a:t>* </a:t>
            </a:r>
            <a:r>
              <a:rPr lang="en-US" dirty="0" err="1"/>
              <a:t>innerItem</a:t>
            </a:r>
            <a:r>
              <a:rPr lang="en-US" dirty="0"/>
              <a:t> = </a:t>
            </a:r>
            <a:r>
              <a:rPr lang="en-US" dirty="0" err="1"/>
              <a:t>innerLayout</a:t>
            </a:r>
            <a:r>
              <a:rPr lang="en-US" dirty="0"/>
              <a:t> &gt;</a:t>
            </a:r>
            <a:r>
              <a:rPr lang="en-US" dirty="0" err="1"/>
              <a:t>itemAtPosition</a:t>
            </a:r>
            <a:r>
              <a:rPr lang="en-US" dirty="0"/>
              <a:t>(row, column)</a:t>
            </a:r>
          </a:p>
          <a:p>
            <a:r>
              <a:rPr lang="en-US" dirty="0"/>
              <a:t>Holder* holder = </a:t>
            </a:r>
            <a:r>
              <a:rPr lang="en-US" dirty="0" err="1"/>
              <a:t>innerItem</a:t>
            </a:r>
            <a:r>
              <a:rPr lang="en-US" dirty="0"/>
              <a:t>-&gt;widget();</a:t>
            </a:r>
          </a:p>
          <a:p>
            <a:r>
              <a:rPr lang="en-US" dirty="0" err="1"/>
              <a:t>OSLineEdit</a:t>
            </a:r>
            <a:r>
              <a:rPr lang="en-US" dirty="0"/>
              <a:t>* </a:t>
            </a:r>
            <a:r>
              <a:rPr lang="en-US" dirty="0" err="1"/>
              <a:t>lineEdit</a:t>
            </a:r>
            <a:r>
              <a:rPr lang="en-US" dirty="0"/>
              <a:t> = holder-&gt;widget(); // or other </a:t>
            </a:r>
            <a:r>
              <a:rPr lang="en-US" dirty="0" err="1"/>
              <a:t>OSWidget</a:t>
            </a:r>
            <a:endParaRPr lang="en-US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05622D3-3979-499E-8955-ED77DD639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022712"/>
              </p:ext>
            </p:extLst>
          </p:nvPr>
        </p:nvGraphicFramePr>
        <p:xfrm>
          <a:off x="7005782" y="872839"/>
          <a:ext cx="3468253" cy="47798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68253">
                  <a:extLst>
                    <a:ext uri="{9D8B030D-6E8A-4147-A177-3AD203B41FA5}">
                      <a16:colId xmlns:a16="http://schemas.microsoft.com/office/drawing/2014/main" val="4213471232"/>
                    </a:ext>
                  </a:extLst>
                </a:gridCol>
              </a:tblGrid>
              <a:tr h="10382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588434"/>
                  </a:ext>
                </a:extLst>
              </a:tr>
              <a:tr h="9353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90535"/>
                  </a:ext>
                </a:extLst>
              </a:tr>
              <a:tr h="9353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53510"/>
                  </a:ext>
                </a:extLst>
              </a:tr>
              <a:tr h="9353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985646"/>
                  </a:ext>
                </a:extLst>
              </a:tr>
              <a:tr h="9353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146375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29D2BE5-9B5A-4F50-B726-2DA6DE304725}"/>
              </a:ext>
            </a:extLst>
          </p:cNvPr>
          <p:cNvSpPr/>
          <p:nvPr/>
        </p:nvSpPr>
        <p:spPr>
          <a:xfrm>
            <a:off x="7730837" y="1342419"/>
            <a:ext cx="1925782" cy="374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OSWidget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0217BCD-91AF-4415-AFDC-5B93B9A0EA70}"/>
              </a:ext>
            </a:extLst>
          </p:cNvPr>
          <p:cNvSpPr/>
          <p:nvPr/>
        </p:nvSpPr>
        <p:spPr>
          <a:xfrm>
            <a:off x="7730837" y="2271501"/>
            <a:ext cx="1925782" cy="374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OSWidget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65D8673-B65A-4E11-862A-D5E3BBF925DE}"/>
              </a:ext>
            </a:extLst>
          </p:cNvPr>
          <p:cNvSpPr/>
          <p:nvPr/>
        </p:nvSpPr>
        <p:spPr>
          <a:xfrm>
            <a:off x="7730837" y="3182902"/>
            <a:ext cx="1925782" cy="374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OSWidget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E56BFDB-313D-4559-8FD8-E5E882C9D34A}"/>
              </a:ext>
            </a:extLst>
          </p:cNvPr>
          <p:cNvSpPr/>
          <p:nvPr/>
        </p:nvSpPr>
        <p:spPr>
          <a:xfrm>
            <a:off x="7730837" y="4120262"/>
            <a:ext cx="1925782" cy="374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OSWidget</a:t>
            </a:r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084AF3B-6268-4EC4-A9BB-10ABA96F77FB}"/>
              </a:ext>
            </a:extLst>
          </p:cNvPr>
          <p:cNvSpPr/>
          <p:nvPr/>
        </p:nvSpPr>
        <p:spPr>
          <a:xfrm>
            <a:off x="7730837" y="5059697"/>
            <a:ext cx="1925782" cy="374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OSWidget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9531E-266A-4BE2-8442-91E2234E9B51}"/>
              </a:ext>
            </a:extLst>
          </p:cNvPr>
          <p:cNvSpPr txBox="1"/>
          <p:nvPr/>
        </p:nvSpPr>
        <p:spPr>
          <a:xfrm>
            <a:off x="6722484" y="399596"/>
            <a:ext cx="100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Wrapper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B52A97-E6CE-4C50-AEC8-F2BC0552D9AD}"/>
              </a:ext>
            </a:extLst>
          </p:cNvPr>
          <p:cNvSpPr txBox="1"/>
          <p:nvPr/>
        </p:nvSpPr>
        <p:spPr>
          <a:xfrm>
            <a:off x="7005782" y="87283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Holder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BD9DAC-5A9B-4904-880C-5228566E887A}"/>
              </a:ext>
            </a:extLst>
          </p:cNvPr>
          <p:cNvSpPr txBox="1"/>
          <p:nvPr/>
        </p:nvSpPr>
        <p:spPr>
          <a:xfrm>
            <a:off x="6968346" y="1918844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A56CE0-AA1D-4126-9A60-849BE385C63B}"/>
              </a:ext>
            </a:extLst>
          </p:cNvPr>
          <p:cNvSpPr txBox="1"/>
          <p:nvPr/>
        </p:nvSpPr>
        <p:spPr>
          <a:xfrm>
            <a:off x="6968346" y="284928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Holder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1A84D0-CEEB-44F8-9576-225AEE4F609A}"/>
              </a:ext>
            </a:extLst>
          </p:cNvPr>
          <p:cNvSpPr txBox="1"/>
          <p:nvPr/>
        </p:nvSpPr>
        <p:spPr>
          <a:xfrm>
            <a:off x="6968346" y="3782106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Holder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60F9A1-3E02-4BD1-B56B-D27736444A89}"/>
              </a:ext>
            </a:extLst>
          </p:cNvPr>
          <p:cNvSpPr txBox="1"/>
          <p:nvPr/>
        </p:nvSpPr>
        <p:spPr>
          <a:xfrm>
            <a:off x="7005782" y="4746474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Holder</a:t>
            </a:r>
          </a:p>
        </p:txBody>
      </p:sp>
    </p:spTree>
    <p:extLst>
      <p:ext uri="{BB962C8B-B14F-4D97-AF65-F5344CB8AC3E}">
        <p14:creationId xmlns:p14="http://schemas.microsoft.com/office/powerpoint/2010/main" val="241131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2AD246-DA6C-4BA9-BBC1-760A20686C4D}"/>
              </a:ext>
            </a:extLst>
          </p:cNvPr>
          <p:cNvSpPr/>
          <p:nvPr/>
        </p:nvSpPr>
        <p:spPr>
          <a:xfrm>
            <a:off x="591103" y="3536825"/>
            <a:ext cx="1740024" cy="171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ObjectSelector</a:t>
            </a:r>
            <a:endParaRPr lang="en-US" dirty="0"/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selectedObjects</a:t>
            </a:r>
            <a:endParaRPr lang="en-US" sz="1400" dirty="0"/>
          </a:p>
          <a:p>
            <a:pPr algn="ctr"/>
            <a:r>
              <a:rPr lang="en-US" sz="1400" dirty="0" err="1"/>
              <a:t>selectableObjects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6F0DA9-839E-46F9-9910-8F4352D13CD6}"/>
              </a:ext>
            </a:extLst>
          </p:cNvPr>
          <p:cNvSpPr/>
          <p:nvPr/>
        </p:nvSpPr>
        <p:spPr>
          <a:xfrm>
            <a:off x="534137" y="1439662"/>
            <a:ext cx="1853956" cy="171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OSGridController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400" dirty="0" err="1"/>
              <a:t>addXXXColumn</a:t>
            </a:r>
            <a:endParaRPr lang="en-US" sz="1400" dirty="0"/>
          </a:p>
          <a:p>
            <a:pPr algn="ctr"/>
            <a:r>
              <a:rPr lang="en-US" sz="1400" dirty="0" err="1"/>
              <a:t>modelObjects</a:t>
            </a:r>
            <a:endParaRPr lang="en-US" sz="1400" dirty="0"/>
          </a:p>
          <a:p>
            <a:pPr algn="ctr"/>
            <a:r>
              <a:rPr lang="en-US" sz="1400" dirty="0" err="1"/>
              <a:t>baseConcepts</a:t>
            </a:r>
            <a:endParaRPr lang="en-US" sz="1400" dirty="0"/>
          </a:p>
          <a:p>
            <a:pPr algn="ctr"/>
            <a:r>
              <a:rPr lang="en-US" sz="1400" dirty="0" err="1"/>
              <a:t>widgetAt</a:t>
            </a:r>
            <a:endParaRPr lang="en-US" sz="1400" dirty="0"/>
          </a:p>
          <a:p>
            <a:pPr algn="ctr"/>
            <a:r>
              <a:rPr lang="en-US" sz="1400" dirty="0" err="1"/>
              <a:t>makeWidget</a:t>
            </a:r>
            <a:endParaRPr lang="en-US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B315DB-31D1-4514-ADB4-E28BDF840D5E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1461115" y="3153053"/>
            <a:ext cx="0" cy="38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FA181CE-041A-41E9-9770-C0EEE0177405}"/>
              </a:ext>
            </a:extLst>
          </p:cNvPr>
          <p:cNvGraphicFramePr>
            <a:graphicFrameLocks noGrp="1"/>
          </p:cNvGraphicFramePr>
          <p:nvPr/>
        </p:nvGraphicFramePr>
        <p:xfrm>
          <a:off x="5353233" y="1304623"/>
          <a:ext cx="3506680" cy="1978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839">
                  <a:extLst>
                    <a:ext uri="{9D8B030D-6E8A-4147-A177-3AD203B41FA5}">
                      <a16:colId xmlns:a16="http://schemas.microsoft.com/office/drawing/2014/main" val="2450146099"/>
                    </a:ext>
                  </a:extLst>
                </a:gridCol>
                <a:gridCol w="1194866">
                  <a:extLst>
                    <a:ext uri="{9D8B030D-6E8A-4147-A177-3AD203B41FA5}">
                      <a16:colId xmlns:a16="http://schemas.microsoft.com/office/drawing/2014/main" val="3290927623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2549210619"/>
                    </a:ext>
                  </a:extLst>
                </a:gridCol>
              </a:tblGrid>
              <a:tr h="651060">
                <a:tc>
                  <a:txBody>
                    <a:bodyPr/>
                    <a:lstStyle/>
                    <a:p>
                      <a:r>
                        <a:rPr lang="en-US" dirty="0"/>
                        <a:t>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538489"/>
                  </a:ext>
                </a:extLst>
              </a:tr>
              <a:tr h="413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910210"/>
                  </a:ext>
                </a:extLst>
              </a:tr>
              <a:tr h="821321">
                <a:tc>
                  <a:txBody>
                    <a:bodyPr/>
                    <a:lstStyle/>
                    <a:p>
                      <a:r>
                        <a:rPr lang="en-US" dirty="0"/>
                        <a:t>Object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515303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7D110FAB-0B17-4153-A7DA-020D61FE816B}"/>
              </a:ext>
            </a:extLst>
          </p:cNvPr>
          <p:cNvSpPr/>
          <p:nvPr/>
        </p:nvSpPr>
        <p:spPr>
          <a:xfrm>
            <a:off x="6616452" y="2463921"/>
            <a:ext cx="980243" cy="802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Holder</a:t>
            </a:r>
            <a:br>
              <a:rPr lang="en-US" sz="1400" dirty="0"/>
            </a:br>
            <a:r>
              <a:rPr lang="en-US" sz="1400" dirty="0"/>
              <a:t>widget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645568A-7FF8-448B-988F-075FCF2E16F3}"/>
              </a:ext>
            </a:extLst>
          </p:cNvPr>
          <p:cNvGraphicFramePr>
            <a:graphicFrameLocks noGrp="1"/>
          </p:cNvGraphicFramePr>
          <p:nvPr/>
        </p:nvGraphicFramePr>
        <p:xfrm>
          <a:off x="5353234" y="254240"/>
          <a:ext cx="3506680" cy="413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839">
                  <a:extLst>
                    <a:ext uri="{9D8B030D-6E8A-4147-A177-3AD203B41FA5}">
                      <a16:colId xmlns:a16="http://schemas.microsoft.com/office/drawing/2014/main" val="2616170794"/>
                    </a:ext>
                  </a:extLst>
                </a:gridCol>
                <a:gridCol w="1194866">
                  <a:extLst>
                    <a:ext uri="{9D8B030D-6E8A-4147-A177-3AD203B41FA5}">
                      <a16:colId xmlns:a16="http://schemas.microsoft.com/office/drawing/2014/main" val="449200476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4281611804"/>
                    </a:ext>
                  </a:extLst>
                </a:gridCol>
              </a:tblGrid>
              <a:tr h="413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Concept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Concept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602203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765106-A0DA-4B79-9E2F-E9DA0DE985D3}"/>
              </a:ext>
            </a:extLst>
          </p:cNvPr>
          <p:cNvCxnSpPr>
            <a:stCxn id="5" idx="3"/>
            <a:endCxn id="24" idx="1"/>
          </p:cNvCxnSpPr>
          <p:nvPr/>
        </p:nvCxnSpPr>
        <p:spPr>
          <a:xfrm flipV="1">
            <a:off x="2388093" y="460973"/>
            <a:ext cx="2965141" cy="183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2F40971-7CED-4159-91BC-AD4518CF5AA9}"/>
              </a:ext>
            </a:extLst>
          </p:cNvPr>
          <p:cNvSpPr/>
          <p:nvPr/>
        </p:nvSpPr>
        <p:spPr>
          <a:xfrm>
            <a:off x="3431219" y="1741899"/>
            <a:ext cx="1420427" cy="1108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GridView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400" dirty="0" err="1"/>
              <a:t>gridLayout</a:t>
            </a:r>
            <a:endParaRPr lang="en-US" sz="1400" dirty="0"/>
          </a:p>
          <a:p>
            <a:pPr algn="ctr"/>
            <a:r>
              <a:rPr lang="en-US" sz="1400" dirty="0" err="1"/>
              <a:t>addWidget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74EBD71-3CDB-4904-A9F7-5434F472CAF0}"/>
              </a:ext>
            </a:extLst>
          </p:cNvPr>
          <p:cNvCxnSpPr>
            <a:cxnSpLocks/>
            <a:stCxn id="27" idx="1"/>
            <a:endCxn id="5" idx="3"/>
          </p:cNvCxnSpPr>
          <p:nvPr/>
        </p:nvCxnSpPr>
        <p:spPr>
          <a:xfrm flipH="1">
            <a:off x="2388093" y="2296357"/>
            <a:ext cx="1043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77A376-CDA2-466F-9EE8-33AB7E8DE9EA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4851646" y="2294086"/>
            <a:ext cx="501587" cy="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C915C77-F6D6-4EB0-B312-C2EB4053E9CC}"/>
              </a:ext>
            </a:extLst>
          </p:cNvPr>
          <p:cNvSpPr txBox="1"/>
          <p:nvPr/>
        </p:nvSpPr>
        <p:spPr>
          <a:xfrm>
            <a:off x="6401724" y="971197"/>
            <a:ext cx="1680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QGridLayout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773A62E-002D-4505-8F51-E142700174C8}"/>
              </a:ext>
            </a:extLst>
          </p:cNvPr>
          <p:cNvSpPr txBox="1"/>
          <p:nvPr/>
        </p:nvSpPr>
        <p:spPr>
          <a:xfrm>
            <a:off x="591103" y="748797"/>
            <a:ext cx="1684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Drives </a:t>
            </a:r>
            <a:r>
              <a:rPr lang="en-US" dirty="0" err="1"/>
              <a:t>GridView</a:t>
            </a:r>
            <a:endParaRPr lang="en-US" dirty="0"/>
          </a:p>
          <a:p>
            <a:r>
              <a:rPr lang="en-US" dirty="0"/>
              <a:t>Makes Widgets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309660-A9C8-4164-893F-9FF52A1FAE26}"/>
              </a:ext>
            </a:extLst>
          </p:cNvPr>
          <p:cNvSpPr txBox="1"/>
          <p:nvPr/>
        </p:nvSpPr>
        <p:spPr>
          <a:xfrm>
            <a:off x="7241958" y="5539398"/>
            <a:ext cx="4581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Refresh </a:t>
            </a:r>
            <a:r>
              <a:rPr lang="en-US" dirty="0" err="1"/>
              <a:t>GridView</a:t>
            </a:r>
            <a:r>
              <a:rPr lang="en-US" dirty="0"/>
              <a:t> if Category Changes</a:t>
            </a:r>
          </a:p>
          <a:p>
            <a:r>
              <a:rPr lang="en-US" dirty="0"/>
              <a:t>Add new objects to bottom row until refresh</a:t>
            </a:r>
          </a:p>
          <a:p>
            <a:r>
              <a:rPr lang="en-US" dirty="0"/>
              <a:t>Hide removed objects until refresh</a:t>
            </a:r>
          </a:p>
          <a:p>
            <a:r>
              <a:rPr lang="en-US" dirty="0"/>
              <a:t>Cell widgets update themselves</a:t>
            </a:r>
          </a:p>
        </p:txBody>
      </p:sp>
      <p:graphicFrame>
        <p:nvGraphicFramePr>
          <p:cNvPr id="63" name="Table 63">
            <a:extLst>
              <a:ext uri="{FF2B5EF4-FFF2-40B4-BE49-F238E27FC236}">
                <a16:creationId xmlns:a16="http://schemas.microsoft.com/office/drawing/2014/main" id="{9D034030-78E0-4495-B3FF-42FCD02A0892}"/>
              </a:ext>
            </a:extLst>
          </p:cNvPr>
          <p:cNvGraphicFramePr>
            <a:graphicFrameLocks noGrp="1"/>
          </p:cNvGraphicFramePr>
          <p:nvPr/>
        </p:nvGraphicFramePr>
        <p:xfrm>
          <a:off x="9162495" y="3764061"/>
          <a:ext cx="2780222" cy="1671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710">
                  <a:extLst>
                    <a:ext uri="{9D8B030D-6E8A-4147-A177-3AD203B41FA5}">
                      <a16:colId xmlns:a16="http://schemas.microsoft.com/office/drawing/2014/main" val="3176098513"/>
                    </a:ext>
                  </a:extLst>
                </a:gridCol>
                <a:gridCol w="1386512">
                  <a:extLst>
                    <a:ext uri="{9D8B030D-6E8A-4147-A177-3AD203B41FA5}">
                      <a16:colId xmlns:a16="http://schemas.microsoft.com/office/drawing/2014/main" val="21829849"/>
                    </a:ext>
                  </a:extLst>
                </a:gridCol>
              </a:tblGrid>
              <a:tr h="3918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781861"/>
                  </a:ext>
                </a:extLst>
              </a:tr>
              <a:tr h="391817">
                <a:tc>
                  <a:txBody>
                    <a:bodyPr/>
                    <a:lstStyle/>
                    <a:p>
                      <a:r>
                        <a:rPr lang="en-US" dirty="0"/>
                        <a:t>Object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SubObject</a:t>
                      </a:r>
                      <a:r>
                        <a:rPr lang="en-US" dirty="0"/>
                        <a:t> 1</a:t>
                      </a:r>
                      <a:br>
                        <a:rPr lang="en-US" dirty="0"/>
                      </a:br>
                      <a:r>
                        <a:rPr lang="en-US" dirty="0" err="1"/>
                        <a:t>SubObject</a:t>
                      </a:r>
                      <a:r>
                        <a:rPr lang="en-US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94251"/>
                  </a:ext>
                </a:extLst>
              </a:tr>
              <a:tr h="391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Object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SubObject</a:t>
                      </a:r>
                      <a:r>
                        <a:rPr lang="en-US" dirty="0"/>
                        <a:t> 1</a:t>
                      </a:r>
                      <a:br>
                        <a:rPr lang="en-US" dirty="0"/>
                      </a:br>
                      <a:r>
                        <a:rPr lang="en-US" dirty="0" err="1"/>
                        <a:t>SubObject</a:t>
                      </a:r>
                      <a:r>
                        <a:rPr lang="en-US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9913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39398AF-16CB-436B-B129-B8BA65174F4F}"/>
              </a:ext>
            </a:extLst>
          </p:cNvPr>
          <p:cNvSpPr txBox="1"/>
          <p:nvPr/>
        </p:nvSpPr>
        <p:spPr>
          <a:xfrm>
            <a:off x="3029505" y="3576799"/>
            <a:ext cx="1042751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GridCell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2B6363-BACE-4972-904A-4C1278E21124}"/>
              </a:ext>
            </a:extLst>
          </p:cNvPr>
          <p:cNvSpPr txBox="1"/>
          <p:nvPr/>
        </p:nvSpPr>
        <p:spPr>
          <a:xfrm>
            <a:off x="3029504" y="4276885"/>
            <a:ext cx="1042751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GridCell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Info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827464-0690-48FB-A6A6-EEF728B8654E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331127" y="3899965"/>
            <a:ext cx="698378" cy="49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DB399D-EDCF-43A6-B5EF-5BB5E22915DF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331127" y="4393521"/>
            <a:ext cx="698377" cy="20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BBE564-EE50-4E7F-88DA-E096D9543CCB}"/>
              </a:ext>
            </a:extLst>
          </p:cNvPr>
          <p:cNvCxnSpPr>
            <a:stCxn id="17" idx="3"/>
            <a:endCxn id="10" idx="2"/>
          </p:cNvCxnSpPr>
          <p:nvPr/>
        </p:nvCxnSpPr>
        <p:spPr>
          <a:xfrm flipV="1">
            <a:off x="4072256" y="3283550"/>
            <a:ext cx="3034317" cy="616415"/>
          </a:xfrm>
          <a:prstGeom prst="straightConnector1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BDB01A-7880-4388-97F9-14CFD8316B2C}"/>
              </a:ext>
            </a:extLst>
          </p:cNvPr>
          <p:cNvSpPr txBox="1"/>
          <p:nvPr/>
        </p:nvSpPr>
        <p:spPr>
          <a:xfrm>
            <a:off x="5172825" y="3757868"/>
            <a:ext cx="193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inFocus</a:t>
            </a:r>
            <a:r>
              <a:rPr lang="en-US" dirty="0"/>
              <a:t> signal only</a:t>
            </a:r>
          </a:p>
        </p:txBody>
      </p:sp>
    </p:spTree>
    <p:extLst>
      <p:ext uri="{BB962C8B-B14F-4D97-AF65-F5344CB8AC3E}">
        <p14:creationId xmlns:p14="http://schemas.microsoft.com/office/powerpoint/2010/main" val="174660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ACCA9AF-BBE8-43CB-841F-B75FC5E1D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852154"/>
              </p:ext>
            </p:extLst>
          </p:nvPr>
        </p:nvGraphicFramePr>
        <p:xfrm>
          <a:off x="922290" y="0"/>
          <a:ext cx="905620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542">
                  <a:extLst>
                    <a:ext uri="{9D8B030D-6E8A-4147-A177-3AD203B41FA5}">
                      <a16:colId xmlns:a16="http://schemas.microsoft.com/office/drawing/2014/main" val="260747839"/>
                    </a:ext>
                  </a:extLst>
                </a:gridCol>
                <a:gridCol w="1731146">
                  <a:extLst>
                    <a:ext uri="{9D8B030D-6E8A-4147-A177-3AD203B41FA5}">
                      <a16:colId xmlns:a16="http://schemas.microsoft.com/office/drawing/2014/main" val="3001137344"/>
                    </a:ext>
                  </a:extLst>
                </a:gridCol>
                <a:gridCol w="1811045">
                  <a:extLst>
                    <a:ext uri="{9D8B030D-6E8A-4147-A177-3AD203B41FA5}">
                      <a16:colId xmlns:a16="http://schemas.microsoft.com/office/drawing/2014/main" val="3046423560"/>
                    </a:ext>
                  </a:extLst>
                </a:gridCol>
                <a:gridCol w="3666475">
                  <a:extLst>
                    <a:ext uri="{9D8B030D-6E8A-4147-A177-3AD203B41FA5}">
                      <a16:colId xmlns:a16="http://schemas.microsoft.com/office/drawing/2014/main" val="3393904561"/>
                    </a:ext>
                  </a:extLst>
                </a:gridCol>
              </a:tblGrid>
              <a:tr h="362537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0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Object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□</a:t>
                      </a:r>
                    </a:p>
                    <a:p>
                      <a:r>
                        <a:rPr lang="en-US" i="1" dirty="0"/>
                        <a:t>ModelObject1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 = 1.2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 = Model Object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8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Model Object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□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Prop = 1.3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 = None</a:t>
                      </a:r>
                    </a:p>
                    <a:p>
                      <a:r>
                        <a:rPr lang="en-US" i="1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15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Model Object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□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Prop = 1.4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 = Model Object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834187"/>
                  </a:ext>
                </a:extLst>
              </a:tr>
            </a:tbl>
          </a:graphicData>
        </a:graphic>
      </p:graphicFrame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8E05A77E-A0A1-4887-A5B1-61F26B37C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473338"/>
              </p:ext>
            </p:extLst>
          </p:nvPr>
        </p:nvGraphicFramePr>
        <p:xfrm>
          <a:off x="922290" y="2468881"/>
          <a:ext cx="9056208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542">
                  <a:extLst>
                    <a:ext uri="{9D8B030D-6E8A-4147-A177-3AD203B41FA5}">
                      <a16:colId xmlns:a16="http://schemas.microsoft.com/office/drawing/2014/main" val="260747839"/>
                    </a:ext>
                  </a:extLst>
                </a:gridCol>
                <a:gridCol w="1731146">
                  <a:extLst>
                    <a:ext uri="{9D8B030D-6E8A-4147-A177-3AD203B41FA5}">
                      <a16:colId xmlns:a16="http://schemas.microsoft.com/office/drawing/2014/main" val="3001137344"/>
                    </a:ext>
                  </a:extLst>
                </a:gridCol>
                <a:gridCol w="1811045">
                  <a:extLst>
                    <a:ext uri="{9D8B030D-6E8A-4147-A177-3AD203B41FA5}">
                      <a16:colId xmlns:a16="http://schemas.microsoft.com/office/drawing/2014/main" val="3046423560"/>
                    </a:ext>
                  </a:extLst>
                </a:gridCol>
                <a:gridCol w="3666475">
                  <a:extLst>
                    <a:ext uri="{9D8B030D-6E8A-4147-A177-3AD203B41FA5}">
                      <a16:colId xmlns:a16="http://schemas.microsoft.com/office/drawing/2014/main" val="3393904561"/>
                    </a:ext>
                  </a:extLst>
                </a:gridCol>
              </a:tblGrid>
              <a:tr h="279974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0429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Model Object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□</a:t>
                      </a:r>
                    </a:p>
                    <a:p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ModelObject5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Prop = 1.2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ModelObject5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Ref = Model Object 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ModelObject9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847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Model Object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□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ModelObject6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Prop = 1.3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ModelObject6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Ref = None</a:t>
                      </a:r>
                    </a:p>
                    <a:p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1569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Model Object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□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Prop = 1.4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 = Model Object 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83418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Model Object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□</a:t>
                      </a:r>
                    </a:p>
                    <a:p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ModelObject5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Prop = 1.2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ModelObject5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Ref = Model Object 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ModelObject9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7391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□</a:t>
                      </a:r>
                    </a:p>
                    <a:p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ModelObject6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Prop = 1.3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ModelObject6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Ref = None</a:t>
                      </a:r>
                    </a:p>
                    <a:p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5603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□</a:t>
                      </a:r>
                    </a:p>
                    <a:p>
                      <a:r>
                        <a:rPr lang="en-US" i="1" dirty="0"/>
                        <a:t>ModelObject8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Prop = 1.5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 = Model Object 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307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8CF653-92C2-451A-B65E-CBB1D09A745A}"/>
              </a:ext>
            </a:extLst>
          </p:cNvPr>
          <p:cNvSpPr txBox="1"/>
          <p:nvPr/>
        </p:nvSpPr>
        <p:spPr>
          <a:xfrm>
            <a:off x="10329080" y="3972313"/>
            <a:ext cx="2417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Object can only be used for two selectors if inherited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7ECAC0-FD16-4C67-ADA2-CF6D09D9C3A4}"/>
              </a:ext>
            </a:extLst>
          </p:cNvPr>
          <p:cNvCxnSpPr>
            <a:cxnSpLocks/>
          </p:cNvCxnSpPr>
          <p:nvPr/>
        </p:nvCxnSpPr>
        <p:spPr>
          <a:xfrm flipH="1" flipV="1">
            <a:off x="9978498" y="3803904"/>
            <a:ext cx="350582" cy="40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8734C-6362-4FEB-A17F-FDA32FAB23C4}"/>
              </a:ext>
            </a:extLst>
          </p:cNvPr>
          <p:cNvCxnSpPr>
            <a:cxnSpLocks/>
          </p:cNvCxnSpPr>
          <p:nvPr/>
        </p:nvCxnSpPr>
        <p:spPr>
          <a:xfrm flipH="1">
            <a:off x="9893808" y="4572001"/>
            <a:ext cx="435272" cy="46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8FA5111-DD60-4EBE-8546-5684FF63D661}"/>
              </a:ext>
            </a:extLst>
          </p:cNvPr>
          <p:cNvSpPr txBox="1"/>
          <p:nvPr/>
        </p:nvSpPr>
        <p:spPr>
          <a:xfrm>
            <a:off x="10153789" y="832873"/>
            <a:ext cx="2417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ObjectSelector</a:t>
            </a:r>
            <a:r>
              <a:rPr lang="en-US" dirty="0"/>
              <a:t> only cares about the Model Objects associated with selectors</a:t>
            </a:r>
          </a:p>
        </p:txBody>
      </p:sp>
    </p:spTree>
    <p:extLst>
      <p:ext uri="{BB962C8B-B14F-4D97-AF65-F5344CB8AC3E}">
        <p14:creationId xmlns:p14="http://schemas.microsoft.com/office/powerpoint/2010/main" val="60277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3A41620-4361-49D6-9AAE-99AB47DC729F}"/>
              </a:ext>
            </a:extLst>
          </p:cNvPr>
          <p:cNvGrpSpPr/>
          <p:nvPr/>
        </p:nvGrpSpPr>
        <p:grpSpPr>
          <a:xfrm>
            <a:off x="87920" y="213064"/>
            <a:ext cx="12016159" cy="5903945"/>
            <a:chOff x="87920" y="213064"/>
            <a:chExt cx="12016159" cy="59039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684C97-4121-43AC-A119-5D3B8902B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920" y="616702"/>
              <a:ext cx="12016159" cy="550030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7850BE-FC62-4078-A75A-AD9901854CB3}"/>
                </a:ext>
              </a:extLst>
            </p:cNvPr>
            <p:cNvSpPr/>
            <p:nvPr/>
          </p:nvSpPr>
          <p:spPr>
            <a:xfrm>
              <a:off x="390617" y="1029810"/>
              <a:ext cx="10014012" cy="4909351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907842-BAA6-4234-A874-3CB2DDFB68AD}"/>
                </a:ext>
              </a:extLst>
            </p:cNvPr>
            <p:cNvSpPr/>
            <p:nvPr/>
          </p:nvSpPr>
          <p:spPr>
            <a:xfrm>
              <a:off x="390616" y="1162976"/>
              <a:ext cx="10014011" cy="477618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8802DA-6DC8-477A-9EAE-8EAB48723785}"/>
                </a:ext>
              </a:extLst>
            </p:cNvPr>
            <p:cNvSpPr txBox="1"/>
            <p:nvPr/>
          </p:nvSpPr>
          <p:spPr>
            <a:xfrm>
              <a:off x="292963" y="213064"/>
              <a:ext cx="89650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GridSubTabView</a:t>
              </a:r>
              <a:r>
                <a:rPr lang="en-US" dirty="0">
                  <a:solidFill>
                    <a:schemeClr val="accent6"/>
                  </a:solidFill>
                </a:rPr>
                <a:t> </a:t>
              </a:r>
              <a:r>
                <a:rPr lang="en-US" dirty="0" err="1">
                  <a:solidFill>
                    <a:schemeClr val="accent2"/>
                  </a:solidFill>
                </a:rPr>
                <a:t>CategoryButtonLayout</a:t>
              </a:r>
              <a:r>
                <a:rPr lang="en-US" dirty="0">
                  <a:solidFill>
                    <a:schemeClr val="accent2"/>
                  </a:solidFill>
                </a:rPr>
                <a:t> </a:t>
              </a:r>
              <a:r>
                <a:rPr lang="en-US" dirty="0" err="1">
                  <a:solidFill>
                    <a:srgbClr val="7030A0"/>
                  </a:solidFill>
                </a:rPr>
                <a:t>GridView</a:t>
              </a:r>
              <a:r>
                <a:rPr lang="en-US" dirty="0">
                  <a:solidFill>
                    <a:srgbClr val="7030A0"/>
                  </a:solidFill>
                </a:rPr>
                <a:t> </a:t>
              </a:r>
              <a:r>
                <a:rPr lang="en-US" dirty="0" err="1">
                  <a:solidFill>
                    <a:srgbClr val="FF0000"/>
                  </a:solidFill>
                </a:rPr>
                <a:t>FilterLayout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 err="1">
                  <a:solidFill>
                    <a:srgbClr val="00B0F0"/>
                  </a:solidFill>
                </a:rPr>
                <a:t>QGridLayout</a:t>
              </a:r>
              <a:r>
                <a:rPr lang="en-US" dirty="0">
                  <a:solidFill>
                    <a:srgbClr val="00B0F0"/>
                  </a:solidFill>
                </a:rPr>
                <a:t> </a:t>
              </a:r>
              <a:r>
                <a:rPr lang="en-US" dirty="0" err="1"/>
                <a:t>HorizonalHeaders</a:t>
              </a:r>
              <a:r>
                <a:rPr lang="en-US" dirty="0">
                  <a:solidFill>
                    <a:schemeClr val="accent6"/>
                  </a:solidFill>
                </a:rPr>
                <a:t>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026326-2F34-4184-BB36-84FC35859F19}"/>
                </a:ext>
              </a:extLst>
            </p:cNvPr>
            <p:cNvSpPr/>
            <p:nvPr/>
          </p:nvSpPr>
          <p:spPr>
            <a:xfrm>
              <a:off x="497150" y="1278383"/>
              <a:ext cx="2601157" cy="239699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38B2DC-5E48-4BB5-9743-0D06E7378A8C}"/>
                </a:ext>
              </a:extLst>
            </p:cNvPr>
            <p:cNvSpPr txBox="1"/>
            <p:nvPr/>
          </p:nvSpPr>
          <p:spPr>
            <a:xfrm>
              <a:off x="1973987" y="1241083"/>
              <a:ext cx="8003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DropZone</a:t>
              </a:r>
              <a:endParaRPr lang="en-US" sz="12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90FC69-4600-4F38-B010-B51BA6F68BE7}"/>
                </a:ext>
              </a:extLst>
            </p:cNvPr>
            <p:cNvSpPr/>
            <p:nvPr/>
          </p:nvSpPr>
          <p:spPr>
            <a:xfrm>
              <a:off x="497149" y="1278382"/>
              <a:ext cx="9755079" cy="4338534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194A3F-030A-4F6D-B556-B3062F5C1A4B}"/>
                </a:ext>
              </a:extLst>
            </p:cNvPr>
            <p:cNvSpPr/>
            <p:nvPr/>
          </p:nvSpPr>
          <p:spPr>
            <a:xfrm>
              <a:off x="497150" y="1584961"/>
              <a:ext cx="5042516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934C99-71F4-43BF-B87E-B90606DC9EC1}"/>
                </a:ext>
              </a:extLst>
            </p:cNvPr>
            <p:cNvSpPr/>
            <p:nvPr/>
          </p:nvSpPr>
          <p:spPr>
            <a:xfrm>
              <a:off x="568171" y="1954293"/>
              <a:ext cx="9605639" cy="3625324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30C298-F0C0-49B0-B117-04D8D36B25FC}"/>
                </a:ext>
              </a:extLst>
            </p:cNvPr>
            <p:cNvSpPr/>
            <p:nvPr/>
          </p:nvSpPr>
          <p:spPr>
            <a:xfrm>
              <a:off x="630315" y="2021172"/>
              <a:ext cx="9428085" cy="690128"/>
            </a:xfrm>
            <a:prstGeom prst="rect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451BB1-333E-4FA0-AE76-C11585B7272F}"/>
                </a:ext>
              </a:extLst>
            </p:cNvPr>
            <p:cNvSpPr txBox="1"/>
            <p:nvPr/>
          </p:nvSpPr>
          <p:spPr>
            <a:xfrm>
              <a:off x="666667" y="2772248"/>
              <a:ext cx="632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Row 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9308A5-5879-4F5C-95EA-4DC8A3FBF2E2}"/>
                </a:ext>
              </a:extLst>
            </p:cNvPr>
            <p:cNvSpPr txBox="1"/>
            <p:nvPr/>
          </p:nvSpPr>
          <p:spPr>
            <a:xfrm>
              <a:off x="666667" y="3626299"/>
              <a:ext cx="632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Row 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DDC050-752E-4C4E-962A-176EDB222217}"/>
                </a:ext>
              </a:extLst>
            </p:cNvPr>
            <p:cNvSpPr txBox="1"/>
            <p:nvPr/>
          </p:nvSpPr>
          <p:spPr>
            <a:xfrm>
              <a:off x="630315" y="4488102"/>
              <a:ext cx="632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Row 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767842-5FE4-4641-8666-281CC614FD28}"/>
                </a:ext>
              </a:extLst>
            </p:cNvPr>
            <p:cNvSpPr txBox="1"/>
            <p:nvPr/>
          </p:nvSpPr>
          <p:spPr>
            <a:xfrm>
              <a:off x="666667" y="3243292"/>
              <a:ext cx="1273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ModelObject</a:t>
              </a:r>
              <a:r>
                <a:rPr lang="en-US" sz="1400" dirty="0"/>
                <a:t> 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60DA890-80A6-4283-8ED5-E65469DBF12F}"/>
                </a:ext>
              </a:extLst>
            </p:cNvPr>
            <p:cNvSpPr txBox="1"/>
            <p:nvPr/>
          </p:nvSpPr>
          <p:spPr>
            <a:xfrm>
              <a:off x="666667" y="4131130"/>
              <a:ext cx="1273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ModelObject</a:t>
              </a:r>
              <a:r>
                <a:rPr lang="en-US" sz="1400" dirty="0"/>
                <a:t>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0ECE63-8939-4552-AD66-73103372EBF3}"/>
                </a:ext>
              </a:extLst>
            </p:cNvPr>
            <p:cNvSpPr txBox="1"/>
            <p:nvPr/>
          </p:nvSpPr>
          <p:spPr>
            <a:xfrm>
              <a:off x="666667" y="5011322"/>
              <a:ext cx="1273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ModelObject</a:t>
              </a:r>
              <a:r>
                <a:rPr lang="en-US" sz="1400" dirty="0"/>
                <a:t> 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A3C0DE-E1A1-40DB-9CB1-ECB10CD25B55}"/>
                </a:ext>
              </a:extLst>
            </p:cNvPr>
            <p:cNvSpPr txBox="1"/>
            <p:nvPr/>
          </p:nvSpPr>
          <p:spPr>
            <a:xfrm>
              <a:off x="666667" y="2226577"/>
              <a:ext cx="632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Row 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0FD86D9-ADCA-4534-A36E-8F37018F7713}"/>
                </a:ext>
              </a:extLst>
            </p:cNvPr>
            <p:cNvSpPr txBox="1"/>
            <p:nvPr/>
          </p:nvSpPr>
          <p:spPr>
            <a:xfrm>
              <a:off x="2869809" y="2697377"/>
              <a:ext cx="868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Subrow</a:t>
              </a:r>
              <a:r>
                <a:rPr lang="en-US" sz="1400" dirty="0"/>
                <a:t> 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09EB615-B2F8-4C96-A8F6-D0A2233D8F72}"/>
                </a:ext>
              </a:extLst>
            </p:cNvPr>
            <p:cNvSpPr txBox="1"/>
            <p:nvPr/>
          </p:nvSpPr>
          <p:spPr>
            <a:xfrm>
              <a:off x="2869809" y="2913420"/>
              <a:ext cx="868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Subrow</a:t>
              </a:r>
              <a:r>
                <a:rPr lang="en-US" sz="1400" dirty="0"/>
                <a:t> 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701628-5546-48DD-82F9-DF64B8DF1E4C}"/>
                </a:ext>
              </a:extLst>
            </p:cNvPr>
            <p:cNvSpPr txBox="1"/>
            <p:nvPr/>
          </p:nvSpPr>
          <p:spPr>
            <a:xfrm>
              <a:off x="2869809" y="3110485"/>
              <a:ext cx="868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Subrow</a:t>
              </a:r>
              <a:r>
                <a:rPr lang="en-US" sz="1400" dirty="0"/>
                <a:t> 2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C7FB0901-812D-4518-A82F-8B0D330F23B1}"/>
              </a:ext>
            </a:extLst>
          </p:cNvPr>
          <p:cNvSpPr/>
          <p:nvPr/>
        </p:nvSpPr>
        <p:spPr>
          <a:xfrm>
            <a:off x="7226425" y="2021171"/>
            <a:ext cx="1260628" cy="136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m_checkBox</a:t>
            </a:r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EC3C43-64D3-4A31-B7B9-D3506D6172F0}"/>
              </a:ext>
            </a:extLst>
          </p:cNvPr>
          <p:cNvSpPr/>
          <p:nvPr/>
        </p:nvSpPr>
        <p:spPr>
          <a:xfrm>
            <a:off x="7226425" y="2466302"/>
            <a:ext cx="1260628" cy="136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m_pushButton</a:t>
            </a:r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A45C7E-DCD7-4134-B812-2AE0FCBEB3D8}"/>
              </a:ext>
            </a:extLst>
          </p:cNvPr>
          <p:cNvSpPr/>
          <p:nvPr/>
        </p:nvSpPr>
        <p:spPr>
          <a:xfrm>
            <a:off x="2018190" y="2466302"/>
            <a:ext cx="263371" cy="23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FA9F9E-1226-4C59-A5A3-40279C8CCEA0}"/>
              </a:ext>
            </a:extLst>
          </p:cNvPr>
          <p:cNvSpPr txBox="1"/>
          <p:nvPr/>
        </p:nvSpPr>
        <p:spPr>
          <a:xfrm>
            <a:off x="161837" y="6327738"/>
            <a:ext cx="1115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Checkbox for select all column comes from the column concepts Header, created and connected in concrete </a:t>
            </a:r>
            <a:r>
              <a:rPr lang="en-US" dirty="0" err="1"/>
              <a:t>GridView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4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AB0134-180E-4CEA-A73A-8F3E7FF393DD}"/>
              </a:ext>
            </a:extLst>
          </p:cNvPr>
          <p:cNvSpPr txBox="1"/>
          <p:nvPr/>
        </p:nvSpPr>
        <p:spPr>
          <a:xfrm>
            <a:off x="8494486" y="63408"/>
            <a:ext cx="162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InFocus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35F11C-0DD9-4F35-8BC1-D8A5BD568E39}"/>
              </a:ext>
            </a:extLst>
          </p:cNvPr>
          <p:cNvSpPr/>
          <p:nvPr/>
        </p:nvSpPr>
        <p:spPr>
          <a:xfrm>
            <a:off x="10031768" y="3311372"/>
            <a:ext cx="958788" cy="71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Widget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A68B9-79A7-4732-816F-3E39BB86EA82}"/>
              </a:ext>
            </a:extLst>
          </p:cNvPr>
          <p:cNvSpPr/>
          <p:nvPr/>
        </p:nvSpPr>
        <p:spPr>
          <a:xfrm>
            <a:off x="8295372" y="3311372"/>
            <a:ext cx="958788" cy="71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72E944-8DCC-41A2-B94D-DE15EBFDB2F7}"/>
              </a:ext>
            </a:extLst>
          </p:cNvPr>
          <p:cNvCxnSpPr>
            <a:cxnSpLocks/>
            <a:stCxn id="42" idx="1"/>
            <a:endCxn id="47" idx="3"/>
          </p:cNvCxnSpPr>
          <p:nvPr/>
        </p:nvCxnSpPr>
        <p:spPr>
          <a:xfrm flipH="1" flipV="1">
            <a:off x="9531956" y="5072512"/>
            <a:ext cx="315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857B68-FBD1-4AB0-A46D-94C5BBCBE4B0}"/>
              </a:ext>
            </a:extLst>
          </p:cNvPr>
          <p:cNvSpPr txBox="1"/>
          <p:nvPr/>
        </p:nvSpPr>
        <p:spPr>
          <a:xfrm>
            <a:off x="7606612" y="3033908"/>
            <a:ext cx="84116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inFocus</a:t>
            </a:r>
            <a:endParaRPr lang="en-US" sz="1400" dirty="0"/>
          </a:p>
          <a:p>
            <a:r>
              <a:rPr lang="en-US" sz="1200" dirty="0" err="1"/>
              <a:t>inFocus</a:t>
            </a:r>
            <a:r>
              <a:rPr lang="en-US" sz="1200" dirty="0"/>
              <a:t>, </a:t>
            </a:r>
            <a:r>
              <a:rPr lang="en-US" sz="1200" dirty="0" err="1"/>
              <a:t>hasData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3F339F-7E65-4391-9EC8-F4C9AA37F93F}"/>
              </a:ext>
            </a:extLst>
          </p:cNvPr>
          <p:cNvSpPr txBox="1"/>
          <p:nvPr/>
        </p:nvSpPr>
        <p:spPr>
          <a:xfrm>
            <a:off x="5596156" y="3772235"/>
            <a:ext cx="84116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inFocus</a:t>
            </a:r>
            <a:endParaRPr lang="en-US" sz="1400" dirty="0"/>
          </a:p>
          <a:p>
            <a:r>
              <a:rPr lang="en-US" sz="1200" dirty="0" err="1"/>
              <a:t>inFocus</a:t>
            </a:r>
            <a:r>
              <a:rPr lang="en-US" sz="1200" dirty="0"/>
              <a:t>, </a:t>
            </a:r>
            <a:r>
              <a:rPr lang="en-US" sz="1200" dirty="0" err="1"/>
              <a:t>hasData</a:t>
            </a:r>
            <a:r>
              <a:rPr lang="en-US" sz="1200" dirty="0"/>
              <a:t>,</a:t>
            </a:r>
          </a:p>
          <a:p>
            <a:r>
              <a:rPr lang="en-US" sz="1200" dirty="0"/>
              <a:t>row, column, </a:t>
            </a:r>
            <a:r>
              <a:rPr lang="en-US" sz="1200" dirty="0" err="1"/>
              <a:t>subrow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E742B2-E942-4E08-AE2A-F70640905DC4}"/>
              </a:ext>
            </a:extLst>
          </p:cNvPr>
          <p:cNvSpPr/>
          <p:nvPr/>
        </p:nvSpPr>
        <p:spPr>
          <a:xfrm>
            <a:off x="6358860" y="3311372"/>
            <a:ext cx="1103790" cy="71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GridCell</a:t>
            </a:r>
            <a:r>
              <a:rPr lang="en-US" dirty="0"/>
              <a:t> Location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4473EF-1688-4054-8681-92B6DA1FB365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>
            <a:off x="7462650" y="3670917"/>
            <a:ext cx="832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5B42C25-D667-4F5D-874D-60853092D71B}"/>
              </a:ext>
            </a:extLst>
          </p:cNvPr>
          <p:cNvSpPr/>
          <p:nvPr/>
        </p:nvSpPr>
        <p:spPr>
          <a:xfrm>
            <a:off x="4367532" y="3313591"/>
            <a:ext cx="1103790" cy="71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Selector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49726F-72E2-4D78-BA6F-F35E806227B9}"/>
              </a:ext>
            </a:extLst>
          </p:cNvPr>
          <p:cNvCxnSpPr>
            <a:cxnSpLocks/>
            <a:stCxn id="11" idx="1"/>
            <a:endCxn id="15" idx="3"/>
          </p:cNvCxnSpPr>
          <p:nvPr/>
        </p:nvCxnSpPr>
        <p:spPr>
          <a:xfrm flipH="1">
            <a:off x="5471322" y="3670917"/>
            <a:ext cx="887538" cy="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06DA25D-9833-4941-928D-1A12006FA414}"/>
              </a:ext>
            </a:extLst>
          </p:cNvPr>
          <p:cNvSpPr/>
          <p:nvPr/>
        </p:nvSpPr>
        <p:spPr>
          <a:xfrm>
            <a:off x="2361461" y="3311372"/>
            <a:ext cx="1228463" cy="71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OSGrid</a:t>
            </a:r>
            <a:r>
              <a:rPr lang="en-US" dirty="0"/>
              <a:t> Controller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77145A-F2F1-4F6B-B904-F0E0F39D4066}"/>
              </a:ext>
            </a:extLst>
          </p:cNvPr>
          <p:cNvSpPr txBox="1"/>
          <p:nvPr/>
        </p:nvSpPr>
        <p:spPr>
          <a:xfrm>
            <a:off x="3593754" y="3772235"/>
            <a:ext cx="84116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inFocus</a:t>
            </a:r>
            <a:endParaRPr lang="en-US" sz="1400" dirty="0"/>
          </a:p>
          <a:p>
            <a:r>
              <a:rPr lang="en-US" sz="1200" dirty="0" err="1"/>
              <a:t>inFocus</a:t>
            </a:r>
            <a:r>
              <a:rPr lang="en-US" sz="1200" dirty="0"/>
              <a:t>, </a:t>
            </a:r>
            <a:r>
              <a:rPr lang="en-US" sz="1200" dirty="0" err="1"/>
              <a:t>hasData</a:t>
            </a:r>
            <a:r>
              <a:rPr lang="en-US" sz="1200" dirty="0"/>
              <a:t>,</a:t>
            </a:r>
          </a:p>
          <a:p>
            <a:r>
              <a:rPr lang="en-US" sz="1200" dirty="0"/>
              <a:t>row, column, </a:t>
            </a:r>
            <a:r>
              <a:rPr lang="en-US" sz="1200" dirty="0" err="1"/>
              <a:t>subrow</a:t>
            </a:r>
            <a:endParaRPr lang="en-US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E27355-08FE-4778-8A28-3DC14A2AF879}"/>
              </a:ext>
            </a:extLst>
          </p:cNvPr>
          <p:cNvCxnSpPr>
            <a:cxnSpLocks/>
            <a:stCxn id="15" idx="1"/>
            <a:endCxn id="20" idx="3"/>
          </p:cNvCxnSpPr>
          <p:nvPr/>
        </p:nvCxnSpPr>
        <p:spPr>
          <a:xfrm flipH="1" flipV="1">
            <a:off x="3589924" y="3670917"/>
            <a:ext cx="777608" cy="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CC09849-BF14-4F6D-8159-0C4446532708}"/>
              </a:ext>
            </a:extLst>
          </p:cNvPr>
          <p:cNvSpPr/>
          <p:nvPr/>
        </p:nvSpPr>
        <p:spPr>
          <a:xfrm>
            <a:off x="2361618" y="1084555"/>
            <a:ext cx="1228463" cy="855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OSGrid</a:t>
            </a:r>
            <a:r>
              <a:rPr lang="en-US" dirty="0"/>
              <a:t> Controller</a:t>
            </a:r>
          </a:p>
          <a:p>
            <a:pPr algn="ctr"/>
            <a:r>
              <a:rPr lang="en-US" dirty="0" err="1"/>
              <a:t>onInFocus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FEC834-C3D8-4580-99D3-3F16934C8E54}"/>
              </a:ext>
            </a:extLst>
          </p:cNvPr>
          <p:cNvCxnSpPr>
            <a:cxnSpLocks/>
            <a:stCxn id="20" idx="0"/>
            <a:endCxn id="26" idx="2"/>
          </p:cNvCxnSpPr>
          <p:nvPr/>
        </p:nvCxnSpPr>
        <p:spPr>
          <a:xfrm flipV="1">
            <a:off x="2975693" y="1939770"/>
            <a:ext cx="157" cy="137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58FD680-CD2C-4988-8390-87097E764F7A}"/>
              </a:ext>
            </a:extLst>
          </p:cNvPr>
          <p:cNvSpPr txBox="1"/>
          <p:nvPr/>
        </p:nvSpPr>
        <p:spPr>
          <a:xfrm>
            <a:off x="1821877" y="150366"/>
            <a:ext cx="24480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Checks for Header Button Presses by checking if row ==0, otherwise configures Select All button</a:t>
            </a:r>
            <a:endParaRPr lang="en-US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863891-4490-4709-AECB-D079B53F61C7}"/>
              </a:ext>
            </a:extLst>
          </p:cNvPr>
          <p:cNvSpPr/>
          <p:nvPr/>
        </p:nvSpPr>
        <p:spPr>
          <a:xfrm>
            <a:off x="6296524" y="1079355"/>
            <a:ext cx="1228462" cy="85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GridCell</a:t>
            </a:r>
            <a:r>
              <a:rPr lang="en-US" dirty="0"/>
              <a:t> Location</a:t>
            </a:r>
          </a:p>
          <a:p>
            <a:pPr algn="ctr"/>
            <a:r>
              <a:rPr lang="en-US" dirty="0" err="1"/>
              <a:t>onInFocus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65DD615-B3BC-48F4-BED9-BD684948AFFA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V="1">
            <a:off x="6910755" y="1930130"/>
            <a:ext cx="0" cy="138124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C23222-333A-4FFE-8D7D-710BF0FF1077}"/>
              </a:ext>
            </a:extLst>
          </p:cNvPr>
          <p:cNvSpPr txBox="1"/>
          <p:nvPr/>
        </p:nvSpPr>
        <p:spPr>
          <a:xfrm>
            <a:off x="6188930" y="556135"/>
            <a:ext cx="14436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Adds data and emits </a:t>
            </a:r>
            <a:r>
              <a:rPr lang="en-US" sz="1400" dirty="0" err="1"/>
              <a:t>inFocus</a:t>
            </a:r>
            <a:endParaRPr lang="en-US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EB3183-FFA3-443C-875A-49D0E4CAFB66}"/>
              </a:ext>
            </a:extLst>
          </p:cNvPr>
          <p:cNvSpPr/>
          <p:nvPr/>
        </p:nvSpPr>
        <p:spPr>
          <a:xfrm>
            <a:off x="9687244" y="1088999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Widget</a:t>
            </a:r>
          </a:p>
          <a:p>
            <a:pPr algn="ctr"/>
            <a:r>
              <a:rPr lang="en-US" dirty="0" err="1"/>
              <a:t>focusInEvent</a:t>
            </a:r>
            <a:endParaRPr lang="en-US" dirty="0"/>
          </a:p>
          <a:p>
            <a:pPr algn="ctr"/>
            <a:r>
              <a:rPr lang="en-US" dirty="0" err="1"/>
              <a:t>focusOutEvent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6671CE-9D0F-4227-9F55-AA7AA50E8F82}"/>
              </a:ext>
            </a:extLst>
          </p:cNvPr>
          <p:cNvSpPr txBox="1"/>
          <p:nvPr/>
        </p:nvSpPr>
        <p:spPr>
          <a:xfrm>
            <a:off x="9830382" y="565779"/>
            <a:ext cx="14436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Applies style and emits </a:t>
            </a:r>
            <a:r>
              <a:rPr lang="en-US" sz="1400" dirty="0" err="1"/>
              <a:t>inFocus</a:t>
            </a:r>
            <a:endParaRPr lang="en-US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84DF3D-C1CB-44AE-9C03-3A94429BB73D}"/>
              </a:ext>
            </a:extLst>
          </p:cNvPr>
          <p:cNvCxnSpPr>
            <a:cxnSpLocks/>
            <a:stCxn id="37" idx="2"/>
            <a:endCxn id="3" idx="0"/>
          </p:cNvCxnSpPr>
          <p:nvPr/>
        </p:nvCxnSpPr>
        <p:spPr>
          <a:xfrm>
            <a:off x="10511162" y="1939770"/>
            <a:ext cx="0" cy="137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455C17E-7F36-4048-A6A6-15F6F2E5CF35}"/>
              </a:ext>
            </a:extLst>
          </p:cNvPr>
          <p:cNvSpPr/>
          <p:nvPr/>
        </p:nvSpPr>
        <p:spPr>
          <a:xfrm>
            <a:off x="9847333" y="4647128"/>
            <a:ext cx="1514380" cy="850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Horizontal Header Push Button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04EA41-B57A-4C97-B21A-BBAE4791FF66}"/>
              </a:ext>
            </a:extLst>
          </p:cNvPr>
          <p:cNvSpPr/>
          <p:nvPr/>
        </p:nvSpPr>
        <p:spPr>
          <a:xfrm>
            <a:off x="9777117" y="5844536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Widget</a:t>
            </a:r>
          </a:p>
          <a:p>
            <a:pPr algn="ctr"/>
            <a:r>
              <a:rPr lang="en-US" dirty="0" err="1"/>
              <a:t>focusInEvent</a:t>
            </a:r>
            <a:endParaRPr lang="en-US" dirty="0"/>
          </a:p>
          <a:p>
            <a:pPr algn="ctr"/>
            <a:r>
              <a:rPr lang="en-US" dirty="0" err="1"/>
              <a:t>focusOutEvent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C1EB3B-E69F-4328-9FE6-4B1EC951A05C}"/>
              </a:ext>
            </a:extLst>
          </p:cNvPr>
          <p:cNvCxnSpPr>
            <a:stCxn id="43" idx="0"/>
            <a:endCxn id="42" idx="2"/>
          </p:cNvCxnSpPr>
          <p:nvPr/>
        </p:nvCxnSpPr>
        <p:spPr>
          <a:xfrm flipV="1">
            <a:off x="10601035" y="5497897"/>
            <a:ext cx="3488" cy="34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AB0504C-AC0D-4BD7-B4E9-EB568940FBB2}"/>
              </a:ext>
            </a:extLst>
          </p:cNvPr>
          <p:cNvSpPr/>
          <p:nvPr/>
        </p:nvSpPr>
        <p:spPr>
          <a:xfrm>
            <a:off x="8017576" y="4647127"/>
            <a:ext cx="1514380" cy="850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Horizontal Header Widget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3789361-8EC1-448F-A17D-0E93FADABFAE}"/>
              </a:ext>
            </a:extLst>
          </p:cNvPr>
          <p:cNvCxnSpPr>
            <a:cxnSpLocks/>
            <a:stCxn id="47" idx="1"/>
            <a:endCxn id="11" idx="2"/>
          </p:cNvCxnSpPr>
          <p:nvPr/>
        </p:nvCxnSpPr>
        <p:spPr>
          <a:xfrm flipH="1" flipV="1">
            <a:off x="6910755" y="4030462"/>
            <a:ext cx="1106821" cy="104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0612A65-DC61-458E-AD80-A7E655AE2B7A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9254160" y="3670917"/>
            <a:ext cx="777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048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AB0134-180E-4CEA-A73A-8F3E7FF393DD}"/>
              </a:ext>
            </a:extLst>
          </p:cNvPr>
          <p:cNvSpPr txBox="1"/>
          <p:nvPr/>
        </p:nvSpPr>
        <p:spPr>
          <a:xfrm>
            <a:off x="10092072" y="130862"/>
            <a:ext cx="1708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Selected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04EA41-B57A-4C97-B21A-BBAE4791FF66}"/>
              </a:ext>
            </a:extLst>
          </p:cNvPr>
          <p:cNvSpPr/>
          <p:nvPr/>
        </p:nvSpPr>
        <p:spPr>
          <a:xfrm>
            <a:off x="10494041" y="5697857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 Select</a:t>
            </a:r>
          </a:p>
          <a:p>
            <a:pPr algn="ctr"/>
            <a:r>
              <a:rPr lang="en-US" dirty="0" err="1"/>
              <a:t>CheckBox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2A0D18-D2EF-4F3D-879D-213B798EF402}"/>
              </a:ext>
            </a:extLst>
          </p:cNvPr>
          <p:cNvSpPr/>
          <p:nvPr/>
        </p:nvSpPr>
        <p:spPr>
          <a:xfrm>
            <a:off x="669712" y="4151310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GridView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A79A99-BB37-4565-A62C-F2A4DFB47668}"/>
              </a:ext>
            </a:extLst>
          </p:cNvPr>
          <p:cNvSpPr/>
          <p:nvPr/>
        </p:nvSpPr>
        <p:spPr>
          <a:xfrm>
            <a:off x="9955590" y="789575"/>
            <a:ext cx="1647835" cy="120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All</a:t>
            </a:r>
          </a:p>
          <a:p>
            <a:pPr algn="ctr"/>
            <a:r>
              <a:rPr lang="en-US" dirty="0" err="1"/>
              <a:t>CheckBox</a:t>
            </a:r>
            <a:r>
              <a:rPr lang="en-US" dirty="0"/>
              <a:t>  concrete </a:t>
            </a:r>
            <a:r>
              <a:rPr lang="en-US" dirty="0" err="1"/>
              <a:t>GridView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1305F2-871F-4259-9CC4-D1CBB297C854}"/>
              </a:ext>
            </a:extLst>
          </p:cNvPr>
          <p:cNvSpPr/>
          <p:nvPr/>
        </p:nvSpPr>
        <p:spPr>
          <a:xfrm>
            <a:off x="6982042" y="789574"/>
            <a:ext cx="1647835" cy="120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OSGrid</a:t>
            </a:r>
            <a:r>
              <a:rPr lang="en-US" dirty="0"/>
              <a:t> Controller </a:t>
            </a:r>
            <a:r>
              <a:rPr lang="en-US" dirty="0" err="1"/>
              <a:t>onSelectAll</a:t>
            </a:r>
            <a:r>
              <a:rPr lang="en-US" dirty="0"/>
              <a:t> </a:t>
            </a:r>
            <a:r>
              <a:rPr lang="en-US" dirty="0" err="1"/>
              <a:t>clearSelection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EF5B85-7EE3-4E35-A55B-822C64EA4430}"/>
              </a:ext>
            </a:extLst>
          </p:cNvPr>
          <p:cNvCxnSpPr>
            <a:cxnSpLocks/>
            <a:stCxn id="36" idx="1"/>
            <a:endCxn id="40" idx="3"/>
          </p:cNvCxnSpPr>
          <p:nvPr/>
        </p:nvCxnSpPr>
        <p:spPr>
          <a:xfrm flipH="1" flipV="1">
            <a:off x="8629877" y="1390945"/>
            <a:ext cx="13257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ACC8EC-5296-42BA-AECA-ED0C149F9AD4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>
          <a:xfrm flipH="1">
            <a:off x="7037569" y="1992316"/>
            <a:ext cx="768391" cy="78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4E3D1EA-AF1C-41B0-B188-B97A218ED714}"/>
              </a:ext>
            </a:extLst>
          </p:cNvPr>
          <p:cNvSpPr txBox="1"/>
          <p:nvPr/>
        </p:nvSpPr>
        <p:spPr>
          <a:xfrm>
            <a:off x="8791957" y="1102663"/>
            <a:ext cx="132367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stateChanged</a:t>
            </a:r>
            <a:endParaRPr lang="en-US" sz="1400" dirty="0"/>
          </a:p>
          <a:p>
            <a:r>
              <a:rPr lang="en-US" sz="1200" dirty="0"/>
              <a:t>state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195B986-2999-48AD-8FF5-F5ACB7DFBD10}"/>
              </a:ext>
            </a:extLst>
          </p:cNvPr>
          <p:cNvSpPr/>
          <p:nvPr/>
        </p:nvSpPr>
        <p:spPr>
          <a:xfrm>
            <a:off x="669715" y="2352910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GridView</a:t>
            </a:r>
            <a:r>
              <a:rPr lang="en-US" dirty="0"/>
              <a:t> </a:t>
            </a:r>
            <a:r>
              <a:rPr lang="en-US" dirty="0" err="1"/>
              <a:t>SubTab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97BE69A-A8D1-48F2-B0D6-CD1DAA27B719}"/>
              </a:ext>
            </a:extLst>
          </p:cNvPr>
          <p:cNvSpPr txBox="1"/>
          <p:nvPr/>
        </p:nvSpPr>
        <p:spPr>
          <a:xfrm>
            <a:off x="992065" y="3392710"/>
            <a:ext cx="15602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gridRow</a:t>
            </a:r>
            <a:endParaRPr lang="en-US" sz="1400" dirty="0"/>
          </a:p>
          <a:p>
            <a:r>
              <a:rPr lang="en-US" sz="1400" dirty="0" err="1"/>
              <a:t>SelectionChanged</a:t>
            </a:r>
            <a:endParaRPr lang="en-US" sz="14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56E9AE3-5407-4545-9534-6631C3FFCDA9}"/>
              </a:ext>
            </a:extLst>
          </p:cNvPr>
          <p:cNvCxnSpPr>
            <a:cxnSpLocks/>
            <a:stCxn id="34" idx="0"/>
            <a:endCxn id="61" idx="2"/>
          </p:cNvCxnSpPr>
          <p:nvPr/>
        </p:nvCxnSpPr>
        <p:spPr>
          <a:xfrm flipV="1">
            <a:off x="1493630" y="3203681"/>
            <a:ext cx="3" cy="94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C91E3E3-C82C-44E8-8011-17CC534A9275}"/>
              </a:ext>
            </a:extLst>
          </p:cNvPr>
          <p:cNvSpPr/>
          <p:nvPr/>
        </p:nvSpPr>
        <p:spPr>
          <a:xfrm>
            <a:off x="567860" y="1084969"/>
            <a:ext cx="1851543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onGridRow</a:t>
            </a:r>
            <a:r>
              <a:rPr lang="en-US" dirty="0"/>
              <a:t> </a:t>
            </a:r>
            <a:r>
              <a:rPr lang="en-US" dirty="0" err="1"/>
              <a:t>SelectionChanged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CFADD1-2422-4336-98D0-4DB821A9292B}"/>
              </a:ext>
            </a:extLst>
          </p:cNvPr>
          <p:cNvSpPr txBox="1"/>
          <p:nvPr/>
        </p:nvSpPr>
        <p:spPr>
          <a:xfrm>
            <a:off x="391703" y="130862"/>
            <a:ext cx="22038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Calls virtual </a:t>
            </a:r>
            <a:r>
              <a:rPr lang="en-US" sz="1400" dirty="0" err="1"/>
              <a:t>onClearSelection</a:t>
            </a:r>
            <a:r>
              <a:rPr lang="en-US" sz="1400" dirty="0"/>
              <a:t> and </a:t>
            </a:r>
            <a:r>
              <a:rPr lang="en-US" sz="1400" dirty="0" err="1"/>
              <a:t>onSelectItem</a:t>
            </a:r>
            <a:r>
              <a:rPr lang="en-US" sz="1400" dirty="0"/>
              <a:t>, enables Header buttons</a:t>
            </a:r>
            <a:endParaRPr lang="en-US" sz="12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C9B8D3D-40EB-4C0B-934A-C7FFC6CD72D0}"/>
              </a:ext>
            </a:extLst>
          </p:cNvPr>
          <p:cNvSpPr/>
          <p:nvPr/>
        </p:nvSpPr>
        <p:spPr>
          <a:xfrm>
            <a:off x="3632924" y="4151310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OSGrid</a:t>
            </a:r>
            <a:r>
              <a:rPr lang="en-US" dirty="0"/>
              <a:t> Controller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7C3B621-6159-485F-8860-AABC29F9704F}"/>
              </a:ext>
            </a:extLst>
          </p:cNvPr>
          <p:cNvCxnSpPr>
            <a:cxnSpLocks/>
            <a:stCxn id="61" idx="0"/>
            <a:endCxn id="66" idx="2"/>
          </p:cNvCxnSpPr>
          <p:nvPr/>
        </p:nvCxnSpPr>
        <p:spPr>
          <a:xfrm flipH="1" flipV="1">
            <a:off x="1493632" y="1935740"/>
            <a:ext cx="1" cy="41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981257A-3C64-4F4D-9675-E4C50E0007B6}"/>
              </a:ext>
            </a:extLst>
          </p:cNvPr>
          <p:cNvSpPr txBox="1"/>
          <p:nvPr/>
        </p:nvSpPr>
        <p:spPr>
          <a:xfrm>
            <a:off x="8868211" y="5794773"/>
            <a:ext cx="1191310" cy="6463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setObject</a:t>
            </a:r>
            <a:r>
              <a:rPr lang="en-US" dirty="0">
                <a:solidFill>
                  <a:schemeClr val="bg1"/>
                </a:solidFill>
              </a:rPr>
              <a:t> Selected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62726F2-0F26-46E9-AEDA-B9394D681BA1}"/>
              </a:ext>
            </a:extLst>
          </p:cNvPr>
          <p:cNvSpPr/>
          <p:nvPr/>
        </p:nvSpPr>
        <p:spPr>
          <a:xfrm>
            <a:off x="6579379" y="5664720"/>
            <a:ext cx="1985474" cy="91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ObjectSelector</a:t>
            </a:r>
            <a:r>
              <a:rPr lang="en-US" dirty="0"/>
              <a:t> </a:t>
            </a:r>
            <a:r>
              <a:rPr lang="en-US" dirty="0" err="1"/>
              <a:t>setObjectSelected</a:t>
            </a:r>
            <a:endParaRPr lang="en-US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9352102-8A54-49EC-BBD7-D3F966F8B469}"/>
              </a:ext>
            </a:extLst>
          </p:cNvPr>
          <p:cNvCxnSpPr>
            <a:cxnSpLocks/>
            <a:stCxn id="79" idx="1"/>
            <a:endCxn id="84" idx="3"/>
          </p:cNvCxnSpPr>
          <p:nvPr/>
        </p:nvCxnSpPr>
        <p:spPr>
          <a:xfrm flipH="1">
            <a:off x="8564853" y="6117939"/>
            <a:ext cx="303358" cy="3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27EEC1B-AB6B-48B5-84D5-B3367C0C60F5}"/>
              </a:ext>
            </a:extLst>
          </p:cNvPr>
          <p:cNvSpPr txBox="1"/>
          <p:nvPr/>
        </p:nvSpPr>
        <p:spPr>
          <a:xfrm>
            <a:off x="4667568" y="5856328"/>
            <a:ext cx="15602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gridRow</a:t>
            </a:r>
            <a:endParaRPr lang="en-US" sz="1400" dirty="0"/>
          </a:p>
          <a:p>
            <a:r>
              <a:rPr lang="en-US" sz="1400" dirty="0" err="1"/>
              <a:t>SelectionChanged</a:t>
            </a:r>
            <a:endParaRPr lang="en-US" sz="14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E63E29B-4841-4195-926C-10876180A2FA}"/>
              </a:ext>
            </a:extLst>
          </p:cNvPr>
          <p:cNvSpPr/>
          <p:nvPr/>
        </p:nvSpPr>
        <p:spPr>
          <a:xfrm>
            <a:off x="10651044" y="4797885"/>
            <a:ext cx="1333829" cy="652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getObject</a:t>
            </a:r>
            <a:endParaRPr lang="en-US" dirty="0"/>
          </a:p>
          <a:p>
            <a:pPr algn="ctr"/>
            <a:r>
              <a:rPr lang="en-US" dirty="0"/>
              <a:t>Selected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2E141E3-96C7-4147-86B4-CF06A588B222}"/>
              </a:ext>
            </a:extLst>
          </p:cNvPr>
          <p:cNvSpPr txBox="1"/>
          <p:nvPr/>
        </p:nvSpPr>
        <p:spPr>
          <a:xfrm>
            <a:off x="2346460" y="4331997"/>
            <a:ext cx="15602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gridRow</a:t>
            </a:r>
            <a:endParaRPr lang="en-US" sz="1400" dirty="0"/>
          </a:p>
          <a:p>
            <a:r>
              <a:rPr lang="en-US" sz="1400" dirty="0" err="1"/>
              <a:t>SelectionChanged</a:t>
            </a:r>
            <a:endParaRPr lang="en-US" sz="1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56ECD6-8DE3-4A17-9486-E11356C87AFB}"/>
              </a:ext>
            </a:extLst>
          </p:cNvPr>
          <p:cNvCxnSpPr>
            <a:cxnSpLocks/>
            <a:stCxn id="95" idx="2"/>
            <a:endCxn id="43" idx="0"/>
          </p:cNvCxnSpPr>
          <p:nvPr/>
        </p:nvCxnSpPr>
        <p:spPr>
          <a:xfrm>
            <a:off x="11317959" y="5450677"/>
            <a:ext cx="0" cy="24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1030D37-4327-4AD4-8C1B-404123B20F28}"/>
              </a:ext>
            </a:extLst>
          </p:cNvPr>
          <p:cNvSpPr/>
          <p:nvPr/>
        </p:nvSpPr>
        <p:spPr>
          <a:xfrm>
            <a:off x="6202233" y="2772541"/>
            <a:ext cx="167067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ObjectSelector</a:t>
            </a:r>
            <a:r>
              <a:rPr lang="en-US" dirty="0"/>
              <a:t> </a:t>
            </a:r>
            <a:r>
              <a:rPr lang="en-US" dirty="0" err="1"/>
              <a:t>selectAll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B95D9B-2023-4DF4-8156-012C32BD0FC0}"/>
              </a:ext>
            </a:extLst>
          </p:cNvPr>
          <p:cNvSpPr/>
          <p:nvPr/>
        </p:nvSpPr>
        <p:spPr>
          <a:xfrm>
            <a:off x="8063617" y="2772541"/>
            <a:ext cx="167067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ObjectSelector</a:t>
            </a:r>
            <a:r>
              <a:rPr lang="en-US" dirty="0"/>
              <a:t> </a:t>
            </a:r>
            <a:r>
              <a:rPr lang="en-US" dirty="0" err="1"/>
              <a:t>clearSelection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43F79E5-E165-4BDC-B93E-EEA7542E85C1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7805960" y="1992316"/>
            <a:ext cx="1178778" cy="90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8C20A0D-AE37-4567-B712-BAFBE6E65518}"/>
              </a:ext>
            </a:extLst>
          </p:cNvPr>
          <p:cNvCxnSpPr>
            <a:cxnSpLocks/>
            <a:stCxn id="74" idx="1"/>
            <a:endCxn id="34" idx="3"/>
          </p:cNvCxnSpPr>
          <p:nvPr/>
        </p:nvCxnSpPr>
        <p:spPr>
          <a:xfrm flipH="1">
            <a:off x="2317547" y="4576696"/>
            <a:ext cx="1315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470A4A69-8CDB-4930-BD18-9CBD159FE387}"/>
              </a:ext>
            </a:extLst>
          </p:cNvPr>
          <p:cNvCxnSpPr>
            <a:cxnSpLocks/>
          </p:cNvCxnSpPr>
          <p:nvPr/>
        </p:nvCxnSpPr>
        <p:spPr>
          <a:xfrm rot="5400000">
            <a:off x="6644979" y="2322722"/>
            <a:ext cx="889755" cy="36181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3731FFA-6AB8-4DED-A519-1A6460A03192}"/>
              </a:ext>
            </a:extLst>
          </p:cNvPr>
          <p:cNvCxnSpPr>
            <a:cxnSpLocks/>
            <a:stCxn id="43" idx="1"/>
            <a:endCxn id="79" idx="3"/>
          </p:cNvCxnSpPr>
          <p:nvPr/>
        </p:nvCxnSpPr>
        <p:spPr>
          <a:xfrm flipH="1" flipV="1">
            <a:off x="10059521" y="6117939"/>
            <a:ext cx="434520" cy="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538CAE2-DE61-4C34-A986-7FB3E405CAA0}"/>
              </a:ext>
            </a:extLst>
          </p:cNvPr>
          <p:cNvSpPr/>
          <p:nvPr/>
        </p:nvSpPr>
        <p:spPr>
          <a:xfrm>
            <a:off x="6579379" y="4706666"/>
            <a:ext cx="1985474" cy="91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ObjectSelector</a:t>
            </a:r>
            <a:r>
              <a:rPr lang="en-US" dirty="0"/>
              <a:t> </a:t>
            </a:r>
            <a:r>
              <a:rPr lang="en-US" dirty="0" err="1"/>
              <a:t>getObjectSelected</a:t>
            </a:r>
            <a:endParaRPr lang="en-US" dirty="0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E723D83-FCE0-40E2-8D20-7DED8B928D18}"/>
              </a:ext>
            </a:extLst>
          </p:cNvPr>
          <p:cNvCxnSpPr>
            <a:cxnSpLocks/>
            <a:stCxn id="137" idx="3"/>
            <a:endCxn id="95" idx="1"/>
          </p:cNvCxnSpPr>
          <p:nvPr/>
        </p:nvCxnSpPr>
        <p:spPr>
          <a:xfrm flipV="1">
            <a:off x="8564853" y="5124281"/>
            <a:ext cx="2086191" cy="3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E854AA68-962C-42EC-B23E-91024977EBF9}"/>
              </a:ext>
            </a:extLst>
          </p:cNvPr>
          <p:cNvCxnSpPr>
            <a:cxnSpLocks/>
            <a:stCxn id="45" idx="2"/>
            <a:endCxn id="74" idx="3"/>
          </p:cNvCxnSpPr>
          <p:nvPr/>
        </p:nvCxnSpPr>
        <p:spPr>
          <a:xfrm rot="5400000">
            <a:off x="5714287" y="3253413"/>
            <a:ext cx="889755" cy="1756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C462D054-FA9E-4426-B8E4-4D56CC3D1EA6}"/>
              </a:ext>
            </a:extLst>
          </p:cNvPr>
          <p:cNvSpPr txBox="1"/>
          <p:nvPr/>
        </p:nvSpPr>
        <p:spPr>
          <a:xfrm>
            <a:off x="5612533" y="4045350"/>
            <a:ext cx="15602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gridRow</a:t>
            </a:r>
            <a:endParaRPr lang="en-US" sz="1400" dirty="0"/>
          </a:p>
          <a:p>
            <a:r>
              <a:rPr lang="en-US" sz="1400" dirty="0" err="1"/>
              <a:t>SelectionChanged</a:t>
            </a:r>
            <a:endParaRPr lang="en-US" sz="1400" dirty="0"/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03B322A-9611-4B9B-B555-16A152256D3F}"/>
              </a:ext>
            </a:extLst>
          </p:cNvPr>
          <p:cNvCxnSpPr>
            <a:stCxn id="84" idx="1"/>
            <a:endCxn id="74" idx="2"/>
          </p:cNvCxnSpPr>
          <p:nvPr/>
        </p:nvCxnSpPr>
        <p:spPr>
          <a:xfrm rot="10800000">
            <a:off x="4456843" y="5002082"/>
            <a:ext cx="2122537" cy="11198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7290D054-63C6-4A28-8CFE-D6960C1EBBD3}"/>
              </a:ext>
            </a:extLst>
          </p:cNvPr>
          <p:cNvCxnSpPr>
            <a:stCxn id="74" idx="0"/>
            <a:endCxn id="36" idx="0"/>
          </p:cNvCxnSpPr>
          <p:nvPr/>
        </p:nvCxnSpPr>
        <p:spPr>
          <a:xfrm rot="5400000" flipH="1" flipV="1">
            <a:off x="5937308" y="-690890"/>
            <a:ext cx="3361735" cy="6322666"/>
          </a:xfrm>
          <a:prstGeom prst="bentConnector3">
            <a:avLst>
              <a:gd name="adj1" fmla="val 1068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72F33AAA-0AA8-4E0E-AE02-717BFEF0FDCB}"/>
              </a:ext>
            </a:extLst>
          </p:cNvPr>
          <p:cNvSpPr txBox="1"/>
          <p:nvPr/>
        </p:nvSpPr>
        <p:spPr>
          <a:xfrm>
            <a:off x="4737985" y="238584"/>
            <a:ext cx="15602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gridRow</a:t>
            </a:r>
            <a:endParaRPr lang="en-US" sz="1400" dirty="0"/>
          </a:p>
          <a:p>
            <a:r>
              <a:rPr lang="en-US" sz="1400" dirty="0" err="1"/>
              <a:t>SelectionChanged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5974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AB0134-180E-4CEA-A73A-8F3E7FF393DD}"/>
              </a:ext>
            </a:extLst>
          </p:cNvPr>
          <p:cNvSpPr txBox="1"/>
          <p:nvPr/>
        </p:nvSpPr>
        <p:spPr>
          <a:xfrm>
            <a:off x="9246172" y="142043"/>
            <a:ext cx="18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 Cell Changed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62726F2-0F26-46E9-AEDA-B9394D681BA1}"/>
              </a:ext>
            </a:extLst>
          </p:cNvPr>
          <p:cNvSpPr/>
          <p:nvPr/>
        </p:nvSpPr>
        <p:spPr>
          <a:xfrm>
            <a:off x="10168195" y="3607607"/>
            <a:ext cx="1103790" cy="71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Selector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81E82EA-DFB1-432B-8D64-EE4166DA7CD7}"/>
              </a:ext>
            </a:extLst>
          </p:cNvPr>
          <p:cNvSpPr/>
          <p:nvPr/>
        </p:nvSpPr>
        <p:spPr>
          <a:xfrm>
            <a:off x="7210825" y="3541766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OSGrid</a:t>
            </a:r>
            <a:r>
              <a:rPr lang="en-US" dirty="0"/>
              <a:t> Controller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FCB3E7-DAD0-4BB1-851A-1033A8E1EB3C}"/>
              </a:ext>
            </a:extLst>
          </p:cNvPr>
          <p:cNvSpPr/>
          <p:nvPr/>
        </p:nvSpPr>
        <p:spPr>
          <a:xfrm>
            <a:off x="4128648" y="3551413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OSGrid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View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B84FC4-5CB3-43E8-B8E7-55D905624141}"/>
              </a:ext>
            </a:extLst>
          </p:cNvPr>
          <p:cNvSpPr/>
          <p:nvPr/>
        </p:nvSpPr>
        <p:spPr>
          <a:xfrm>
            <a:off x="4128647" y="1963790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onGridCell</a:t>
            </a:r>
            <a:r>
              <a:rPr lang="en-US" dirty="0"/>
              <a:t> Changed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871756-CF38-4760-8ED3-CC3B3D49BACD}"/>
              </a:ext>
            </a:extLst>
          </p:cNvPr>
          <p:cNvCxnSpPr>
            <a:cxnSpLocks/>
            <a:stCxn id="35" idx="1"/>
            <a:endCxn id="37" idx="3"/>
          </p:cNvCxnSpPr>
          <p:nvPr/>
        </p:nvCxnSpPr>
        <p:spPr>
          <a:xfrm flipH="1">
            <a:off x="5776483" y="3967152"/>
            <a:ext cx="1434342" cy="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C9C152B-7332-493C-9A3D-B4728BF51652}"/>
              </a:ext>
            </a:extLst>
          </p:cNvPr>
          <p:cNvCxnSpPr>
            <a:cxnSpLocks/>
            <a:stCxn id="84" idx="1"/>
            <a:endCxn id="35" idx="3"/>
          </p:cNvCxnSpPr>
          <p:nvPr/>
        </p:nvCxnSpPr>
        <p:spPr>
          <a:xfrm flipH="1">
            <a:off x="8858660" y="3967152"/>
            <a:ext cx="1309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660E91-B3A1-41CA-947B-4D8C1089ECAF}"/>
              </a:ext>
            </a:extLst>
          </p:cNvPr>
          <p:cNvCxnSpPr>
            <a:cxnSpLocks/>
            <a:stCxn id="37" idx="0"/>
            <a:endCxn id="38" idx="2"/>
          </p:cNvCxnSpPr>
          <p:nvPr/>
        </p:nvCxnSpPr>
        <p:spPr>
          <a:xfrm flipH="1" flipV="1">
            <a:off x="4952565" y="2814561"/>
            <a:ext cx="1" cy="73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2D1E5D4-5117-4E88-A0DB-671908B9A90E}"/>
              </a:ext>
            </a:extLst>
          </p:cNvPr>
          <p:cNvSpPr txBox="1"/>
          <p:nvPr/>
        </p:nvSpPr>
        <p:spPr>
          <a:xfrm>
            <a:off x="5768944" y="4014026"/>
            <a:ext cx="157422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gridCellChanged</a:t>
            </a:r>
            <a:endParaRPr lang="en-US" sz="1400" dirty="0"/>
          </a:p>
          <a:p>
            <a:r>
              <a:rPr lang="en-US" sz="1200" dirty="0"/>
              <a:t>location, info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E168E5-8803-43AD-9099-91F89B69A340}"/>
              </a:ext>
            </a:extLst>
          </p:cNvPr>
          <p:cNvSpPr txBox="1"/>
          <p:nvPr/>
        </p:nvSpPr>
        <p:spPr>
          <a:xfrm>
            <a:off x="8858660" y="4014026"/>
            <a:ext cx="157422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gridCellChanged</a:t>
            </a:r>
            <a:endParaRPr lang="en-US" sz="1400" dirty="0"/>
          </a:p>
          <a:p>
            <a:r>
              <a:rPr lang="en-US" sz="1200" dirty="0"/>
              <a:t>location, info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68EF32-8F2C-4FEC-8B01-B4983A3B4CE0}"/>
              </a:ext>
            </a:extLst>
          </p:cNvPr>
          <p:cNvSpPr txBox="1"/>
          <p:nvPr/>
        </p:nvSpPr>
        <p:spPr>
          <a:xfrm>
            <a:off x="3502014" y="1381765"/>
            <a:ext cx="312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locked, selected, visible</a:t>
            </a:r>
          </a:p>
        </p:txBody>
      </p:sp>
    </p:spTree>
    <p:extLst>
      <p:ext uri="{BB962C8B-B14F-4D97-AF65-F5344CB8AC3E}">
        <p14:creationId xmlns:p14="http://schemas.microsoft.com/office/powerpoint/2010/main" val="352218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2321</TotalTime>
  <Words>505</Words>
  <Application>Microsoft Office PowerPoint</Application>
  <PresentationFormat>Widescreen</PresentationFormat>
  <Paragraphs>216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OSGridView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Macumber</dc:creator>
  <cp:lastModifiedBy>Dan Macumber</cp:lastModifiedBy>
  <cp:revision>50</cp:revision>
  <dcterms:created xsi:type="dcterms:W3CDTF">2021-03-13T06:02:51Z</dcterms:created>
  <dcterms:modified xsi:type="dcterms:W3CDTF">2021-03-28T22:34:18Z</dcterms:modified>
</cp:coreProperties>
</file>