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5154-745B-CE02-AE1A-7C721B79A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2A77C-06FD-6C78-FE51-9DB65B428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14689-C824-5681-C85F-1AEBC39B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41A-5EFD-4C4C-AEE9-8E3600A6513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3136-90CC-F947-1859-B65F7DC1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7098-F7D4-06CB-E184-CB52644F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248E-D0F0-4C7B-93D3-9A5C9918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5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74FA-EDAC-5CEC-F951-E5DBA3F2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57FF1-758E-04F7-B41B-114F7542E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F3BA2-A058-73F9-2555-7374339E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41A-5EFD-4C4C-AEE9-8E3600A6513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AD4A-7AF2-A42B-C60E-C4A39990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2A3A-4127-04D9-B9D0-E9B56526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248E-D0F0-4C7B-93D3-9A5C9918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1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82695-85B9-D32C-FFDA-9EE77AD7C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525A9-B0E9-E1E6-E24D-501D28939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4915-8ABD-F90C-BC2A-6A459CEC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41A-5EFD-4C4C-AEE9-8E3600A6513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C106-910B-EB0A-09CC-D2D509F9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FD652-86ED-BBA9-5EE4-0502632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248E-D0F0-4C7B-93D3-9A5C9918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4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5CC6-970E-2A7A-16CA-370FFC41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78D3-DB32-0FA9-CB4C-47A52534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A04-7FE7-B2EF-B505-79A7FF0B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41A-5EFD-4C4C-AEE9-8E3600A6513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2D4E7-DCC7-6396-58CD-6F4E4F30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2201-2887-C9A2-0283-6791A70E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248E-D0F0-4C7B-93D3-9A5C9918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3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CDCD-52E1-87FA-68BA-BBB8EB4C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F51D6-DC2F-F102-6EC6-F073D45EC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1FAB-2E49-77D4-7C55-A4E79198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41A-5EFD-4C4C-AEE9-8E3600A6513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93EB-E75E-2686-7F07-E4CAADF2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0E228-4825-CF17-3C69-F02EBC26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248E-D0F0-4C7B-93D3-9A5C9918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5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04D5-28EB-1678-67C7-759B5400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4DBE-4761-D857-2441-0211BF86B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CF3B2-4E16-0736-D5E3-17C442DF1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06146-B596-CE6A-CDC5-7900C1C7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41A-5EFD-4C4C-AEE9-8E3600A6513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23FC9-A1F7-15CB-6961-ACCF910D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9DDBE-4160-4D84-5C1A-2AED601E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248E-D0F0-4C7B-93D3-9A5C9918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5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D5F3-303E-0A8C-89A4-56EA83C1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08671-182B-D9DE-FF23-6E2651023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59604-3CFA-97FF-3490-ABBADA399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91C35-621C-6564-0E1F-B91684BD3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06CED-79CD-53DE-3A75-E7BBAD2DB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B2BDA-05AD-0656-290A-CD3317B8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41A-5EFD-4C4C-AEE9-8E3600A6513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038EE-4132-5E06-41AD-F7798E98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24C3F-F2B6-D04A-E426-9C5FABBD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248E-D0F0-4C7B-93D3-9A5C9918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E232-4095-8C75-09A8-E76EB55E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42907-89B6-BBFB-6FF6-1DFCAB74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41A-5EFD-4C4C-AEE9-8E3600A6513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4270A-390D-A1EB-BF32-FC9B13CD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5425E-8BD6-B6FC-0C2A-4D8EA7A4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248E-D0F0-4C7B-93D3-9A5C9918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7732-8CE6-A2C1-3CDD-4F97DBD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41A-5EFD-4C4C-AEE9-8E3600A6513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FC451-4A0A-6146-E7AC-1ED5B502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BC188-4ABD-6B5A-A783-A1FEB7C9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248E-D0F0-4C7B-93D3-9A5C9918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8CDF-B204-9A8E-F61C-774B357E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8CC4-86AC-7F13-49E9-E0F40CC9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E49C1-9E69-7F34-8D20-D9C3A1012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FE134-0413-639C-E1BB-2A641197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41A-5EFD-4C4C-AEE9-8E3600A6513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3D2A8-F382-327B-EF40-D7FE3056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43274-25DF-37EB-3293-44FFD3D0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248E-D0F0-4C7B-93D3-9A5C9918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1B2F-DDE6-8787-A7CD-FC8A3F80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2B71B-4582-D239-E257-49B1DE10D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A280D-1F59-88CC-00B5-E9916DFC7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E6DEB-9643-827E-C3DE-DDC8B44D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41A-5EFD-4C4C-AEE9-8E3600A6513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57E36-6734-DF44-483A-D2BA1F76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EC0EF-734C-D7B6-E6E4-D3B0B92F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248E-D0F0-4C7B-93D3-9A5C9918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3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C3EF4-60A0-A44B-0D50-EDE66F44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64204-5F9A-5E9F-4110-0450DBE4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FD464-F7BB-BC82-40F3-C9D6E12E7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F241A-5EFD-4C4C-AEE9-8E3600A6513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AEB9-27C6-062D-5307-EAC756F3C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1E50-380A-E429-4B02-81C421C21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9248E-D0F0-4C7B-93D3-9A5C9918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9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1C99566-C834-9B29-9C38-F58AC0166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" y="0"/>
            <a:ext cx="3505912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9D834-5F3A-EFED-1383-AFE1F106BCAD}"/>
              </a:ext>
            </a:extLst>
          </p:cNvPr>
          <p:cNvSpPr txBox="1"/>
          <p:nvPr/>
        </p:nvSpPr>
        <p:spPr>
          <a:xfrm>
            <a:off x="6215865" y="616449"/>
            <a:ext cx="568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CL_0 is not applying recycling crush energy to any modules</a:t>
            </a:r>
          </a:p>
          <a:p>
            <a:r>
              <a:rPr lang="en-US" dirty="0"/>
              <a:t>Good</a:t>
            </a:r>
          </a:p>
          <a:p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7681C7D-1888-5D00-C03F-DD4A7D54E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" y="2818870"/>
            <a:ext cx="3505912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A8F138-35BA-8430-9334-95212AD9E442}"/>
              </a:ext>
            </a:extLst>
          </p:cNvPr>
          <p:cNvSpPr txBox="1"/>
          <p:nvPr/>
        </p:nvSpPr>
        <p:spPr>
          <a:xfrm>
            <a:off x="3850640" y="3616960"/>
            <a:ext cx="3168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CL_O is no recycling glass at </a:t>
            </a:r>
            <a:r>
              <a:rPr lang="en-US" dirty="0" err="1"/>
              <a:t>EoL</a:t>
            </a:r>
            <a:endParaRPr lang="en-US" dirty="0"/>
          </a:p>
          <a:p>
            <a:r>
              <a:rPr lang="en-US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91248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7EE4ACE-2582-FA87-8843-B7B093AE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84074" cy="3913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820E0-68CF-395A-2443-1E52BE1DC762}"/>
              </a:ext>
            </a:extLst>
          </p:cNvPr>
          <p:cNvSpPr txBox="1"/>
          <p:nvPr/>
        </p:nvSpPr>
        <p:spPr>
          <a:xfrm>
            <a:off x="5720080" y="1046480"/>
            <a:ext cx="5264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CL_0 IS recycling </a:t>
            </a:r>
            <a:r>
              <a:rPr lang="en-US" dirty="0" err="1"/>
              <a:t>MFGing</a:t>
            </a:r>
            <a:r>
              <a:rPr lang="en-US" dirty="0"/>
              <a:t> Scrap!! Demanding 1e13 </a:t>
            </a:r>
            <a:r>
              <a:rPr lang="en-US" dirty="0" err="1"/>
              <a:t>Wh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7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E84A35D-D438-4FEA-AEF1-F56C2943E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993023" cy="3200400"/>
          </a:xfrm>
          <a:prstGeom prst="rect">
            <a:avLst/>
          </a:prstGeom>
        </p:spPr>
      </p:pic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77C81F6B-374B-D83E-584C-0296325E9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4090231" cy="32004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4B93960-33DD-990F-1F14-42A43F8E3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84" y="20320"/>
            <a:ext cx="4157529" cy="320040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6BAD2B16-0F0B-2C26-BE12-87B94F52B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84" y="3200400"/>
            <a:ext cx="4090231" cy="3200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0FE82D5-F66D-5A26-70D7-EAD851D968C7}"/>
              </a:ext>
            </a:extLst>
          </p:cNvPr>
          <p:cNvSpPr/>
          <p:nvPr/>
        </p:nvSpPr>
        <p:spPr>
          <a:xfrm>
            <a:off x="-66726" y="-121920"/>
            <a:ext cx="944880" cy="4673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A2CC2E-BAB9-17E5-046B-DB6BA1A9246D}"/>
              </a:ext>
            </a:extLst>
          </p:cNvPr>
          <p:cNvSpPr/>
          <p:nvPr/>
        </p:nvSpPr>
        <p:spPr>
          <a:xfrm>
            <a:off x="4488684" y="-121920"/>
            <a:ext cx="944880" cy="4673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7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76DE3ED-A60E-986D-5CFB-92875635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8" y="635953"/>
            <a:ext cx="96107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F510D3-69AD-5481-6D11-B080462C7933}"/>
              </a:ext>
            </a:extLst>
          </p:cNvPr>
          <p:cNvSpPr/>
          <p:nvPr/>
        </p:nvSpPr>
        <p:spPr>
          <a:xfrm>
            <a:off x="1849120" y="1686560"/>
            <a:ext cx="347472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7CE81-16F5-04E8-6041-E9982886F21E}"/>
              </a:ext>
            </a:extLst>
          </p:cNvPr>
          <p:cNvSpPr txBox="1"/>
          <p:nvPr/>
        </p:nvSpPr>
        <p:spPr>
          <a:xfrm>
            <a:off x="2895600" y="4145280"/>
            <a:ext cx="9271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was maxing out path to </a:t>
            </a:r>
            <a:r>
              <a:rPr lang="en-US" dirty="0" err="1"/>
              <a:t>mfgin</a:t>
            </a:r>
            <a:r>
              <a:rPr lang="en-US" dirty="0"/>
              <a:t> scrap recycling without controlling the path at the </a:t>
            </a:r>
            <a:r>
              <a:rPr lang="en-US" dirty="0" err="1"/>
              <a:t>specificied</a:t>
            </a:r>
            <a:r>
              <a:rPr lang="en-US" dirty="0"/>
              <a:t>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6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74409E2-AB3F-AA8B-0EA9-6B189D51F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6" y="992120"/>
            <a:ext cx="5614427" cy="395936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394559D-51A8-7582-BEF8-84317481E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40" y="5414706"/>
            <a:ext cx="231648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PV_ICE 1.467115e+17 circ_high 1.734309e+17 circ_mid 1.897816e+17 circ_low 1.441579e+17 Name: 2100, dtype: float64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5C100B3-6D0B-9CCA-66E4-A2133D5BE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184" y="992120"/>
            <a:ext cx="5614427" cy="395936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51AE47B-9B82-4E85-C270-D4697E9D9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760" y="5522427"/>
            <a:ext cx="257048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PV_ICE 1.467115e+17 circ_high 1.244406e+17 circ_mid 1.407912e+17 circ_low 1.466881e+17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3F098-DD48-837D-743D-B9F1BCF807B1}"/>
              </a:ext>
            </a:extLst>
          </p:cNvPr>
          <p:cNvSpPr txBox="1"/>
          <p:nvPr/>
        </p:nvSpPr>
        <p:spPr>
          <a:xfrm>
            <a:off x="7318229" y="622788"/>
            <a:ext cx="395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Removed </a:t>
            </a:r>
            <a:r>
              <a:rPr lang="en-US" dirty="0" err="1">
                <a:solidFill>
                  <a:srgbClr val="FF0000"/>
                </a:solidFill>
              </a:rPr>
              <a:t>MFGing</a:t>
            </a:r>
            <a:r>
              <a:rPr lang="en-US" dirty="0">
                <a:solidFill>
                  <a:srgbClr val="FF0000"/>
                </a:solidFill>
              </a:rPr>
              <a:t> scrap from sensitivity: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F6BAB1-CBA1-0B30-997A-36B9114DEA85}"/>
              </a:ext>
            </a:extLst>
          </p:cNvPr>
          <p:cNvCxnSpPr/>
          <p:nvPr/>
        </p:nvCxnSpPr>
        <p:spPr>
          <a:xfrm flipH="1">
            <a:off x="9753600" y="5638800"/>
            <a:ext cx="12598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184BA7-307A-6BF3-7DBD-80620B467FC3}"/>
              </a:ext>
            </a:extLst>
          </p:cNvPr>
          <p:cNvCxnSpPr/>
          <p:nvPr/>
        </p:nvCxnSpPr>
        <p:spPr>
          <a:xfrm flipH="1">
            <a:off x="9753600" y="6329680"/>
            <a:ext cx="12598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98ABD-70E5-82CA-167D-25E59F090946}"/>
              </a:ext>
            </a:extLst>
          </p:cNvPr>
          <p:cNvSpPr txBox="1"/>
          <p:nvPr/>
        </p:nvSpPr>
        <p:spPr>
          <a:xfrm>
            <a:off x="11112588" y="5522429"/>
            <a:ext cx="3352800" cy="954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PV ICE is higher than </a:t>
            </a:r>
            <a:r>
              <a:rPr lang="en-US" dirty="0" err="1"/>
              <a:t>circ_low</a:t>
            </a:r>
            <a:r>
              <a:rPr lang="en-US" dirty="0"/>
              <a:t>. This is expected because baseline has non-zero </a:t>
            </a:r>
            <a:r>
              <a:rPr lang="en-US" dirty="0" err="1"/>
              <a:t>EoL</a:t>
            </a:r>
            <a:r>
              <a:rPr lang="en-US" dirty="0"/>
              <a:t> recycle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0B342D-EAFA-6695-A96B-32B1068E22A1}"/>
              </a:ext>
            </a:extLst>
          </p:cNvPr>
          <p:cNvSpPr txBox="1"/>
          <p:nvPr/>
        </p:nvSpPr>
        <p:spPr>
          <a:xfrm>
            <a:off x="1310640" y="518160"/>
            <a:ext cx="341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Accidentally maxing out </a:t>
            </a:r>
            <a:r>
              <a:rPr lang="en-US" dirty="0" err="1">
                <a:solidFill>
                  <a:srgbClr val="FF0000"/>
                </a:solidFill>
              </a:rPr>
              <a:t>MFGscrap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7A7CC0-86FA-C0F5-C5D2-ADB3669E4652}"/>
              </a:ext>
            </a:extLst>
          </p:cNvPr>
          <p:cNvSpPr txBox="1"/>
          <p:nvPr/>
        </p:nvSpPr>
        <p:spPr>
          <a:xfrm>
            <a:off x="213503" y="41041"/>
            <a:ext cx="8351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 do change the </a:t>
            </a:r>
            <a:r>
              <a:rPr lang="en-US" dirty="0" err="1"/>
              <a:t>mfging</a:t>
            </a:r>
            <a:r>
              <a:rPr lang="en-US" dirty="0"/>
              <a:t> scrap recycling in the extreme circular to max</a:t>
            </a:r>
          </a:p>
          <a:p>
            <a:r>
              <a:rPr lang="en-US" dirty="0"/>
              <a:t>Therefore, for the sensitivity, it </a:t>
            </a:r>
            <a:r>
              <a:rPr lang="en-US" dirty="0" err="1"/>
              <a:t>mightmaek</a:t>
            </a:r>
            <a:r>
              <a:rPr lang="en-US" dirty="0"/>
              <a:t> most sense to also change </a:t>
            </a:r>
            <a:r>
              <a:rPr lang="en-US" dirty="0" err="1"/>
              <a:t>mfging</a:t>
            </a:r>
            <a:r>
              <a:rPr lang="en-US" dirty="0"/>
              <a:t> scrap</a:t>
            </a:r>
          </a:p>
          <a:p>
            <a:r>
              <a:rPr lang="en-US" dirty="0"/>
              <a:t>Need to add a line that controls path into </a:t>
            </a:r>
            <a:r>
              <a:rPr lang="en-US" dirty="0" err="1"/>
              <a:t>mfgin</a:t>
            </a:r>
            <a:r>
              <a:rPr lang="en-US" dirty="0"/>
              <a:t> scrap recycling at the same rate rates[r]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5576B0E-1E9A-B424-4CE6-360E6D608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3" y="1819397"/>
            <a:ext cx="5614427" cy="395936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5ADA820-034B-DAD0-37F3-1905E1655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189" y="5778757"/>
            <a:ext cx="257048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PV_ICE 1.467115e+17 circ_high 1.244406e+17 circ_mid 1.407912e+17 circ_low 1.466881e+17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63321-DDFA-BABD-8DAA-D8D87CF0BBCA}"/>
              </a:ext>
            </a:extLst>
          </p:cNvPr>
          <p:cNvSpPr txBox="1"/>
          <p:nvPr/>
        </p:nvSpPr>
        <p:spPr>
          <a:xfrm>
            <a:off x="927658" y="1450065"/>
            <a:ext cx="395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Removed </a:t>
            </a:r>
            <a:r>
              <a:rPr lang="en-US" dirty="0" err="1">
                <a:solidFill>
                  <a:srgbClr val="FF0000"/>
                </a:solidFill>
              </a:rPr>
              <a:t>MFGing</a:t>
            </a:r>
            <a:r>
              <a:rPr lang="en-US" dirty="0">
                <a:solidFill>
                  <a:srgbClr val="FF0000"/>
                </a:solidFill>
              </a:rPr>
              <a:t> scrap from sensitivity: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4984E-1908-44E3-6E9E-959A75237589}"/>
              </a:ext>
            </a:extLst>
          </p:cNvPr>
          <p:cNvSpPr txBox="1"/>
          <p:nvPr/>
        </p:nvSpPr>
        <p:spPr>
          <a:xfrm>
            <a:off x="7213600" y="1534160"/>
            <a:ext cx="482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Actively control </a:t>
            </a:r>
            <a:r>
              <a:rPr lang="en-US" dirty="0" err="1"/>
              <a:t>MFGing</a:t>
            </a:r>
            <a:r>
              <a:rPr lang="en-US" dirty="0"/>
              <a:t> scrap at same rate as </a:t>
            </a:r>
            <a:r>
              <a:rPr lang="en-US" dirty="0" err="1"/>
              <a:t>EoL</a:t>
            </a:r>
            <a:endParaRPr lang="en-US" dirty="0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A4182D27-AB49-8EAE-4533-EB677FD93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73" y="1903492"/>
            <a:ext cx="5614427" cy="3959360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BA7DCAB9-8E7B-D87A-6FE8-A0822927B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728" y="5798457"/>
            <a:ext cx="257048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PV_ICE 1.467115e+17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circ_high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1.734309e+17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circ_mid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1.511411e+17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circ_low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1.441579e+17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C180E7-8CFE-F408-9976-19BFEEC82B6A}"/>
              </a:ext>
            </a:extLst>
          </p:cNvPr>
          <p:cNvCxnSpPr>
            <a:cxnSpLocks/>
          </p:cNvCxnSpPr>
          <p:nvPr/>
        </p:nvCxnSpPr>
        <p:spPr>
          <a:xfrm>
            <a:off x="3374265" y="6168980"/>
            <a:ext cx="496497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765345-C127-A1BC-9885-A8A0E388C6FC}"/>
              </a:ext>
            </a:extLst>
          </p:cNvPr>
          <p:cNvCxnSpPr/>
          <p:nvPr/>
        </p:nvCxnSpPr>
        <p:spPr>
          <a:xfrm>
            <a:off x="9311425" y="2305318"/>
            <a:ext cx="2137893" cy="5924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5CB8F0-8AF3-9925-B951-8C0B225E81F2}"/>
              </a:ext>
            </a:extLst>
          </p:cNvPr>
          <p:cNvCxnSpPr>
            <a:cxnSpLocks/>
          </p:cNvCxnSpPr>
          <p:nvPr/>
        </p:nvCxnSpPr>
        <p:spPr>
          <a:xfrm flipV="1">
            <a:off x="2846231" y="2215166"/>
            <a:ext cx="2202287" cy="5280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3E9736-42BE-CFCC-6E49-6163E371FED0}"/>
              </a:ext>
            </a:extLst>
          </p:cNvPr>
          <p:cNvSpPr txBox="1"/>
          <p:nvPr/>
        </p:nvSpPr>
        <p:spPr>
          <a:xfrm>
            <a:off x="4174307" y="6148089"/>
            <a:ext cx="385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some reason adding </a:t>
            </a:r>
            <a:r>
              <a:rPr lang="en-US" dirty="0" err="1"/>
              <a:t>mfging</a:t>
            </a:r>
            <a:r>
              <a:rPr lang="en-US" dirty="0"/>
              <a:t> scrap flipped the trend, massively increased energy demands</a:t>
            </a:r>
          </a:p>
        </p:txBody>
      </p:sp>
    </p:spTree>
    <p:extLst>
      <p:ext uri="{BB962C8B-B14F-4D97-AF65-F5344CB8AC3E}">
        <p14:creationId xmlns:p14="http://schemas.microsoft.com/office/powerpoint/2010/main" val="256054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778F3-1647-9ACB-7893-8E9EA08CAA59}"/>
              </a:ext>
            </a:extLst>
          </p:cNvPr>
          <p:cNvSpPr txBox="1"/>
          <p:nvPr/>
        </p:nvSpPr>
        <p:spPr>
          <a:xfrm>
            <a:off x="0" y="5309249"/>
            <a:ext cx="1366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demat</a:t>
            </a:r>
            <a:r>
              <a:rPr lang="en-US" sz="1400" dirty="0"/>
              <a:t>['</a:t>
            </a:r>
            <a:r>
              <a:rPr lang="en-US" sz="1400" dirty="0" err="1"/>
              <a:t>mat_MFGScrap_LQ</a:t>
            </a:r>
            <a:r>
              <a:rPr lang="en-US" sz="1400" dirty="0"/>
              <a:t>'] = </a:t>
            </a:r>
            <a:r>
              <a:rPr lang="en-US" sz="1400" dirty="0">
                <a:highlight>
                  <a:srgbClr val="FFFF00"/>
                </a:highlight>
              </a:rPr>
              <a:t>dm['</a:t>
            </a:r>
            <a:r>
              <a:rPr lang="en-US" sz="1400" dirty="0" err="1">
                <a:highlight>
                  <a:srgbClr val="FFFF00"/>
                </a:highlight>
              </a:rPr>
              <a:t>mat_MFG_Scrap_Sentto_Recycling</a:t>
            </a:r>
            <a:r>
              <a:rPr lang="en-US" sz="1400" dirty="0">
                <a:highlight>
                  <a:srgbClr val="FFFF00"/>
                </a:highlight>
              </a:rPr>
              <a:t>']</a:t>
            </a:r>
            <a:r>
              <a:rPr lang="en-US" sz="1400" dirty="0"/>
              <a:t>*</a:t>
            </a:r>
            <a:r>
              <a:rPr lang="en-US" sz="1400" dirty="0" err="1">
                <a:highlight>
                  <a:srgbClr val="00FF00"/>
                </a:highlight>
              </a:rPr>
              <a:t>matEnergy</a:t>
            </a:r>
            <a:r>
              <a:rPr lang="en-US" sz="1400" dirty="0">
                <a:highlight>
                  <a:srgbClr val="00FF00"/>
                </a:highlight>
              </a:rPr>
              <a:t>['</a:t>
            </a:r>
            <a:r>
              <a:rPr lang="en-US" sz="1400" dirty="0" err="1">
                <a:highlight>
                  <a:srgbClr val="00FF00"/>
                </a:highlight>
              </a:rPr>
              <a:t>e_mat_MFGScrap_LQ</a:t>
            </a:r>
            <a:r>
              <a:rPr lang="en-US" sz="1400" dirty="0">
                <a:highlight>
                  <a:srgbClr val="00FF00"/>
                </a:highlight>
              </a:rPr>
              <a:t>'] </a:t>
            </a:r>
            <a:r>
              <a:rPr lang="en-US" sz="1400" dirty="0">
                <a:solidFill>
                  <a:srgbClr val="FF0000"/>
                </a:solidFill>
              </a:rPr>
              <a:t>#OQ only - everything that goes into </a:t>
            </a:r>
            <a:r>
              <a:rPr lang="en-US" sz="1400" dirty="0" err="1">
                <a:solidFill>
                  <a:srgbClr val="FF0000"/>
                </a:solidFill>
              </a:rPr>
              <a:t>mfgscrap</a:t>
            </a:r>
            <a:r>
              <a:rPr lang="en-US" sz="1400" dirty="0">
                <a:solidFill>
                  <a:srgbClr val="FF0000"/>
                </a:solidFill>
              </a:rPr>
              <a:t> recycle</a:t>
            </a:r>
          </a:p>
          <a:p>
            <a:r>
              <a:rPr lang="en-US" sz="1400" dirty="0" err="1"/>
              <a:t>demat</a:t>
            </a:r>
            <a:r>
              <a:rPr lang="en-US" sz="1400" dirty="0"/>
              <a:t>['</a:t>
            </a:r>
            <a:r>
              <a:rPr lang="en-US" sz="1400" dirty="0" err="1"/>
              <a:t>mat_MFGScrap_HQ</a:t>
            </a:r>
            <a:r>
              <a:rPr lang="en-US" sz="1400" dirty="0"/>
              <a:t>'] = </a:t>
            </a:r>
            <a:r>
              <a:rPr lang="en-US" sz="1400" dirty="0">
                <a:highlight>
                  <a:srgbClr val="FFFF00"/>
                </a:highlight>
              </a:rPr>
              <a:t>dm['</a:t>
            </a:r>
            <a:r>
              <a:rPr lang="en-US" sz="1400" dirty="0" err="1">
                <a:highlight>
                  <a:srgbClr val="FFFF00"/>
                </a:highlight>
              </a:rPr>
              <a:t>mat_MFG_Recycled_into_HQ</a:t>
            </a:r>
            <a:r>
              <a:rPr lang="en-US" sz="1400" dirty="0">
                <a:highlight>
                  <a:srgbClr val="FFFF00"/>
                </a:highlight>
              </a:rPr>
              <a:t>']</a:t>
            </a:r>
            <a:r>
              <a:rPr lang="en-US" sz="1400" dirty="0"/>
              <a:t>*(</a:t>
            </a:r>
            <a:r>
              <a:rPr lang="en-US" sz="1400" dirty="0" err="1">
                <a:highlight>
                  <a:srgbClr val="00FF00"/>
                </a:highlight>
              </a:rPr>
              <a:t>matEnergy</a:t>
            </a:r>
            <a:r>
              <a:rPr lang="en-US" sz="1400" dirty="0">
                <a:highlight>
                  <a:srgbClr val="00FF00"/>
                </a:highlight>
              </a:rPr>
              <a:t>['</a:t>
            </a:r>
            <a:r>
              <a:rPr lang="en-US" sz="1400" dirty="0" err="1">
                <a:highlight>
                  <a:srgbClr val="00FF00"/>
                </a:highlight>
              </a:rPr>
              <a:t>e_mat_MFGScrap_HQ</a:t>
            </a:r>
            <a:r>
              <a:rPr lang="en-US" sz="1400" dirty="0">
                <a:highlight>
                  <a:srgbClr val="00FF00"/>
                </a:highlight>
              </a:rPr>
              <a:t>']+</a:t>
            </a:r>
            <a:r>
              <a:rPr lang="en-US" sz="1400" dirty="0" err="1">
                <a:highlight>
                  <a:srgbClr val="00FF00"/>
                </a:highlight>
              </a:rPr>
              <a:t>matEnergy</a:t>
            </a:r>
            <a:r>
              <a:rPr lang="en-US" sz="1400" dirty="0">
                <a:highlight>
                  <a:srgbClr val="00FF00"/>
                </a:highlight>
              </a:rPr>
              <a:t>['</a:t>
            </a:r>
            <a:r>
              <a:rPr lang="en-US" sz="1400" dirty="0" err="1">
                <a:highlight>
                  <a:srgbClr val="00FF00"/>
                </a:highlight>
              </a:rPr>
              <a:t>e_mat_MFGScrap_LQ</a:t>
            </a:r>
            <a:r>
              <a:rPr lang="en-US" sz="1400" dirty="0">
                <a:highlight>
                  <a:srgbClr val="00FF00"/>
                </a:highlight>
              </a:rPr>
              <a:t>'</a:t>
            </a:r>
            <a:r>
              <a:rPr lang="en-US" sz="1400" dirty="0"/>
              <a:t>]) </a:t>
            </a:r>
            <a:r>
              <a:rPr lang="en-US" sz="1400" dirty="0">
                <a:solidFill>
                  <a:srgbClr val="FF0000"/>
                </a:solidFill>
              </a:rPr>
              <a:t>#fraction sent to HQ separate from OQ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ED189-EBB8-4309-752D-581587F386E9}"/>
              </a:ext>
            </a:extLst>
          </p:cNvPr>
          <p:cNvSpPr txBox="1"/>
          <p:nvPr/>
        </p:nvSpPr>
        <p:spPr>
          <a:xfrm>
            <a:off x="0" y="269855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dm['</a:t>
            </a:r>
            <a:r>
              <a:rPr lang="en-US" sz="1400" dirty="0" err="1">
                <a:highlight>
                  <a:srgbClr val="FFFF00"/>
                </a:highlight>
              </a:rPr>
              <a:t>mat_MFG_Scrap_Sentto_Recycling</a:t>
            </a:r>
            <a:r>
              <a:rPr lang="en-US" sz="1400" dirty="0">
                <a:highlight>
                  <a:srgbClr val="FFFF00"/>
                </a:highlight>
              </a:rPr>
              <a:t>'] </a:t>
            </a:r>
            <a:r>
              <a:rPr lang="en-US" sz="1400" dirty="0"/>
              <a:t>= dm['</a:t>
            </a:r>
            <a:r>
              <a:rPr lang="en-US" sz="1400" dirty="0" err="1"/>
              <a:t>mat_MFG_Scrap</a:t>
            </a:r>
            <a:r>
              <a:rPr lang="en-US" sz="1400" dirty="0"/>
              <a:t>'] * dm['</a:t>
            </a:r>
            <a:r>
              <a:rPr lang="en-US" sz="1400" dirty="0" err="1"/>
              <a:t>mat_MFG_scrap_Recycled</a:t>
            </a:r>
            <a:r>
              <a:rPr lang="en-US" sz="1400" dirty="0"/>
              <a:t>'] * 0.01 </a:t>
            </a:r>
            <a:r>
              <a:rPr lang="en-US" sz="1400" dirty="0">
                <a:solidFill>
                  <a:srgbClr val="FF0000"/>
                </a:solidFill>
              </a:rPr>
              <a:t>#control path to recycle </a:t>
            </a:r>
            <a:r>
              <a:rPr lang="en-US" sz="1400" dirty="0" err="1">
                <a:solidFill>
                  <a:srgbClr val="FF0000"/>
                </a:solidFill>
              </a:rPr>
              <a:t>mfgscrap</a:t>
            </a:r>
            <a:r>
              <a:rPr lang="en-US" sz="1400" dirty="0">
                <a:solidFill>
                  <a:srgbClr val="FF0000"/>
                </a:solidFill>
              </a:rPr>
              <a:t>, everything that enters recycling (yield + </a:t>
            </a:r>
            <a:r>
              <a:rPr lang="en-US" sz="1400" dirty="0" err="1">
                <a:solidFill>
                  <a:srgbClr val="FF0000"/>
                </a:solidFill>
              </a:rPr>
              <a:t>unyield</a:t>
            </a:r>
            <a:r>
              <a:rPr lang="en-US" sz="1400" dirty="0">
                <a:solidFill>
                  <a:srgbClr val="FF0000"/>
                </a:solidFill>
              </a:rPr>
              <a:t>, LQ + HQ)</a:t>
            </a:r>
          </a:p>
          <a:p>
            <a:endParaRPr lang="en-US" sz="1400" dirty="0"/>
          </a:p>
          <a:p>
            <a:r>
              <a:rPr lang="en-US" sz="1400" dirty="0"/>
              <a:t>dm['</a:t>
            </a:r>
            <a:r>
              <a:rPr lang="en-US" sz="1400" dirty="0" err="1"/>
              <a:t>mat_MFG_Scrap_Recycled_Successfully</a:t>
            </a:r>
            <a:r>
              <a:rPr lang="en-US" sz="1400" dirty="0"/>
              <a:t>'] = (dm['</a:t>
            </a:r>
            <a:r>
              <a:rPr lang="en-US" sz="1400" dirty="0" err="1"/>
              <a:t>mat_MFG_Scrap_Sentto_Recycling</a:t>
            </a:r>
            <a:r>
              <a:rPr lang="en-US" sz="1400" dirty="0"/>
              <a:t>'] *dm['</a:t>
            </a:r>
            <a:r>
              <a:rPr lang="en-US" sz="1400" dirty="0" err="1"/>
              <a:t>mat_MFG_scrap_Recycling_eff</a:t>
            </a:r>
            <a:r>
              <a:rPr lang="en-US" sz="1400" dirty="0"/>
              <a:t>'] * 0.01) </a:t>
            </a:r>
            <a:r>
              <a:rPr lang="en-US" sz="1400" dirty="0">
                <a:solidFill>
                  <a:srgbClr val="FF0000"/>
                </a:solidFill>
              </a:rPr>
              <a:t>#yield of </a:t>
            </a:r>
            <a:r>
              <a:rPr lang="en-US" sz="1400" dirty="0" err="1">
                <a:solidFill>
                  <a:srgbClr val="FF0000"/>
                </a:solidFill>
              </a:rPr>
              <a:t>mfgscrap</a:t>
            </a:r>
            <a:r>
              <a:rPr lang="en-US" sz="1400" dirty="0">
                <a:solidFill>
                  <a:srgbClr val="FF0000"/>
                </a:solidFill>
              </a:rPr>
              <a:t> recycle</a:t>
            </a:r>
          </a:p>
          <a:p>
            <a:endParaRPr lang="en-US" sz="1400" dirty="0"/>
          </a:p>
          <a:p>
            <a:r>
              <a:rPr lang="en-US" sz="1400" dirty="0"/>
              <a:t>dm['</a:t>
            </a:r>
            <a:r>
              <a:rPr lang="en-US" sz="1400" dirty="0" err="1"/>
              <a:t>mat_MFG_Scrap_Recycled_Losses_Landfilled</a:t>
            </a:r>
            <a:r>
              <a:rPr lang="en-US" sz="1400" dirty="0"/>
              <a:t>'] = (dm['</a:t>
            </a:r>
            <a:r>
              <a:rPr lang="en-US" sz="1400" dirty="0" err="1"/>
              <a:t>mat_MFG_Scrap_Sentto_Recycling</a:t>
            </a:r>
            <a:r>
              <a:rPr lang="en-US" sz="1400" dirty="0"/>
              <a:t>’] - dm['</a:t>
            </a:r>
            <a:r>
              <a:rPr lang="en-US" sz="1400" dirty="0" err="1"/>
              <a:t>mat_MFG_Scrap_Recycled_Successfully</a:t>
            </a:r>
            <a:r>
              <a:rPr lang="en-US" sz="1400" dirty="0"/>
              <a:t>’]) </a:t>
            </a:r>
            <a:r>
              <a:rPr lang="en-US" sz="1400" dirty="0">
                <a:solidFill>
                  <a:srgbClr val="FF0000"/>
                </a:solidFill>
              </a:rPr>
              <a:t>#unyield</a:t>
            </a:r>
          </a:p>
          <a:p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dm['</a:t>
            </a:r>
            <a:r>
              <a:rPr lang="en-US" sz="1400" dirty="0" err="1">
                <a:highlight>
                  <a:srgbClr val="FFFF00"/>
                </a:highlight>
              </a:rPr>
              <a:t>mat_MFG_Recycled_into_HQ</a:t>
            </a:r>
            <a:r>
              <a:rPr lang="en-US" sz="1400" dirty="0">
                <a:highlight>
                  <a:srgbClr val="FFFF00"/>
                </a:highlight>
              </a:rPr>
              <a:t>'] </a:t>
            </a:r>
            <a:r>
              <a:rPr lang="en-US" sz="1400" dirty="0"/>
              <a:t>= (dm['</a:t>
            </a:r>
            <a:r>
              <a:rPr lang="en-US" sz="1400" dirty="0" err="1"/>
              <a:t>mat_MFG_Scrap_Recycled_Successfully</a:t>
            </a:r>
            <a:r>
              <a:rPr lang="en-US" sz="1400" dirty="0"/>
              <a:t>'] *dm['</a:t>
            </a:r>
            <a:r>
              <a:rPr lang="en-US" sz="1400" dirty="0" err="1"/>
              <a:t>mat_MFG_scrap_Recycled_into_HQ</a:t>
            </a:r>
            <a:r>
              <a:rPr lang="en-US" sz="1400" dirty="0"/>
              <a:t>'] * 0.01) </a:t>
            </a:r>
            <a:r>
              <a:rPr lang="en-US" sz="1400" dirty="0">
                <a:solidFill>
                  <a:srgbClr val="FF0000"/>
                </a:solidFill>
              </a:rPr>
              <a:t>#% of LQ sent to additional HQ</a:t>
            </a:r>
          </a:p>
          <a:p>
            <a:endParaRPr lang="en-US" sz="1400" dirty="0"/>
          </a:p>
          <a:p>
            <a:r>
              <a:rPr lang="en-US" sz="1400" dirty="0"/>
              <a:t>dm['</a:t>
            </a:r>
            <a:r>
              <a:rPr lang="en-US" sz="1400" dirty="0" err="1"/>
              <a:t>mat_MFG_Recycled_into_OQ</a:t>
            </a:r>
            <a:r>
              <a:rPr lang="en-US" sz="1400" dirty="0"/>
              <a:t>'] = dm['</a:t>
            </a:r>
            <a:r>
              <a:rPr lang="en-US" sz="1400" dirty="0" err="1"/>
              <a:t>mat_MFG_Scrap_Recycled_Successfully</a:t>
            </a:r>
            <a:r>
              <a:rPr lang="en-US" sz="1400" dirty="0"/>
              <a:t>'] - dm['</a:t>
            </a:r>
            <a:r>
              <a:rPr lang="en-US" sz="1400" dirty="0" err="1"/>
              <a:t>mat_MFG_Recycled_into_HQ</a:t>
            </a:r>
            <a:r>
              <a:rPr lang="en-US" sz="1400" dirty="0"/>
              <a:t>’] </a:t>
            </a:r>
            <a:r>
              <a:rPr lang="en-US" sz="1400" dirty="0">
                <a:solidFill>
                  <a:srgbClr val="FF0000"/>
                </a:solidFill>
              </a:rPr>
              <a:t>#stays as LQ</a:t>
            </a:r>
          </a:p>
          <a:p>
            <a:endParaRPr lang="en-US" sz="1400" dirty="0"/>
          </a:p>
          <a:p>
            <a:r>
              <a:rPr lang="en-US" sz="1400" dirty="0"/>
              <a:t>dm['</a:t>
            </a:r>
            <a:r>
              <a:rPr lang="en-US" sz="1400" dirty="0" err="1"/>
              <a:t>mat_MFG_Recycled_HQ_into_MFG</a:t>
            </a:r>
            <a:r>
              <a:rPr lang="en-US" sz="1400" dirty="0"/>
              <a:t>'] = (dm['</a:t>
            </a:r>
            <a:r>
              <a:rPr lang="en-US" sz="1400" dirty="0" err="1"/>
              <a:t>mat_MFG_Recycled_into_HQ</a:t>
            </a:r>
            <a:r>
              <a:rPr lang="en-US" sz="1400" dirty="0"/>
              <a:t>'] *dm['mat_MFG_scrap_Recycled_into_HQ_Reused4MFG'] * 0.01) </a:t>
            </a:r>
            <a:r>
              <a:rPr lang="en-US" sz="1400" dirty="0">
                <a:solidFill>
                  <a:srgbClr val="FF0000"/>
                </a:solidFill>
              </a:rPr>
              <a:t>#% of HQ that offsets virgin</a:t>
            </a:r>
          </a:p>
          <a:p>
            <a:endParaRPr lang="en-US" sz="1400" dirty="0"/>
          </a:p>
          <a:p>
            <a:r>
              <a:rPr lang="en-US" sz="1400" dirty="0"/>
              <a:t>dm['</a:t>
            </a:r>
            <a:r>
              <a:rPr lang="en-US" sz="1400" dirty="0" err="1"/>
              <a:t>mat_MFG_Recycled_HQ_into_OU</a:t>
            </a:r>
            <a:r>
              <a:rPr lang="en-US" sz="1400" dirty="0"/>
              <a:t>'] = dm['</a:t>
            </a:r>
            <a:r>
              <a:rPr lang="en-US" sz="1400" dirty="0" err="1"/>
              <a:t>mat_MFG_Recycled_into_HQ</a:t>
            </a:r>
            <a:r>
              <a:rPr lang="en-US" sz="1400" dirty="0"/>
              <a:t>'] - dm['</a:t>
            </a:r>
            <a:r>
              <a:rPr lang="en-US" sz="1400" dirty="0" err="1"/>
              <a:t>mat_MFG_Recycled_HQ_into_MFG</a:t>
            </a:r>
            <a:r>
              <a:rPr lang="en-US" sz="1400" dirty="0"/>
              <a:t>']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83D0B-D9D8-6192-6149-F2959F66FEE1}"/>
              </a:ext>
            </a:extLst>
          </p:cNvPr>
          <p:cNvSpPr/>
          <p:nvPr/>
        </p:nvSpPr>
        <p:spPr>
          <a:xfrm>
            <a:off x="7599284" y="5575176"/>
            <a:ext cx="2663301" cy="239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48171-EF2D-8FCD-1075-7948B8115D38}"/>
              </a:ext>
            </a:extLst>
          </p:cNvPr>
          <p:cNvSpPr txBox="1"/>
          <p:nvPr/>
        </p:nvSpPr>
        <p:spPr>
          <a:xfrm>
            <a:off x="4136994" y="5810355"/>
            <a:ext cx="479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think this double counts the LQ recycling energy</a:t>
            </a:r>
          </a:p>
        </p:txBody>
      </p:sp>
    </p:spTree>
    <p:extLst>
      <p:ext uri="{BB962C8B-B14F-4D97-AF65-F5344CB8AC3E}">
        <p14:creationId xmlns:p14="http://schemas.microsoft.com/office/powerpoint/2010/main" val="83405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1E681E-6BDB-B2D1-B4D6-9C3B80DD878C}"/>
              </a:ext>
            </a:extLst>
          </p:cNvPr>
          <p:cNvSpPr txBox="1"/>
          <p:nvPr/>
        </p:nvSpPr>
        <p:spPr>
          <a:xfrm>
            <a:off x="400594" y="104503"/>
            <a:ext cx="67054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double counting LQ recycling energy with extreme simple case:</a:t>
            </a:r>
          </a:p>
          <a:p>
            <a:r>
              <a:rPr lang="en-US" dirty="0"/>
              <a:t>Module of only glass, deploy same annually</a:t>
            </a:r>
          </a:p>
          <a:p>
            <a:r>
              <a:rPr lang="en-US" dirty="0" err="1"/>
              <a:t>scens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</a:t>
            </a:r>
            <a:r>
              <a:rPr lang="en-US" dirty="0" err="1"/>
              <a:t>mfgscrap</a:t>
            </a:r>
            <a:r>
              <a:rPr lang="en-US" dirty="0"/>
              <a:t> recycling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LQ </a:t>
            </a:r>
            <a:r>
              <a:rPr lang="en-US" dirty="0" err="1"/>
              <a:t>mfgscrap</a:t>
            </a:r>
            <a:r>
              <a:rPr lang="en-US" dirty="0"/>
              <a:t> recycling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HQ_4MFG </a:t>
            </a:r>
            <a:r>
              <a:rPr lang="en-US" dirty="0" err="1"/>
              <a:t>mfgscrap</a:t>
            </a:r>
            <a:r>
              <a:rPr lang="en-US" dirty="0"/>
              <a:t> recycling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HQ_OU </a:t>
            </a:r>
            <a:r>
              <a:rPr lang="en-US" dirty="0" err="1"/>
              <a:t>mfgscrap</a:t>
            </a:r>
            <a:r>
              <a:rPr lang="en-US" dirty="0"/>
              <a:t> recycling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9821C09-366F-39EF-6E51-A9760F907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4" y="2814458"/>
            <a:ext cx="5129794" cy="37764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C43D98-5199-4305-536A-5C929552F255}"/>
              </a:ext>
            </a:extLst>
          </p:cNvPr>
          <p:cNvSpPr txBox="1"/>
          <p:nvPr/>
        </p:nvSpPr>
        <p:spPr>
          <a:xfrm>
            <a:off x="995680" y="3855719"/>
            <a:ext cx="1626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CL offsets on the first year. I guess this is fine.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D9B85-CDB6-3BC4-0DD2-D2711CC6C780}"/>
              </a:ext>
            </a:extLst>
          </p:cNvPr>
          <p:cNvSpPr txBox="1"/>
          <p:nvPr/>
        </p:nvSpPr>
        <p:spPr>
          <a:xfrm>
            <a:off x="2743201" y="3948052"/>
            <a:ext cx="2787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that only CL is offsetting material demand</a:t>
            </a:r>
          </a:p>
          <a:p>
            <a:r>
              <a:rPr lang="en-US" dirty="0"/>
              <a:t>Good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80C976-B003-C31A-E25E-5CC952514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69" y="3439987"/>
            <a:ext cx="6705426" cy="25254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041011-4964-1375-1254-4480EAB5FAF5}"/>
              </a:ext>
            </a:extLst>
          </p:cNvPr>
          <p:cNvSpPr txBox="1"/>
          <p:nvPr/>
        </p:nvSpPr>
        <p:spPr>
          <a:xfrm>
            <a:off x="6258560" y="2987040"/>
            <a:ext cx="5007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Confirm, both HQ have HQ energy, the others don’t</a:t>
            </a:r>
          </a:p>
          <a:p>
            <a:r>
              <a:rPr lang="en-US" dirty="0"/>
              <a:t>Good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F34CC0-9B22-D427-65C7-C81B01BB8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822" y="655004"/>
            <a:ext cx="6173873" cy="23045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E3DBFD-FF28-F351-9567-D5D0FFA1AF85}"/>
              </a:ext>
            </a:extLst>
          </p:cNvPr>
          <p:cNvSpPr txBox="1"/>
          <p:nvPr/>
        </p:nvSpPr>
        <p:spPr>
          <a:xfrm>
            <a:off x="7630160" y="365760"/>
            <a:ext cx="545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all </a:t>
            </a:r>
            <a:r>
              <a:rPr lang="en-US" dirty="0" err="1"/>
              <a:t>mfgscrap</a:t>
            </a:r>
            <a:r>
              <a:rPr lang="en-US" dirty="0"/>
              <a:t> scenarios have LQ energy demands</a:t>
            </a:r>
          </a:p>
          <a:p>
            <a:r>
              <a:rPr lang="en-US" dirty="0"/>
              <a:t>Good.</a:t>
            </a:r>
          </a:p>
        </p:txBody>
      </p:sp>
    </p:spTree>
    <p:extLst>
      <p:ext uri="{BB962C8B-B14F-4D97-AF65-F5344CB8AC3E}">
        <p14:creationId xmlns:p14="http://schemas.microsoft.com/office/powerpoint/2010/main" val="10327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6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778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Mirletz, Heather</dc:creator>
  <cp:lastModifiedBy>Mirletz, Heather</cp:lastModifiedBy>
  <cp:revision>1</cp:revision>
  <dcterms:created xsi:type="dcterms:W3CDTF">2023-08-21T15:23:53Z</dcterms:created>
  <dcterms:modified xsi:type="dcterms:W3CDTF">2023-08-21T22:16:00Z</dcterms:modified>
</cp:coreProperties>
</file>