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7" r:id="rId4"/>
    <p:sldId id="257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0" r:id="rId18"/>
    <p:sldId id="272" r:id="rId19"/>
    <p:sldId id="273" r:id="rId20"/>
    <p:sldId id="274" r:id="rId21"/>
    <p:sldId id="276" r:id="rId22"/>
    <p:sldId id="282" r:id="rId23"/>
    <p:sldId id="280" r:id="rId24"/>
    <p:sldId id="281" r:id="rId25"/>
    <p:sldId id="275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6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95D5-388A-4CEB-A3AD-B1D59E643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puc.ca.gov/PublishedDocs/Published/G000/M158/K060/158060623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rtlandgeneral.com/-/media/public/documents/rate-schedules/sched_203.pdf?la=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bamapower.com/residential/pricing-rates/pdf/sp-pae.pdf" TargetMode="External"/><Relationship Id="rId2" Type="http://schemas.openxmlformats.org/officeDocument/2006/relationships/hyperlink" Target="http://www.alabamapower.com/residential/pricing-rates/pdf/PA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iers/index.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myaccount/explanationofbill/etoub/3/index.p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ou/index.pa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ou/index.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Electricity Rates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Notes for March 2016 Version of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of charges to tiers is on pro-rated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810000" cy="350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“On-peak, part-peak, and off-peak usage is assigned to tiers on a pro-rated basis. For example, if twenty percent of a customer’s usage is in the on-peak period, then twenty percent of the total usage in each tier will be treated as on-peak usage.”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400800"/>
            <a:ext cx="724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Rate sheet for PG&amp;E Electric Schedule E-6 (Residential TOU service)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5148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2015.6.30 Tiered TOU Rates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5268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Austin Energy, Residential TOU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141581"/>
            <a:ext cx="8677275" cy="45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6646" y="3429000"/>
            <a:ext cx="39624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month:</a:t>
            </a:r>
          </a:p>
          <a:p>
            <a:pPr marL="227013" lvl="1"/>
            <a:r>
              <a:rPr lang="en-US" dirty="0" smtClean="0"/>
              <a:t>For period 1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under 500 kWh billed at Tier 1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500 kWh and under 1000 kWh billed at Tier 2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1000 kWh and under 1500 kWh billed at Tier 3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</a:p>
          <a:p>
            <a:pPr marL="227013" lvl="1"/>
            <a:r>
              <a:rPr lang="en-US" dirty="0"/>
              <a:t>For Period 2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418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Consumption and price for one month for rate structure with 2 Tiers and 3 TOU Periods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14400" y="2590800"/>
            <a:ext cx="0" cy="312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5562600"/>
            <a:ext cx="3505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062" y="260246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2181" y="56388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1723" y="5621656"/>
            <a:ext cx="1503485" cy="4571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3335" y="5621655"/>
            <a:ext cx="838200" cy="4571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3053" y="5621656"/>
            <a:ext cx="260558" cy="4571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0776" y="4962525"/>
            <a:ext cx="968029" cy="56482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1808" y="4393890"/>
            <a:ext cx="502612" cy="1130610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0502" y="4686301"/>
            <a:ext cx="648114" cy="83801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2840" y="3248025"/>
            <a:ext cx="218695" cy="2280877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88581" y="4374174"/>
            <a:ext cx="181470" cy="116256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5042" y="2680165"/>
            <a:ext cx="88569" cy="2858262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6945" y="2670640"/>
            <a:ext cx="0" cy="3056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84545" y="5562600"/>
            <a:ext cx="3505200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4335972" y="271093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94726" y="56504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63255" y="4331622"/>
            <a:ext cx="725158" cy="1201616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10772" y="3502947"/>
            <a:ext cx="451928" cy="2033954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91275" y="3248024"/>
            <a:ext cx="247244" cy="2288143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57975" y="4111439"/>
            <a:ext cx="683131" cy="1428394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6729" y="3059668"/>
            <a:ext cx="167071" cy="2474303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58633" y="5603760"/>
            <a:ext cx="1465709" cy="122719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59168" y="5603760"/>
            <a:ext cx="977985" cy="1227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36310" y="1440418"/>
            <a:ext cx="399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California: Tiers accumulate over month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68677" y="1440418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 2015.6.30: Tiers accumulate within periods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7572375" y="2883932"/>
            <a:ext cx="60852" cy="2649306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08946" y="1764268"/>
            <a:ext cx="393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period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8946" y="2133600"/>
            <a:ext cx="35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period, tally kWh by tier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8945" y="2526268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80532" y="1752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tier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80532" y="2121932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tier, allocate kWh to periods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0531" y="2514600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14291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092507" y="5088987"/>
            <a:ext cx="4394143" cy="302163"/>
            <a:chOff x="93869" y="3886198"/>
            <a:chExt cx="4394143" cy="302163"/>
          </a:xfrm>
        </p:grpSpPr>
        <p:sp>
          <p:nvSpPr>
            <p:cNvPr id="33" name="Rectangle 32"/>
            <p:cNvSpPr/>
            <p:nvPr/>
          </p:nvSpPr>
          <p:spPr>
            <a:xfrm>
              <a:off x="93869" y="3886199"/>
              <a:ext cx="1550825" cy="286563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81547" y="3886199"/>
              <a:ext cx="805207" cy="282560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4558" y="3886199"/>
              <a:ext cx="1038307" cy="282302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1673" y="3886198"/>
              <a:ext cx="350359" cy="288755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5361" y="3886199"/>
              <a:ext cx="290723" cy="299788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46121" y="3886199"/>
              <a:ext cx="141891" cy="302162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 2015.6.30: </a:t>
            </a:r>
            <a:r>
              <a:rPr lang="en-US" sz="2800" b="1" dirty="0"/>
              <a:t>Tiers accumulate within periods</a:t>
            </a:r>
            <a:br>
              <a:rPr lang="en-US" sz="2800" b="1" dirty="0"/>
            </a:br>
            <a:endParaRPr lang="en-US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45651" y="1219200"/>
            <a:ext cx="0" cy="43975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01499" y="5402209"/>
            <a:ext cx="56154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3461" y="1235623"/>
            <a:ext cx="1317939" cy="519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6343" y="5334000"/>
            <a:ext cx="986657" cy="519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1464" y="5485334"/>
            <a:ext cx="2408650" cy="64353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23236" y="5485333"/>
            <a:ext cx="1342834" cy="6435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4624" y="5485334"/>
            <a:ext cx="417425" cy="6435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87906" y="1344987"/>
            <a:ext cx="4394143" cy="4023196"/>
            <a:chOff x="3087906" y="1344987"/>
            <a:chExt cx="4394143" cy="4023196"/>
          </a:xfrm>
        </p:grpSpPr>
        <p:sp>
          <p:nvSpPr>
            <p:cNvPr id="10" name="Rectangle 9"/>
            <p:cNvSpPr/>
            <p:nvPr/>
          </p:nvSpPr>
          <p:spPr>
            <a:xfrm>
              <a:off x="3087906" y="4557563"/>
              <a:ext cx="1550825" cy="795022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5584" y="3757171"/>
              <a:ext cx="805207" cy="1591410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38595" y="4168759"/>
              <a:ext cx="1038307" cy="1179564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15710" y="2144288"/>
              <a:ext cx="350359" cy="3210488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9398" y="3729419"/>
              <a:ext cx="290723" cy="1636390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40158" y="1344987"/>
              <a:ext cx="141891" cy="4023196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1" y="2602468"/>
            <a:ext cx="266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For each month, tally kWh per period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1" y="2971800"/>
            <a:ext cx="240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For each period, tally kWh by tier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3364468"/>
            <a:ext cx="167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Assign price to blocks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112545" y="5185112"/>
            <a:ext cx="4107405" cy="301288"/>
            <a:chOff x="535476" y="3886197"/>
            <a:chExt cx="4107405" cy="301288"/>
          </a:xfrm>
        </p:grpSpPr>
        <p:sp>
          <p:nvSpPr>
            <p:cNvPr id="30" name="Rectangle 29"/>
            <p:cNvSpPr/>
            <p:nvPr/>
          </p:nvSpPr>
          <p:spPr>
            <a:xfrm>
              <a:off x="535476" y="3886200"/>
              <a:ext cx="1205891" cy="291618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8549" y="3886199"/>
              <a:ext cx="751527" cy="296989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594" y="3886200"/>
              <a:ext cx="411151" cy="295912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21099" y="3886198"/>
              <a:ext cx="1136003" cy="301287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6341" y="3886197"/>
              <a:ext cx="277828" cy="292695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1688" y="3886199"/>
              <a:ext cx="101193" cy="2916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California: Tiers accumulate over </a:t>
            </a:r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62734" y="1262948"/>
            <a:ext cx="0" cy="4479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09302" y="5502028"/>
            <a:ext cx="5828923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1730767" y="1322012"/>
            <a:ext cx="1368033" cy="54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5041" y="5630826"/>
            <a:ext cx="1024159" cy="54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6486" y="3697641"/>
            <a:ext cx="1205891" cy="1761347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9559" y="2482957"/>
            <a:ext cx="751527" cy="2981402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8604" y="2109286"/>
            <a:ext cx="411151" cy="335399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2109" y="3374894"/>
            <a:ext cx="1136003" cy="2093762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7351" y="1833191"/>
            <a:ext cx="277828" cy="362687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8800" y="5562361"/>
            <a:ext cx="2437380" cy="179883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093" y="5562361"/>
            <a:ext cx="1626327" cy="17988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2698" y="1575595"/>
            <a:ext cx="101193" cy="3883394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869" y="1908640"/>
            <a:ext cx="2477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For each month, tally kWh per tier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869" y="2277972"/>
            <a:ext cx="266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For each tier, allocate kWh to periods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868" y="2670640"/>
            <a:ext cx="167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41042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Consumption and price for one month for rate structure with 2 Tiers and 3 TOU Periods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14400" y="2590800"/>
            <a:ext cx="0" cy="312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5562600"/>
            <a:ext cx="3505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062" y="260246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2181" y="56388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1723" y="5621656"/>
            <a:ext cx="1503485" cy="4571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3335" y="5621655"/>
            <a:ext cx="838200" cy="4571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3053" y="5621656"/>
            <a:ext cx="260558" cy="4571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0776" y="4962525"/>
            <a:ext cx="968029" cy="56482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1808" y="4393890"/>
            <a:ext cx="502612" cy="1130610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0502" y="4686301"/>
            <a:ext cx="648114" cy="83801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2840" y="3248025"/>
            <a:ext cx="218695" cy="2280877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88581" y="4374174"/>
            <a:ext cx="181470" cy="116256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5042" y="2680165"/>
            <a:ext cx="88569" cy="2858262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6945" y="2670640"/>
            <a:ext cx="0" cy="3056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84545" y="5562600"/>
            <a:ext cx="3505200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4335972" y="271093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94726" y="56504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63255" y="4331622"/>
            <a:ext cx="725158" cy="1201616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10772" y="3502947"/>
            <a:ext cx="451928" cy="2033954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91275" y="3248024"/>
            <a:ext cx="247244" cy="2288143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57975" y="4111439"/>
            <a:ext cx="683131" cy="1428394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6729" y="3059668"/>
            <a:ext cx="167071" cy="2474303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58633" y="5603760"/>
            <a:ext cx="1465709" cy="122719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59168" y="5603760"/>
            <a:ext cx="977985" cy="1227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36310" y="1440418"/>
            <a:ext cx="399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California: Tiers accumulate over month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68677" y="1440418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 2015.6.30: Tiers accumulate within periods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7572375" y="2883932"/>
            <a:ext cx="60852" cy="2649306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08946" y="1764268"/>
            <a:ext cx="393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period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8946" y="2133600"/>
            <a:ext cx="35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period, tally kWh by tier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8945" y="2526268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80532" y="1752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tier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80532" y="2121932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tier, allocate kWh to periods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0531" y="2514600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9355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 2016.3.14: Let’s have some fun!</a:t>
            </a:r>
            <a:br>
              <a:rPr lang="en-US" dirty="0" smtClean="0"/>
            </a:br>
            <a:r>
              <a:rPr lang="en-US" dirty="0" smtClean="0"/>
              <a:t>PG&amp;E Residential E-6 Baseline Region Z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4000"/>
            <a:ext cx="8820150" cy="486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TOU periods and kWh rollover across season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105025"/>
            <a:ext cx="4895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7075" y="3476625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3475" y="3400425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050" y="4848225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Partial Peak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16370" y="4010025"/>
            <a:ext cx="627305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562350" cy="26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4848225"/>
            <a:ext cx="33147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that the rate sheet defines changes in TOU period definitions for  2021 and 2022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3475" y="2641054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Partial Peak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39315" y="2045732"/>
            <a:ext cx="237885" cy="5953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603" y="5319415"/>
            <a:ext cx="4948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 does not know how to map period numbers to peak, off-peak, partial-peak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Definitions are different for different utilities and rate structures (and in this case, the present and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Steve’s guessing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3725" y="3554968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3368"/>
            <a:ext cx="4895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33725" y="3554968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8392" y="5295900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Partial Peak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86000" y="4088368"/>
            <a:ext cx="314325" cy="1207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440" y="1814036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Partial Peak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95967" y="2133600"/>
            <a:ext cx="315131" cy="5857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72100" y="1443395"/>
            <a:ext cx="3432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to May: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am = TOU 5 to 3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6 am = TOU 5 to 3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pm = TOU 5 to 2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6 pm = TOU </a:t>
            </a:r>
            <a:r>
              <a:rPr lang="en-US" dirty="0" smtClean="0"/>
              <a:t>4 to 1</a:t>
            </a:r>
            <a:endParaRPr lang="en-US" dirty="0"/>
          </a:p>
          <a:p>
            <a:r>
              <a:rPr lang="en-US" dirty="0" smtClean="0"/>
              <a:t>Therefore: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5  to </a:t>
            </a:r>
            <a:r>
              <a:rPr lang="en-US" dirty="0" smtClean="0"/>
              <a:t>3 (off peak to off peak)</a:t>
            </a:r>
            <a:endParaRPr lang="en-US" dirty="0"/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4 to </a:t>
            </a:r>
            <a:r>
              <a:rPr lang="en-US" dirty="0" smtClean="0"/>
              <a:t>1 (partial peak to peak)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3050" y="3787259"/>
            <a:ext cx="3725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to November: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am = TOU 3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6 am = TOU 3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pm = TOU 2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6 pm = TOU </a:t>
            </a:r>
            <a:r>
              <a:rPr lang="en-US" dirty="0" smtClean="0"/>
              <a:t>1 to 4</a:t>
            </a:r>
            <a:endParaRPr lang="en-US" dirty="0"/>
          </a:p>
          <a:p>
            <a:r>
              <a:rPr lang="en-US" dirty="0" smtClean="0"/>
              <a:t>Therefore: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</a:t>
            </a:r>
            <a:r>
              <a:rPr lang="en-US" dirty="0" smtClean="0"/>
              <a:t>3  </a:t>
            </a:r>
            <a:r>
              <a:rPr lang="en-US" dirty="0"/>
              <a:t>to </a:t>
            </a:r>
            <a:r>
              <a:rPr lang="en-US" dirty="0" smtClean="0"/>
              <a:t>5 (off peak to off peak)</a:t>
            </a:r>
            <a:endParaRPr lang="en-US" dirty="0"/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5 (partial peak to off peak)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TOU 1 to 4 (peak to partial peak)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95965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125" y="3478768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25" y="2719397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Off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Eric’s sage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California and most states with net metering do $ rollover instead of kWh rollover, so this may be a specific question for Con </a:t>
            </a:r>
            <a:r>
              <a:rPr lang="en-US" dirty="0" smtClean="0"/>
              <a:t>Edison</a:t>
            </a:r>
          </a:p>
          <a:p>
            <a:r>
              <a:rPr lang="en-US" dirty="0" smtClean="0"/>
              <a:t>Also </a:t>
            </a:r>
            <a:r>
              <a:rPr lang="en-US" dirty="0"/>
              <a:t>interesting to see that they don’t recommend TOU rates for net metering customers, maybe because it gets so </a:t>
            </a:r>
            <a:r>
              <a:rPr lang="en-US" dirty="0" smtClean="0"/>
              <a:t>complicated</a:t>
            </a:r>
          </a:p>
        </p:txBody>
      </p:sp>
    </p:spTree>
    <p:extLst>
      <p:ext uri="{BB962C8B-B14F-4D97-AF65-F5344CB8AC3E}">
        <p14:creationId xmlns:p14="http://schemas.microsoft.com/office/powerpoint/2010/main" val="40390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Net metering from Eric Wilson (ca. Jan 2015)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545471"/>
            <a:ext cx="9010650" cy="305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 metering with TOU in URDB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URDB has “Assume net metering (buy = sell)” field (yes/no). That field is blank for the CA rates we are investigating</a:t>
            </a:r>
          </a:p>
          <a:p>
            <a:r>
              <a:rPr lang="en-US" dirty="0" smtClean="0"/>
              <a:t>For two PGE (Portland) residential rates, one TOU and one flat, assume net metering is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must choose correct metering option because that info is not in URDB</a:t>
            </a:r>
          </a:p>
          <a:p>
            <a:r>
              <a:rPr lang="en-US" dirty="0" smtClean="0"/>
              <a:t>Proceed with Steve’s 12a,6a,12p,6p approach for now?</a:t>
            </a:r>
          </a:p>
        </p:txBody>
      </p:sp>
    </p:spTree>
    <p:extLst>
      <p:ext uri="{BB962C8B-B14F-4D97-AF65-F5344CB8AC3E}">
        <p14:creationId xmlns:p14="http://schemas.microsoft.com/office/powerpoint/2010/main" val="6451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NEM 2.0 and </a:t>
            </a:r>
            <a:r>
              <a:rPr lang="en-US" dirty="0" err="1" smtClean="0"/>
              <a:t>Nonbypassabe</a:t>
            </a:r>
            <a:r>
              <a:rPr lang="en-US" dirty="0" smtClean="0"/>
              <a:t>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“Require </a:t>
            </a:r>
            <a:r>
              <a:rPr lang="en-US" dirty="0"/>
              <a:t>customers on the NEM successor tariff to pay </a:t>
            </a:r>
            <a:r>
              <a:rPr lang="en-US" dirty="0" smtClean="0"/>
              <a:t>the </a:t>
            </a:r>
            <a:r>
              <a:rPr lang="en-US" dirty="0" err="1" smtClean="0"/>
              <a:t>nonbypassable</a:t>
            </a:r>
            <a:r>
              <a:rPr lang="en-US" dirty="0" smtClean="0"/>
              <a:t> </a:t>
            </a:r>
            <a:r>
              <a:rPr lang="en-US" dirty="0"/>
              <a:t>charges that are levied on each </a:t>
            </a:r>
            <a:r>
              <a:rPr lang="en-US" dirty="0" smtClean="0"/>
              <a:t>kilowatt-hour (</a:t>
            </a:r>
            <a:r>
              <a:rPr lang="en-US" dirty="0"/>
              <a:t>kWh) of electricity the customer obtains from the IOU in </a:t>
            </a:r>
            <a:r>
              <a:rPr lang="en-US" dirty="0" smtClean="0"/>
              <a:t>each metered </a:t>
            </a:r>
            <a:r>
              <a:rPr lang="en-US" dirty="0"/>
              <a:t>time interval, regardless of the monthly netting of </a:t>
            </a:r>
            <a:r>
              <a:rPr lang="en-US" dirty="0" smtClean="0"/>
              <a:t>the kWh </a:t>
            </a:r>
            <a:r>
              <a:rPr lang="en-US" dirty="0"/>
              <a:t>obtained from the IOU and exported to the grid by </a:t>
            </a:r>
            <a:r>
              <a:rPr lang="en-US" dirty="0" smtClean="0"/>
              <a:t>the customer;”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250" y="6368534"/>
            <a:ext cx="816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docs.cpuc.ca.gov/PublishedDocs/Published/G000/M158/K060/158060623.pdf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1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Non-California Rate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Electricity Rates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Tiered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Salt River Project E-61 (commercial) has 9 periods (but no tiers)</a:t>
            </a:r>
          </a:p>
          <a:p>
            <a:r>
              <a:rPr lang="en-US" dirty="0" smtClean="0"/>
              <a:t>Rocky Mountain Power (Utah) has tiers that accumulate monthly </a:t>
            </a:r>
          </a:p>
          <a:p>
            <a:r>
              <a:rPr lang="en-US" dirty="0" smtClean="0"/>
              <a:t>Are there rates with daily/kWh tiers that use a different method than California’s baseline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Portland General Electric: Net metering billing, kWh credit for extra generation with TOU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Meters </a:t>
            </a:r>
            <a:r>
              <a:rPr lang="en-US" dirty="0"/>
              <a:t>subject to Time of Use rates will be credited as follows: First, generation will be credited </a:t>
            </a:r>
            <a:r>
              <a:rPr lang="en-US" dirty="0" smtClean="0"/>
              <a:t>in the </a:t>
            </a:r>
            <a:r>
              <a:rPr lang="en-US" dirty="0"/>
              <a:t>time period in which it was generated. If there is more generation than consumption in any </a:t>
            </a:r>
            <a:r>
              <a:rPr lang="en-US" dirty="0" smtClean="0"/>
              <a:t>time period</a:t>
            </a:r>
            <a:r>
              <a:rPr lang="en-US" dirty="0"/>
              <a:t>, crediting will continue beginning with the highest rate period first and then continue to </a:t>
            </a:r>
            <a:r>
              <a:rPr lang="en-US" dirty="0" smtClean="0"/>
              <a:t>lower rate </a:t>
            </a:r>
            <a:r>
              <a:rPr lang="en-US" dirty="0"/>
              <a:t>periods, until all generation has been credited. If any generation remains after the </a:t>
            </a:r>
            <a:r>
              <a:rPr lang="en-US" dirty="0" smtClean="0"/>
              <a:t>crediting process </a:t>
            </a:r>
            <a:r>
              <a:rPr lang="en-US" dirty="0"/>
              <a:t>for a meter, it will be applied to lower ranked meters within that month and then to </a:t>
            </a:r>
            <a:r>
              <a:rPr lang="en-US" dirty="0" smtClean="0"/>
              <a:t>the following </a:t>
            </a:r>
            <a:r>
              <a:rPr lang="en-US" dirty="0"/>
              <a:t>month, subject to the processes and annual billing cycle limitations described previously.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https://www.portlandgeneral.com/-/</a:t>
            </a:r>
            <a:r>
              <a:rPr lang="en-US" dirty="0" smtClean="0">
                <a:hlinkClick r:id="rId2"/>
              </a:rPr>
              <a:t>media/public/documents/rate-schedules/sched_203.pdf?la=en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Alabama Power Rate PAE: Purchase of Alternate Energy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Payment of energy is defined as a per kWh payment by the company to the customer</a:t>
            </a:r>
          </a:p>
          <a:p>
            <a:r>
              <a:rPr lang="en-US" dirty="0" smtClean="0"/>
              <a:t>Payment for energy Option A Standard Rate</a:t>
            </a:r>
          </a:p>
          <a:p>
            <a:pPr lvl="1"/>
            <a:r>
              <a:rPr lang="en-US" dirty="0" smtClean="0"/>
              <a:t>June to September: 3.16 ¢/kWh for all kWh</a:t>
            </a:r>
          </a:p>
          <a:p>
            <a:pPr lvl="1"/>
            <a:r>
              <a:rPr lang="en-US" dirty="0" smtClean="0"/>
              <a:t>October to May: 2.88</a:t>
            </a:r>
            <a:r>
              <a:rPr lang="en-US" dirty="0"/>
              <a:t> ¢/kWh for all </a:t>
            </a:r>
            <a:r>
              <a:rPr lang="en-US" dirty="0" smtClean="0"/>
              <a:t>kWh</a:t>
            </a:r>
          </a:p>
          <a:p>
            <a:r>
              <a:rPr lang="en-US" dirty="0" smtClean="0"/>
              <a:t>“If </a:t>
            </a:r>
            <a:r>
              <a:rPr lang="en-US" dirty="0"/>
              <a:t>the Customer's credits for energy delivered exceed the Company's </a:t>
            </a:r>
            <a:r>
              <a:rPr lang="en-US" dirty="0" smtClean="0"/>
              <a:t>charges, the </a:t>
            </a:r>
            <a:r>
              <a:rPr lang="en-US" dirty="0"/>
              <a:t>Customer’s account will be credited and such credits may be carried forward</a:t>
            </a:r>
            <a:r>
              <a:rPr lang="en-US" dirty="0" smtClean="0"/>
              <a:t>.” (p. 4)</a:t>
            </a:r>
          </a:p>
          <a:p>
            <a:r>
              <a:rPr lang="en-US" dirty="0" smtClean="0"/>
              <a:t>Rules </a:t>
            </a:r>
            <a:r>
              <a:rPr lang="en-US" dirty="0"/>
              <a:t>document mentions “metering equipment necessary to meter two-way electric energy flow in excess of </a:t>
            </a:r>
            <a:r>
              <a:rPr lang="en-US" dirty="0" smtClean="0"/>
              <a:t>metering” (p. 2)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791037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clear what the time period for calculating excess is, but appears to be monthly.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2135" y="6075402"/>
            <a:ext cx="702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www.alabamapower.com/residential/pricing-rates/pdf/PAE.pdf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www.alabamapower.com/residential/pricing-rates/pdf/sp-pae.pdf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7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Tiered TOU Rate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Electricity Rates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Period through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CPUC decision based on changes sought by SCE, PG&amp;E, and SDG&amp;E</a:t>
            </a:r>
          </a:p>
          <a:p>
            <a:r>
              <a:rPr lang="en-US" dirty="0" smtClean="0"/>
              <a:t>Change staged over 5 years:</a:t>
            </a:r>
          </a:p>
          <a:p>
            <a:pPr lvl="1"/>
            <a:r>
              <a:rPr lang="en-US" dirty="0" smtClean="0"/>
              <a:t>4 tiers: 1, 1.27, 1.67, 2.07</a:t>
            </a:r>
          </a:p>
          <a:p>
            <a:pPr lvl="1"/>
            <a:r>
              <a:rPr lang="en-US" dirty="0" smtClean="0"/>
              <a:t>2015: 4 tiers 1, 1.34, 1.56, 1.94</a:t>
            </a:r>
          </a:p>
          <a:p>
            <a:pPr lvl="1"/>
            <a:r>
              <a:rPr lang="en-US" dirty="0" smtClean="0"/>
              <a:t>2016: 3 tiers 1, 1.4, 1.76</a:t>
            </a:r>
          </a:p>
          <a:p>
            <a:pPr lvl="1"/>
            <a:r>
              <a:rPr lang="en-US" dirty="0" smtClean="0"/>
              <a:t>2017: 2 tiers 1, 1.49; super user (4x baseline) 1.88</a:t>
            </a:r>
          </a:p>
          <a:p>
            <a:pPr lvl="1"/>
            <a:r>
              <a:rPr lang="en-US" dirty="0" smtClean="0"/>
              <a:t>2018: 2 tiers 1, 1.44; super user 2.04</a:t>
            </a:r>
          </a:p>
          <a:p>
            <a:pPr lvl="1"/>
            <a:r>
              <a:rPr lang="en-US" dirty="0" smtClean="0"/>
              <a:t>2019: 2 tiers 1, 1.25; super user 2.19; automatic TOU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486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Desert Sun, Sammy Roth, July 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Rates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33550"/>
            <a:ext cx="71326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6443246"/>
            <a:ext cx="869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PG&amp;E “Tiered Base Plan”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://www.pge.com/en/myhome/saveenergymoney/plans/tiers/index.page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659868"/>
            <a:ext cx="328532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Tiers accumulate over the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Tiers are monthly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8" y="2124075"/>
            <a:ext cx="70278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2500" y="6158925"/>
            <a:ext cx="7224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PG&amp;E “Understand My Bill, Electric Time of Use Statement page 3</a:t>
            </a:r>
            <a:r>
              <a:rPr lang="en-US" sz="1600" dirty="0"/>
              <a:t>” 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://www.pge.com/en/myhome/myaccount/explanationofbill/etoub/3/index.page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310269"/>
            <a:ext cx="6156325" cy="531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use Rates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477000"/>
            <a:ext cx="863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PG&amp;E “Time of Use Plan” </a:t>
            </a:r>
            <a:r>
              <a:rPr lang="en-US" sz="1600" dirty="0">
                <a:hlinkClick r:id="rId3"/>
              </a:rPr>
              <a:t>http://www.pge.com/en/myhome/saveenergymoney/plans/tou/index.page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5029200"/>
            <a:ext cx="1828800" cy="215444"/>
            <a:chOff x="1905000" y="5047446"/>
            <a:chExt cx="1828800" cy="21544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05000" y="5155168"/>
              <a:ext cx="1828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37789" y="5047446"/>
              <a:ext cx="763222" cy="2154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tIns="0" bIns="0" rtlCol="0">
              <a:spAutoFit/>
            </a:bodyPr>
            <a:lstStyle/>
            <a:p>
              <a:r>
                <a:rPr lang="en-US" sz="1400" dirty="0" smtClean="0"/>
                <a:t>one day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TOU Rates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33550"/>
            <a:ext cx="71326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" y="6443246"/>
            <a:ext cx="903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PG&amp;E “Time of Use and Tiers” </a:t>
            </a:r>
            <a:r>
              <a:rPr lang="en-US" sz="1600" dirty="0">
                <a:hlinkClick r:id="rId3"/>
              </a:rPr>
              <a:t>http://www.pge.com/en/myhome/saveenergymoney/plans/tou/index.page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1676400"/>
            <a:ext cx="70850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2743200"/>
            <a:ext cx="199894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Rates in cents/kWh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TOU Rates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5281"/>
            <a:ext cx="7628454" cy="375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1" t="42592" b="1"/>
          <a:stretch/>
        </p:blipFill>
        <p:spPr bwMode="auto">
          <a:xfrm>
            <a:off x="325715" y="1066801"/>
            <a:ext cx="3541712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4876800"/>
            <a:ext cx="39624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1423546" y="1385449"/>
            <a:ext cx="1230677" cy="494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3"/>
            <a:endCxn id="4" idx="0"/>
          </p:cNvCxnSpPr>
          <p:nvPr/>
        </p:nvCxnSpPr>
        <p:spPr>
          <a:xfrm>
            <a:off x="2038884" y="2247902"/>
            <a:ext cx="1161516" cy="2628898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1221351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TOU charges distributed across tiers.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 a given month, you don’t move to next tier until the you exceed the tier’s allocation.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3427" y="2345281"/>
            <a:ext cx="3962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month:</a:t>
            </a:r>
          </a:p>
          <a:p>
            <a:pPr marL="227013" lvl="1"/>
            <a:r>
              <a:rPr lang="en-US" dirty="0" smtClean="0"/>
              <a:t>For Tier 1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under 7 kWh/day billed at T1 rate for the appropriate period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7 kWh/day and under 9.1 kWh/day billed at T2 rate for the appropriate period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</a:p>
          <a:p>
            <a:pPr marL="227013" lvl="1"/>
            <a:r>
              <a:rPr lang="en-US" dirty="0"/>
              <a:t>For </a:t>
            </a:r>
            <a:r>
              <a:rPr lang="en-US" dirty="0" smtClean="0"/>
              <a:t>Tier 2</a:t>
            </a:r>
            <a:endParaRPr lang="en-US" dirty="0"/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6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1403</Words>
  <Application>Microsoft Office PowerPoint</Application>
  <PresentationFormat>On-screen Show (4:3)</PresentationFormat>
  <Paragraphs>172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Electricity Rates Notes</vt:lpstr>
      <vt:lpstr>Net metering from Eric Wilson (ca. Jan 2015)</vt:lpstr>
      <vt:lpstr>California Tiered TOU Rate Structures</vt:lpstr>
      <vt:lpstr>Transition Period through 2019</vt:lpstr>
      <vt:lpstr>Tiered Rates</vt:lpstr>
      <vt:lpstr>Tiers are monthly</vt:lpstr>
      <vt:lpstr>Time of use Rates</vt:lpstr>
      <vt:lpstr>Tiered TOU Rates</vt:lpstr>
      <vt:lpstr>Tiered TOU Rates</vt:lpstr>
      <vt:lpstr>Assignment of charges to tiers is on pro-rated basis</vt:lpstr>
      <vt:lpstr>SAM 2015.6.30 Tiered TOU Rates</vt:lpstr>
      <vt:lpstr>Example: Consumption and price for one month for rate structure with 2 Tiers and 3 TOU Periods</vt:lpstr>
      <vt:lpstr>SAM 2015.6.30: Tiers accumulate within periods </vt:lpstr>
      <vt:lpstr>California: Tiers accumulate over month</vt:lpstr>
      <vt:lpstr>Example: Consumption and price for one month for rate structure with 2 Tiers and 3 TOU Periods</vt:lpstr>
      <vt:lpstr>SAM 2016.3.14: Let’s have some fun! PG&amp;E Residential E-6 Baseline Region Z</vt:lpstr>
      <vt:lpstr>Problem with TOU periods and kWh rollover across season</vt:lpstr>
      <vt:lpstr>Steve’s guessing game</vt:lpstr>
      <vt:lpstr>Eric’s sage advice</vt:lpstr>
      <vt:lpstr>Net metering with TOU in URDB</vt:lpstr>
      <vt:lpstr>What to do?</vt:lpstr>
      <vt:lpstr>NEM 2.0 and Nonbypassabe Charges</vt:lpstr>
      <vt:lpstr>Non-California Rate Examples</vt:lpstr>
      <vt:lpstr>Examples of Tiered Rates</vt:lpstr>
      <vt:lpstr>Portland General Electric: Net metering billing, kWh credit for extra generation with TOU</vt:lpstr>
      <vt:lpstr>Alabama Power Rate PAE: Purchase of Alternate Energy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Utility Rates</dc:title>
  <dc:creator>Paul Gilman</dc:creator>
  <cp:lastModifiedBy>Paul Gilman</cp:lastModifiedBy>
  <cp:revision>58</cp:revision>
  <dcterms:created xsi:type="dcterms:W3CDTF">2015-11-05T21:42:12Z</dcterms:created>
  <dcterms:modified xsi:type="dcterms:W3CDTF">2016-04-11T21:36:48Z</dcterms:modified>
</cp:coreProperties>
</file>