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 id="268" r:id="rId14"/>
    <p:sldId id="270" r:id="rId15"/>
    <p:sldId id="269" r:id="rId16"/>
    <p:sldId id="272"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2" d="100"/>
          <a:sy n="132" d="100"/>
        </p:scale>
        <p:origin x="-82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0F31C9-0729-4AA5-9589-C0C7C9444A42}" type="datetimeFigureOut">
              <a:rPr lang="en-US" smtClean="0"/>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1317A-25C6-477A-8916-9B15D631CD5E}" type="slidenum">
              <a:rPr lang="en-US" smtClean="0"/>
              <a:t>‹#›</a:t>
            </a:fld>
            <a:endParaRPr lang="en-US"/>
          </a:p>
        </p:txBody>
      </p:sp>
    </p:spTree>
    <p:extLst>
      <p:ext uri="{BB962C8B-B14F-4D97-AF65-F5344CB8AC3E}">
        <p14:creationId xmlns:p14="http://schemas.microsoft.com/office/powerpoint/2010/main" val="984209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F31C9-0729-4AA5-9589-C0C7C9444A42}" type="datetimeFigureOut">
              <a:rPr lang="en-US" smtClean="0"/>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1317A-25C6-477A-8916-9B15D631CD5E}" type="slidenum">
              <a:rPr lang="en-US" smtClean="0"/>
              <a:t>‹#›</a:t>
            </a:fld>
            <a:endParaRPr lang="en-US"/>
          </a:p>
        </p:txBody>
      </p:sp>
    </p:spTree>
    <p:extLst>
      <p:ext uri="{BB962C8B-B14F-4D97-AF65-F5344CB8AC3E}">
        <p14:creationId xmlns:p14="http://schemas.microsoft.com/office/powerpoint/2010/main" val="272063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F31C9-0729-4AA5-9589-C0C7C9444A42}" type="datetimeFigureOut">
              <a:rPr lang="en-US" smtClean="0"/>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1317A-25C6-477A-8916-9B15D631CD5E}" type="slidenum">
              <a:rPr lang="en-US" smtClean="0"/>
              <a:t>‹#›</a:t>
            </a:fld>
            <a:endParaRPr lang="en-US"/>
          </a:p>
        </p:txBody>
      </p:sp>
    </p:spTree>
    <p:extLst>
      <p:ext uri="{BB962C8B-B14F-4D97-AF65-F5344CB8AC3E}">
        <p14:creationId xmlns:p14="http://schemas.microsoft.com/office/powerpoint/2010/main" val="924297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F31C9-0729-4AA5-9589-C0C7C9444A42}" type="datetimeFigureOut">
              <a:rPr lang="en-US" smtClean="0"/>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1317A-25C6-477A-8916-9B15D631CD5E}" type="slidenum">
              <a:rPr lang="en-US" smtClean="0"/>
              <a:t>‹#›</a:t>
            </a:fld>
            <a:endParaRPr lang="en-US"/>
          </a:p>
        </p:txBody>
      </p:sp>
    </p:spTree>
    <p:extLst>
      <p:ext uri="{BB962C8B-B14F-4D97-AF65-F5344CB8AC3E}">
        <p14:creationId xmlns:p14="http://schemas.microsoft.com/office/powerpoint/2010/main" val="3672317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0F31C9-0729-4AA5-9589-C0C7C9444A42}" type="datetimeFigureOut">
              <a:rPr lang="en-US" smtClean="0"/>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1317A-25C6-477A-8916-9B15D631CD5E}" type="slidenum">
              <a:rPr lang="en-US" smtClean="0"/>
              <a:t>‹#›</a:t>
            </a:fld>
            <a:endParaRPr lang="en-US"/>
          </a:p>
        </p:txBody>
      </p:sp>
    </p:spTree>
    <p:extLst>
      <p:ext uri="{BB962C8B-B14F-4D97-AF65-F5344CB8AC3E}">
        <p14:creationId xmlns:p14="http://schemas.microsoft.com/office/powerpoint/2010/main" val="3666055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0F31C9-0729-4AA5-9589-C0C7C9444A42}" type="datetimeFigureOut">
              <a:rPr lang="en-US" smtClean="0"/>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1317A-25C6-477A-8916-9B15D631CD5E}" type="slidenum">
              <a:rPr lang="en-US" smtClean="0"/>
              <a:t>‹#›</a:t>
            </a:fld>
            <a:endParaRPr lang="en-US"/>
          </a:p>
        </p:txBody>
      </p:sp>
    </p:spTree>
    <p:extLst>
      <p:ext uri="{BB962C8B-B14F-4D97-AF65-F5344CB8AC3E}">
        <p14:creationId xmlns:p14="http://schemas.microsoft.com/office/powerpoint/2010/main" val="126484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0F31C9-0729-4AA5-9589-C0C7C9444A42}" type="datetimeFigureOut">
              <a:rPr lang="en-US" smtClean="0"/>
              <a:t>2/20/2014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11317A-25C6-477A-8916-9B15D631CD5E}" type="slidenum">
              <a:rPr lang="en-US" smtClean="0"/>
              <a:t>‹#›</a:t>
            </a:fld>
            <a:endParaRPr lang="en-US"/>
          </a:p>
        </p:txBody>
      </p:sp>
    </p:spTree>
    <p:extLst>
      <p:ext uri="{BB962C8B-B14F-4D97-AF65-F5344CB8AC3E}">
        <p14:creationId xmlns:p14="http://schemas.microsoft.com/office/powerpoint/2010/main" val="96987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0F31C9-0729-4AA5-9589-C0C7C9444A42}" type="datetimeFigureOut">
              <a:rPr lang="en-US" smtClean="0"/>
              <a:t>2/20/2014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11317A-25C6-477A-8916-9B15D631CD5E}" type="slidenum">
              <a:rPr lang="en-US" smtClean="0"/>
              <a:t>‹#›</a:t>
            </a:fld>
            <a:endParaRPr lang="en-US"/>
          </a:p>
        </p:txBody>
      </p:sp>
    </p:spTree>
    <p:extLst>
      <p:ext uri="{BB962C8B-B14F-4D97-AF65-F5344CB8AC3E}">
        <p14:creationId xmlns:p14="http://schemas.microsoft.com/office/powerpoint/2010/main" val="128569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0F31C9-0729-4AA5-9589-C0C7C9444A42}" type="datetimeFigureOut">
              <a:rPr lang="en-US" smtClean="0"/>
              <a:t>2/20/2014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11317A-25C6-477A-8916-9B15D631CD5E}" type="slidenum">
              <a:rPr lang="en-US" smtClean="0"/>
              <a:t>‹#›</a:t>
            </a:fld>
            <a:endParaRPr lang="en-US"/>
          </a:p>
        </p:txBody>
      </p:sp>
    </p:spTree>
    <p:extLst>
      <p:ext uri="{BB962C8B-B14F-4D97-AF65-F5344CB8AC3E}">
        <p14:creationId xmlns:p14="http://schemas.microsoft.com/office/powerpoint/2010/main" val="1769919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0F31C9-0729-4AA5-9589-C0C7C9444A42}" type="datetimeFigureOut">
              <a:rPr lang="en-US" smtClean="0"/>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1317A-25C6-477A-8916-9B15D631CD5E}" type="slidenum">
              <a:rPr lang="en-US" smtClean="0"/>
              <a:t>‹#›</a:t>
            </a:fld>
            <a:endParaRPr lang="en-US"/>
          </a:p>
        </p:txBody>
      </p:sp>
    </p:spTree>
    <p:extLst>
      <p:ext uri="{BB962C8B-B14F-4D97-AF65-F5344CB8AC3E}">
        <p14:creationId xmlns:p14="http://schemas.microsoft.com/office/powerpoint/2010/main" val="1733081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0F31C9-0729-4AA5-9589-C0C7C9444A42}" type="datetimeFigureOut">
              <a:rPr lang="en-US" smtClean="0"/>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1317A-25C6-477A-8916-9B15D631CD5E}" type="slidenum">
              <a:rPr lang="en-US" smtClean="0"/>
              <a:t>‹#›</a:t>
            </a:fld>
            <a:endParaRPr lang="en-US"/>
          </a:p>
        </p:txBody>
      </p:sp>
    </p:spTree>
    <p:extLst>
      <p:ext uri="{BB962C8B-B14F-4D97-AF65-F5344CB8AC3E}">
        <p14:creationId xmlns:p14="http://schemas.microsoft.com/office/powerpoint/2010/main" val="4268134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F31C9-0729-4AA5-9589-C0C7C9444A42}" type="datetimeFigureOut">
              <a:rPr lang="en-US" smtClean="0"/>
              <a:t>2/20/2014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1317A-25C6-477A-8916-9B15D631CD5E}" type="slidenum">
              <a:rPr lang="en-US" smtClean="0"/>
              <a:t>‹#›</a:t>
            </a:fld>
            <a:endParaRPr lang="en-US"/>
          </a:p>
        </p:txBody>
      </p:sp>
    </p:spTree>
    <p:extLst>
      <p:ext uri="{BB962C8B-B14F-4D97-AF65-F5344CB8AC3E}">
        <p14:creationId xmlns:p14="http://schemas.microsoft.com/office/powerpoint/2010/main" val="1655206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SAM “Arch-3” Quick How-To</a:t>
            </a:r>
            <a:endParaRPr lang="en-US" dirty="0"/>
          </a:p>
        </p:txBody>
      </p:sp>
      <p:sp>
        <p:nvSpPr>
          <p:cNvPr id="3" name="Subtitle 2"/>
          <p:cNvSpPr>
            <a:spLocks noGrp="1"/>
          </p:cNvSpPr>
          <p:nvPr>
            <p:ph type="subTitle" idx="1"/>
          </p:nvPr>
        </p:nvSpPr>
        <p:spPr/>
        <p:txBody>
          <a:bodyPr/>
          <a:lstStyle/>
          <a:p>
            <a:r>
              <a:rPr lang="en-US" dirty="0" smtClean="0"/>
              <a:t>23 January 2014</a:t>
            </a:r>
            <a:endParaRPr lang="en-US" dirty="0"/>
          </a:p>
        </p:txBody>
      </p:sp>
    </p:spTree>
    <p:extLst>
      <p:ext uri="{BB962C8B-B14F-4D97-AF65-F5344CB8AC3E}">
        <p14:creationId xmlns:p14="http://schemas.microsoft.com/office/powerpoint/2010/main" val="2393784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Callbacks</a:t>
            </a:r>
            <a:endParaRPr lang="en-US" dirty="0"/>
          </a:p>
        </p:txBody>
      </p:sp>
      <p:sp>
        <p:nvSpPr>
          <p:cNvPr id="3" name="Content Placeholder 2"/>
          <p:cNvSpPr>
            <a:spLocks noGrp="1"/>
          </p:cNvSpPr>
          <p:nvPr>
            <p:ph idx="1"/>
          </p:nvPr>
        </p:nvSpPr>
        <p:spPr/>
        <p:txBody>
          <a:bodyPr>
            <a:normAutofit/>
          </a:bodyPr>
          <a:lstStyle/>
          <a:p>
            <a:r>
              <a:rPr lang="en-US" sz="1800" dirty="0" err="1" smtClean="0"/>
              <a:t>on_load</a:t>
            </a:r>
            <a:r>
              <a:rPr lang="en-US" sz="1800" dirty="0" smtClean="0"/>
              <a:t>{‘&lt;form name&gt;’} = define() </a:t>
            </a:r>
          </a:p>
          <a:p>
            <a:pPr lvl="1"/>
            <a:r>
              <a:rPr lang="en-US" sz="1600" dirty="0" smtClean="0"/>
              <a:t>Called when the form loads.  Note this happens every time it is shown in Arch-3, unlike Arch-2.  Also called when it is un-collapsed.  Can be used to set up which widgets are enabled/disabled etc.  Can call other functions, callbacks, </a:t>
            </a:r>
            <a:r>
              <a:rPr lang="en-US" sz="1600" dirty="0" err="1" smtClean="0"/>
              <a:t>etc</a:t>
            </a:r>
            <a:endParaRPr lang="en-US" sz="1600" dirty="0" smtClean="0"/>
          </a:p>
          <a:p>
            <a:pPr lvl="1"/>
            <a:endParaRPr lang="en-US" sz="1600" dirty="0" smtClean="0"/>
          </a:p>
          <a:p>
            <a:pPr lvl="1"/>
            <a:endParaRPr lang="en-US" sz="1600" dirty="0"/>
          </a:p>
          <a:p>
            <a:r>
              <a:rPr lang="en-US" sz="1800" dirty="0" err="1" smtClean="0"/>
              <a:t>on_change</a:t>
            </a:r>
            <a:r>
              <a:rPr lang="en-US" sz="1800" dirty="0" smtClean="0"/>
              <a:t>{‘&lt;variable name&gt;’} = define()</a:t>
            </a:r>
          </a:p>
          <a:p>
            <a:pPr lvl="1"/>
            <a:r>
              <a:rPr lang="en-US" sz="1600" dirty="0" smtClean="0"/>
              <a:t>Called when a variable changes, can be used to update a plot, or enable/disable other widgets, or check inputs, or run some checks, etc.</a:t>
            </a:r>
          </a:p>
          <a:p>
            <a:pPr lvl="1"/>
            <a:endParaRPr lang="en-US" sz="1600" dirty="0"/>
          </a:p>
          <a:p>
            <a:endParaRPr lang="en-US" sz="2000" dirty="0" smtClean="0"/>
          </a:p>
          <a:p>
            <a:endParaRPr lang="en-US" sz="18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743200"/>
            <a:ext cx="33051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038600"/>
            <a:ext cx="3228975" cy="1920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 y="5091222"/>
            <a:ext cx="405765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14350" y="5410200"/>
            <a:ext cx="4210050" cy="1200329"/>
          </a:xfrm>
          <a:prstGeom prst="rect">
            <a:avLst/>
          </a:prstGeom>
          <a:noFill/>
        </p:spPr>
        <p:txBody>
          <a:bodyPr wrap="square" rtlCol="0">
            <a:spAutoFit/>
          </a:bodyPr>
          <a:lstStyle/>
          <a:p>
            <a:r>
              <a:rPr lang="en-US" dirty="0" smtClean="0"/>
              <a:t>Click ‘Help’ to find out what built-in functions exist, or ‘</a:t>
            </a:r>
            <a:r>
              <a:rPr lang="en-US" dirty="0" err="1" smtClean="0"/>
              <a:t>Goto</a:t>
            </a:r>
            <a:r>
              <a:rPr lang="en-US" dirty="0" smtClean="0"/>
              <a:t>’ to automatically create the outline code of a callback for a variable or form.</a:t>
            </a:r>
            <a:endParaRPr lang="en-US" dirty="0"/>
          </a:p>
        </p:txBody>
      </p:sp>
    </p:spTree>
    <p:extLst>
      <p:ext uri="{BB962C8B-B14F-4D97-AF65-F5344CB8AC3E}">
        <p14:creationId xmlns:p14="http://schemas.microsoft.com/office/powerpoint/2010/main" val="1456340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Equations (1)</a:t>
            </a:r>
            <a:endParaRPr lang="en-US" dirty="0"/>
          </a:p>
        </p:txBody>
      </p:sp>
      <p:sp>
        <p:nvSpPr>
          <p:cNvPr id="3" name="Content Placeholder 2"/>
          <p:cNvSpPr>
            <a:spLocks noGrp="1"/>
          </p:cNvSpPr>
          <p:nvPr>
            <p:ph idx="1"/>
          </p:nvPr>
        </p:nvSpPr>
        <p:spPr>
          <a:xfrm>
            <a:off x="457200" y="990601"/>
            <a:ext cx="8153400" cy="3595428"/>
          </a:xfrm>
        </p:spPr>
        <p:txBody>
          <a:bodyPr>
            <a:normAutofit fontScale="62500" lnSpcReduction="20000"/>
          </a:bodyPr>
          <a:lstStyle/>
          <a:p>
            <a:r>
              <a:rPr lang="en-US" dirty="0" smtClean="0"/>
              <a:t>Equations are written as script code exclusively, and can handle both MISO/MIMO</a:t>
            </a:r>
          </a:p>
          <a:p>
            <a:pPr lvl="1"/>
            <a:r>
              <a:rPr lang="en-US" dirty="0" smtClean="0"/>
              <a:t>Can use the ${…} notation to directly access variables.  </a:t>
            </a:r>
          </a:p>
          <a:p>
            <a:pPr lvl="1"/>
            <a:r>
              <a:rPr lang="en-US" dirty="0" smtClean="0"/>
              <a:t>For MISO, the return statement is used. </a:t>
            </a:r>
          </a:p>
          <a:p>
            <a:pPr lvl="1"/>
            <a:r>
              <a:rPr lang="en-US" dirty="0" smtClean="0"/>
              <a:t>For MIMOs, the $MIMO$ identifier must be first.  SAM will scan the equation code to find all the inputs/outputs.</a:t>
            </a:r>
          </a:p>
          <a:p>
            <a:pPr lvl="1"/>
            <a:r>
              <a:rPr lang="en-US" dirty="0" smtClean="0"/>
              <a:t>Equations can call script functions, handle text strings, basically do anything a script can do.</a:t>
            </a:r>
          </a:p>
          <a:p>
            <a:pPr lvl="1"/>
            <a:r>
              <a:rPr lang="en-US" dirty="0" smtClean="0"/>
              <a:t>In Arch-2 there was a variable called ‘</a:t>
            </a:r>
            <a:r>
              <a:rPr lang="en-US" dirty="0" err="1" smtClean="0"/>
              <a:t>case.technology</a:t>
            </a:r>
            <a:r>
              <a:rPr lang="en-US" dirty="0" smtClean="0"/>
              <a:t>’, ‘</a:t>
            </a:r>
            <a:r>
              <a:rPr lang="en-US" dirty="0" err="1" smtClean="0"/>
              <a:t>case.financing</a:t>
            </a:r>
            <a:r>
              <a:rPr lang="en-US" dirty="0" smtClean="0"/>
              <a:t>’.  In Arch-3, there are built-in functions called ‘technology()’ and ‘financing()’ that return STRING name of the tech/financing option.  Then you can use IF statement to do different things</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120342"/>
            <a:ext cx="35909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8600" y="4200390"/>
            <a:ext cx="3429000" cy="923330"/>
          </a:xfrm>
          <a:prstGeom prst="rect">
            <a:avLst/>
          </a:prstGeom>
          <a:noFill/>
        </p:spPr>
        <p:txBody>
          <a:bodyPr wrap="square" rtlCol="0">
            <a:spAutoFit/>
          </a:bodyPr>
          <a:lstStyle/>
          <a:p>
            <a:r>
              <a:rPr lang="en-US" dirty="0" smtClean="0"/>
              <a:t>Note: for a calculated output, the associated variable must have the ‘Calculated?’ option checked</a:t>
            </a:r>
            <a:endParaRPr lang="en-US"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123720"/>
            <a:ext cx="1838325" cy="1655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74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Equations (2)</a:t>
            </a:r>
            <a:endParaRPr lang="en-US" dirty="0"/>
          </a:p>
        </p:txBody>
      </p:sp>
      <p:sp>
        <p:nvSpPr>
          <p:cNvPr id="3" name="Content Placeholder 2"/>
          <p:cNvSpPr>
            <a:spLocks noGrp="1"/>
          </p:cNvSpPr>
          <p:nvPr>
            <p:ph idx="1"/>
          </p:nvPr>
        </p:nvSpPr>
        <p:spPr>
          <a:xfrm>
            <a:off x="457200" y="1600200"/>
            <a:ext cx="3733800" cy="4525963"/>
          </a:xfrm>
        </p:spPr>
        <p:txBody>
          <a:bodyPr>
            <a:normAutofit fontScale="62500" lnSpcReduction="20000"/>
          </a:bodyPr>
          <a:lstStyle/>
          <a:p>
            <a:r>
              <a:rPr lang="en-US" dirty="0" smtClean="0"/>
              <a:t>To check your equations, press the Scan button</a:t>
            </a:r>
          </a:p>
          <a:p>
            <a:r>
              <a:rPr lang="en-US" dirty="0" smtClean="0"/>
              <a:t>SAM interprets the code and tells you how many equations were resolved, and for each, which inputs/outputs were detected.  Then you can confirm what you intended.</a:t>
            </a:r>
          </a:p>
          <a:p>
            <a:r>
              <a:rPr lang="en-US" dirty="0" smtClean="0"/>
              <a:t>SAM uses its detection of inputs and outputs to determine the order in which equations must be evaluated in the user interface, and to maintain records of which equations must be recalculated when a particular input changes.</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5751" y="342900"/>
            <a:ext cx="4889153" cy="598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4072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Libraries</a:t>
            </a:r>
            <a:endParaRPr lang="en-US" dirty="0"/>
          </a:p>
        </p:txBody>
      </p:sp>
      <p:sp>
        <p:nvSpPr>
          <p:cNvPr id="3" name="Content Placeholder 2"/>
          <p:cNvSpPr>
            <a:spLocks noGrp="1"/>
          </p:cNvSpPr>
          <p:nvPr>
            <p:ph idx="1"/>
          </p:nvPr>
        </p:nvSpPr>
        <p:spPr>
          <a:xfrm>
            <a:off x="457200" y="685800"/>
            <a:ext cx="8229600" cy="6172200"/>
          </a:xfrm>
        </p:spPr>
        <p:txBody>
          <a:bodyPr>
            <a:normAutofit/>
          </a:bodyPr>
          <a:lstStyle/>
          <a:p>
            <a:r>
              <a:rPr lang="en-US" sz="1800" dirty="0" smtClean="0"/>
              <a:t>All libraries stored in an Excel-readable CSV in SAMNTDIR/deploy/libraries</a:t>
            </a:r>
          </a:p>
          <a:p>
            <a:endParaRPr lang="en-US" sz="1800" dirty="0"/>
          </a:p>
          <a:p>
            <a:endParaRPr lang="en-US" sz="1800" dirty="0" smtClean="0"/>
          </a:p>
          <a:p>
            <a:endParaRPr lang="en-US" sz="1800" dirty="0"/>
          </a:p>
          <a:p>
            <a:endParaRPr lang="en-US" sz="1800" dirty="0" smtClean="0"/>
          </a:p>
          <a:p>
            <a:r>
              <a:rPr lang="en-US" sz="1800" dirty="0" smtClean="0"/>
              <a:t>First row is data column name, second row is units, next rows that start with [0], [1], etc.. are associated SAM variable names, subsequent rows are data entries</a:t>
            </a:r>
          </a:p>
          <a:p>
            <a:r>
              <a:rPr lang="en-US" sz="1800" dirty="0" smtClean="0"/>
              <a:t>The first column is the Entry name or ‘unique ID’ used to select between entries in SAM – this is the name saved in a project file</a:t>
            </a:r>
          </a:p>
          <a:p>
            <a:r>
              <a:rPr lang="en-US" sz="1800" dirty="0" smtClean="0"/>
              <a:t>To use a library in SAM, use the </a:t>
            </a:r>
            <a:r>
              <a:rPr lang="en-US" sz="1800" dirty="0" err="1" smtClean="0"/>
              <a:t>LibraryCtrl</a:t>
            </a:r>
            <a:r>
              <a:rPr lang="en-US" sz="1800" dirty="0" smtClean="0"/>
              <a:t> widget and set its properties to define the name of the </a:t>
            </a:r>
            <a:r>
              <a:rPr lang="en-US" sz="1600" dirty="0" smtClean="0"/>
              <a:t>library</a:t>
            </a:r>
            <a:r>
              <a:rPr lang="en-US" sz="1800" dirty="0" smtClean="0"/>
              <a:t> (file name of the .csv file), and the fields you want to show up in selector widget</a:t>
            </a:r>
          </a:p>
          <a:p>
            <a:endParaRPr lang="en-US" sz="1800" dirty="0"/>
          </a:p>
          <a:p>
            <a:endParaRPr lang="en-US" sz="1800" dirty="0" smtClean="0"/>
          </a:p>
          <a:p>
            <a:endParaRPr lang="en-US" sz="1800" dirty="0" smtClean="0"/>
          </a:p>
          <a:p>
            <a:endParaRPr lang="en-US" sz="18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417" y="1042523"/>
            <a:ext cx="8524875" cy="1319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702" y="4133619"/>
            <a:ext cx="226131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438400" y="4671535"/>
            <a:ext cx="3886200" cy="2031325"/>
          </a:xfrm>
          <a:prstGeom prst="rect">
            <a:avLst/>
          </a:prstGeom>
          <a:noFill/>
        </p:spPr>
        <p:txBody>
          <a:bodyPr wrap="square" rtlCol="0">
            <a:spAutoFit/>
          </a:bodyPr>
          <a:lstStyle/>
          <a:p>
            <a:r>
              <a:rPr lang="en-US" sz="1400" dirty="0" smtClean="0"/>
              <a:t>Then set up the associated variable:</a:t>
            </a:r>
          </a:p>
          <a:p>
            <a:pPr marL="342900" indent="-342900">
              <a:buAutoNum type="arabicPeriod"/>
            </a:pPr>
            <a:r>
              <a:rPr lang="en-US" sz="1400" dirty="0" err="1" smtClean="0"/>
              <a:t>IndexLabels</a:t>
            </a:r>
            <a:r>
              <a:rPr lang="en-US" sz="1400" dirty="0" smtClean="0"/>
              <a:t> is set to &lt;</a:t>
            </a:r>
            <a:r>
              <a:rPr lang="en-US" sz="1400" dirty="0" err="1" smtClean="0"/>
              <a:t>LibraryName</a:t>
            </a:r>
            <a:r>
              <a:rPr lang="en-US" sz="1400" dirty="0" smtClean="0"/>
              <a:t>&gt;,&lt;</a:t>
            </a:r>
            <a:r>
              <a:rPr lang="en-US" sz="1400" dirty="0" err="1" smtClean="0"/>
              <a:t>VariableSetIndex</a:t>
            </a:r>
            <a:r>
              <a:rPr lang="en-US" sz="1400" dirty="0" smtClean="0"/>
              <a:t>&gt;</a:t>
            </a:r>
          </a:p>
          <a:p>
            <a:pPr marL="342900" indent="-342900">
              <a:buAutoNum type="arabicPeriod"/>
            </a:pPr>
            <a:r>
              <a:rPr lang="en-US" sz="1400" dirty="0" smtClean="0"/>
              <a:t>Default entry name is the selection by default</a:t>
            </a:r>
          </a:p>
          <a:p>
            <a:pPr marL="342900" indent="-342900">
              <a:buAutoNum type="arabicPeriod"/>
            </a:pPr>
            <a:r>
              <a:rPr lang="en-US" sz="1400" dirty="0" smtClean="0"/>
              <a:t>Check the ‘Library’ option</a:t>
            </a:r>
          </a:p>
          <a:p>
            <a:pPr marL="342900" indent="-342900">
              <a:buAutoNum type="arabicPeriod"/>
            </a:pPr>
            <a:r>
              <a:rPr lang="en-US" sz="1400" dirty="0" smtClean="0"/>
              <a:t>For variables that are defined by the library values, check the ‘Calculated? Option for those (the library “calculates” the value of that input)</a:t>
            </a:r>
            <a:endParaRPr lang="en-US" sz="1400" dirty="0"/>
          </a:p>
        </p:txBody>
      </p:sp>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933719"/>
            <a:ext cx="2114550" cy="1876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0026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Data</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All SAM solar data is now converted to Excel readable .csv (TMY2, TMY3, </a:t>
            </a:r>
            <a:r>
              <a:rPr lang="en-US" dirty="0" err="1" smtClean="0"/>
              <a:t>intl</a:t>
            </a:r>
            <a:r>
              <a:rPr lang="en-US" dirty="0" smtClean="0"/>
              <a:t>, </a:t>
            </a:r>
            <a:r>
              <a:rPr lang="en-US" dirty="0" err="1" smtClean="0"/>
              <a:t>etc</a:t>
            </a:r>
            <a:r>
              <a:rPr lang="en-US" dirty="0" smtClean="0"/>
              <a:t>).  The format is described in the wfcsv.pdf document</a:t>
            </a:r>
          </a:p>
          <a:p>
            <a:r>
              <a:rPr lang="en-US" dirty="0" smtClean="0"/>
              <a:t>When SAM starts up, it scans all the headers of all the weather files it finds in the SAMNTDIR/deploy/solar folder.  Then a “library” with name ‘</a:t>
            </a:r>
            <a:r>
              <a:rPr lang="en-US" dirty="0" err="1" smtClean="0"/>
              <a:t>SolarResourceData</a:t>
            </a:r>
            <a:r>
              <a:rPr lang="en-US" dirty="0" smtClean="0"/>
              <a:t>’ is created from the header data, and the UI simply uses the normal Library mechanism to show the locations.  </a:t>
            </a:r>
          </a:p>
          <a:p>
            <a:r>
              <a:rPr lang="en-US" dirty="0" smtClean="0"/>
              <a:t>We’ll add converters to import TMY2, TMY3, and EPW formatted files to SAM and create the .csv format.  Also note:  often TMY3s have the .csv extension.  SAM will now only detect TMY3s if they have a .tm3 extension, and otherwise will assume they’re in </a:t>
            </a:r>
            <a:r>
              <a:rPr lang="en-US" dirty="0" err="1" smtClean="0"/>
              <a:t>wfcsv</a:t>
            </a:r>
            <a:r>
              <a:rPr lang="en-US" dirty="0" smtClean="0"/>
              <a:t> format.</a:t>
            </a:r>
          </a:p>
          <a:p>
            <a:r>
              <a:rPr lang="en-US" dirty="0" smtClean="0"/>
              <a:t>Wind data files don’t change format, will continue to use .csv/.</a:t>
            </a:r>
            <a:r>
              <a:rPr lang="en-US" dirty="0" err="1" smtClean="0"/>
              <a:t>srw</a:t>
            </a:r>
            <a:endParaRPr lang="en-US" dirty="0"/>
          </a:p>
        </p:txBody>
      </p:sp>
    </p:spTree>
    <p:extLst>
      <p:ext uri="{BB962C8B-B14F-4D97-AF65-F5344CB8AC3E}">
        <p14:creationId xmlns:p14="http://schemas.microsoft.com/office/powerpoint/2010/main" val="4218263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730" y="3276600"/>
            <a:ext cx="2895600" cy="2590800"/>
          </a:xfrm>
        </p:spPr>
        <p:txBody>
          <a:bodyPr/>
          <a:lstStyle/>
          <a:p>
            <a:r>
              <a:rPr lang="en-US" dirty="0" smtClean="0"/>
              <a:t>Testing a simulation</a:t>
            </a:r>
            <a:endParaRPr lang="en-US" dirty="0"/>
          </a:p>
        </p:txBody>
      </p:sp>
      <p:sp>
        <p:nvSpPr>
          <p:cNvPr id="3" name="Content Placeholder 2"/>
          <p:cNvSpPr>
            <a:spLocks noGrp="1"/>
          </p:cNvSpPr>
          <p:nvPr>
            <p:ph idx="1"/>
          </p:nvPr>
        </p:nvSpPr>
        <p:spPr>
          <a:xfrm>
            <a:off x="457200" y="228600"/>
            <a:ext cx="8229600" cy="4525963"/>
          </a:xfrm>
        </p:spPr>
        <p:txBody>
          <a:bodyPr>
            <a:normAutofit/>
          </a:bodyPr>
          <a:lstStyle/>
          <a:p>
            <a:pPr lvl="1"/>
            <a:r>
              <a:rPr lang="en-US" sz="1800" dirty="0" smtClean="0"/>
              <a:t>Create the UI, variables, configuration.  Press ‘Restart SAM’ on the ‘Startup’ tab, or quit and start SAM anew.  In debug mode, the log window will show up at startup and give any error messages, otherwise you can press Shift-F4 to show it anyways once SAM is loaded</a:t>
            </a:r>
          </a:p>
          <a:p>
            <a:pPr lvl="1"/>
            <a:r>
              <a:rPr lang="en-US" sz="1800" dirty="0" smtClean="0"/>
              <a:t>Create a new project with that configuration</a:t>
            </a:r>
          </a:p>
          <a:p>
            <a:pPr lvl="1"/>
            <a:r>
              <a:rPr lang="en-US" sz="1800" dirty="0" smtClean="0"/>
              <a:t>Press simulate.  If all OK, the SSC modules defined for that </a:t>
            </a:r>
            <a:r>
              <a:rPr lang="en-US" sz="1800" dirty="0" err="1" smtClean="0"/>
              <a:t>config</a:t>
            </a:r>
            <a:r>
              <a:rPr lang="en-US" sz="1800" dirty="0" smtClean="0"/>
              <a:t> will run in sequence and the outputs will be generated in a table</a:t>
            </a:r>
          </a:p>
          <a:p>
            <a:pPr lvl="1"/>
            <a:r>
              <a:rPr lang="en-US" sz="1800" dirty="0" smtClean="0"/>
              <a:t>Otherwise, SSC error messages will be reported </a:t>
            </a:r>
          </a:p>
          <a:p>
            <a:pPr lvl="1"/>
            <a:endParaRPr lang="en-US" sz="18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971800"/>
            <a:ext cx="5829300" cy="3709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5609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dirty="0" smtClean="0"/>
              <a:t>Tables and SSC</a:t>
            </a:r>
            <a:endParaRPr lang="en-US" dirty="0"/>
          </a:p>
        </p:txBody>
      </p:sp>
      <p:sp>
        <p:nvSpPr>
          <p:cNvPr id="3" name="Content Placeholder 2"/>
          <p:cNvSpPr>
            <a:spLocks noGrp="1"/>
          </p:cNvSpPr>
          <p:nvPr>
            <p:ph idx="1"/>
          </p:nvPr>
        </p:nvSpPr>
        <p:spPr>
          <a:xfrm>
            <a:off x="228600" y="838200"/>
            <a:ext cx="8610600" cy="5867400"/>
          </a:xfrm>
        </p:spPr>
        <p:txBody>
          <a:bodyPr>
            <a:normAutofit fontScale="85000" lnSpcReduction="10000"/>
          </a:bodyPr>
          <a:lstStyle/>
          <a:p>
            <a:r>
              <a:rPr lang="en-US" sz="1800" dirty="0" smtClean="0"/>
              <a:t>Example issue:  “shading” is stored in a structure in SAM UI with 8 fields</a:t>
            </a:r>
          </a:p>
          <a:p>
            <a:pPr lvl="1"/>
            <a:r>
              <a:rPr lang="en-US" sz="1800" dirty="0" smtClean="0"/>
              <a:t>‘shading’ { </a:t>
            </a:r>
            <a:r>
              <a:rPr lang="en-US" sz="1800" dirty="0" err="1" smtClean="0"/>
              <a:t>en_hourly</a:t>
            </a:r>
            <a:r>
              <a:rPr lang="en-US" sz="1800" dirty="0" smtClean="0"/>
              <a:t>, hourly, </a:t>
            </a:r>
            <a:r>
              <a:rPr lang="en-US" sz="1800" dirty="0" err="1" smtClean="0"/>
              <a:t>en_mxh</a:t>
            </a:r>
            <a:r>
              <a:rPr lang="en-US" sz="1800" dirty="0" smtClean="0"/>
              <a:t>, </a:t>
            </a:r>
            <a:r>
              <a:rPr lang="en-US" sz="1800" dirty="0" err="1" smtClean="0"/>
              <a:t>mxh</a:t>
            </a:r>
            <a:r>
              <a:rPr lang="en-US" sz="1800" dirty="0" smtClean="0"/>
              <a:t>, </a:t>
            </a:r>
            <a:r>
              <a:rPr lang="en-US" sz="1800" dirty="0" err="1" smtClean="0"/>
              <a:t>en_azal</a:t>
            </a:r>
            <a:r>
              <a:rPr lang="en-US" sz="1800" dirty="0" smtClean="0"/>
              <a:t>, </a:t>
            </a:r>
            <a:r>
              <a:rPr lang="en-US" sz="1800" dirty="0" err="1" smtClean="0"/>
              <a:t>azal</a:t>
            </a:r>
            <a:r>
              <a:rPr lang="en-US" sz="1800" dirty="0" smtClean="0"/>
              <a:t>, </a:t>
            </a:r>
            <a:r>
              <a:rPr lang="en-US" sz="1800" dirty="0" err="1" smtClean="0"/>
              <a:t>en_diff</a:t>
            </a:r>
            <a:r>
              <a:rPr lang="en-US" sz="1800" dirty="0" smtClean="0"/>
              <a:t>, diff }</a:t>
            </a:r>
          </a:p>
          <a:p>
            <a:r>
              <a:rPr lang="en-US" sz="1800" dirty="0" smtClean="0"/>
              <a:t>In SSC, 4 separate variables are used: </a:t>
            </a:r>
            <a:r>
              <a:rPr lang="en-US" sz="1800" dirty="0" err="1" smtClean="0"/>
              <a:t>shading_hourly</a:t>
            </a:r>
            <a:r>
              <a:rPr lang="en-US" sz="1800" dirty="0" smtClean="0"/>
              <a:t>, </a:t>
            </a:r>
            <a:r>
              <a:rPr lang="en-US" sz="1800" dirty="0" err="1" smtClean="0"/>
              <a:t>shading_mxh</a:t>
            </a:r>
            <a:r>
              <a:rPr lang="en-US" sz="1800" dirty="0" smtClean="0"/>
              <a:t>, </a:t>
            </a:r>
            <a:r>
              <a:rPr lang="en-US" sz="1800" dirty="0" err="1" smtClean="0"/>
              <a:t>shading_azal</a:t>
            </a:r>
            <a:r>
              <a:rPr lang="en-US" sz="1800" dirty="0" smtClean="0"/>
              <a:t>, </a:t>
            </a:r>
            <a:r>
              <a:rPr lang="en-US" sz="1800" dirty="0" err="1" smtClean="0"/>
              <a:t>shading_dff</a:t>
            </a:r>
            <a:endParaRPr lang="en-US" sz="1800" dirty="0" smtClean="0"/>
          </a:p>
          <a:p>
            <a:r>
              <a:rPr lang="en-US" sz="1800" dirty="0" smtClean="0"/>
              <a:t>By naming them as ‘</a:t>
            </a:r>
            <a:r>
              <a:rPr lang="en-US" sz="1800" dirty="0" err="1" smtClean="0"/>
              <a:t>shading:hourly</a:t>
            </a:r>
            <a:r>
              <a:rPr lang="en-US" sz="1800" dirty="0" smtClean="0"/>
              <a:t>’, ‘</a:t>
            </a:r>
            <a:r>
              <a:rPr lang="en-US" sz="1800" dirty="0" err="1" smtClean="0"/>
              <a:t>shading:mxh</a:t>
            </a:r>
            <a:r>
              <a:rPr lang="en-US" sz="1800" dirty="0" smtClean="0"/>
              <a:t>’, ‘</a:t>
            </a:r>
            <a:r>
              <a:rPr lang="en-US" sz="1800" dirty="0" err="1" smtClean="0"/>
              <a:t>shading:azal</a:t>
            </a:r>
            <a:r>
              <a:rPr lang="en-US" sz="1800" dirty="0" smtClean="0"/>
              <a:t>’, ‘</a:t>
            </a:r>
            <a:r>
              <a:rPr lang="en-US" sz="1800" dirty="0" err="1" smtClean="0"/>
              <a:t>shading:diff</a:t>
            </a:r>
            <a:r>
              <a:rPr lang="en-US" sz="1800" dirty="0" smtClean="0"/>
              <a:t>’, SAM automatically interprets them as “</a:t>
            </a:r>
            <a:r>
              <a:rPr lang="en-US" sz="1800" dirty="0" err="1" smtClean="0"/>
              <a:t>table:field</a:t>
            </a:r>
            <a:r>
              <a:rPr lang="en-US" sz="1800" dirty="0" smtClean="0"/>
              <a:t>” structure and pulls the appropriate variable value.</a:t>
            </a:r>
          </a:p>
          <a:p>
            <a:r>
              <a:rPr lang="en-US" sz="1800" dirty="0" smtClean="0"/>
              <a:t>It’s not that simple though:  SAM UI stores whether each field is enabled/disabled as another </a:t>
            </a:r>
            <a:r>
              <a:rPr lang="en-US" sz="1800" dirty="0" err="1" smtClean="0"/>
              <a:t>boolean</a:t>
            </a:r>
            <a:r>
              <a:rPr lang="en-US" sz="1800" dirty="0" smtClean="0"/>
              <a:t> field in the table called “en_&lt;field&gt;”.  The last user entered value for each field is still stored whether it is enabled or not.  So, this would be a problem if the last user entered table for ‘</a:t>
            </a:r>
            <a:r>
              <a:rPr lang="en-US" sz="1800" dirty="0" err="1" smtClean="0"/>
              <a:t>mxh</a:t>
            </a:r>
            <a:r>
              <a:rPr lang="en-US" sz="1800" dirty="0" smtClean="0"/>
              <a:t>’ was sent to SSC even if it was disabled.</a:t>
            </a:r>
          </a:p>
          <a:p>
            <a:r>
              <a:rPr lang="en-US" sz="1800" dirty="0" smtClean="0"/>
              <a:t>Solution: SAM UI checks for the existence of an ‘en_&lt;field&gt;’ variable in the table IF it is using the </a:t>
            </a:r>
            <a:r>
              <a:rPr lang="en-US" sz="1800" dirty="0" err="1" smtClean="0"/>
              <a:t>table:field</a:t>
            </a:r>
            <a:r>
              <a:rPr lang="en-US" sz="1800" dirty="0" smtClean="0"/>
              <a:t> convention for a variable, AND the variable is defined as optional (“?” in the required field in SSC).  If the en_&lt;field&gt; variable exists and is ‘false’, SAM does NOT assign that variable to SSC, and so is implicitly turned off.</a:t>
            </a:r>
          </a:p>
          <a:p>
            <a:r>
              <a:rPr lang="en-US" sz="1800" dirty="0" smtClean="0"/>
              <a:t>Why do something so complicated/subtle??</a:t>
            </a:r>
          </a:p>
          <a:p>
            <a:pPr lvl="1"/>
            <a:r>
              <a:rPr lang="en-US" sz="1400" dirty="0" smtClean="0"/>
              <a:t>Input widgets in SAM can only change one variable.  So, the various shading input options must be stored in a single variable, and tables allow this.</a:t>
            </a:r>
          </a:p>
          <a:p>
            <a:pPr lvl="1"/>
            <a:r>
              <a:rPr lang="en-US" sz="1400" dirty="0" smtClean="0"/>
              <a:t>Having a single variable in SSC called ‘shading’ that requires a table input is really hard for someone using the SDK to use, because where would we document the exact table structure that SSC is requesting?  Maybe a solution to this would be have the ability to write a couple of paragraphs of compute module documentation that is stored in SSC and can be retrieved along with all the other variable info.</a:t>
            </a:r>
          </a:p>
          <a:p>
            <a:pPr lvl="1"/>
            <a:r>
              <a:rPr lang="en-US" sz="1400" dirty="0" smtClean="0"/>
              <a:t>Another way to do it would be to have the “shading” button in the UI, and have an equation that sets values for </a:t>
            </a:r>
            <a:r>
              <a:rPr lang="en-US" sz="1400" dirty="0" err="1" smtClean="0"/>
              <a:t>shading_mxh</a:t>
            </a:r>
            <a:r>
              <a:rPr lang="en-US" sz="1400" dirty="0" smtClean="0"/>
              <a:t>, </a:t>
            </a:r>
            <a:r>
              <a:rPr lang="en-US" sz="1400" dirty="0" err="1" smtClean="0"/>
              <a:t>shading_hourly</a:t>
            </a:r>
            <a:r>
              <a:rPr lang="en-US" sz="1400" dirty="0" smtClean="0"/>
              <a:t>, </a:t>
            </a:r>
            <a:r>
              <a:rPr lang="en-US" sz="1400" dirty="0" err="1" smtClean="0"/>
              <a:t>shading_azal</a:t>
            </a:r>
            <a:r>
              <a:rPr lang="en-US" sz="1400" dirty="0" smtClean="0"/>
              <a:t>, </a:t>
            </a:r>
            <a:r>
              <a:rPr lang="en-US" sz="1400" dirty="0" err="1" smtClean="0"/>
              <a:t>shading_diff</a:t>
            </a:r>
            <a:r>
              <a:rPr lang="en-US" sz="1400" dirty="0" smtClean="0"/>
              <a:t> depending on the selection of fields.  This would also work.</a:t>
            </a:r>
          </a:p>
          <a:p>
            <a:r>
              <a:rPr lang="en-US" sz="2100" dirty="0" smtClean="0"/>
              <a:t>What do you all think?  We can use all of these options in different places!</a:t>
            </a:r>
          </a:p>
          <a:p>
            <a:r>
              <a:rPr lang="en-US" sz="2100" dirty="0" smtClean="0"/>
              <a:t>Similar approach will be needed for the “Availability” widget that allows input of 8760 factors, or user-specified outage time periods, or a month x hour schedule, or other input method</a:t>
            </a:r>
            <a:endParaRPr lang="en-US" sz="2100" dirty="0"/>
          </a:p>
        </p:txBody>
      </p:sp>
    </p:spTree>
    <p:extLst>
      <p:ext uri="{BB962C8B-B14F-4D97-AF65-F5344CB8AC3E}">
        <p14:creationId xmlns:p14="http://schemas.microsoft.com/office/powerpoint/2010/main" val="3753403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luck!</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Known TODO items:</a:t>
            </a:r>
          </a:p>
          <a:p>
            <a:endParaRPr lang="en-US" dirty="0" smtClean="0"/>
          </a:p>
          <a:p>
            <a:pPr lvl="1"/>
            <a:r>
              <a:rPr lang="en-US" dirty="0" smtClean="0"/>
              <a:t>Monolithic versions of financial models in SSC with consistent inputs</a:t>
            </a:r>
          </a:p>
          <a:p>
            <a:pPr lvl="1"/>
            <a:r>
              <a:rPr lang="en-US" dirty="0" smtClean="0"/>
              <a:t>Standardize weather file variable name in SSC models (</a:t>
            </a:r>
            <a:r>
              <a:rPr lang="en-US" dirty="0" err="1" smtClean="0"/>
              <a:t>solar_data_file</a:t>
            </a:r>
            <a:r>
              <a:rPr lang="en-US" dirty="0"/>
              <a:t> </a:t>
            </a:r>
            <a:r>
              <a:rPr lang="en-US" dirty="0" smtClean="0"/>
              <a:t>instead of </a:t>
            </a:r>
            <a:r>
              <a:rPr lang="en-US" dirty="0" err="1" smtClean="0"/>
              <a:t>weather_file</a:t>
            </a:r>
            <a:r>
              <a:rPr lang="en-US" dirty="0" smtClean="0"/>
              <a:t>, or </a:t>
            </a:r>
            <a:r>
              <a:rPr lang="en-US" dirty="0" err="1" smtClean="0"/>
              <a:t>file_name</a:t>
            </a:r>
            <a:r>
              <a:rPr lang="en-US" dirty="0" smtClean="0"/>
              <a:t>, or others)</a:t>
            </a:r>
          </a:p>
          <a:p>
            <a:pPr lvl="1"/>
            <a:r>
              <a:rPr lang="en-US" dirty="0" smtClean="0"/>
              <a:t>Convert all solar models to be able to use WFCSV reader in SSC engine</a:t>
            </a:r>
          </a:p>
          <a:p>
            <a:pPr lvl="1"/>
            <a:r>
              <a:rPr lang="en-US" dirty="0" smtClean="0"/>
              <a:t>CSP trough: parameters for different HCEs defined as arrays, need to be separate variables.  Translation currently is in SAMSIM </a:t>
            </a:r>
            <a:r>
              <a:rPr lang="en-US" dirty="0" err="1" smtClean="0"/>
              <a:t>interop</a:t>
            </a:r>
            <a:r>
              <a:rPr lang="en-US" dirty="0" smtClean="0"/>
              <a:t>, but that translation now is inside SSC as it sets up TCS</a:t>
            </a:r>
          </a:p>
          <a:p>
            <a:pPr lvl="1"/>
            <a:r>
              <a:rPr lang="en-US" dirty="0" smtClean="0"/>
              <a:t>Issue with </a:t>
            </a:r>
            <a:r>
              <a:rPr lang="en-US" dirty="0" err="1" smtClean="0"/>
              <a:t>SAMnt</a:t>
            </a:r>
            <a:r>
              <a:rPr lang="en-US" dirty="0" smtClean="0"/>
              <a:t> not setting library parameters if form is not shown first – will be fixed very shortly.</a:t>
            </a:r>
          </a:p>
          <a:p>
            <a:pPr lvl="1"/>
            <a:endParaRPr lang="en-US" dirty="0"/>
          </a:p>
        </p:txBody>
      </p:sp>
    </p:spTree>
    <p:extLst>
      <p:ext uri="{BB962C8B-B14F-4D97-AF65-F5344CB8AC3E}">
        <p14:creationId xmlns:p14="http://schemas.microsoft.com/office/powerpoint/2010/main" val="1402769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differences relative to Arch-2</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r>
              <a:rPr lang="en-US" sz="2000" dirty="0" smtClean="0"/>
              <a:t>Different forms can have the SAME variable names, but not within a single configuration</a:t>
            </a:r>
          </a:p>
          <a:p>
            <a:r>
              <a:rPr lang="en-US" sz="2000" dirty="0" smtClean="0"/>
              <a:t>Input pages are loaded ON-DEMAND.  So cannot ‘modify’ a widget on another page from a callback.  Must use the ‘</a:t>
            </a:r>
            <a:r>
              <a:rPr lang="en-US" sz="2000" dirty="0" err="1" smtClean="0"/>
              <a:t>on_load</a:t>
            </a:r>
            <a:r>
              <a:rPr lang="en-US" sz="2000" dirty="0" smtClean="0"/>
              <a:t>’ event handler for the form to set up the UI each time it is shown: see utility rate page for example.  This minimizes resource usage</a:t>
            </a:r>
          </a:p>
          <a:p>
            <a:r>
              <a:rPr lang="en-US" sz="2000" dirty="0" smtClean="0"/>
              <a:t>All equations (both single/multiple output) written in LK script</a:t>
            </a:r>
          </a:p>
          <a:p>
            <a:r>
              <a:rPr lang="en-US" sz="2000" dirty="0" smtClean="0"/>
              <a:t>All UI callbacks, including plotting, written in LK script</a:t>
            </a:r>
          </a:p>
          <a:p>
            <a:r>
              <a:rPr lang="en-US" sz="2000" dirty="0" smtClean="0"/>
              <a:t>Direct integration with SSC.  This means there has to be a one-to-one correspondence between UI variable names to those expected by the SSC modules – there is no layer of variable manipulation like we have with the </a:t>
            </a:r>
            <a:r>
              <a:rPr lang="en-US" sz="2000" dirty="0" err="1" smtClean="0"/>
              <a:t>interop</a:t>
            </a:r>
            <a:r>
              <a:rPr lang="en-US" sz="2000" dirty="0" smtClean="0"/>
              <a:t> layer in SAMSIM currently – this is good for simplicity, speed, and ease of use for SDK folks</a:t>
            </a:r>
          </a:p>
          <a:p>
            <a:r>
              <a:rPr lang="en-US" sz="2000" dirty="0" smtClean="0"/>
              <a:t>The callback scripts, equations, variable definitions, and user interface are all stored in a single binary .</a:t>
            </a:r>
            <a:r>
              <a:rPr lang="en-US" sz="2000" dirty="0" err="1" smtClean="0"/>
              <a:t>ui</a:t>
            </a:r>
            <a:r>
              <a:rPr lang="en-US" sz="2000" dirty="0" smtClean="0"/>
              <a:t> file in the SAM/runtime/</a:t>
            </a:r>
            <a:r>
              <a:rPr lang="en-US" sz="2000" dirty="0" err="1" smtClean="0"/>
              <a:t>ui</a:t>
            </a:r>
            <a:r>
              <a:rPr lang="en-US" sz="2000" dirty="0" smtClean="0"/>
              <a:t> folder</a:t>
            </a:r>
          </a:p>
          <a:p>
            <a:endParaRPr lang="en-US" sz="2000" dirty="0" smtClean="0"/>
          </a:p>
          <a:p>
            <a:endParaRPr lang="en-US" sz="2000" dirty="0" smtClean="0"/>
          </a:p>
        </p:txBody>
      </p:sp>
    </p:spTree>
    <p:extLst>
      <p:ext uri="{BB962C8B-B14F-4D97-AF65-F5344CB8AC3E}">
        <p14:creationId xmlns:p14="http://schemas.microsoft.com/office/powerpoint/2010/main" val="292223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749" y="1676400"/>
            <a:ext cx="3396343"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US" dirty="0" smtClean="0"/>
              <a:t>Example process for importing technology from Arch-2</a:t>
            </a:r>
            <a:endParaRPr lang="en-US" dirty="0"/>
          </a:p>
        </p:txBody>
      </p:sp>
      <p:sp>
        <p:nvSpPr>
          <p:cNvPr id="3" name="Content Placeholder 2"/>
          <p:cNvSpPr>
            <a:spLocks noGrp="1"/>
          </p:cNvSpPr>
          <p:nvPr>
            <p:ph idx="1"/>
          </p:nvPr>
        </p:nvSpPr>
        <p:spPr>
          <a:xfrm>
            <a:off x="457200" y="1600200"/>
            <a:ext cx="5410200" cy="4525963"/>
          </a:xfrm>
        </p:spPr>
        <p:txBody>
          <a:bodyPr>
            <a:normAutofit/>
          </a:bodyPr>
          <a:lstStyle/>
          <a:p>
            <a:pPr marL="514350" indent="-514350">
              <a:buAutoNum type="arabicPeriod"/>
            </a:pPr>
            <a:r>
              <a:rPr lang="en-US" sz="2000" dirty="0" smtClean="0"/>
              <a:t>Export the relevant input from Arch-2</a:t>
            </a:r>
          </a:p>
          <a:p>
            <a:pPr marL="914400" lvl="1" indent="-514350">
              <a:buAutoNum type="arabicPeriod"/>
            </a:pPr>
            <a:r>
              <a:rPr lang="en-US" sz="1400" dirty="0" smtClean="0"/>
              <a:t>Shift-F7 to start the </a:t>
            </a:r>
            <a:r>
              <a:rPr lang="en-US" sz="1400" dirty="0" err="1" smtClean="0"/>
              <a:t>dev</a:t>
            </a:r>
            <a:r>
              <a:rPr lang="en-US" sz="1400" dirty="0" smtClean="0"/>
              <a:t> environment</a:t>
            </a:r>
          </a:p>
          <a:p>
            <a:pPr marL="914400" lvl="1" indent="-514350">
              <a:buAutoNum type="arabicPeriod"/>
            </a:pPr>
            <a:r>
              <a:rPr lang="en-US" sz="1400" dirty="0" smtClean="0"/>
              <a:t>Select the form to export</a:t>
            </a:r>
          </a:p>
          <a:p>
            <a:pPr marL="914400" lvl="1" indent="-514350">
              <a:buAutoNum type="arabicPeriod"/>
            </a:pPr>
            <a:r>
              <a:rPr lang="en-US" sz="1400" dirty="0" smtClean="0"/>
              <a:t>Press the “Current-&gt;NT” button on the toolbar</a:t>
            </a:r>
          </a:p>
          <a:p>
            <a:pPr marL="914400" lvl="1" indent="-514350">
              <a:buAutoNum type="arabicPeriod"/>
            </a:pPr>
            <a:r>
              <a:rPr lang="en-US" sz="1400" dirty="0" smtClean="0"/>
              <a:t>Select the SAMNTDIR/deploy/runtime/</a:t>
            </a:r>
            <a:r>
              <a:rPr lang="en-US" sz="1400" dirty="0" err="1" smtClean="0"/>
              <a:t>ui</a:t>
            </a:r>
            <a:r>
              <a:rPr lang="en-US" sz="1400" dirty="0" smtClean="0"/>
              <a:t> folder</a:t>
            </a:r>
          </a:p>
          <a:p>
            <a:pPr marL="514350" indent="-514350">
              <a:buAutoNum type="arabicPeriod"/>
            </a:pPr>
            <a:r>
              <a:rPr lang="en-US" sz="2000" dirty="0" smtClean="0"/>
              <a:t>In Arch-3, start the </a:t>
            </a:r>
            <a:r>
              <a:rPr lang="en-US" sz="2000" dirty="0" err="1" smtClean="0"/>
              <a:t>dev</a:t>
            </a:r>
            <a:r>
              <a:rPr lang="en-US" sz="2000" dirty="0" smtClean="0"/>
              <a:t> environment (Shift-F7)</a:t>
            </a:r>
          </a:p>
          <a:p>
            <a:pPr marL="914400" lvl="1" indent="-514350">
              <a:buAutoNum type="arabicPeriod"/>
            </a:pPr>
            <a:r>
              <a:rPr lang="en-US" sz="1600" dirty="0" smtClean="0"/>
              <a:t>Define a new configuration in the startup script</a:t>
            </a:r>
          </a:p>
          <a:p>
            <a:pPr marL="914400" lvl="1" indent="-514350">
              <a:buAutoNum type="arabicPeriod"/>
            </a:pPr>
            <a:r>
              <a:rPr lang="en-US" sz="1600" dirty="0" smtClean="0"/>
              <a:t>Set the active </a:t>
            </a:r>
            <a:r>
              <a:rPr lang="en-US" sz="1600" dirty="0" err="1" smtClean="0"/>
              <a:t>config</a:t>
            </a:r>
            <a:r>
              <a:rPr lang="en-US" sz="1600" dirty="0" smtClean="0"/>
              <a:t>, the call </a:t>
            </a:r>
            <a:r>
              <a:rPr lang="en-US" sz="1600" dirty="0" err="1" smtClean="0"/>
              <a:t>setmodules</a:t>
            </a:r>
            <a:r>
              <a:rPr lang="en-US" sz="1600" dirty="0" smtClean="0"/>
              <a:t> to define the SSC modules needed to run the simulations for that configuration</a:t>
            </a:r>
          </a:p>
          <a:p>
            <a:pPr marL="914400" lvl="1" indent="-514350">
              <a:buAutoNum type="arabicPeriod"/>
            </a:pPr>
            <a:r>
              <a:rPr lang="en-US" sz="1600" dirty="0" smtClean="0"/>
              <a:t>Write a function that sets up the input pages</a:t>
            </a:r>
          </a:p>
          <a:p>
            <a:pPr marL="914400" lvl="1" indent="-514350">
              <a:buAutoNum type="arabicPeriod"/>
            </a:pPr>
            <a:endParaRPr lang="en-US" sz="1600" dirty="0"/>
          </a:p>
        </p:txBody>
      </p:sp>
      <p:cxnSp>
        <p:nvCxnSpPr>
          <p:cNvPr id="5" name="Straight Arrow Connector 4"/>
          <p:cNvCxnSpPr/>
          <p:nvPr/>
        </p:nvCxnSpPr>
        <p:spPr>
          <a:xfrm flipV="1">
            <a:off x="5181600" y="1905000"/>
            <a:ext cx="1181100" cy="9144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334000" y="3438698"/>
            <a:ext cx="2590800" cy="904702"/>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48521" b="75523"/>
          <a:stretch/>
        </p:blipFill>
        <p:spPr bwMode="auto">
          <a:xfrm>
            <a:off x="5486400" y="4800600"/>
            <a:ext cx="3237579" cy="1319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212928"/>
            <a:ext cx="245745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3680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Setting up input pages (1)</a:t>
            </a:r>
            <a:endParaRPr lang="en-US" dirty="0"/>
          </a:p>
        </p:txBody>
      </p:sp>
      <p:sp>
        <p:nvSpPr>
          <p:cNvPr id="3" name="Content Placeholder 2"/>
          <p:cNvSpPr>
            <a:spLocks noGrp="1"/>
          </p:cNvSpPr>
          <p:nvPr>
            <p:ph idx="1"/>
          </p:nvPr>
        </p:nvSpPr>
        <p:spPr>
          <a:xfrm>
            <a:off x="381000" y="1143000"/>
            <a:ext cx="8229600" cy="4525963"/>
          </a:xfrm>
        </p:spPr>
        <p:txBody>
          <a:bodyPr>
            <a:normAutofit fontScale="55000" lnSpcReduction="20000"/>
          </a:bodyPr>
          <a:lstStyle/>
          <a:p>
            <a:r>
              <a:rPr lang="en-US" dirty="0" smtClean="0"/>
              <a:t>Easy for basic pages:</a:t>
            </a:r>
          </a:p>
          <a:p>
            <a:endParaRPr lang="en-US" dirty="0"/>
          </a:p>
          <a:p>
            <a:pPr lvl="1"/>
            <a:endParaRPr lang="en-US" dirty="0" smtClean="0"/>
          </a:p>
          <a:p>
            <a:pPr lvl="1"/>
            <a:r>
              <a:rPr lang="en-US" sz="2600" dirty="0" smtClean="0"/>
              <a:t>Make sure to use the double brackets [[ ]]</a:t>
            </a:r>
          </a:p>
          <a:p>
            <a:pPr lvl="1"/>
            <a:r>
              <a:rPr lang="en-US" sz="2600" dirty="0" smtClean="0"/>
              <a:t>‘sidebar’ is the name shown on the navigation bar in SAM</a:t>
            </a:r>
          </a:p>
          <a:p>
            <a:pPr lvl="1"/>
            <a:r>
              <a:rPr lang="en-US" sz="2600" dirty="0" smtClean="0"/>
              <a:t>‘help’ is the context ID for the help system</a:t>
            </a:r>
          </a:p>
          <a:p>
            <a:endParaRPr lang="en-US" dirty="0" smtClean="0"/>
          </a:p>
          <a:p>
            <a:r>
              <a:rPr lang="en-US" dirty="0" smtClean="0"/>
              <a:t>For stacked pages, add the names in a list</a:t>
            </a:r>
          </a:p>
          <a:p>
            <a:endParaRPr lang="en-US" dirty="0" smtClean="0"/>
          </a:p>
          <a:p>
            <a:endParaRPr lang="en-US" dirty="0" smtClean="0"/>
          </a:p>
          <a:p>
            <a:r>
              <a:rPr lang="en-US" dirty="0" smtClean="0"/>
              <a:t>For stacked + collapsible pages, as above, unless it’s collapsible, in which case create a table { } with these fields</a:t>
            </a:r>
          </a:p>
          <a:p>
            <a:pPr lvl="1"/>
            <a:r>
              <a:rPr lang="en-US" dirty="0" smtClean="0"/>
              <a:t>‘name’ is file name of the UI page</a:t>
            </a:r>
          </a:p>
          <a:p>
            <a:pPr lvl="1"/>
            <a:r>
              <a:rPr lang="en-US" dirty="0" smtClean="0"/>
              <a:t>‘caption’ is what’s shown on the +/- widget</a:t>
            </a:r>
          </a:p>
          <a:p>
            <a:pPr lvl="1"/>
            <a:r>
              <a:rPr lang="en-US" dirty="0" smtClean="0"/>
              <a:t>‘collapsible’=true means it can be shown/hidden</a:t>
            </a:r>
          </a:p>
          <a:p>
            <a:pPr lvl="1"/>
            <a:r>
              <a:rPr lang="en-US" dirty="0" smtClean="0"/>
              <a:t>‘</a:t>
            </a:r>
            <a:r>
              <a:rPr lang="en-US" dirty="0" err="1" smtClean="0"/>
              <a:t>collapsible_var</a:t>
            </a:r>
            <a:r>
              <a:rPr lang="en-US" dirty="0" smtClean="0"/>
              <a:t>’ is the name of the variable that should be created to govern whether the page is shown or not.  It is a numeric </a:t>
            </a:r>
            <a:r>
              <a:rPr lang="en-US" dirty="0" err="1" smtClean="0"/>
              <a:t>boolean</a:t>
            </a:r>
            <a:r>
              <a:rPr lang="en-US" dirty="0" smtClean="0"/>
              <a:t> variable (true=shown, false=hidden)</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986" y="1671637"/>
            <a:ext cx="59531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19" y="5486400"/>
            <a:ext cx="8953500" cy="965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352800"/>
            <a:ext cx="63436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903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input pages (2)</a:t>
            </a:r>
            <a:endParaRPr lang="en-US" dirty="0"/>
          </a:p>
        </p:txBody>
      </p:sp>
      <p:sp>
        <p:nvSpPr>
          <p:cNvPr id="3" name="Content Placeholder 2"/>
          <p:cNvSpPr>
            <a:spLocks noGrp="1"/>
          </p:cNvSpPr>
          <p:nvPr>
            <p:ph idx="1"/>
          </p:nvPr>
        </p:nvSpPr>
        <p:spPr/>
        <p:txBody>
          <a:bodyPr>
            <a:normAutofit/>
          </a:bodyPr>
          <a:lstStyle/>
          <a:p>
            <a:r>
              <a:rPr lang="en-US" sz="2400" dirty="0" smtClean="0"/>
              <a:t>Exclusive pages (i.e. inverter selection)</a:t>
            </a:r>
          </a:p>
          <a:p>
            <a:pPr lvl="1"/>
            <a:r>
              <a:rPr lang="en-US" sz="2000" dirty="0" smtClean="0"/>
              <a:t>Each set of exclusive pages goes in a bracket [ ] in the top-level bracket list, per below.</a:t>
            </a:r>
          </a:p>
          <a:p>
            <a:pPr lvl="1"/>
            <a:r>
              <a:rPr lang="en-US" sz="2000" dirty="0" smtClean="0"/>
              <a:t>For the </a:t>
            </a:r>
            <a:r>
              <a:rPr lang="en-US" sz="2000" dirty="0" err="1" smtClean="0"/>
              <a:t>toplevel</a:t>
            </a:r>
            <a:r>
              <a:rPr lang="en-US" sz="2000" dirty="0" smtClean="0"/>
              <a:t> page options, set up an ‘</a:t>
            </a:r>
            <a:r>
              <a:rPr lang="en-US" sz="2000" dirty="0" err="1" smtClean="0"/>
              <a:t>exclusive_var</a:t>
            </a:r>
            <a:r>
              <a:rPr lang="en-US" sz="2000" dirty="0" smtClean="0"/>
              <a:t>’ that is internally set to which of the exclusive pages is shown.  It is an integer, zero indexed.  For example, </a:t>
            </a:r>
            <a:r>
              <a:rPr lang="en-US" sz="2000" dirty="0" err="1" smtClean="0"/>
              <a:t>pv.inv.model_type</a:t>
            </a:r>
            <a:r>
              <a:rPr lang="en-US" sz="2000" dirty="0" smtClean="0"/>
              <a:t>=2 means that the inverter part load curve option is active</a:t>
            </a:r>
          </a:p>
          <a:p>
            <a:pPr lvl="1"/>
            <a:endParaRPr lang="en-US" sz="2000" dirty="0" smtClean="0"/>
          </a:p>
          <a:p>
            <a:pPr lvl="1"/>
            <a:endParaRPr lang="en-US" sz="2000" dirty="0"/>
          </a:p>
          <a:p>
            <a:r>
              <a:rPr lang="en-US" sz="2400" dirty="0" smtClean="0"/>
              <a:t>Exclusive pages, with collapsible sub panes</a:t>
            </a:r>
          </a:p>
          <a:p>
            <a:pPr lvl="1"/>
            <a:r>
              <a:rPr lang="en-US" sz="2000" dirty="0" smtClean="0"/>
              <a:t>Same as above, but a collapsible page is done in { } with the options on the previous slide</a:t>
            </a: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7" y="4038600"/>
            <a:ext cx="71342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867400"/>
            <a:ext cx="9144000" cy="662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779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27" y="0"/>
            <a:ext cx="8229600" cy="685800"/>
          </a:xfrm>
        </p:spPr>
        <p:txBody>
          <a:bodyPr>
            <a:normAutofit fontScale="90000"/>
          </a:bodyPr>
          <a:lstStyle/>
          <a:p>
            <a:r>
              <a:rPr lang="en-US" dirty="0" smtClean="0"/>
              <a:t>Creating the UI</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671691"/>
            <a:ext cx="5422991" cy="4571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99505" y="671691"/>
            <a:ext cx="2895600" cy="5632311"/>
          </a:xfrm>
          <a:prstGeom prst="rect">
            <a:avLst/>
          </a:prstGeom>
          <a:noFill/>
        </p:spPr>
        <p:txBody>
          <a:bodyPr wrap="square" rtlCol="0">
            <a:spAutoFit/>
          </a:bodyPr>
          <a:lstStyle/>
          <a:p>
            <a:r>
              <a:rPr lang="en-US" dirty="0" smtClean="0"/>
              <a:t>To create a new form, click “Add” on the top bar.  To edit an existing form, click on it in the list.  Then, right click on the new form to create/edit/delete UI widgets.  When a widget it selected, it’s properties are shown on the bottom left</a:t>
            </a:r>
          </a:p>
          <a:p>
            <a:endParaRPr lang="en-US" dirty="0"/>
          </a:p>
          <a:p>
            <a:r>
              <a:rPr lang="en-US" dirty="0" smtClean="0"/>
              <a:t>Each form is associated with variables (right hand side).  For a widget and variable to interact, they must have identical names.  If a variable is associated with a widget, the variable’s label and units are drawn automatically on the form.</a:t>
            </a:r>
          </a:p>
          <a:p>
            <a:endParaRPr lang="en-US" dirty="0"/>
          </a:p>
        </p:txBody>
      </p:sp>
      <p:sp>
        <p:nvSpPr>
          <p:cNvPr id="6" name="TextBox 5"/>
          <p:cNvSpPr txBox="1"/>
          <p:nvPr/>
        </p:nvSpPr>
        <p:spPr>
          <a:xfrm>
            <a:off x="3048000" y="5288339"/>
            <a:ext cx="6056233" cy="1754326"/>
          </a:xfrm>
          <a:prstGeom prst="rect">
            <a:avLst/>
          </a:prstGeom>
          <a:noFill/>
        </p:spPr>
        <p:txBody>
          <a:bodyPr wrap="square" rtlCol="0">
            <a:spAutoFit/>
          </a:bodyPr>
          <a:lstStyle/>
          <a:p>
            <a:r>
              <a:rPr lang="en-US" dirty="0" smtClean="0"/>
              <a:t>Callbacks are scripts that run to handle things like:</a:t>
            </a:r>
          </a:p>
          <a:p>
            <a:pPr marL="285750" indent="-285750">
              <a:buFontTx/>
              <a:buChar char="-"/>
            </a:pPr>
            <a:r>
              <a:rPr lang="en-US" dirty="0" smtClean="0"/>
              <a:t>User clicks on a button on the UI to download a weather file</a:t>
            </a:r>
          </a:p>
          <a:p>
            <a:pPr marL="285750" indent="-285750">
              <a:buFontTx/>
              <a:buChar char="-"/>
            </a:pPr>
            <a:r>
              <a:rPr lang="en-US" dirty="0" smtClean="0"/>
              <a:t>A variable changes, and a plot needs to be redrawn</a:t>
            </a:r>
          </a:p>
          <a:p>
            <a:pPr marL="285750" indent="-285750">
              <a:buFontTx/>
              <a:buChar char="-"/>
            </a:pPr>
            <a:r>
              <a:rPr lang="en-US" dirty="0" smtClean="0"/>
              <a:t>A variable changes, and other inputs need to be enabled/disabled</a:t>
            </a:r>
          </a:p>
          <a:p>
            <a:endParaRPr lang="en-US" dirty="0"/>
          </a:p>
        </p:txBody>
      </p:sp>
    </p:spTree>
    <p:extLst>
      <p:ext uri="{BB962C8B-B14F-4D97-AF65-F5344CB8AC3E}">
        <p14:creationId xmlns:p14="http://schemas.microsoft.com/office/powerpoint/2010/main" val="3480184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116" y="0"/>
            <a:ext cx="8229600" cy="1143000"/>
          </a:xfrm>
        </p:spPr>
        <p:txBody>
          <a:bodyPr/>
          <a:lstStyle/>
          <a:p>
            <a:r>
              <a:rPr lang="en-US" dirty="0" smtClean="0"/>
              <a:t>Working with variables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27" y="990600"/>
            <a:ext cx="79343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78452" y="1348800"/>
            <a:ext cx="7620000" cy="5509200"/>
          </a:xfrm>
          <a:prstGeom prst="rect">
            <a:avLst/>
          </a:prstGeom>
          <a:noFill/>
        </p:spPr>
        <p:txBody>
          <a:bodyPr wrap="square" rtlCol="0">
            <a:spAutoFit/>
          </a:bodyPr>
          <a:lstStyle/>
          <a:p>
            <a:r>
              <a:rPr lang="en-US" sz="1600" dirty="0" smtClean="0"/>
              <a:t>Remap: opens a dialog that helps you change the name of multiple variables in both the UI, variable table, callback, and script of the active UI form.  On the second tab, an SSC variable table is loaded so you can easily remember what the names are.  On the third tab, SAM loads VTL (variable translation layer) files to help migrate Arch-2 names to Arch-3/SSC. </a:t>
            </a:r>
          </a:p>
          <a:p>
            <a:endParaRPr lang="en-US" sz="1600" dirty="0"/>
          </a:p>
          <a:p>
            <a:r>
              <a:rPr lang="en-US" sz="1600" dirty="0" smtClean="0"/>
              <a:t>Sync: Suppose you create a bunch of new input widgets, and you’ve assigned them appropriate names, click sync, and the associated variables will be created automatically with appropriate data types.</a:t>
            </a:r>
          </a:p>
          <a:p>
            <a:endParaRPr lang="en-US" sz="1600" dirty="0"/>
          </a:p>
          <a:p>
            <a:r>
              <a:rPr lang="en-US" sz="1600" dirty="0" smtClean="0"/>
              <a:t>Add/Delete:  create or remove a variable from the table.  Delete will remove the selected one as well as any checked variables</a:t>
            </a:r>
          </a:p>
          <a:p>
            <a:endParaRPr lang="en-US" sz="1600" dirty="0"/>
          </a:p>
          <a:p>
            <a:r>
              <a:rPr lang="en-US" sz="1600" dirty="0" err="1" smtClean="0"/>
              <a:t>Chk</a:t>
            </a:r>
            <a:r>
              <a:rPr lang="en-US" sz="1600" dirty="0" smtClean="0"/>
              <a:t> all/none: check/uncheck each variable in the list (used for delete/store commands)</a:t>
            </a:r>
          </a:p>
          <a:p>
            <a:endParaRPr lang="en-US" sz="1600" dirty="0"/>
          </a:p>
          <a:p>
            <a:r>
              <a:rPr lang="en-US" sz="1600" dirty="0" err="1" smtClean="0"/>
              <a:t>Chk</a:t>
            </a:r>
            <a:r>
              <a:rPr lang="en-US" sz="1600" dirty="0" smtClean="0"/>
              <a:t> </a:t>
            </a:r>
            <a:r>
              <a:rPr lang="en-US" sz="1600" dirty="0" err="1" smtClean="0"/>
              <a:t>sel</a:t>
            </a:r>
            <a:r>
              <a:rPr lang="en-US" sz="1600" dirty="0" smtClean="0"/>
              <a:t>:  Select multiple widgets on the UI form, and those with associated variables will be checked.</a:t>
            </a:r>
          </a:p>
          <a:p>
            <a:endParaRPr lang="en-US" sz="1600" dirty="0"/>
          </a:p>
          <a:p>
            <a:r>
              <a:rPr lang="en-US" sz="1600" dirty="0" smtClean="0"/>
              <a:t>Store:  Save the checked variables to a “clipboard”</a:t>
            </a:r>
          </a:p>
          <a:p>
            <a:r>
              <a:rPr lang="en-US" sz="1600" dirty="0" smtClean="0"/>
              <a:t>Load: Load the variables currently stored in the “clipboard”.  </a:t>
            </a:r>
          </a:p>
          <a:p>
            <a:r>
              <a:rPr lang="en-US" sz="1600" dirty="0"/>
              <a:t>	</a:t>
            </a:r>
            <a:r>
              <a:rPr lang="en-US" sz="1600" dirty="0" smtClean="0"/>
              <a:t>Store/Load are useful for moving variables from one UI page to another 	(like when I moved a lot of PV variables from some pages to </a:t>
            </a:r>
            <a:r>
              <a:rPr lang="en-US" sz="1600" dirty="0"/>
              <a:t>o</a:t>
            </a:r>
            <a:r>
              <a:rPr lang="en-US" sz="1600" dirty="0" smtClean="0"/>
              <a:t>ther pages)</a:t>
            </a:r>
            <a:endParaRPr lang="en-US" sz="1600" dirty="0"/>
          </a:p>
        </p:txBody>
      </p:sp>
    </p:spTree>
    <p:extLst>
      <p:ext uri="{BB962C8B-B14F-4D97-AF65-F5344CB8AC3E}">
        <p14:creationId xmlns:p14="http://schemas.microsoft.com/office/powerpoint/2010/main" val="612115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Variable properties</a:t>
            </a:r>
            <a:endParaRPr lang="en-US" dirty="0"/>
          </a:p>
        </p:txBody>
      </p:sp>
      <p:sp>
        <p:nvSpPr>
          <p:cNvPr id="3" name="Content Placeholder 2"/>
          <p:cNvSpPr>
            <a:spLocks noGrp="1"/>
          </p:cNvSpPr>
          <p:nvPr>
            <p:ph idx="1"/>
          </p:nvPr>
        </p:nvSpPr>
        <p:spPr>
          <a:xfrm>
            <a:off x="3200400" y="1600200"/>
            <a:ext cx="5486400" cy="4525963"/>
          </a:xfrm>
        </p:spPr>
        <p:txBody>
          <a:bodyPr>
            <a:normAutofit fontScale="47500" lnSpcReduction="20000"/>
          </a:bodyPr>
          <a:lstStyle/>
          <a:p>
            <a:r>
              <a:rPr lang="en-US" dirty="0" smtClean="0"/>
              <a:t>Name: internal name of variable used in equations, widgets, SSC, everywhere</a:t>
            </a:r>
          </a:p>
          <a:p>
            <a:r>
              <a:rPr lang="en-US" dirty="0" smtClean="0"/>
              <a:t>Data type: Number, Array, Matrix, String, Table</a:t>
            </a:r>
          </a:p>
          <a:p>
            <a:r>
              <a:rPr lang="en-US" dirty="0" smtClean="0"/>
              <a:t>Label/Units: self explanatory</a:t>
            </a:r>
          </a:p>
          <a:p>
            <a:r>
              <a:rPr lang="en-US" dirty="0" smtClean="0"/>
              <a:t>Group: when you go to a parametric and you select variables, this is the grouping in the tree.  Same as ‘Context’ in Arch-2</a:t>
            </a:r>
          </a:p>
          <a:p>
            <a:r>
              <a:rPr lang="en-US" dirty="0" smtClean="0"/>
              <a:t>Index Labels: for integer variables in a fixed domain (i.e. tracking mode is 0=fixed,1=1axis,2=2axis,3=</a:t>
            </a:r>
            <a:r>
              <a:rPr lang="en-US" dirty="0" err="1" smtClean="0"/>
              <a:t>aziaxis</a:t>
            </a:r>
            <a:r>
              <a:rPr lang="en-US" dirty="0" smtClean="0"/>
              <a:t>), list the option names as a comma separated list.</a:t>
            </a:r>
          </a:p>
          <a:p>
            <a:r>
              <a:rPr lang="en-US" dirty="0" smtClean="0"/>
              <a:t>Default value: this is the “internal” default value.  Good to set a reasonable value.  These will be overridden by configuration-specific defaults stored elsewhere, but it’s good to have a reasonable value here when developing a new form and testing it before the configuration defaults have been established</a:t>
            </a:r>
          </a:p>
          <a:p>
            <a:r>
              <a:rPr lang="en-US" dirty="0" smtClean="0"/>
              <a:t>Parametric? – do we allow this variable to be parameterized</a:t>
            </a:r>
          </a:p>
          <a:p>
            <a:r>
              <a:rPr lang="en-US" dirty="0" smtClean="0"/>
              <a:t>Indicator? – disable user input and show as grayed out read only</a:t>
            </a:r>
          </a:p>
          <a:p>
            <a:r>
              <a:rPr lang="en-US" dirty="0" smtClean="0"/>
              <a:t>Calculated? – is this variable’s value calculated by an equation</a:t>
            </a:r>
          </a:p>
          <a:p>
            <a:r>
              <a:rPr lang="en-US" dirty="0" smtClean="0"/>
              <a:t>Library? – does this variable store the name/selection of library entry.  More details on this flag on the “Library” slide</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2458796" cy="659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338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Renaming variables via ‘Remap’</a:t>
            </a:r>
            <a:endParaRPr lang="en-US" dirty="0"/>
          </a:p>
        </p:txBody>
      </p:sp>
      <p:sp>
        <p:nvSpPr>
          <p:cNvPr id="3" name="Content Placeholder 2"/>
          <p:cNvSpPr>
            <a:spLocks noGrp="1"/>
          </p:cNvSpPr>
          <p:nvPr>
            <p:ph idx="1"/>
          </p:nvPr>
        </p:nvSpPr>
        <p:spPr>
          <a:xfrm>
            <a:off x="457200" y="1600200"/>
            <a:ext cx="3352800" cy="5105400"/>
          </a:xfrm>
        </p:spPr>
        <p:txBody>
          <a:bodyPr>
            <a:normAutofit fontScale="47500" lnSpcReduction="20000"/>
          </a:bodyPr>
          <a:lstStyle/>
          <a:p>
            <a:r>
              <a:rPr lang="en-US" dirty="0" smtClean="0"/>
              <a:t>All variables on the current form/</a:t>
            </a:r>
            <a:r>
              <a:rPr lang="en-US" dirty="0" err="1" smtClean="0"/>
              <a:t>vartable</a:t>
            </a:r>
            <a:r>
              <a:rPr lang="en-US" dirty="0" smtClean="0"/>
              <a:t> are loaded.  You can just type the new names into the grid, and click ‘apply changes’.  The UI widgets are renamed, so are the variable table, and find/replace is done in the callbacks and equations to rename the variables.  If you leave a ‘new name’ blank, that variable will not be renamed. </a:t>
            </a:r>
          </a:p>
          <a:p>
            <a:r>
              <a:rPr lang="en-US" dirty="0" smtClean="0"/>
              <a:t>‘Read’/’Write’ loads/saves the table as a CSV file of your choice</a:t>
            </a:r>
          </a:p>
          <a:p>
            <a:r>
              <a:rPr lang="en-US" dirty="0" smtClean="0"/>
              <a:t>‘Reload’ rescans the current form for variables</a:t>
            </a:r>
          </a:p>
          <a:p>
            <a:r>
              <a:rPr lang="en-US" dirty="0" smtClean="0"/>
              <a:t>‘Apply VTL’ uses the VTL in the third tab to try to automatically find new names for the old ones, and fills in the second column.  Variables it found are highlighted in pink.  As shown, the ‘</a:t>
            </a:r>
            <a:r>
              <a:rPr lang="en-US" dirty="0" err="1" smtClean="0"/>
              <a:t>pvwatts.shading</a:t>
            </a:r>
            <a:r>
              <a:rPr lang="en-US" dirty="0" smtClean="0"/>
              <a:t>’ variable could not be found in the VTL, so you have to do that one manually.  Check the SSC modules tab to see what the right variable name is.</a:t>
            </a: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676400"/>
            <a:ext cx="4732712"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9743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2583</Words>
  <Application>Microsoft Office PowerPoint</Application>
  <PresentationFormat>On-screen Show (4:3)</PresentationFormat>
  <Paragraphs>149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SAM “Arch-3” Quick How-To</vt:lpstr>
      <vt:lpstr>Key differences relative to Arch-2</vt:lpstr>
      <vt:lpstr>Example process for importing technology from Arch-2</vt:lpstr>
      <vt:lpstr>Setting up input pages (1)</vt:lpstr>
      <vt:lpstr>Setting up input pages (2)</vt:lpstr>
      <vt:lpstr>Creating the UI</vt:lpstr>
      <vt:lpstr>Working with variables</vt:lpstr>
      <vt:lpstr>Variable properties</vt:lpstr>
      <vt:lpstr>Renaming variables via ‘Remap’</vt:lpstr>
      <vt:lpstr>Callbacks</vt:lpstr>
      <vt:lpstr>Equations (1)</vt:lpstr>
      <vt:lpstr>Equations (2)</vt:lpstr>
      <vt:lpstr>Libraries</vt:lpstr>
      <vt:lpstr>Weather Data</vt:lpstr>
      <vt:lpstr>Testing a simulation</vt:lpstr>
      <vt:lpstr>Tables and SSC</vt:lpstr>
      <vt:lpstr>Good luck!</vt:lpstr>
    </vt:vector>
  </TitlesOfParts>
  <Company>NREL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 “Arch-3” Quick How-To</dc:title>
  <dc:creator>Aron Dobos</dc:creator>
  <cp:lastModifiedBy>Aron Dobos</cp:lastModifiedBy>
  <cp:revision>15</cp:revision>
  <dcterms:created xsi:type="dcterms:W3CDTF">2014-01-23T17:03:54Z</dcterms:created>
  <dcterms:modified xsi:type="dcterms:W3CDTF">2014-02-20T17:51:52Z</dcterms:modified>
</cp:coreProperties>
</file>