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1" r:id="rId16"/>
    <p:sldId id="270" r:id="rId17"/>
    <p:sldId id="272" r:id="rId18"/>
    <p:sldId id="273" r:id="rId19"/>
    <p:sldId id="275" r:id="rId20"/>
    <p:sldId id="274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068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95D5-388A-4CEB-A3AD-B1D59E6430D9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95D5-388A-4CEB-A3AD-B1D59E6430D9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2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95D5-388A-4CEB-A3AD-B1D59E6430D9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8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95D5-388A-4CEB-A3AD-B1D59E6430D9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95D5-388A-4CEB-A3AD-B1D59E6430D9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9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95D5-388A-4CEB-A3AD-B1D59E6430D9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2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95D5-388A-4CEB-A3AD-B1D59E6430D9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95D5-388A-4CEB-A3AD-B1D59E6430D9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8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95D5-388A-4CEB-A3AD-B1D59E6430D9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3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95D5-388A-4CEB-A3AD-B1D59E6430D9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1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95D5-388A-4CEB-A3AD-B1D59E6430D9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2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95D5-388A-4CEB-A3AD-B1D59E6430D9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A9636-679D-4E6C-A2C5-0D226231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ge.com/en/myhome/saveenergymoney/plans/tiers/index.p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ge.com/en/myhome/myaccount/explanationofbill/etoub/3/index.p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ge.com/en/myhome/saveenergymoney/plans/tou/index.pag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ge.com/en/myhome/saveenergymoney/plans/tou/index.p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Tiered TOU Rates and Net Metering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Development Notes for March 2016 Version of SAM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Example: Consumption and price for one month for rate structure with 2 Tiers and 3 TOU Periods</a:t>
            </a:r>
            <a:endParaRPr lang="en-US" sz="32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914400" y="2590800"/>
            <a:ext cx="0" cy="3124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62000" y="5562600"/>
            <a:ext cx="3505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9062" y="260246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$/kWh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72181" y="563880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kWh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61723" y="5621656"/>
            <a:ext cx="1503485" cy="45719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23335" y="5621655"/>
            <a:ext cx="838200" cy="4571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23053" y="5621656"/>
            <a:ext cx="260558" cy="45719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40776" y="4962525"/>
            <a:ext cx="968029" cy="56482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31808" y="4393890"/>
            <a:ext cx="502612" cy="1130610"/>
          </a:xfrm>
          <a:prstGeom prst="rect">
            <a:avLst/>
          </a:prstGeom>
          <a:pattFill prst="wdDn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0502" y="4686301"/>
            <a:ext cx="648114" cy="838016"/>
          </a:xfrm>
          <a:prstGeom prst="rect">
            <a:avLst/>
          </a:prstGeom>
          <a:pattFill prst="dkHorz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42840" y="3248025"/>
            <a:ext cx="218695" cy="2280877"/>
          </a:xfrm>
          <a:prstGeom prst="rect">
            <a:avLst/>
          </a:prstGeom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88581" y="4374174"/>
            <a:ext cx="181470" cy="1162566"/>
          </a:xfrm>
          <a:prstGeom prst="rect">
            <a:avLst/>
          </a:prstGeom>
          <a:pattFill prst="dkHorz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95042" y="2680165"/>
            <a:ext cx="88569" cy="2858262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36945" y="2670640"/>
            <a:ext cx="0" cy="30560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84545" y="5562600"/>
            <a:ext cx="3505200" cy="0"/>
          </a:xfrm>
          <a:prstGeom prst="straightConnector1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4335972" y="271093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$/kWh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994726" y="56504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kWh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63255" y="4331622"/>
            <a:ext cx="725158" cy="1201616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910772" y="3502947"/>
            <a:ext cx="451928" cy="2033954"/>
          </a:xfrm>
          <a:prstGeom prst="rect">
            <a:avLst/>
          </a:prstGeom>
          <a:pattFill prst="dkHorz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91275" y="3248024"/>
            <a:ext cx="247244" cy="2288143"/>
          </a:xfrm>
          <a:prstGeom prst="rect">
            <a:avLst/>
          </a:prstGeom>
          <a:pattFill prst="dkHorz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657975" y="4111439"/>
            <a:ext cx="683131" cy="1428394"/>
          </a:xfrm>
          <a:prstGeom prst="rect">
            <a:avLst/>
          </a:prstGeom>
          <a:pattFill prst="wdDn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76729" y="3059668"/>
            <a:ext cx="167071" cy="2474303"/>
          </a:xfrm>
          <a:prstGeom prst="rect">
            <a:avLst/>
          </a:prstGeom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158633" y="5603760"/>
            <a:ext cx="1465709" cy="122719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59168" y="5603760"/>
            <a:ext cx="977985" cy="12271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43985" y="6411992"/>
            <a:ext cx="274320" cy="27432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73348" y="6411992"/>
            <a:ext cx="274320" cy="27432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48200" y="6357104"/>
            <a:ext cx="274320" cy="2743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43600" y="6357104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91030" y="6345079"/>
            <a:ext cx="274320" cy="27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6287" y="636460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Tier 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104140" y="637198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Tier 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886203" y="6305788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181603" y="631698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529033" y="631698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Period 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36310" y="1440418"/>
            <a:ext cx="399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California: Tiers accumulate over month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24909" y="1440418"/>
            <a:ext cx="379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SAM: Tiers accumulate within periods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7572375" y="2883932"/>
            <a:ext cx="60852" cy="2649306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08946" y="1764268"/>
            <a:ext cx="393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For each month, tally kWh per period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08946" y="2133600"/>
            <a:ext cx="352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For each period, tally kWh by tier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08945" y="2526268"/>
            <a:ext cx="241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Assign price to blocks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80532" y="1752600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For each month, tally kWh per tier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280532" y="2121932"/>
            <a:ext cx="398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For each tier, allocate kWh to periods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80531" y="2514600"/>
            <a:ext cx="241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Assign price to blocks</a:t>
            </a:r>
          </a:p>
        </p:txBody>
      </p:sp>
    </p:spTree>
    <p:extLst>
      <p:ext uri="{BB962C8B-B14F-4D97-AF65-F5344CB8AC3E}">
        <p14:creationId xmlns:p14="http://schemas.microsoft.com/office/powerpoint/2010/main" val="14291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092507" y="5088987"/>
            <a:ext cx="4394143" cy="302163"/>
            <a:chOff x="93869" y="3886198"/>
            <a:chExt cx="4394143" cy="302163"/>
          </a:xfrm>
        </p:grpSpPr>
        <p:sp>
          <p:nvSpPr>
            <p:cNvPr id="33" name="Rectangle 32"/>
            <p:cNvSpPr/>
            <p:nvPr/>
          </p:nvSpPr>
          <p:spPr>
            <a:xfrm>
              <a:off x="93869" y="3886199"/>
              <a:ext cx="1550825" cy="286563"/>
            </a:xfrm>
            <a:prstGeom prst="rect">
              <a:avLst/>
            </a:prstGeom>
            <a:pattFill prst="dkHorz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81547" y="3886199"/>
              <a:ext cx="805207" cy="282560"/>
            </a:xfrm>
            <a:prstGeom prst="rect">
              <a:avLst/>
            </a:prstGeom>
            <a:pattFill prst="wdDn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44558" y="3886199"/>
              <a:ext cx="1038307" cy="282302"/>
            </a:xfrm>
            <a:prstGeom prst="rect">
              <a:avLst/>
            </a:prstGeom>
            <a:pattFill prst="dk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21673" y="3886198"/>
              <a:ext cx="350359" cy="288755"/>
            </a:xfrm>
            <a:prstGeom prst="rect">
              <a:avLst/>
            </a:prstGeom>
            <a:pattFill prst="wdDnDiag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15361" y="3886199"/>
              <a:ext cx="290723" cy="299788"/>
            </a:xfrm>
            <a:prstGeom prst="rect">
              <a:avLst/>
            </a:prstGeom>
            <a:pattFill prst="dkHorz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46121" y="3886199"/>
              <a:ext cx="141891" cy="302162"/>
            </a:xfrm>
            <a:prstGeom prst="rect">
              <a:avLst/>
            </a:prstGeom>
            <a:pattFill prst="wdDn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SAM: Tiers accumulate within periods</a:t>
            </a:r>
            <a:br>
              <a:rPr lang="en-US" b="1" dirty="0"/>
            </a:b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045651" y="1219200"/>
            <a:ext cx="0" cy="43975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801499" y="5402209"/>
            <a:ext cx="561548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63461" y="1235623"/>
            <a:ext cx="1317939" cy="519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$/kWh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76343" y="5334000"/>
            <a:ext cx="986657" cy="519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kWh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1464" y="5485334"/>
            <a:ext cx="2408650" cy="64353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23236" y="5485333"/>
            <a:ext cx="1342834" cy="6435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64624" y="5485334"/>
            <a:ext cx="417425" cy="64353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087906" y="1344987"/>
            <a:ext cx="4394143" cy="4023196"/>
            <a:chOff x="3087906" y="1344987"/>
            <a:chExt cx="4394143" cy="4023196"/>
          </a:xfrm>
        </p:grpSpPr>
        <p:sp>
          <p:nvSpPr>
            <p:cNvPr id="10" name="Rectangle 9"/>
            <p:cNvSpPr/>
            <p:nvPr/>
          </p:nvSpPr>
          <p:spPr>
            <a:xfrm>
              <a:off x="3087906" y="4557563"/>
              <a:ext cx="1550825" cy="795022"/>
            </a:xfrm>
            <a:prstGeom prst="rect">
              <a:avLst/>
            </a:prstGeom>
            <a:pattFill prst="dkHorz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75584" y="3757171"/>
              <a:ext cx="805207" cy="1591410"/>
            </a:xfrm>
            <a:prstGeom prst="rect">
              <a:avLst/>
            </a:prstGeom>
            <a:pattFill prst="wdDn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38595" y="4168759"/>
              <a:ext cx="1038307" cy="1179564"/>
            </a:xfrm>
            <a:prstGeom prst="rect">
              <a:avLst/>
            </a:prstGeom>
            <a:pattFill prst="dk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15710" y="2144288"/>
              <a:ext cx="350359" cy="3210488"/>
            </a:xfrm>
            <a:prstGeom prst="rect">
              <a:avLst/>
            </a:prstGeom>
            <a:pattFill prst="wdDnDiag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09398" y="3729419"/>
              <a:ext cx="290723" cy="1636390"/>
            </a:xfrm>
            <a:prstGeom prst="rect">
              <a:avLst/>
            </a:prstGeom>
            <a:pattFill prst="dkHorz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40158" y="1344987"/>
              <a:ext cx="141891" cy="4023196"/>
            </a:xfrm>
            <a:prstGeom prst="rect">
              <a:avLst/>
            </a:prstGeom>
            <a:pattFill prst="wdDn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43985" y="6411992"/>
            <a:ext cx="274320" cy="27432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3348" y="6411992"/>
            <a:ext cx="274320" cy="27432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48200" y="6357104"/>
            <a:ext cx="274320" cy="2743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43600" y="6357104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91030" y="6345079"/>
            <a:ext cx="274320" cy="27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4801" y="2602468"/>
            <a:ext cx="2668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 For each month, tally kWh per period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1" y="2971800"/>
            <a:ext cx="2408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 For each period, tally kWh by tier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" y="3364468"/>
            <a:ext cx="167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 Assign price to blocks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6287" y="636460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Tier 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04140" y="637198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Tier 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86203" y="6305788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81603" y="631698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29033" y="631698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Period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112545" y="5185112"/>
            <a:ext cx="4107405" cy="301288"/>
            <a:chOff x="535476" y="3886197"/>
            <a:chExt cx="4107405" cy="301288"/>
          </a:xfrm>
        </p:grpSpPr>
        <p:sp>
          <p:nvSpPr>
            <p:cNvPr id="30" name="Rectangle 29"/>
            <p:cNvSpPr/>
            <p:nvPr/>
          </p:nvSpPr>
          <p:spPr>
            <a:xfrm>
              <a:off x="535476" y="3886200"/>
              <a:ext cx="1205891" cy="291618"/>
            </a:xfrm>
            <a:prstGeom prst="rect">
              <a:avLst/>
            </a:prstGeom>
            <a:pattFill prst="dkHorz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78549" y="3886199"/>
              <a:ext cx="751527" cy="296989"/>
            </a:xfrm>
            <a:prstGeom prst="rect">
              <a:avLst/>
            </a:prstGeom>
            <a:pattFill prst="dk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77594" y="3886200"/>
              <a:ext cx="411151" cy="295912"/>
            </a:xfrm>
            <a:prstGeom prst="rect">
              <a:avLst/>
            </a:prstGeom>
            <a:pattFill prst="dkHorz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21099" y="3886198"/>
              <a:ext cx="1136003" cy="301287"/>
            </a:xfrm>
            <a:prstGeom prst="rect">
              <a:avLst/>
            </a:prstGeom>
            <a:pattFill prst="wdDn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16341" y="3886197"/>
              <a:ext cx="277828" cy="292695"/>
            </a:xfrm>
            <a:prstGeom prst="rect">
              <a:avLst/>
            </a:prstGeom>
            <a:pattFill prst="wdDnDiag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41688" y="3886199"/>
              <a:ext cx="101193" cy="291619"/>
            </a:xfrm>
            <a:prstGeom prst="rect">
              <a:avLst/>
            </a:prstGeom>
            <a:pattFill prst="wdDn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California: Tiers accumulate over </a:t>
            </a:r>
            <a:r>
              <a:rPr lang="en-US" b="1" dirty="0" smtClean="0"/>
              <a:t>month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3985" y="6411992"/>
            <a:ext cx="274320" cy="27432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3348" y="6411992"/>
            <a:ext cx="274320" cy="27432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200" y="6357104"/>
            <a:ext cx="274320" cy="2743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43600" y="6357104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91030" y="6345079"/>
            <a:ext cx="274320" cy="27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66287" y="636460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Tier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04140" y="637198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Tier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86203" y="6305788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81603" y="631698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29033" y="631698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Period 3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062734" y="1262948"/>
            <a:ext cx="0" cy="44795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809302" y="5502028"/>
            <a:ext cx="5828923" cy="0"/>
          </a:xfrm>
          <a:prstGeom prst="straightConnector1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1730767" y="1322012"/>
            <a:ext cx="1368033" cy="541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$/kWh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15041" y="5630826"/>
            <a:ext cx="1024159" cy="541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kWh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06486" y="3697641"/>
            <a:ext cx="1205891" cy="1761347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9559" y="2482957"/>
            <a:ext cx="751527" cy="2981402"/>
          </a:xfrm>
          <a:prstGeom prst="rect">
            <a:avLst/>
          </a:prstGeom>
          <a:pattFill prst="dkHorz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48604" y="2109286"/>
            <a:ext cx="411151" cy="3353996"/>
          </a:xfrm>
          <a:prstGeom prst="rect">
            <a:avLst/>
          </a:prstGeom>
          <a:pattFill prst="dkHorz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92109" y="3374894"/>
            <a:ext cx="1136003" cy="2093762"/>
          </a:xfrm>
          <a:prstGeom prst="rect">
            <a:avLst/>
          </a:prstGeom>
          <a:pattFill prst="wdDn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87351" y="1833191"/>
            <a:ext cx="277828" cy="3626872"/>
          </a:xfrm>
          <a:prstGeom prst="rect">
            <a:avLst/>
          </a:prstGeom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98800" y="5562361"/>
            <a:ext cx="2437380" cy="179883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093" y="5562361"/>
            <a:ext cx="1626327" cy="17988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2698" y="1575595"/>
            <a:ext cx="101193" cy="3883394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4869" y="1908640"/>
            <a:ext cx="2477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 For each month, tally kWh per tier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14869" y="2277972"/>
            <a:ext cx="2665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 For each tier, allocate kWh to periods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868" y="2670640"/>
            <a:ext cx="167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 Assign price to blocks</a:t>
            </a:r>
          </a:p>
        </p:txBody>
      </p:sp>
    </p:spTree>
    <p:extLst>
      <p:ext uri="{BB962C8B-B14F-4D97-AF65-F5344CB8AC3E}">
        <p14:creationId xmlns:p14="http://schemas.microsoft.com/office/powerpoint/2010/main" val="410422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5" grpId="0" animBg="1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Example: Consumption and price for one month for rate structure with 2 Tiers and 3 TOU Periods</a:t>
            </a:r>
            <a:endParaRPr lang="en-US" sz="32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914400" y="2590800"/>
            <a:ext cx="0" cy="3124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62000" y="5562600"/>
            <a:ext cx="3505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9062" y="260246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$/kWh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72181" y="563880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kWh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61723" y="5621656"/>
            <a:ext cx="1503485" cy="45719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23335" y="5621655"/>
            <a:ext cx="838200" cy="4571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23053" y="5621656"/>
            <a:ext cx="260558" cy="45719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40776" y="4962525"/>
            <a:ext cx="968029" cy="56482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31808" y="4393890"/>
            <a:ext cx="502612" cy="1130610"/>
          </a:xfrm>
          <a:prstGeom prst="rect">
            <a:avLst/>
          </a:prstGeom>
          <a:pattFill prst="wdDn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0502" y="4686301"/>
            <a:ext cx="648114" cy="838016"/>
          </a:xfrm>
          <a:prstGeom prst="rect">
            <a:avLst/>
          </a:prstGeom>
          <a:pattFill prst="dkHorz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42840" y="3248025"/>
            <a:ext cx="218695" cy="2280877"/>
          </a:xfrm>
          <a:prstGeom prst="rect">
            <a:avLst/>
          </a:prstGeom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88581" y="4374174"/>
            <a:ext cx="181470" cy="1162566"/>
          </a:xfrm>
          <a:prstGeom prst="rect">
            <a:avLst/>
          </a:prstGeom>
          <a:pattFill prst="dkHorz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95042" y="2680165"/>
            <a:ext cx="88569" cy="2858262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36945" y="2670640"/>
            <a:ext cx="0" cy="30560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84545" y="5562600"/>
            <a:ext cx="3505200" cy="0"/>
          </a:xfrm>
          <a:prstGeom prst="straightConnector1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4335972" y="271093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$/kWh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994726" y="56504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kWh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63255" y="4331622"/>
            <a:ext cx="725158" cy="1201616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910772" y="3502947"/>
            <a:ext cx="451928" cy="2033954"/>
          </a:xfrm>
          <a:prstGeom prst="rect">
            <a:avLst/>
          </a:prstGeom>
          <a:pattFill prst="dkHorz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91275" y="3248024"/>
            <a:ext cx="247244" cy="2288143"/>
          </a:xfrm>
          <a:prstGeom prst="rect">
            <a:avLst/>
          </a:prstGeom>
          <a:pattFill prst="dkHorz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657975" y="4111439"/>
            <a:ext cx="683131" cy="1428394"/>
          </a:xfrm>
          <a:prstGeom prst="rect">
            <a:avLst/>
          </a:prstGeom>
          <a:pattFill prst="wdDn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76729" y="3059668"/>
            <a:ext cx="167071" cy="2474303"/>
          </a:xfrm>
          <a:prstGeom prst="rect">
            <a:avLst/>
          </a:prstGeom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158633" y="5603760"/>
            <a:ext cx="1465709" cy="122719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59168" y="5603760"/>
            <a:ext cx="977985" cy="12271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43985" y="6411992"/>
            <a:ext cx="274320" cy="27432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73348" y="6411992"/>
            <a:ext cx="274320" cy="27432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48200" y="6357104"/>
            <a:ext cx="274320" cy="2743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43600" y="6357104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91030" y="6345079"/>
            <a:ext cx="274320" cy="27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6287" y="636460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Tier 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104140" y="637198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Tier 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886203" y="6305788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181603" y="631698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529033" y="631698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Period 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36310" y="1440418"/>
            <a:ext cx="399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California: Tiers accumulate over month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24909" y="1440418"/>
            <a:ext cx="379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SAM: Tiers accumulate within periods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7572375" y="2883932"/>
            <a:ext cx="60852" cy="2649306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08946" y="1764268"/>
            <a:ext cx="393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For each month, tally kWh per period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08946" y="2133600"/>
            <a:ext cx="352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For each period, tally kWh by tier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08945" y="2526268"/>
            <a:ext cx="241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Assign price to blocks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80532" y="1752600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For each month, tally kWh per tier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280532" y="2121932"/>
            <a:ext cx="398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For each tier, allocate kWh to periods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80531" y="2514600"/>
            <a:ext cx="241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Assign price to blocks</a:t>
            </a:r>
          </a:p>
        </p:txBody>
      </p:sp>
    </p:spTree>
    <p:extLst>
      <p:ext uri="{BB962C8B-B14F-4D97-AF65-F5344CB8AC3E}">
        <p14:creationId xmlns:p14="http://schemas.microsoft.com/office/powerpoint/2010/main" val="9355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Salt River Project E-61 (commercial) has 9 periods (but no tiers)</a:t>
            </a:r>
          </a:p>
          <a:p>
            <a:r>
              <a:rPr lang="en-US" dirty="0" smtClean="0"/>
              <a:t>Rocky Mountain Power (Utah) has tiers that accumulate monthly </a:t>
            </a:r>
          </a:p>
          <a:p>
            <a:r>
              <a:rPr lang="en-US" dirty="0" smtClean="0"/>
              <a:t>Are there rates with daily/kWh tiers that use a different method than California’s baseline method?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have some fun!</a:t>
            </a:r>
            <a:br>
              <a:rPr lang="en-US" dirty="0" smtClean="0"/>
            </a:br>
            <a:r>
              <a:rPr lang="en-US" dirty="0" smtClean="0"/>
              <a:t>PG&amp;E Residential E-6 Baseline Region Z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524000"/>
            <a:ext cx="8820150" cy="486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1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TOU periods and kWh rollover across season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2105025"/>
            <a:ext cx="48958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77075" y="3476625"/>
            <a:ext cx="6288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Peak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3475" y="3400425"/>
            <a:ext cx="9728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Off Peak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2050" y="4848225"/>
            <a:ext cx="12795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Partial Peak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916370" y="4010025"/>
            <a:ext cx="627305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3562350" cy="26679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2900" y="4848225"/>
            <a:ext cx="331470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Note that the rate sheet defines changes in TOU period definitions for  2021 and 2022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43475" y="2641054"/>
            <a:ext cx="9728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Off Peak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43800" y="1676400"/>
            <a:ext cx="12795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Partial Peak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839315" y="2045732"/>
            <a:ext cx="237885" cy="5953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6603" y="5319415"/>
            <a:ext cx="4948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SAM does not know how to map period numbers to peak, off-peak, partial-peak periods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Definitions are different for different utilities and rate structures (and in this case, the present and future)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Steve’s guessing game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33725" y="3554968"/>
            <a:ext cx="6288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Peak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83368"/>
            <a:ext cx="48958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33725" y="3554968"/>
            <a:ext cx="6288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Peak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8392" y="5295900"/>
            <a:ext cx="12795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Partial Peak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86000" y="4088368"/>
            <a:ext cx="314325" cy="12075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6440" y="1814036"/>
            <a:ext cx="12795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Partial Peak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895967" y="2133600"/>
            <a:ext cx="315131" cy="5857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72100" y="1443395"/>
            <a:ext cx="34328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to May: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 smtClean="0"/>
              <a:t>12 am = TOU 5 to 3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 smtClean="0"/>
              <a:t>6 am = TOU 5 to 3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 smtClean="0"/>
              <a:t>12 pm = TOU 5 to 2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/>
              <a:t>6 pm = TOU </a:t>
            </a:r>
            <a:r>
              <a:rPr lang="en-US" dirty="0" smtClean="0"/>
              <a:t>4 to 1</a:t>
            </a:r>
            <a:endParaRPr lang="en-US" dirty="0"/>
          </a:p>
          <a:p>
            <a:r>
              <a:rPr lang="en-US" dirty="0" smtClean="0"/>
              <a:t>Therefore: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/>
              <a:t>TOU 5  to </a:t>
            </a:r>
            <a:r>
              <a:rPr lang="en-US" dirty="0" smtClean="0"/>
              <a:t>3 (off peak to off peak)</a:t>
            </a:r>
            <a:endParaRPr lang="en-US" dirty="0"/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/>
              <a:t>TOU 4 to </a:t>
            </a:r>
            <a:r>
              <a:rPr lang="en-US" dirty="0" smtClean="0"/>
              <a:t>1 (partial peak to peak)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53050" y="3787259"/>
            <a:ext cx="37252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October to November: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 smtClean="0"/>
              <a:t>12 am = TOU 3 to 5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 smtClean="0"/>
              <a:t>6 am = TOU 3 to 5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 smtClean="0"/>
              <a:t>12 pm = TOU 2 to 5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/>
              <a:t>6 pm = TOU </a:t>
            </a:r>
            <a:r>
              <a:rPr lang="en-US" dirty="0" smtClean="0"/>
              <a:t>1 to 4</a:t>
            </a:r>
            <a:endParaRPr lang="en-US" dirty="0"/>
          </a:p>
          <a:p>
            <a:r>
              <a:rPr lang="en-US" dirty="0" smtClean="0"/>
              <a:t>Therefore: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/>
              <a:t>TOU </a:t>
            </a:r>
            <a:r>
              <a:rPr lang="en-US" dirty="0" smtClean="0"/>
              <a:t>3  </a:t>
            </a:r>
            <a:r>
              <a:rPr lang="en-US" dirty="0"/>
              <a:t>to </a:t>
            </a:r>
            <a:r>
              <a:rPr lang="en-US" dirty="0" smtClean="0"/>
              <a:t>5 (off peak to off peak)</a:t>
            </a:r>
            <a:endParaRPr lang="en-US" dirty="0"/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/>
              <a:t>TOU </a:t>
            </a:r>
            <a:r>
              <a:rPr lang="en-US" dirty="0" smtClean="0"/>
              <a:t>2 </a:t>
            </a:r>
            <a:r>
              <a:rPr lang="en-US" dirty="0"/>
              <a:t>to </a:t>
            </a:r>
            <a:r>
              <a:rPr lang="en-US" dirty="0" smtClean="0"/>
              <a:t>5 (partial peak to off peak)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dirty="0" smtClean="0"/>
              <a:t>TOU 1 to 4 (peak to partial peak)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5800" y="1619250"/>
            <a:ext cx="0" cy="36195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52600" y="1619250"/>
            <a:ext cx="0" cy="36195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1619250"/>
            <a:ext cx="0" cy="36195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95965" y="1619250"/>
            <a:ext cx="0" cy="36195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0125" y="3478768"/>
            <a:ext cx="9728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Off Peak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0125" y="2719397"/>
            <a:ext cx="9728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Off Peak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Eric’s sage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think California and most states with net metering do $ rollover instead of kWh rollover, so this may be a specific question for Con </a:t>
            </a:r>
            <a:r>
              <a:rPr lang="en-US" dirty="0" smtClean="0"/>
              <a:t>Edison</a:t>
            </a:r>
          </a:p>
          <a:p>
            <a:r>
              <a:rPr lang="en-US" dirty="0" smtClean="0"/>
              <a:t>Also </a:t>
            </a:r>
            <a:r>
              <a:rPr lang="en-US" dirty="0"/>
              <a:t>interesting to see that they don’t recommend TOU rates for net metering customers, maybe because it gets so </a:t>
            </a:r>
            <a:r>
              <a:rPr lang="en-US" dirty="0" smtClean="0"/>
              <a:t>complicated</a:t>
            </a:r>
          </a:p>
        </p:txBody>
      </p:sp>
    </p:spTree>
    <p:extLst>
      <p:ext uri="{BB962C8B-B14F-4D97-AF65-F5344CB8AC3E}">
        <p14:creationId xmlns:p14="http://schemas.microsoft.com/office/powerpoint/2010/main" val="40390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Portland joins the fray: Net metering billing, kWh credit for extra generation with TOU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Meters </a:t>
            </a:r>
            <a:r>
              <a:rPr lang="en-US" dirty="0"/>
              <a:t>subject to Time of Use rates will be credited as follows: First, generation will be credited </a:t>
            </a:r>
            <a:r>
              <a:rPr lang="en-US" dirty="0" smtClean="0"/>
              <a:t>in the </a:t>
            </a:r>
            <a:r>
              <a:rPr lang="en-US" dirty="0"/>
              <a:t>time period in which it was generated. If there is more generation than consumption in any </a:t>
            </a:r>
            <a:r>
              <a:rPr lang="en-US" dirty="0" smtClean="0"/>
              <a:t>time period</a:t>
            </a:r>
            <a:r>
              <a:rPr lang="en-US" dirty="0"/>
              <a:t>, crediting will continue beginning with the highest rate period first and then continue to </a:t>
            </a:r>
            <a:r>
              <a:rPr lang="en-US" dirty="0" smtClean="0"/>
              <a:t>lower rate </a:t>
            </a:r>
            <a:r>
              <a:rPr lang="en-US" dirty="0"/>
              <a:t>periods, until all generation has been credited. If any generation remains after the </a:t>
            </a:r>
            <a:r>
              <a:rPr lang="en-US" dirty="0" smtClean="0"/>
              <a:t>crediting process </a:t>
            </a:r>
            <a:r>
              <a:rPr lang="en-US" dirty="0"/>
              <a:t>for a meter, it will be applied to lower ranked meters within that month and then to </a:t>
            </a:r>
            <a:r>
              <a:rPr lang="en-US" dirty="0" smtClean="0"/>
              <a:t>the following </a:t>
            </a:r>
            <a:r>
              <a:rPr lang="en-US" dirty="0"/>
              <a:t>month, subject to the processes and annual billing cycle limitations described previously.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0960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https://www.portlandgeneral.com/-/media/public/documents/rate-schedules/sched_203.pdf?la=en</a:t>
            </a:r>
          </a:p>
        </p:txBody>
      </p:sp>
    </p:spTree>
    <p:extLst>
      <p:ext uri="{BB962C8B-B14F-4D97-AF65-F5344CB8AC3E}">
        <p14:creationId xmlns:p14="http://schemas.microsoft.com/office/powerpoint/2010/main" val="39890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Period through 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CPUC decision based on changes sought by SCE, PG&amp;E, and SDG&amp;E</a:t>
            </a:r>
          </a:p>
          <a:p>
            <a:r>
              <a:rPr lang="en-US" dirty="0" smtClean="0"/>
              <a:t>Change staged over 5 years:</a:t>
            </a:r>
          </a:p>
          <a:p>
            <a:pPr lvl="1"/>
            <a:r>
              <a:rPr lang="en-US" dirty="0" smtClean="0"/>
              <a:t>4 tiers: 1, 1.27, 1.67, 2.07</a:t>
            </a:r>
          </a:p>
          <a:p>
            <a:pPr lvl="1"/>
            <a:r>
              <a:rPr lang="en-US" dirty="0" smtClean="0"/>
              <a:t>2015: 4 tiers 1, 1.34, 1.56, 1.94</a:t>
            </a:r>
          </a:p>
          <a:p>
            <a:pPr lvl="1"/>
            <a:r>
              <a:rPr lang="en-US" dirty="0" smtClean="0"/>
              <a:t>2016: 3 tiers 1, 1.4, 1.76</a:t>
            </a:r>
          </a:p>
          <a:p>
            <a:pPr lvl="1"/>
            <a:r>
              <a:rPr lang="en-US" dirty="0" smtClean="0"/>
              <a:t>2017: 2 tiers 1, 1.49; super user (4x baseline) 1.88</a:t>
            </a:r>
          </a:p>
          <a:p>
            <a:pPr lvl="1"/>
            <a:r>
              <a:rPr lang="en-US" dirty="0" smtClean="0"/>
              <a:t>2018: 2 tiers 1, 1.44; super user 2.04</a:t>
            </a:r>
          </a:p>
          <a:p>
            <a:pPr lvl="1"/>
            <a:r>
              <a:rPr lang="en-US" dirty="0" smtClean="0"/>
              <a:t>2019: 2 tiers 1, 1.25; super user 2.19; automatic TOU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486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The Desert Sun, Sammy Roth, July 7,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 metering with TOU in URDB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URDB has “Assume net metering (buy = sell)” field (yes/no). That field is blank for the CA rates we are investigating</a:t>
            </a:r>
          </a:p>
          <a:p>
            <a:r>
              <a:rPr lang="en-US" dirty="0" smtClean="0"/>
              <a:t>For two PGE (Portland) residential rates, one TOU and one flat, assume net metering is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must choose correct metering option because that info is not in URDB</a:t>
            </a:r>
          </a:p>
          <a:p>
            <a:r>
              <a:rPr lang="en-US" dirty="0" smtClean="0"/>
              <a:t>Proceed with Steve’s 12a,6a,12p,6p approach for now?</a:t>
            </a:r>
          </a:p>
        </p:txBody>
      </p:sp>
    </p:spTree>
    <p:extLst>
      <p:ext uri="{BB962C8B-B14F-4D97-AF65-F5344CB8AC3E}">
        <p14:creationId xmlns:p14="http://schemas.microsoft.com/office/powerpoint/2010/main" val="6451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Tiered Rates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733550"/>
            <a:ext cx="713263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6443246"/>
            <a:ext cx="8692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PG&amp;E “Tiered Base Plan”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://www.pge.com/en/myhome/saveenergymoney/plans/tiers/index.page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4659868"/>
            <a:ext cx="328532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Tiers accumulate over the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Tiers are monthly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68" y="2124075"/>
            <a:ext cx="7027863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2500" y="6158925"/>
            <a:ext cx="7224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PG&amp;E “Understand My Bill, Electric Time of Use Statement page 3</a:t>
            </a:r>
            <a:r>
              <a:rPr lang="en-US" sz="1600" dirty="0"/>
              <a:t>” </a:t>
            </a:r>
            <a:endParaRPr lang="en-US" sz="1600" dirty="0" smtClean="0"/>
          </a:p>
          <a:p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://www.pge.com/en/myhome/myaccount/explanationofbill/etoub/3/index.page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19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1310269"/>
            <a:ext cx="6156325" cy="531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of use Rates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6477000"/>
            <a:ext cx="8632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PG&amp;E “Time of Use Plan” </a:t>
            </a:r>
            <a:r>
              <a:rPr lang="en-US" sz="1600" dirty="0">
                <a:hlinkClick r:id="rId3"/>
              </a:rPr>
              <a:t>http://www.pge.com/en/myhome/saveenergymoney/plans/tou/index.page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905000" y="5029200"/>
            <a:ext cx="1828800" cy="215444"/>
            <a:chOff x="1905000" y="5047446"/>
            <a:chExt cx="1828800" cy="21544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905000" y="5155168"/>
              <a:ext cx="182880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437789" y="5047446"/>
              <a:ext cx="763222" cy="2154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tIns="0" bIns="0" rtlCol="0">
              <a:spAutoFit/>
            </a:bodyPr>
            <a:lstStyle/>
            <a:p>
              <a:r>
                <a:rPr lang="en-US" sz="1400" dirty="0" smtClean="0"/>
                <a:t>one day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1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Tiered TOU Rates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733550"/>
            <a:ext cx="713263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150" y="6443246"/>
            <a:ext cx="903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PG&amp;E “Time of Use and Tiers” </a:t>
            </a:r>
            <a:r>
              <a:rPr lang="en-US" sz="1600" dirty="0">
                <a:hlinkClick r:id="rId3"/>
              </a:rPr>
              <a:t>http://www.pge.com/en/myhome/saveenergymoney/plans/tou/index.page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1676400"/>
            <a:ext cx="70850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7400" y="2743200"/>
            <a:ext cx="199894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Rates in cents/kWh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Tiered TOU Rates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45281"/>
            <a:ext cx="7628454" cy="375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1" t="42592" b="1"/>
          <a:stretch/>
        </p:blipFill>
        <p:spPr bwMode="auto">
          <a:xfrm>
            <a:off x="325715" y="1066801"/>
            <a:ext cx="3541712" cy="236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4876800"/>
            <a:ext cx="3962400" cy="304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1423546" y="1385449"/>
            <a:ext cx="1230677" cy="4942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8" idx="3"/>
            <a:endCxn id="4" idx="0"/>
          </p:cNvCxnSpPr>
          <p:nvPr/>
        </p:nvCxnSpPr>
        <p:spPr>
          <a:xfrm>
            <a:off x="2038884" y="2247902"/>
            <a:ext cx="1161516" cy="2628898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4038600" y="1221351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TOU charges distributed across tiers.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In a given month, you don’t move to next tier until the you exceed the tier’s allocation.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3427" y="2345281"/>
            <a:ext cx="3962400" cy="28623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For each month:</a:t>
            </a:r>
          </a:p>
          <a:p>
            <a:pPr marL="227013" lvl="1"/>
            <a:r>
              <a:rPr lang="en-US" dirty="0" smtClean="0"/>
              <a:t>For Tier 1</a:t>
            </a:r>
          </a:p>
          <a:p>
            <a:pPr marL="466725" lvl="1" indent="-169863">
              <a:buFont typeface="Arial" panose="020B0604020202020204" pitchFamily="34" charset="0"/>
              <a:buChar char="•"/>
            </a:pPr>
            <a:r>
              <a:rPr lang="en-US" dirty="0" smtClean="0"/>
              <a:t>Usage under 7 kWh/day billed at T1 rate for the appropriate period</a:t>
            </a:r>
          </a:p>
          <a:p>
            <a:pPr marL="466725" lvl="1" indent="-169863">
              <a:buFont typeface="Arial" panose="020B0604020202020204" pitchFamily="34" charset="0"/>
              <a:buChar char="•"/>
            </a:pPr>
            <a:r>
              <a:rPr lang="en-US" dirty="0" smtClean="0"/>
              <a:t>Usage over 7 kWh/day and under 9.1 kWh/day billed at T2 rate for the appropriate period</a:t>
            </a:r>
          </a:p>
          <a:p>
            <a:pPr marL="466725" lvl="1" indent="-169863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</a:p>
          <a:p>
            <a:pPr marL="227013" lvl="1"/>
            <a:r>
              <a:rPr lang="en-US" dirty="0"/>
              <a:t>For </a:t>
            </a:r>
            <a:r>
              <a:rPr lang="en-US" dirty="0" smtClean="0"/>
              <a:t>Tier 2</a:t>
            </a:r>
            <a:endParaRPr lang="en-US" dirty="0"/>
          </a:p>
          <a:p>
            <a:pPr marL="466725" lvl="1" indent="-169863">
              <a:buFont typeface="Arial" panose="020B0604020202020204" pitchFamily="34" charset="0"/>
              <a:buChar char="•"/>
            </a:pPr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464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Assignment of charges to tiers is on pro-rated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3810000" cy="3505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“On-peak, part-peak, and off-peak usage is assigned to tiers on a pro-rated basis. For example, if twenty percent of a customer’s usage is in the on-peak period, then twenty percent of the total usage in each tier will be treated as on-peak usage.”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400800"/>
            <a:ext cx="724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Rate sheet for PG&amp;E Electric Schedule E-6 (Residential TOU service)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45148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7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Tiered TOU Rates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55268"/>
            <a:ext cx="305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Austin Energy, Residential TOU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1141581"/>
            <a:ext cx="8677275" cy="45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36646" y="3429000"/>
            <a:ext cx="3962400" cy="31393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For each month:</a:t>
            </a:r>
          </a:p>
          <a:p>
            <a:pPr marL="227013" lvl="1"/>
            <a:r>
              <a:rPr lang="en-US" dirty="0" smtClean="0"/>
              <a:t>For period 1</a:t>
            </a:r>
          </a:p>
          <a:p>
            <a:pPr marL="466725" lvl="1" indent="-169863">
              <a:buFont typeface="Arial" panose="020B0604020202020204" pitchFamily="34" charset="0"/>
              <a:buChar char="•"/>
            </a:pPr>
            <a:r>
              <a:rPr lang="en-US" dirty="0" smtClean="0"/>
              <a:t>Usage under 500 kWh billed at Tier 1 rate</a:t>
            </a:r>
          </a:p>
          <a:p>
            <a:pPr marL="466725" lvl="1" indent="-169863">
              <a:buFont typeface="Arial" panose="020B0604020202020204" pitchFamily="34" charset="0"/>
              <a:buChar char="•"/>
            </a:pPr>
            <a:r>
              <a:rPr lang="en-US" dirty="0" smtClean="0"/>
              <a:t>Usage over 500 kWh and under 1000 kWh billed at Tier 2 rate</a:t>
            </a:r>
          </a:p>
          <a:p>
            <a:pPr marL="466725" lvl="1" indent="-169863">
              <a:buFont typeface="Arial" panose="020B0604020202020204" pitchFamily="34" charset="0"/>
              <a:buChar char="•"/>
            </a:pPr>
            <a:r>
              <a:rPr lang="en-US" dirty="0" smtClean="0"/>
              <a:t>Usage over 1000 kWh and under 1500 kWh billed at Tier 3 rate</a:t>
            </a:r>
          </a:p>
          <a:p>
            <a:pPr marL="466725" lvl="1" indent="-169863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</a:p>
          <a:p>
            <a:pPr marL="227013" lvl="1"/>
            <a:r>
              <a:rPr lang="en-US" dirty="0"/>
              <a:t>For Period 2</a:t>
            </a:r>
          </a:p>
          <a:p>
            <a:pPr marL="466725" lvl="1" indent="-169863">
              <a:buFont typeface="Arial" panose="020B0604020202020204" pitchFamily="34" charset="0"/>
              <a:buChar char="•"/>
            </a:pPr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418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1180</Words>
  <Application>Microsoft Office PowerPoint</Application>
  <PresentationFormat>On-screen Show (4:3)</PresentationFormat>
  <Paragraphs>155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Tiered TOU Rates and Net Metering</vt:lpstr>
      <vt:lpstr>Transition Period through 2019</vt:lpstr>
      <vt:lpstr>Tiered Rates</vt:lpstr>
      <vt:lpstr>Tiers are monthly</vt:lpstr>
      <vt:lpstr>Time of use Rates</vt:lpstr>
      <vt:lpstr>Tiered TOU Rates</vt:lpstr>
      <vt:lpstr>Tiered TOU Rates</vt:lpstr>
      <vt:lpstr>Assignment of charges to tiers is on pro-rated basis</vt:lpstr>
      <vt:lpstr>SAM Tiered TOU Rates</vt:lpstr>
      <vt:lpstr>Example: Consumption and price for one month for rate structure with 2 Tiers and 3 TOU Periods</vt:lpstr>
      <vt:lpstr>SAM: Tiers accumulate within periods </vt:lpstr>
      <vt:lpstr>California: Tiers accumulate over month</vt:lpstr>
      <vt:lpstr>Example: Consumption and price for one month for rate structure with 2 Tiers and 3 TOU Periods</vt:lpstr>
      <vt:lpstr>Notes</vt:lpstr>
      <vt:lpstr>Let’s have some fun! PG&amp;E Residential E-6 Baseline Region Z</vt:lpstr>
      <vt:lpstr>Problem with TOU periods and kWh rollover across season</vt:lpstr>
      <vt:lpstr>Steve’s guessing game</vt:lpstr>
      <vt:lpstr>Eric’s sage advice</vt:lpstr>
      <vt:lpstr>Portland joins the fray: Net metering billing, kWh credit for extra generation with TOU</vt:lpstr>
      <vt:lpstr>Net metering with TOU in URDB</vt:lpstr>
      <vt:lpstr>What to do?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Utility Rates</dc:title>
  <dc:creator>Paul Gilman</dc:creator>
  <cp:lastModifiedBy>Paul Gilman</cp:lastModifiedBy>
  <cp:revision>49</cp:revision>
  <dcterms:created xsi:type="dcterms:W3CDTF">2015-11-05T21:42:12Z</dcterms:created>
  <dcterms:modified xsi:type="dcterms:W3CDTF">2016-03-11T00:46:18Z</dcterms:modified>
</cp:coreProperties>
</file>