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Lst>
  <p:sldSz cx="32918400" cy="51206400"/>
  <p:notesSz cx="6858000" cy="9144000"/>
  <p:defaultTextStyle>
    <a:defPPr>
      <a:defRPr lang="en-US"/>
    </a:defPPr>
    <a:lvl1pPr algn="r" rtl="0" eaLnBrk="0" fontAlgn="base" hangingPunct="0">
      <a:spcBef>
        <a:spcPct val="0"/>
      </a:spcBef>
      <a:spcAft>
        <a:spcPct val="0"/>
      </a:spcAft>
      <a:defRPr sz="2400" b="1" i="1" kern="1200">
        <a:solidFill>
          <a:schemeClr val="tx1"/>
        </a:solidFill>
        <a:latin typeface="Arial" charset="0"/>
        <a:ea typeface="ＭＳ Ｐゴシック" charset="-128"/>
        <a:cs typeface="+mn-cs"/>
      </a:defRPr>
    </a:lvl1pPr>
    <a:lvl2pPr marL="457200" algn="r" rtl="0" eaLnBrk="0" fontAlgn="base" hangingPunct="0">
      <a:spcBef>
        <a:spcPct val="0"/>
      </a:spcBef>
      <a:spcAft>
        <a:spcPct val="0"/>
      </a:spcAft>
      <a:defRPr sz="2400" b="1" i="1" kern="1200">
        <a:solidFill>
          <a:schemeClr val="tx1"/>
        </a:solidFill>
        <a:latin typeface="Arial" charset="0"/>
        <a:ea typeface="ＭＳ Ｐゴシック" charset="-128"/>
        <a:cs typeface="+mn-cs"/>
      </a:defRPr>
    </a:lvl2pPr>
    <a:lvl3pPr marL="914400" algn="r" rtl="0" eaLnBrk="0" fontAlgn="base" hangingPunct="0">
      <a:spcBef>
        <a:spcPct val="0"/>
      </a:spcBef>
      <a:spcAft>
        <a:spcPct val="0"/>
      </a:spcAft>
      <a:defRPr sz="2400" b="1" i="1" kern="1200">
        <a:solidFill>
          <a:schemeClr val="tx1"/>
        </a:solidFill>
        <a:latin typeface="Arial" charset="0"/>
        <a:ea typeface="ＭＳ Ｐゴシック" charset="-128"/>
        <a:cs typeface="+mn-cs"/>
      </a:defRPr>
    </a:lvl3pPr>
    <a:lvl4pPr marL="1371600" algn="r" rtl="0" eaLnBrk="0" fontAlgn="base" hangingPunct="0">
      <a:spcBef>
        <a:spcPct val="0"/>
      </a:spcBef>
      <a:spcAft>
        <a:spcPct val="0"/>
      </a:spcAft>
      <a:defRPr sz="2400" b="1" i="1" kern="1200">
        <a:solidFill>
          <a:schemeClr val="tx1"/>
        </a:solidFill>
        <a:latin typeface="Arial" charset="0"/>
        <a:ea typeface="ＭＳ Ｐゴシック" charset="-128"/>
        <a:cs typeface="+mn-cs"/>
      </a:defRPr>
    </a:lvl4pPr>
    <a:lvl5pPr marL="1828800" algn="r" rtl="0" eaLnBrk="0" fontAlgn="base" hangingPunct="0">
      <a:spcBef>
        <a:spcPct val="0"/>
      </a:spcBef>
      <a:spcAft>
        <a:spcPct val="0"/>
      </a:spcAft>
      <a:defRPr sz="2400" b="1" i="1" kern="1200">
        <a:solidFill>
          <a:schemeClr val="tx1"/>
        </a:solidFill>
        <a:latin typeface="Arial" charset="0"/>
        <a:ea typeface="ＭＳ Ｐゴシック" charset="-128"/>
        <a:cs typeface="+mn-cs"/>
      </a:defRPr>
    </a:lvl5pPr>
    <a:lvl6pPr marL="2286000" algn="l" defTabSz="914400" rtl="0" eaLnBrk="1" latinLnBrk="0" hangingPunct="1">
      <a:defRPr sz="2400" b="1" i="1" kern="1200">
        <a:solidFill>
          <a:schemeClr val="tx1"/>
        </a:solidFill>
        <a:latin typeface="Arial" charset="0"/>
        <a:ea typeface="ＭＳ Ｐゴシック" charset="-128"/>
        <a:cs typeface="+mn-cs"/>
      </a:defRPr>
    </a:lvl6pPr>
    <a:lvl7pPr marL="2743200" algn="l" defTabSz="914400" rtl="0" eaLnBrk="1" latinLnBrk="0" hangingPunct="1">
      <a:defRPr sz="2400" b="1" i="1" kern="1200">
        <a:solidFill>
          <a:schemeClr val="tx1"/>
        </a:solidFill>
        <a:latin typeface="Arial" charset="0"/>
        <a:ea typeface="ＭＳ Ｐゴシック" charset="-128"/>
        <a:cs typeface="+mn-cs"/>
      </a:defRPr>
    </a:lvl7pPr>
    <a:lvl8pPr marL="3200400" algn="l" defTabSz="914400" rtl="0" eaLnBrk="1" latinLnBrk="0" hangingPunct="1">
      <a:defRPr sz="2400" b="1" i="1" kern="1200">
        <a:solidFill>
          <a:schemeClr val="tx1"/>
        </a:solidFill>
        <a:latin typeface="Arial" charset="0"/>
        <a:ea typeface="ＭＳ Ｐゴシック" charset="-128"/>
        <a:cs typeface="+mn-cs"/>
      </a:defRPr>
    </a:lvl8pPr>
    <a:lvl9pPr marL="3657600" algn="l" defTabSz="914400" rtl="0" eaLnBrk="1" latinLnBrk="0" hangingPunct="1">
      <a:defRPr sz="2400" b="1" i="1"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3161C2"/>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0" d="100"/>
          <a:sy n="40" d="100"/>
        </p:scale>
        <p:origin x="-534" y="-72"/>
      </p:cViewPr>
      <p:guideLst>
        <p:guide orient="horz" pos="7680"/>
        <p:guide orient="horz" pos="1089"/>
        <p:guide orient="horz" pos="34559"/>
        <p:guide orient="horz" pos="-1537"/>
        <p:guide orient="horz" pos="12289"/>
        <p:guide orient="horz" pos="26112"/>
        <p:guide orient="horz" pos="16896"/>
        <p:guide orient="horz" pos="34112"/>
        <p:guide pos="10368"/>
        <p:guide pos="6747"/>
        <p:guide pos="13989"/>
        <p:guide pos="494"/>
        <p:guide pos="20242"/>
        <p:guide pos="20942"/>
        <p:guide pos="724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337" y="15907547"/>
            <a:ext cx="27981729" cy="10975445"/>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8034" y="29016592"/>
            <a:ext cx="23042336" cy="13086821"/>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4459F6BE-2D59-4E3B-BB76-EAFD62AA1341}"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5E6EC436-C759-472B-9919-54C44E33CA9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4636" y="4552423"/>
            <a:ext cx="6994071" cy="409643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69700" y="4552423"/>
            <a:ext cx="20854307" cy="409643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87F85A35-6464-40E6-9921-3689848822B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6BFB4F06-774E-4B78-8FBE-A1C4D285F5D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32904118"/>
            <a:ext cx="27980367" cy="10171641"/>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21702713"/>
            <a:ext cx="27980367" cy="112014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01DD889C-834B-4B4A-B92D-A1FA3C74739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469698" y="14792594"/>
            <a:ext cx="13924189" cy="3072420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24514" y="14792594"/>
            <a:ext cx="13924190" cy="3072420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8A5818EB-35A7-4398-A57E-E9550617905D}"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466" y="2050257"/>
            <a:ext cx="29625471" cy="8534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6464" y="11462545"/>
            <a:ext cx="14544675" cy="477652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6464" y="16239068"/>
            <a:ext cx="14544675" cy="29503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1822" y="11462545"/>
            <a:ext cx="14550117" cy="477652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1822" y="16239068"/>
            <a:ext cx="14550117" cy="29503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FFCDBE19-F304-4224-921B-37310AC00CF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E77E7003-466B-4C38-9A85-85DACFB069D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46344017-61B7-466C-A617-353B049C48AB}"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466" y="2039146"/>
            <a:ext cx="10829925" cy="8677009"/>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69636" y="2039149"/>
            <a:ext cx="18402300" cy="4370360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6466" y="10716155"/>
            <a:ext cx="10829925" cy="35026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877533B8-D237-41AD-A46E-C5A01044902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509" y="35845224"/>
            <a:ext cx="19750768" cy="423016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2509" y="4574647"/>
            <a:ext cx="19750768" cy="3072421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6452509" y="40075380"/>
            <a:ext cx="19750768" cy="60100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95084FFA-586D-43FE-B326-3C3349DD336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9698" y="4552951"/>
            <a:ext cx="27979007" cy="8534400"/>
          </a:xfrm>
          <a:prstGeom prst="rect">
            <a:avLst/>
          </a:prstGeom>
          <a:noFill/>
          <a:ln w="9525">
            <a:noFill/>
            <a:miter lim="800000"/>
            <a:headEnd/>
            <a:tailEnd/>
          </a:ln>
        </p:spPr>
        <p:txBody>
          <a:bodyPr vert="horz" wrap="square" lIns="501612" tIns="250806" rIns="501612" bIns="250806"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469698" y="14793384"/>
            <a:ext cx="27979007" cy="30723417"/>
          </a:xfrm>
          <a:prstGeom prst="rect">
            <a:avLst/>
          </a:prstGeom>
          <a:noFill/>
          <a:ln w="9525">
            <a:noFill/>
            <a:miter lim="800000"/>
            <a:headEnd/>
            <a:tailEnd/>
          </a:ln>
        </p:spPr>
        <p:txBody>
          <a:bodyPr vert="horz" wrap="square" lIns="501612" tIns="250806" rIns="501612" bIns="25080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469697" y="46653454"/>
            <a:ext cx="6858000" cy="3416300"/>
          </a:xfrm>
          <a:prstGeom prst="rect">
            <a:avLst/>
          </a:prstGeom>
          <a:noFill/>
          <a:ln w="9525">
            <a:noFill/>
            <a:miter lim="800000"/>
            <a:headEnd/>
            <a:tailEnd/>
          </a:ln>
        </p:spPr>
        <p:txBody>
          <a:bodyPr vert="horz" wrap="square" lIns="501612" tIns="250806" rIns="501612" bIns="250806" numCol="1" anchor="t" anchorCtr="0" compatLnSpc="1">
            <a:prstTxWarp prst="textNoShape">
              <a:avLst/>
            </a:prstTxWarp>
          </a:bodyPr>
          <a:lstStyle>
            <a:lvl1pPr algn="l">
              <a:defRPr sz="7700" b="0" i="0"/>
            </a:lvl1pPr>
          </a:lstStyle>
          <a:p>
            <a:endParaRPr lang="en-US"/>
          </a:p>
        </p:txBody>
      </p:sp>
      <p:sp>
        <p:nvSpPr>
          <p:cNvPr id="1029" name="Rectangle 5"/>
          <p:cNvSpPr>
            <a:spLocks noGrp="1" noChangeArrowheads="1"/>
          </p:cNvSpPr>
          <p:nvPr>
            <p:ph type="ftr" sz="quarter" idx="3"/>
          </p:nvPr>
        </p:nvSpPr>
        <p:spPr bwMode="auto">
          <a:xfrm>
            <a:off x="11246307" y="46653454"/>
            <a:ext cx="10425793" cy="3416300"/>
          </a:xfrm>
          <a:prstGeom prst="rect">
            <a:avLst/>
          </a:prstGeom>
          <a:noFill/>
          <a:ln w="9525">
            <a:noFill/>
            <a:miter lim="800000"/>
            <a:headEnd/>
            <a:tailEnd/>
          </a:ln>
        </p:spPr>
        <p:txBody>
          <a:bodyPr vert="horz" wrap="square" lIns="501612" tIns="250806" rIns="501612" bIns="250806" numCol="1" anchor="t" anchorCtr="0" compatLnSpc="1">
            <a:prstTxWarp prst="textNoShape">
              <a:avLst/>
            </a:prstTxWarp>
          </a:bodyPr>
          <a:lstStyle>
            <a:lvl1pPr algn="ctr">
              <a:defRPr sz="7700" b="0" i="0"/>
            </a:lvl1pPr>
          </a:lstStyle>
          <a:p>
            <a:endParaRPr lang="en-US"/>
          </a:p>
        </p:txBody>
      </p:sp>
      <p:sp>
        <p:nvSpPr>
          <p:cNvPr id="1030" name="Rectangle 6"/>
          <p:cNvSpPr>
            <a:spLocks noGrp="1" noChangeArrowheads="1"/>
          </p:cNvSpPr>
          <p:nvPr>
            <p:ph type="sldNum" sz="quarter" idx="4"/>
          </p:nvPr>
        </p:nvSpPr>
        <p:spPr bwMode="auto">
          <a:xfrm>
            <a:off x="23590704" y="46653454"/>
            <a:ext cx="6858000" cy="3416300"/>
          </a:xfrm>
          <a:prstGeom prst="rect">
            <a:avLst/>
          </a:prstGeom>
          <a:noFill/>
          <a:ln w="9525">
            <a:noFill/>
            <a:miter lim="800000"/>
            <a:headEnd/>
            <a:tailEnd/>
          </a:ln>
        </p:spPr>
        <p:txBody>
          <a:bodyPr vert="horz" wrap="square" lIns="501612" tIns="250806" rIns="501612" bIns="250806" numCol="1" anchor="t" anchorCtr="0" compatLnSpc="1">
            <a:prstTxWarp prst="textNoShape">
              <a:avLst/>
            </a:prstTxWarp>
          </a:bodyPr>
          <a:lstStyle>
            <a:lvl1pPr>
              <a:defRPr sz="7700" b="0" i="0"/>
            </a:lvl1pPr>
          </a:lstStyle>
          <a:p>
            <a:fld id="{D612CE57-CB3D-4A48-9A26-3326A2B6994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016500" rtl="0" eaLnBrk="0" fontAlgn="base" hangingPunct="0">
        <a:spcBef>
          <a:spcPct val="0"/>
        </a:spcBef>
        <a:spcAft>
          <a:spcPct val="0"/>
        </a:spcAft>
        <a:defRPr sz="24100">
          <a:solidFill>
            <a:schemeClr val="tx2"/>
          </a:solidFill>
          <a:latin typeface="+mj-lt"/>
          <a:ea typeface="+mj-ea"/>
          <a:cs typeface="+mj-cs"/>
        </a:defRPr>
      </a:lvl1pPr>
      <a:lvl2pPr algn="ctr" defTabSz="5016500" rtl="0" eaLnBrk="0" fontAlgn="base" hangingPunct="0">
        <a:spcBef>
          <a:spcPct val="0"/>
        </a:spcBef>
        <a:spcAft>
          <a:spcPct val="0"/>
        </a:spcAft>
        <a:defRPr sz="24100">
          <a:solidFill>
            <a:schemeClr val="tx2"/>
          </a:solidFill>
          <a:latin typeface="Arial" pitchFamily="-106" charset="0"/>
          <a:ea typeface="ＭＳ Ｐゴシック" pitchFamily="-106" charset="-128"/>
          <a:cs typeface="ＭＳ Ｐゴシック" pitchFamily="-106" charset="-128"/>
        </a:defRPr>
      </a:lvl2pPr>
      <a:lvl3pPr algn="ctr" defTabSz="5016500" rtl="0" eaLnBrk="0" fontAlgn="base" hangingPunct="0">
        <a:spcBef>
          <a:spcPct val="0"/>
        </a:spcBef>
        <a:spcAft>
          <a:spcPct val="0"/>
        </a:spcAft>
        <a:defRPr sz="24100">
          <a:solidFill>
            <a:schemeClr val="tx2"/>
          </a:solidFill>
          <a:latin typeface="Arial" pitchFamily="-106" charset="0"/>
          <a:ea typeface="ＭＳ Ｐゴシック" pitchFamily="-106" charset="-128"/>
          <a:cs typeface="ＭＳ Ｐゴシック" pitchFamily="-106" charset="-128"/>
        </a:defRPr>
      </a:lvl3pPr>
      <a:lvl4pPr algn="ctr" defTabSz="5016500" rtl="0" eaLnBrk="0" fontAlgn="base" hangingPunct="0">
        <a:spcBef>
          <a:spcPct val="0"/>
        </a:spcBef>
        <a:spcAft>
          <a:spcPct val="0"/>
        </a:spcAft>
        <a:defRPr sz="24100">
          <a:solidFill>
            <a:schemeClr val="tx2"/>
          </a:solidFill>
          <a:latin typeface="Arial" pitchFamily="-106" charset="0"/>
          <a:ea typeface="ＭＳ Ｐゴシック" pitchFamily="-106" charset="-128"/>
          <a:cs typeface="ＭＳ Ｐゴシック" pitchFamily="-106" charset="-128"/>
        </a:defRPr>
      </a:lvl4pPr>
      <a:lvl5pPr algn="ctr" defTabSz="5016500" rtl="0" eaLnBrk="0" fontAlgn="base" hangingPunct="0">
        <a:spcBef>
          <a:spcPct val="0"/>
        </a:spcBef>
        <a:spcAft>
          <a:spcPct val="0"/>
        </a:spcAft>
        <a:defRPr sz="24100">
          <a:solidFill>
            <a:schemeClr val="tx2"/>
          </a:solidFill>
          <a:latin typeface="Arial" pitchFamily="-106" charset="0"/>
          <a:ea typeface="ＭＳ Ｐゴシック" pitchFamily="-106" charset="-128"/>
          <a:cs typeface="ＭＳ Ｐゴシック" pitchFamily="-106" charset="-128"/>
        </a:defRPr>
      </a:lvl5pPr>
      <a:lvl6pPr marL="457200" algn="ctr" defTabSz="5016500" rtl="0" fontAlgn="base">
        <a:spcBef>
          <a:spcPct val="0"/>
        </a:spcBef>
        <a:spcAft>
          <a:spcPct val="0"/>
        </a:spcAft>
        <a:defRPr sz="24100">
          <a:solidFill>
            <a:schemeClr val="tx2"/>
          </a:solidFill>
          <a:latin typeface="Arial" pitchFamily="-106" charset="0"/>
          <a:ea typeface="ＭＳ Ｐゴシック" pitchFamily="-106" charset="-128"/>
          <a:cs typeface="ＭＳ Ｐゴシック" pitchFamily="-106" charset="-128"/>
        </a:defRPr>
      </a:lvl6pPr>
      <a:lvl7pPr marL="914400" algn="ctr" defTabSz="5016500" rtl="0" fontAlgn="base">
        <a:spcBef>
          <a:spcPct val="0"/>
        </a:spcBef>
        <a:spcAft>
          <a:spcPct val="0"/>
        </a:spcAft>
        <a:defRPr sz="24100">
          <a:solidFill>
            <a:schemeClr val="tx2"/>
          </a:solidFill>
          <a:latin typeface="Arial" pitchFamily="-106" charset="0"/>
          <a:ea typeface="ＭＳ Ｐゴシック" pitchFamily="-106" charset="-128"/>
          <a:cs typeface="ＭＳ Ｐゴシック" pitchFamily="-106" charset="-128"/>
        </a:defRPr>
      </a:lvl7pPr>
      <a:lvl8pPr marL="1371600" algn="ctr" defTabSz="5016500" rtl="0" fontAlgn="base">
        <a:spcBef>
          <a:spcPct val="0"/>
        </a:spcBef>
        <a:spcAft>
          <a:spcPct val="0"/>
        </a:spcAft>
        <a:defRPr sz="24100">
          <a:solidFill>
            <a:schemeClr val="tx2"/>
          </a:solidFill>
          <a:latin typeface="Arial" pitchFamily="-106" charset="0"/>
          <a:ea typeface="ＭＳ Ｐゴシック" pitchFamily="-106" charset="-128"/>
          <a:cs typeface="ＭＳ Ｐゴシック" pitchFamily="-106" charset="-128"/>
        </a:defRPr>
      </a:lvl8pPr>
      <a:lvl9pPr marL="1828800" algn="ctr" defTabSz="5016500" rtl="0" fontAlgn="base">
        <a:spcBef>
          <a:spcPct val="0"/>
        </a:spcBef>
        <a:spcAft>
          <a:spcPct val="0"/>
        </a:spcAft>
        <a:defRPr sz="24100">
          <a:solidFill>
            <a:schemeClr val="tx2"/>
          </a:solidFill>
          <a:latin typeface="Arial" pitchFamily="-106" charset="0"/>
          <a:ea typeface="ＭＳ Ｐゴシック" pitchFamily="-106" charset="-128"/>
          <a:cs typeface="ＭＳ Ｐゴシック" pitchFamily="-106" charset="-128"/>
        </a:defRPr>
      </a:lvl9pPr>
    </p:titleStyle>
    <p:bodyStyle>
      <a:lvl1pPr marL="1881188" indent="-1881188" algn="l" defTabSz="5016500" rtl="0" eaLnBrk="0" fontAlgn="base" hangingPunct="0">
        <a:spcBef>
          <a:spcPct val="20000"/>
        </a:spcBef>
        <a:spcAft>
          <a:spcPct val="0"/>
        </a:spcAft>
        <a:buChar char="•"/>
        <a:defRPr sz="17600">
          <a:solidFill>
            <a:schemeClr val="tx1"/>
          </a:solidFill>
          <a:latin typeface="+mn-lt"/>
          <a:ea typeface="+mn-ea"/>
          <a:cs typeface="+mn-cs"/>
        </a:defRPr>
      </a:lvl1pPr>
      <a:lvl2pPr marL="4075113" indent="-1566863" algn="l" defTabSz="5016500" rtl="0" eaLnBrk="0" fontAlgn="base" hangingPunct="0">
        <a:spcBef>
          <a:spcPct val="20000"/>
        </a:spcBef>
        <a:spcAft>
          <a:spcPct val="0"/>
        </a:spcAft>
        <a:buChar char="–"/>
        <a:defRPr sz="15400">
          <a:solidFill>
            <a:schemeClr val="tx1"/>
          </a:solidFill>
          <a:latin typeface="+mn-lt"/>
          <a:ea typeface="+mn-ea"/>
        </a:defRPr>
      </a:lvl2pPr>
      <a:lvl3pPr marL="6270625" indent="-1254125" algn="l" defTabSz="5016500" rtl="0" eaLnBrk="0" fontAlgn="base" hangingPunct="0">
        <a:spcBef>
          <a:spcPct val="20000"/>
        </a:spcBef>
        <a:spcAft>
          <a:spcPct val="0"/>
        </a:spcAft>
        <a:buChar char="•"/>
        <a:defRPr sz="13200">
          <a:solidFill>
            <a:schemeClr val="tx1"/>
          </a:solidFill>
          <a:latin typeface="+mn-lt"/>
          <a:ea typeface="+mn-ea"/>
        </a:defRPr>
      </a:lvl3pPr>
      <a:lvl4pPr marL="8778875" indent="-1254125" algn="l" defTabSz="5016500" rtl="0" eaLnBrk="0" fontAlgn="base" hangingPunct="0">
        <a:spcBef>
          <a:spcPct val="20000"/>
        </a:spcBef>
        <a:spcAft>
          <a:spcPct val="0"/>
        </a:spcAft>
        <a:buChar char="–"/>
        <a:defRPr sz="11000">
          <a:solidFill>
            <a:schemeClr val="tx1"/>
          </a:solidFill>
          <a:latin typeface="+mn-lt"/>
          <a:ea typeface="+mn-ea"/>
        </a:defRPr>
      </a:lvl4pPr>
      <a:lvl5pPr marL="11285538" indent="-1252538" algn="l" defTabSz="5016500" rtl="0" eaLnBrk="0" fontAlgn="base" hangingPunct="0">
        <a:spcBef>
          <a:spcPct val="20000"/>
        </a:spcBef>
        <a:spcAft>
          <a:spcPct val="0"/>
        </a:spcAft>
        <a:buChar char="»"/>
        <a:defRPr sz="11000">
          <a:solidFill>
            <a:schemeClr val="tx1"/>
          </a:solidFill>
          <a:latin typeface="+mn-lt"/>
          <a:ea typeface="+mn-ea"/>
        </a:defRPr>
      </a:lvl5pPr>
      <a:lvl6pPr marL="11742738" indent="-1252538" algn="l" defTabSz="5016500" rtl="0" fontAlgn="base">
        <a:spcBef>
          <a:spcPct val="20000"/>
        </a:spcBef>
        <a:spcAft>
          <a:spcPct val="0"/>
        </a:spcAft>
        <a:buChar char="»"/>
        <a:defRPr sz="11000">
          <a:solidFill>
            <a:schemeClr val="tx1"/>
          </a:solidFill>
          <a:latin typeface="+mn-lt"/>
          <a:ea typeface="+mn-ea"/>
        </a:defRPr>
      </a:lvl6pPr>
      <a:lvl7pPr marL="12199938" indent="-1252538" algn="l" defTabSz="5016500" rtl="0" fontAlgn="base">
        <a:spcBef>
          <a:spcPct val="20000"/>
        </a:spcBef>
        <a:spcAft>
          <a:spcPct val="0"/>
        </a:spcAft>
        <a:buChar char="»"/>
        <a:defRPr sz="11000">
          <a:solidFill>
            <a:schemeClr val="tx1"/>
          </a:solidFill>
          <a:latin typeface="+mn-lt"/>
          <a:ea typeface="+mn-ea"/>
        </a:defRPr>
      </a:lvl7pPr>
      <a:lvl8pPr marL="12657138" indent="-1252538" algn="l" defTabSz="5016500" rtl="0" fontAlgn="base">
        <a:spcBef>
          <a:spcPct val="20000"/>
        </a:spcBef>
        <a:spcAft>
          <a:spcPct val="0"/>
        </a:spcAft>
        <a:buChar char="»"/>
        <a:defRPr sz="11000">
          <a:solidFill>
            <a:schemeClr val="tx1"/>
          </a:solidFill>
          <a:latin typeface="+mn-lt"/>
          <a:ea typeface="+mn-ea"/>
        </a:defRPr>
      </a:lvl8pPr>
      <a:lvl9pPr marL="13114338" indent="-1252538" algn="l" defTabSz="5016500" rtl="0" fontAlgn="base">
        <a:spcBef>
          <a:spcPct val="20000"/>
        </a:spcBef>
        <a:spcAft>
          <a:spcPct val="0"/>
        </a:spcAft>
        <a:buChar char="»"/>
        <a:defRPr sz="11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7"/>
          <p:cNvSpPr txBox="1">
            <a:spLocks noChangeArrowheads="1"/>
          </p:cNvSpPr>
          <p:nvPr/>
        </p:nvSpPr>
        <p:spPr bwMode="auto">
          <a:xfrm>
            <a:off x="783773" y="2743204"/>
            <a:ext cx="31350857" cy="1323439"/>
          </a:xfrm>
          <a:prstGeom prst="rect">
            <a:avLst/>
          </a:prstGeom>
          <a:noFill/>
          <a:ln w="9525">
            <a:noFill/>
            <a:miter lim="800000"/>
            <a:headEnd/>
            <a:tailEnd/>
          </a:ln>
        </p:spPr>
        <p:txBody>
          <a:bodyPr>
            <a:spAutoFit/>
          </a:bodyPr>
          <a:lstStyle/>
          <a:p>
            <a:pPr algn="ctr"/>
            <a:r>
              <a:rPr lang="en-US" sz="8000" i="0" dirty="0">
                <a:latin typeface="Segoe UI Light" pitchFamily="34" charset="0"/>
              </a:rPr>
              <a:t>Advances in CSP </a:t>
            </a:r>
            <a:r>
              <a:rPr lang="en-US" sz="8000" i="0" dirty="0" smtClean="0">
                <a:latin typeface="Segoe UI Light" pitchFamily="34" charset="0"/>
              </a:rPr>
              <a:t>Simulation Technology </a:t>
            </a:r>
            <a:r>
              <a:rPr lang="en-US" sz="8000" i="0" dirty="0">
                <a:latin typeface="Segoe UI Light" pitchFamily="34" charset="0"/>
              </a:rPr>
              <a:t>in the System Advisor Model</a:t>
            </a:r>
          </a:p>
        </p:txBody>
      </p:sp>
      <p:sp>
        <p:nvSpPr>
          <p:cNvPr id="13315" name="Text Box 14"/>
          <p:cNvSpPr txBox="1">
            <a:spLocks noChangeArrowheads="1"/>
          </p:cNvSpPr>
          <p:nvPr/>
        </p:nvSpPr>
        <p:spPr bwMode="auto">
          <a:xfrm>
            <a:off x="783773" y="4432300"/>
            <a:ext cx="31350857" cy="2123658"/>
          </a:xfrm>
          <a:prstGeom prst="rect">
            <a:avLst/>
          </a:prstGeom>
          <a:noFill/>
          <a:ln w="9525">
            <a:noFill/>
            <a:miter lim="800000"/>
            <a:headEnd/>
            <a:tailEnd/>
          </a:ln>
        </p:spPr>
        <p:txBody>
          <a:bodyPr>
            <a:spAutoFit/>
          </a:bodyPr>
          <a:lstStyle/>
          <a:p>
            <a:pPr algn="ctr"/>
            <a:r>
              <a:rPr lang="en-US" sz="6600" b="0" i="0" dirty="0" smtClean="0">
                <a:latin typeface="Segoe UI Light" pitchFamily="34" charset="0"/>
              </a:rPr>
              <a:t>A. P. Dobos, </a:t>
            </a:r>
            <a:r>
              <a:rPr lang="en-US" sz="6600" b="0" i="0" dirty="0">
                <a:latin typeface="Segoe UI Light" pitchFamily="34" charset="0"/>
              </a:rPr>
              <a:t>T</a:t>
            </a:r>
            <a:r>
              <a:rPr lang="en-US" sz="6600" b="0" i="0" dirty="0" smtClean="0">
                <a:latin typeface="Segoe UI Light" pitchFamily="34" charset="0"/>
              </a:rPr>
              <a:t>. W. Neises, </a:t>
            </a:r>
            <a:r>
              <a:rPr lang="en-US" sz="6600" b="0" i="0" dirty="0">
                <a:latin typeface="Segoe UI Light" pitchFamily="34" charset="0"/>
              </a:rPr>
              <a:t>M. </a:t>
            </a:r>
            <a:r>
              <a:rPr lang="en-US" sz="6600" b="0" i="0" dirty="0" smtClean="0">
                <a:latin typeface="Segoe UI Light" pitchFamily="34" charset="0"/>
              </a:rPr>
              <a:t>J. Wagner</a:t>
            </a:r>
          </a:p>
          <a:p>
            <a:pPr algn="ctr"/>
            <a:r>
              <a:rPr lang="en-US" sz="6600" b="0" i="0" dirty="0" smtClean="0">
                <a:latin typeface="Segoe UI Light" pitchFamily="34" charset="0"/>
              </a:rPr>
              <a:t>National Renewable Energy Laboratory, Golden, CO</a:t>
            </a:r>
            <a:endParaRPr lang="en-US" sz="6600" b="0" i="0" dirty="0">
              <a:latin typeface="Segoe UI Light" pitchFamily="34" charset="0"/>
            </a:endParaRPr>
          </a:p>
        </p:txBody>
      </p:sp>
      <p:sp>
        <p:nvSpPr>
          <p:cNvPr id="13321" name="Rectangle 21"/>
          <p:cNvSpPr>
            <a:spLocks noChangeArrowheads="1"/>
          </p:cNvSpPr>
          <p:nvPr/>
        </p:nvSpPr>
        <p:spPr bwMode="auto">
          <a:xfrm>
            <a:off x="24307800" y="49231554"/>
            <a:ext cx="7859486" cy="1200329"/>
          </a:xfrm>
          <a:prstGeom prst="rect">
            <a:avLst/>
          </a:prstGeom>
          <a:noFill/>
          <a:ln w="9525">
            <a:noFill/>
            <a:miter lim="800000"/>
            <a:headEnd/>
            <a:tailEnd/>
          </a:ln>
        </p:spPr>
        <p:txBody>
          <a:bodyPr wrap="square">
            <a:spAutoFit/>
          </a:bodyPr>
          <a:lstStyle/>
          <a:p>
            <a:r>
              <a:rPr lang="en-US" sz="1800" b="0" i="0" dirty="0">
                <a:solidFill>
                  <a:srgbClr val="000000"/>
                </a:solidFill>
                <a:latin typeface="Segoe UI Light" pitchFamily="34" charset="0"/>
              </a:rPr>
              <a:t>The information contained in this poster is subject to a government license.</a:t>
            </a:r>
          </a:p>
          <a:p>
            <a:r>
              <a:rPr lang="en-US" sz="1800" b="0" i="0" dirty="0" err="1" smtClean="0">
                <a:solidFill>
                  <a:srgbClr val="000000"/>
                </a:solidFill>
                <a:latin typeface="Segoe UI Light" pitchFamily="34" charset="0"/>
              </a:rPr>
              <a:t>SolarPaces</a:t>
            </a:r>
            <a:r>
              <a:rPr lang="en-US" sz="1800" b="0" i="0" dirty="0">
                <a:solidFill>
                  <a:srgbClr val="000000"/>
                </a:solidFill>
                <a:latin typeface="Segoe UI Light" pitchFamily="34" charset="0"/>
              </a:rPr>
              <a:t> </a:t>
            </a:r>
            <a:r>
              <a:rPr lang="en-US" sz="1800" b="0" i="0" dirty="0" smtClean="0">
                <a:solidFill>
                  <a:srgbClr val="000000"/>
                </a:solidFill>
                <a:latin typeface="Segoe UI Light" pitchFamily="34" charset="0"/>
              </a:rPr>
              <a:t>Conference</a:t>
            </a:r>
            <a:endParaRPr lang="en-US" sz="1800" b="0" i="0" dirty="0">
              <a:solidFill>
                <a:srgbClr val="000000"/>
              </a:solidFill>
              <a:latin typeface="Segoe UI Light" pitchFamily="34" charset="0"/>
            </a:endParaRPr>
          </a:p>
          <a:p>
            <a:r>
              <a:rPr lang="en-US" sz="1800" b="0" i="0" dirty="0" smtClean="0">
                <a:solidFill>
                  <a:srgbClr val="000000"/>
                </a:solidFill>
                <a:latin typeface="Segoe UI Light" pitchFamily="34" charset="0"/>
              </a:rPr>
              <a:t>Las Vegas, NV, USA</a:t>
            </a:r>
            <a:endParaRPr lang="en-US" sz="1800" b="0" i="0" dirty="0">
              <a:solidFill>
                <a:srgbClr val="000000"/>
              </a:solidFill>
              <a:latin typeface="Segoe UI Light" pitchFamily="34" charset="0"/>
            </a:endParaRPr>
          </a:p>
          <a:p>
            <a:r>
              <a:rPr lang="en-US" sz="1800" b="0" i="0" dirty="0" smtClean="0">
                <a:solidFill>
                  <a:srgbClr val="000000"/>
                </a:solidFill>
                <a:latin typeface="Segoe UI Light" pitchFamily="34" charset="0"/>
              </a:rPr>
              <a:t>September 17-20, 2013</a:t>
            </a:r>
            <a:endParaRPr lang="en-US" sz="1800" b="0" i="0" dirty="0">
              <a:solidFill>
                <a:srgbClr val="000000"/>
              </a:solidFill>
              <a:latin typeface="Segoe UI Light" pitchFamily="34" charset="0"/>
            </a:endParaRPr>
          </a:p>
        </p:txBody>
      </p:sp>
      <p:sp>
        <p:nvSpPr>
          <p:cNvPr id="14" name="TextBox 16"/>
          <p:cNvSpPr txBox="1">
            <a:spLocks noChangeArrowheads="1"/>
          </p:cNvSpPr>
          <p:nvPr/>
        </p:nvSpPr>
        <p:spPr bwMode="auto">
          <a:xfrm>
            <a:off x="783772" y="49250600"/>
            <a:ext cx="13846628" cy="1077218"/>
          </a:xfrm>
          <a:prstGeom prst="rect">
            <a:avLst/>
          </a:prstGeom>
          <a:noFill/>
          <a:ln w="9525">
            <a:noFill/>
            <a:miter lim="800000"/>
            <a:headEnd/>
            <a:tailEnd/>
          </a:ln>
        </p:spPr>
        <p:txBody>
          <a:bodyPr wrap="square">
            <a:spAutoFit/>
          </a:bodyPr>
          <a:lstStyle/>
          <a:p>
            <a:pPr algn="l"/>
            <a:r>
              <a:rPr lang="en-US" sz="3200" b="0" i="0" dirty="0">
                <a:latin typeface="Segoe UI Light" pitchFamily="34" charset="0"/>
              </a:rPr>
              <a:t>This work was supported by the U.S. Department of Energy under Contract No. DE-AC36-08-GO28308 with the National Renewable Energy Laboratory.</a:t>
            </a:r>
          </a:p>
        </p:txBody>
      </p:sp>
      <p:cxnSp>
        <p:nvCxnSpPr>
          <p:cNvPr id="13323" name="Straight Connector 14"/>
          <p:cNvCxnSpPr>
            <a:cxnSpLocks noChangeShapeType="1"/>
          </p:cNvCxnSpPr>
          <p:nvPr/>
        </p:nvCxnSpPr>
        <p:spPr bwMode="auto">
          <a:xfrm flipV="1">
            <a:off x="783773" y="48895000"/>
            <a:ext cx="31350857" cy="177800"/>
          </a:xfrm>
          <a:prstGeom prst="line">
            <a:avLst/>
          </a:prstGeom>
          <a:noFill/>
          <a:ln w="25400">
            <a:solidFill>
              <a:srgbClr val="3161C2"/>
            </a:solidFill>
            <a:round/>
            <a:headEnd/>
            <a:tailEnd/>
          </a:ln>
        </p:spPr>
      </p:cxnSp>
      <p:pic>
        <p:nvPicPr>
          <p:cNvPr id="13324" name="Picture 14" descr="posterheader_white_41.jpg"/>
          <p:cNvPicPr>
            <a:picLocks noChangeAspect="1"/>
          </p:cNvPicPr>
          <p:nvPr/>
        </p:nvPicPr>
        <p:blipFill>
          <a:blip r:embed="rId2"/>
          <a:srcRect/>
          <a:stretch>
            <a:fillRect/>
          </a:stretch>
        </p:blipFill>
        <p:spPr bwMode="auto">
          <a:xfrm>
            <a:off x="391887" y="613836"/>
            <a:ext cx="32134629" cy="2230967"/>
          </a:xfrm>
          <a:prstGeom prst="rect">
            <a:avLst/>
          </a:prstGeom>
          <a:noFill/>
          <a:ln w="9525">
            <a:noFill/>
            <a:miter lim="800000"/>
            <a:headEnd/>
            <a:tailEnd/>
          </a:ln>
        </p:spPr>
      </p:pic>
      <p:sp>
        <p:nvSpPr>
          <p:cNvPr id="21" name="Text Box 15"/>
          <p:cNvSpPr txBox="1">
            <a:spLocks noChangeArrowheads="1"/>
          </p:cNvSpPr>
          <p:nvPr/>
        </p:nvSpPr>
        <p:spPr bwMode="auto">
          <a:xfrm>
            <a:off x="838200" y="43513969"/>
            <a:ext cx="9927771" cy="1477328"/>
          </a:xfrm>
          <a:prstGeom prst="rect">
            <a:avLst/>
          </a:prstGeom>
          <a:noFill/>
          <a:ln w="9525">
            <a:noFill/>
            <a:miter lim="800000"/>
            <a:headEnd/>
            <a:tailEnd/>
          </a:ln>
        </p:spPr>
        <p:txBody>
          <a:bodyPr>
            <a:spAutoFit/>
          </a:bodyPr>
          <a:lstStyle/>
          <a:p>
            <a:pPr algn="l">
              <a:spcBef>
                <a:spcPct val="50000"/>
              </a:spcBef>
            </a:pPr>
            <a:r>
              <a:rPr lang="en-US" sz="3000" b="0" i="0" dirty="0" smtClean="0">
                <a:latin typeface="Segoe UI Light" pitchFamily="34" charset="0"/>
              </a:rPr>
              <a:t>Elapsed time </a:t>
            </a:r>
            <a:r>
              <a:rPr lang="en-US" sz="3000" b="0" i="0" dirty="0" smtClean="0">
                <a:solidFill>
                  <a:schemeClr val="bg2"/>
                </a:solidFill>
                <a:latin typeface="Segoe UI Light" pitchFamily="34" charset="0"/>
              </a:rPr>
              <a:t>for a single annual time series simulation using the SAM default system parameters is in most cases significantly lower using the TCS solver kernel.</a:t>
            </a:r>
            <a:endParaRPr lang="en-US" sz="3000" b="0" i="0" dirty="0">
              <a:latin typeface="Segoe UI Light" pitchFamily="34" charset="0"/>
            </a:endParaRPr>
          </a:p>
        </p:txBody>
      </p:sp>
      <p:sp>
        <p:nvSpPr>
          <p:cNvPr id="22" name="Text Box 18"/>
          <p:cNvSpPr txBox="1">
            <a:spLocks noChangeArrowheads="1"/>
          </p:cNvSpPr>
          <p:nvPr/>
        </p:nvSpPr>
        <p:spPr bwMode="auto">
          <a:xfrm>
            <a:off x="838200" y="45558670"/>
            <a:ext cx="9927771" cy="923330"/>
          </a:xfrm>
          <a:prstGeom prst="rect">
            <a:avLst/>
          </a:prstGeom>
          <a:noFill/>
          <a:ln w="9525">
            <a:noFill/>
            <a:miter lim="800000"/>
            <a:headEnd/>
            <a:tailEnd/>
          </a:ln>
        </p:spPr>
        <p:txBody>
          <a:bodyPr>
            <a:spAutoFit/>
          </a:bodyPr>
          <a:lstStyle/>
          <a:p>
            <a:pPr algn="l">
              <a:spcBef>
                <a:spcPct val="50000"/>
              </a:spcBef>
            </a:pPr>
            <a:r>
              <a:rPr lang="en-US" sz="5400" b="0" i="0" dirty="0" smtClean="0">
                <a:latin typeface="Segoe UI Light" pitchFamily="34" charset="0"/>
              </a:rPr>
              <a:t>Simulation Speed</a:t>
            </a:r>
            <a:endParaRPr lang="en-US" sz="11000" b="0" i="0" dirty="0">
              <a:latin typeface="Segoe UI Light" pitchFamily="34" charset="0"/>
            </a:endParaRPr>
          </a:p>
        </p:txBody>
      </p:sp>
      <p:sp>
        <p:nvSpPr>
          <p:cNvPr id="23" name="Rectangle 9"/>
          <p:cNvSpPr>
            <a:spLocks noChangeArrowheads="1"/>
          </p:cNvSpPr>
          <p:nvPr/>
        </p:nvSpPr>
        <p:spPr bwMode="auto">
          <a:xfrm>
            <a:off x="11549744" y="27965400"/>
            <a:ext cx="9927771" cy="14837370"/>
          </a:xfrm>
          <a:prstGeom prst="rect">
            <a:avLst/>
          </a:prstGeom>
          <a:solidFill>
            <a:schemeClr val="bg1">
              <a:lumMod val="95000"/>
            </a:schemeClr>
          </a:solidFill>
          <a:ln w="3175">
            <a:solidFill>
              <a:schemeClr val="bg2"/>
            </a:solidFill>
            <a:miter lim="800000"/>
            <a:headEnd/>
            <a:tailEnd/>
          </a:ln>
        </p:spPr>
        <p:txBody>
          <a:bodyPr wrap="none" anchor="ctr"/>
          <a:lstStyle/>
          <a:p>
            <a:r>
              <a:rPr lang="en-US"/>
              <a:t> </a:t>
            </a:r>
          </a:p>
        </p:txBody>
      </p:sp>
      <p:sp>
        <p:nvSpPr>
          <p:cNvPr id="24" name="Rectangle 9"/>
          <p:cNvSpPr>
            <a:spLocks noChangeArrowheads="1"/>
          </p:cNvSpPr>
          <p:nvPr/>
        </p:nvSpPr>
        <p:spPr bwMode="auto">
          <a:xfrm>
            <a:off x="22261288" y="27965400"/>
            <a:ext cx="9927771" cy="14837370"/>
          </a:xfrm>
          <a:prstGeom prst="rect">
            <a:avLst/>
          </a:prstGeom>
          <a:solidFill>
            <a:schemeClr val="bg1">
              <a:lumMod val="95000"/>
            </a:schemeClr>
          </a:solidFill>
          <a:ln w="3175">
            <a:solidFill>
              <a:schemeClr val="bg2"/>
            </a:solidFill>
            <a:miter lim="800000"/>
            <a:headEnd/>
            <a:tailEnd/>
          </a:ln>
        </p:spPr>
        <p:txBody>
          <a:bodyPr wrap="none" anchor="ctr"/>
          <a:lstStyle/>
          <a:p>
            <a:r>
              <a:rPr lang="en-US"/>
              <a:t> </a:t>
            </a:r>
          </a:p>
        </p:txBody>
      </p:sp>
      <p:sp>
        <p:nvSpPr>
          <p:cNvPr id="25" name="Rectangle 9"/>
          <p:cNvSpPr>
            <a:spLocks noChangeArrowheads="1"/>
          </p:cNvSpPr>
          <p:nvPr/>
        </p:nvSpPr>
        <p:spPr bwMode="auto">
          <a:xfrm>
            <a:off x="838200" y="27965400"/>
            <a:ext cx="9927771" cy="14837370"/>
          </a:xfrm>
          <a:prstGeom prst="rect">
            <a:avLst/>
          </a:prstGeom>
          <a:solidFill>
            <a:schemeClr val="bg1">
              <a:lumMod val="95000"/>
            </a:schemeClr>
          </a:solidFill>
          <a:ln w="3175">
            <a:solidFill>
              <a:schemeClr val="bg2"/>
            </a:solidFill>
            <a:miter lim="800000"/>
            <a:headEnd/>
            <a:tailEnd/>
          </a:ln>
        </p:spPr>
        <p:txBody>
          <a:bodyPr wrap="none" anchor="ctr"/>
          <a:lstStyle/>
          <a:p>
            <a:r>
              <a:rPr lang="en-US" dirty="0" smtClean="0"/>
              <a:t> </a:t>
            </a:r>
            <a:endParaRPr lang="en-US" dirty="0"/>
          </a:p>
        </p:txBody>
      </p:sp>
      <p:sp>
        <p:nvSpPr>
          <p:cNvPr id="26" name="Text Box 15"/>
          <p:cNvSpPr txBox="1">
            <a:spLocks noChangeArrowheads="1"/>
          </p:cNvSpPr>
          <p:nvPr/>
        </p:nvSpPr>
        <p:spPr bwMode="auto">
          <a:xfrm>
            <a:off x="11549744" y="43513969"/>
            <a:ext cx="9927771" cy="1477328"/>
          </a:xfrm>
          <a:prstGeom prst="rect">
            <a:avLst/>
          </a:prstGeom>
          <a:noFill/>
          <a:ln w="9525">
            <a:noFill/>
            <a:miter lim="800000"/>
            <a:headEnd/>
            <a:tailEnd/>
          </a:ln>
        </p:spPr>
        <p:txBody>
          <a:bodyPr>
            <a:spAutoFit/>
          </a:bodyPr>
          <a:lstStyle/>
          <a:p>
            <a:pPr algn="l">
              <a:spcBef>
                <a:spcPct val="50000"/>
              </a:spcBef>
            </a:pPr>
            <a:r>
              <a:rPr lang="en-US" sz="3000" b="0" i="0" dirty="0" smtClean="0">
                <a:latin typeface="Segoe UI Light" pitchFamily="34" charset="0"/>
              </a:rPr>
              <a:t>Multithreaded </a:t>
            </a:r>
            <a:r>
              <a:rPr lang="en-US" sz="3000" b="0" i="0" dirty="0" smtClean="0">
                <a:solidFill>
                  <a:schemeClr val="bg2"/>
                </a:solidFill>
                <a:latin typeface="Segoe UI Light" pitchFamily="34" charset="0"/>
              </a:rPr>
              <a:t>simulations are possible using TCS.  This allows parametric or sensitivity studies to be completed in much less time by utilizing multiple processing cores in parallel.</a:t>
            </a:r>
            <a:endParaRPr lang="en-US" sz="3000" b="0" i="0" dirty="0">
              <a:latin typeface="Segoe UI Light" pitchFamily="34" charset="0"/>
            </a:endParaRPr>
          </a:p>
        </p:txBody>
      </p:sp>
      <p:sp>
        <p:nvSpPr>
          <p:cNvPr id="27" name="Text Box 18"/>
          <p:cNvSpPr txBox="1">
            <a:spLocks noChangeArrowheads="1"/>
          </p:cNvSpPr>
          <p:nvPr/>
        </p:nvSpPr>
        <p:spPr bwMode="auto">
          <a:xfrm>
            <a:off x="11549744" y="45558670"/>
            <a:ext cx="9927771" cy="923330"/>
          </a:xfrm>
          <a:prstGeom prst="rect">
            <a:avLst/>
          </a:prstGeom>
          <a:noFill/>
          <a:ln w="9525">
            <a:noFill/>
            <a:miter lim="800000"/>
            <a:headEnd/>
            <a:tailEnd/>
          </a:ln>
        </p:spPr>
        <p:txBody>
          <a:bodyPr>
            <a:spAutoFit/>
          </a:bodyPr>
          <a:lstStyle/>
          <a:p>
            <a:pPr algn="l">
              <a:spcBef>
                <a:spcPct val="50000"/>
              </a:spcBef>
            </a:pPr>
            <a:r>
              <a:rPr lang="en-US" sz="5400" b="0" i="0" dirty="0" smtClean="0">
                <a:latin typeface="Segoe UI Light" pitchFamily="34" charset="0"/>
              </a:rPr>
              <a:t>Parallelization</a:t>
            </a:r>
            <a:endParaRPr lang="en-US" sz="11000" b="0" i="0" dirty="0">
              <a:latin typeface="Segoe UI Light" pitchFamily="34" charset="0"/>
            </a:endParaRPr>
          </a:p>
        </p:txBody>
      </p:sp>
      <p:sp>
        <p:nvSpPr>
          <p:cNvPr id="28" name="Text Box 15"/>
          <p:cNvSpPr txBox="1">
            <a:spLocks noChangeArrowheads="1"/>
          </p:cNvSpPr>
          <p:nvPr/>
        </p:nvSpPr>
        <p:spPr bwMode="auto">
          <a:xfrm>
            <a:off x="22232386" y="43513969"/>
            <a:ext cx="9927771" cy="1477328"/>
          </a:xfrm>
          <a:prstGeom prst="rect">
            <a:avLst/>
          </a:prstGeom>
          <a:noFill/>
          <a:ln w="9525">
            <a:noFill/>
            <a:miter lim="800000"/>
            <a:headEnd/>
            <a:tailEnd/>
          </a:ln>
        </p:spPr>
        <p:txBody>
          <a:bodyPr>
            <a:spAutoFit/>
          </a:bodyPr>
          <a:lstStyle/>
          <a:p>
            <a:pPr algn="l">
              <a:spcBef>
                <a:spcPct val="50000"/>
              </a:spcBef>
            </a:pPr>
            <a:r>
              <a:rPr lang="en-US" sz="3000" b="0" i="0" dirty="0" smtClean="0">
                <a:latin typeface="Segoe UI Light" pitchFamily="34" charset="0"/>
              </a:rPr>
              <a:t>TCS is a </a:t>
            </a:r>
            <a:r>
              <a:rPr lang="en-US" sz="3000" b="0" i="0" dirty="0" smtClean="0">
                <a:solidFill>
                  <a:schemeClr val="bg2"/>
                </a:solidFill>
                <a:latin typeface="Segoe UI Light" pitchFamily="34" charset="0"/>
              </a:rPr>
              <a:t>robust and flexible solver kernel that provides advantages to the SAM software.  Soon, the CSP models will be programmatically accessible in the SAM SDK.</a:t>
            </a:r>
            <a:endParaRPr lang="en-US" sz="3000" b="0" i="0" dirty="0">
              <a:latin typeface="Segoe UI Light" pitchFamily="34" charset="0"/>
            </a:endParaRPr>
          </a:p>
        </p:txBody>
      </p:sp>
      <p:sp>
        <p:nvSpPr>
          <p:cNvPr id="29" name="Text Box 18"/>
          <p:cNvSpPr txBox="1">
            <a:spLocks noChangeArrowheads="1"/>
          </p:cNvSpPr>
          <p:nvPr/>
        </p:nvSpPr>
        <p:spPr bwMode="auto">
          <a:xfrm>
            <a:off x="22232386" y="45558670"/>
            <a:ext cx="9927771" cy="923330"/>
          </a:xfrm>
          <a:prstGeom prst="rect">
            <a:avLst/>
          </a:prstGeom>
          <a:noFill/>
          <a:ln w="9525">
            <a:noFill/>
            <a:miter lim="800000"/>
            <a:headEnd/>
            <a:tailEnd/>
          </a:ln>
        </p:spPr>
        <p:txBody>
          <a:bodyPr>
            <a:spAutoFit/>
          </a:bodyPr>
          <a:lstStyle/>
          <a:p>
            <a:pPr algn="l">
              <a:spcBef>
                <a:spcPct val="50000"/>
              </a:spcBef>
            </a:pPr>
            <a:r>
              <a:rPr lang="en-US" sz="5400" b="0" i="0" dirty="0" smtClean="0">
                <a:latin typeface="Segoe UI Light" pitchFamily="34" charset="0"/>
              </a:rPr>
              <a:t>Conclusions</a:t>
            </a:r>
            <a:endParaRPr lang="en-US" sz="11000" b="0" i="0" dirty="0">
              <a:latin typeface="Segoe UI Light" pitchFamily="34" charset="0"/>
            </a:endParaRPr>
          </a:p>
        </p:txBody>
      </p:sp>
      <p:sp>
        <p:nvSpPr>
          <p:cNvPr id="30" name="Text Box 15"/>
          <p:cNvSpPr txBox="1">
            <a:spLocks noChangeArrowheads="1"/>
          </p:cNvSpPr>
          <p:nvPr/>
        </p:nvSpPr>
        <p:spPr bwMode="auto">
          <a:xfrm>
            <a:off x="838200" y="23778169"/>
            <a:ext cx="9927771" cy="1477328"/>
          </a:xfrm>
          <a:prstGeom prst="rect">
            <a:avLst/>
          </a:prstGeom>
          <a:noFill/>
          <a:ln w="9525">
            <a:noFill/>
            <a:miter lim="800000"/>
            <a:headEnd/>
            <a:tailEnd/>
          </a:ln>
        </p:spPr>
        <p:txBody>
          <a:bodyPr>
            <a:spAutoFit/>
          </a:bodyPr>
          <a:lstStyle/>
          <a:p>
            <a:pPr algn="l">
              <a:spcBef>
                <a:spcPct val="50000"/>
              </a:spcBef>
            </a:pPr>
            <a:r>
              <a:rPr lang="en-US" sz="3000" b="0" i="0" dirty="0" smtClean="0">
                <a:solidFill>
                  <a:schemeClr val="bg2"/>
                </a:solidFill>
                <a:latin typeface="Segoe UI Light" pitchFamily="34" charset="0"/>
              </a:rPr>
              <a:t>The </a:t>
            </a:r>
            <a:r>
              <a:rPr lang="en-US" sz="3000" b="0" i="0" dirty="0">
                <a:latin typeface="Segoe UI Light" pitchFamily="34" charset="0"/>
              </a:rPr>
              <a:t>System Advisor Model (SAM)</a:t>
            </a:r>
            <a:r>
              <a:rPr lang="en-US" sz="3000" b="0" i="0" dirty="0">
                <a:solidFill>
                  <a:schemeClr val="bg2"/>
                </a:solidFill>
                <a:latin typeface="Segoe UI Light" pitchFamily="34" charset="0"/>
              </a:rPr>
              <a:t> is modeling software for renewable energy systems developed by the National Renewable Energy Laboratory (NREL</a:t>
            </a:r>
            <a:r>
              <a:rPr lang="en-US" sz="3000" b="0" i="0" dirty="0" smtClean="0">
                <a:solidFill>
                  <a:schemeClr val="bg2"/>
                </a:solidFill>
                <a:latin typeface="Segoe UI Light" pitchFamily="34" charset="0"/>
              </a:rPr>
              <a:t>).</a:t>
            </a:r>
            <a:endParaRPr lang="en-US" sz="3000" b="0" i="0" dirty="0">
              <a:latin typeface="Segoe UI Light" pitchFamily="34" charset="0"/>
            </a:endParaRPr>
          </a:p>
        </p:txBody>
      </p:sp>
      <p:sp>
        <p:nvSpPr>
          <p:cNvPr id="31" name="Text Box 18"/>
          <p:cNvSpPr txBox="1">
            <a:spLocks noChangeArrowheads="1"/>
          </p:cNvSpPr>
          <p:nvPr/>
        </p:nvSpPr>
        <p:spPr bwMode="auto">
          <a:xfrm>
            <a:off x="838200" y="25822870"/>
            <a:ext cx="9927771" cy="923330"/>
          </a:xfrm>
          <a:prstGeom prst="rect">
            <a:avLst/>
          </a:prstGeom>
          <a:noFill/>
          <a:ln w="9525">
            <a:noFill/>
            <a:miter lim="800000"/>
            <a:headEnd/>
            <a:tailEnd/>
          </a:ln>
        </p:spPr>
        <p:txBody>
          <a:bodyPr>
            <a:spAutoFit/>
          </a:bodyPr>
          <a:lstStyle/>
          <a:p>
            <a:pPr algn="l">
              <a:spcBef>
                <a:spcPct val="50000"/>
              </a:spcBef>
            </a:pPr>
            <a:r>
              <a:rPr lang="en-US" sz="5400" b="0" i="0" dirty="0" smtClean="0">
                <a:latin typeface="Segoe UI Light" pitchFamily="34" charset="0"/>
              </a:rPr>
              <a:t>Overview</a:t>
            </a:r>
            <a:endParaRPr lang="en-US" sz="11000" b="0" i="0" dirty="0">
              <a:latin typeface="Segoe UI Light" pitchFamily="34" charset="0"/>
            </a:endParaRPr>
          </a:p>
        </p:txBody>
      </p:sp>
      <p:sp>
        <p:nvSpPr>
          <p:cNvPr id="32" name="Rectangle 9"/>
          <p:cNvSpPr>
            <a:spLocks noChangeArrowheads="1"/>
          </p:cNvSpPr>
          <p:nvPr/>
        </p:nvSpPr>
        <p:spPr bwMode="auto">
          <a:xfrm>
            <a:off x="11549744" y="8229600"/>
            <a:ext cx="9927771" cy="14837370"/>
          </a:xfrm>
          <a:prstGeom prst="rect">
            <a:avLst/>
          </a:prstGeom>
          <a:solidFill>
            <a:schemeClr val="bg1">
              <a:lumMod val="95000"/>
            </a:schemeClr>
          </a:solidFill>
          <a:ln w="3175">
            <a:solidFill>
              <a:schemeClr val="bg2"/>
            </a:solidFill>
            <a:miter lim="800000"/>
            <a:headEnd/>
            <a:tailEnd/>
          </a:ln>
        </p:spPr>
        <p:txBody>
          <a:bodyPr wrap="none" anchor="ctr"/>
          <a:lstStyle/>
          <a:p>
            <a:r>
              <a:rPr lang="en-US"/>
              <a:t> </a:t>
            </a:r>
          </a:p>
        </p:txBody>
      </p:sp>
      <p:sp>
        <p:nvSpPr>
          <p:cNvPr id="33" name="Rectangle 9"/>
          <p:cNvSpPr>
            <a:spLocks noChangeArrowheads="1"/>
          </p:cNvSpPr>
          <p:nvPr/>
        </p:nvSpPr>
        <p:spPr bwMode="auto">
          <a:xfrm>
            <a:off x="22261288" y="8229600"/>
            <a:ext cx="9927771" cy="14837370"/>
          </a:xfrm>
          <a:prstGeom prst="rect">
            <a:avLst/>
          </a:prstGeom>
          <a:solidFill>
            <a:schemeClr val="bg1">
              <a:lumMod val="95000"/>
            </a:schemeClr>
          </a:solidFill>
          <a:ln w="3175">
            <a:solidFill>
              <a:schemeClr val="bg2"/>
            </a:solidFill>
            <a:miter lim="800000"/>
            <a:headEnd/>
            <a:tailEnd/>
          </a:ln>
        </p:spPr>
        <p:txBody>
          <a:bodyPr wrap="none" anchor="ctr"/>
          <a:lstStyle/>
          <a:p>
            <a:r>
              <a:rPr lang="en-US"/>
              <a:t> </a:t>
            </a:r>
          </a:p>
        </p:txBody>
      </p:sp>
      <p:sp>
        <p:nvSpPr>
          <p:cNvPr id="34" name="Rectangle 9"/>
          <p:cNvSpPr>
            <a:spLocks noChangeArrowheads="1"/>
          </p:cNvSpPr>
          <p:nvPr/>
        </p:nvSpPr>
        <p:spPr bwMode="auto">
          <a:xfrm>
            <a:off x="838200" y="8229600"/>
            <a:ext cx="9927771" cy="14837370"/>
          </a:xfrm>
          <a:prstGeom prst="rect">
            <a:avLst/>
          </a:prstGeom>
          <a:solidFill>
            <a:schemeClr val="bg1">
              <a:lumMod val="95000"/>
            </a:schemeClr>
          </a:solidFill>
          <a:ln w="3175">
            <a:solidFill>
              <a:schemeClr val="bg2"/>
            </a:solidFill>
            <a:miter lim="800000"/>
            <a:headEnd/>
            <a:tailEnd/>
          </a:ln>
        </p:spPr>
        <p:txBody>
          <a:bodyPr wrap="none" anchor="ctr"/>
          <a:lstStyle/>
          <a:p>
            <a:endParaRPr lang="en-US" dirty="0"/>
          </a:p>
        </p:txBody>
      </p:sp>
      <p:sp>
        <p:nvSpPr>
          <p:cNvPr id="35" name="Text Box 15"/>
          <p:cNvSpPr txBox="1">
            <a:spLocks noChangeArrowheads="1"/>
          </p:cNvSpPr>
          <p:nvPr/>
        </p:nvSpPr>
        <p:spPr bwMode="auto">
          <a:xfrm>
            <a:off x="11549744" y="23778169"/>
            <a:ext cx="9927771" cy="1477328"/>
          </a:xfrm>
          <a:prstGeom prst="rect">
            <a:avLst/>
          </a:prstGeom>
          <a:noFill/>
          <a:ln w="9525">
            <a:noFill/>
            <a:miter lim="800000"/>
            <a:headEnd/>
            <a:tailEnd/>
          </a:ln>
        </p:spPr>
        <p:txBody>
          <a:bodyPr>
            <a:spAutoFit/>
          </a:bodyPr>
          <a:lstStyle/>
          <a:p>
            <a:pPr algn="l">
              <a:spcBef>
                <a:spcPct val="50000"/>
              </a:spcBef>
            </a:pPr>
            <a:r>
              <a:rPr lang="en-US" sz="3000" b="0" i="0" dirty="0" smtClean="0">
                <a:latin typeface="Segoe UI Light" pitchFamily="34" charset="0"/>
              </a:rPr>
              <a:t>Transient Component Simulator (TCS) </a:t>
            </a:r>
            <a:r>
              <a:rPr lang="en-US" sz="3000" b="0" i="0" dirty="0" smtClean="0">
                <a:solidFill>
                  <a:schemeClr val="bg2"/>
                </a:solidFill>
                <a:latin typeface="Segoe UI Light" pitchFamily="34" charset="0"/>
              </a:rPr>
              <a:t>is a new solver kernel written in C++ that has the potential to achieve faster simulation times and easier parallelization.</a:t>
            </a:r>
            <a:endParaRPr lang="en-US" sz="3000" b="0" i="0" dirty="0">
              <a:latin typeface="Segoe UI Light" pitchFamily="34" charset="0"/>
            </a:endParaRPr>
          </a:p>
        </p:txBody>
      </p:sp>
      <p:sp>
        <p:nvSpPr>
          <p:cNvPr id="36" name="Text Box 18"/>
          <p:cNvSpPr txBox="1">
            <a:spLocks noChangeArrowheads="1"/>
          </p:cNvSpPr>
          <p:nvPr/>
        </p:nvSpPr>
        <p:spPr bwMode="auto">
          <a:xfrm>
            <a:off x="11549744" y="25822870"/>
            <a:ext cx="9927771" cy="923330"/>
          </a:xfrm>
          <a:prstGeom prst="rect">
            <a:avLst/>
          </a:prstGeom>
          <a:noFill/>
          <a:ln w="9525">
            <a:noFill/>
            <a:miter lim="800000"/>
            <a:headEnd/>
            <a:tailEnd/>
          </a:ln>
        </p:spPr>
        <p:txBody>
          <a:bodyPr>
            <a:spAutoFit/>
          </a:bodyPr>
          <a:lstStyle/>
          <a:p>
            <a:pPr algn="l">
              <a:spcBef>
                <a:spcPct val="50000"/>
              </a:spcBef>
            </a:pPr>
            <a:r>
              <a:rPr lang="en-US" sz="5400" b="0" i="0" dirty="0" smtClean="0">
                <a:latin typeface="Segoe UI Light" pitchFamily="34" charset="0"/>
              </a:rPr>
              <a:t>Approach</a:t>
            </a:r>
            <a:endParaRPr lang="en-US" sz="11000" b="0" i="0" dirty="0">
              <a:latin typeface="Segoe UI Light" pitchFamily="34" charset="0"/>
            </a:endParaRPr>
          </a:p>
        </p:txBody>
      </p:sp>
      <p:sp>
        <p:nvSpPr>
          <p:cNvPr id="37" name="Text Box 15"/>
          <p:cNvSpPr txBox="1">
            <a:spLocks noChangeArrowheads="1"/>
          </p:cNvSpPr>
          <p:nvPr/>
        </p:nvSpPr>
        <p:spPr bwMode="auto">
          <a:xfrm>
            <a:off x="22232386" y="23778169"/>
            <a:ext cx="9927771" cy="1477328"/>
          </a:xfrm>
          <a:prstGeom prst="rect">
            <a:avLst/>
          </a:prstGeom>
          <a:noFill/>
          <a:ln w="9525">
            <a:noFill/>
            <a:miter lim="800000"/>
            <a:headEnd/>
            <a:tailEnd/>
          </a:ln>
        </p:spPr>
        <p:txBody>
          <a:bodyPr>
            <a:spAutoFit/>
          </a:bodyPr>
          <a:lstStyle/>
          <a:p>
            <a:pPr algn="l">
              <a:spcBef>
                <a:spcPct val="50000"/>
              </a:spcBef>
            </a:pPr>
            <a:r>
              <a:rPr lang="en-US" sz="3000" b="0" i="0" dirty="0" smtClean="0">
                <a:latin typeface="Segoe UI Light" pitchFamily="34" charset="0"/>
              </a:rPr>
              <a:t>Original TRNSYS </a:t>
            </a:r>
            <a:r>
              <a:rPr lang="en-US" sz="3000" b="0" i="0" dirty="0" smtClean="0">
                <a:solidFill>
                  <a:schemeClr val="bg2"/>
                </a:solidFill>
                <a:latin typeface="Segoe UI Light" pitchFamily="34" charset="0"/>
              </a:rPr>
              <a:t>technology system models for CSP systems were compared against the new TCS C++ implementations.  Very low root mean squared (RMS) errors were observed.</a:t>
            </a:r>
            <a:endParaRPr lang="en-US" sz="3000" b="0" i="0" dirty="0">
              <a:latin typeface="Segoe UI Light" pitchFamily="34" charset="0"/>
            </a:endParaRPr>
          </a:p>
        </p:txBody>
      </p:sp>
      <p:sp>
        <p:nvSpPr>
          <p:cNvPr id="38" name="Text Box 18"/>
          <p:cNvSpPr txBox="1">
            <a:spLocks noChangeArrowheads="1"/>
          </p:cNvSpPr>
          <p:nvPr/>
        </p:nvSpPr>
        <p:spPr bwMode="auto">
          <a:xfrm>
            <a:off x="22232386" y="25822870"/>
            <a:ext cx="9927771" cy="923330"/>
          </a:xfrm>
          <a:prstGeom prst="rect">
            <a:avLst/>
          </a:prstGeom>
          <a:noFill/>
          <a:ln w="9525">
            <a:noFill/>
            <a:miter lim="800000"/>
            <a:headEnd/>
            <a:tailEnd/>
          </a:ln>
        </p:spPr>
        <p:txBody>
          <a:bodyPr>
            <a:spAutoFit/>
          </a:bodyPr>
          <a:lstStyle/>
          <a:p>
            <a:pPr algn="l">
              <a:spcBef>
                <a:spcPct val="50000"/>
              </a:spcBef>
            </a:pPr>
            <a:r>
              <a:rPr lang="en-US" sz="5400" b="0" i="0" dirty="0" smtClean="0">
                <a:latin typeface="Segoe UI Light" pitchFamily="34" charset="0"/>
              </a:rPr>
              <a:t>Validation</a:t>
            </a:r>
            <a:endParaRPr lang="en-US" sz="11000" b="0" i="0" dirty="0">
              <a:latin typeface="Segoe UI Light" pitchFamily="34" charset="0"/>
            </a:endParaRPr>
          </a:p>
        </p:txBody>
      </p:sp>
      <p:sp>
        <p:nvSpPr>
          <p:cNvPr id="2" name="TextBox 1"/>
          <p:cNvSpPr txBox="1"/>
          <p:nvPr/>
        </p:nvSpPr>
        <p:spPr>
          <a:xfrm>
            <a:off x="1496785" y="16465689"/>
            <a:ext cx="8610600" cy="5632311"/>
          </a:xfrm>
          <a:prstGeom prst="rect">
            <a:avLst/>
          </a:prstGeom>
          <a:noFill/>
        </p:spPr>
        <p:txBody>
          <a:bodyPr wrap="square" rtlCol="0">
            <a:spAutoFit/>
          </a:bodyPr>
          <a:lstStyle/>
          <a:p>
            <a:pPr algn="l"/>
            <a:r>
              <a:rPr lang="en-US" b="0" i="0" dirty="0" smtClean="0">
                <a:latin typeface="Segoe UI Light" pitchFamily="34" charset="0"/>
              </a:rPr>
              <a:t>To </a:t>
            </a:r>
            <a:r>
              <a:rPr lang="en-US" b="0" i="0" dirty="0">
                <a:latin typeface="Segoe UI Light" pitchFamily="34" charset="0"/>
              </a:rPr>
              <a:t>date, SAM has utilized the general purpose commercial TRNSYS transient systems modeling software package for CSP simulations and originally PV and wind.  To achieve: (1) significantly faster model performance, (2) easy parallelization of concurrent simulations to take advantage of modern multi-core processor desktop computers, (3) to allow straightforward modification of CSP component models in the SAM environment, and (4) ability to include CSP technologies in the SAM Software Development Kit (SDK), NREL has undertaken to reformulate the CSP models into a new transient simulation framework written in C++, by NREL. This framework is tailored specifically for use in SAM and not for general purpose modeling like TRNSYS. Preliminary results show excellent matching with the accepted TRNSYS-based models, as well as an order of magnitude reduction in simulation time for certain models.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8763000"/>
            <a:ext cx="8552382" cy="73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2039600" y="8763000"/>
            <a:ext cx="8991600" cy="6370975"/>
          </a:xfrm>
          <a:prstGeom prst="rect">
            <a:avLst/>
          </a:prstGeom>
          <a:noFill/>
        </p:spPr>
        <p:txBody>
          <a:bodyPr wrap="square" rtlCol="0">
            <a:spAutoFit/>
          </a:bodyPr>
          <a:lstStyle/>
          <a:p>
            <a:pPr algn="l"/>
            <a:r>
              <a:rPr lang="en-US" b="0" i="0" dirty="0" smtClean="0">
                <a:latin typeface="Segoe UI Light" pitchFamily="34" charset="0"/>
              </a:rPr>
              <a:t>Key features of TCS</a:t>
            </a:r>
          </a:p>
          <a:p>
            <a:pPr algn="l"/>
            <a:endParaRPr lang="en-US" b="0" i="0" dirty="0" smtClean="0">
              <a:latin typeface="Segoe UI Light" pitchFamily="34" charset="0"/>
            </a:endParaRPr>
          </a:p>
          <a:p>
            <a:pPr marL="342900" indent="-342900" algn="l">
              <a:buFont typeface="Arial" pitchFamily="34" charset="0"/>
              <a:buChar char="•"/>
            </a:pPr>
            <a:r>
              <a:rPr lang="en-US" b="0" i="0" dirty="0" smtClean="0">
                <a:latin typeface="Segoe UI Light" pitchFamily="34" charset="0"/>
              </a:rPr>
              <a:t>Fully </a:t>
            </a:r>
            <a:r>
              <a:rPr lang="en-US" b="0" i="0" dirty="0">
                <a:latin typeface="Segoe UI Light" pitchFamily="34" charset="0"/>
              </a:rPr>
              <a:t>dynamic type interface API: Types can be written in C or C++, and dynamically loaded by the TCS kernel. </a:t>
            </a:r>
            <a:endParaRPr lang="en-US" b="0" i="0" dirty="0" smtClean="0">
              <a:latin typeface="Segoe UI Light" pitchFamily="34" charset="0"/>
            </a:endParaRPr>
          </a:p>
          <a:p>
            <a:pPr marL="342900" indent="-342900" algn="l">
              <a:buFont typeface="Arial" pitchFamily="34" charset="0"/>
              <a:buChar char="•"/>
            </a:pPr>
            <a:endParaRPr lang="en-US" b="0" i="0" dirty="0">
              <a:latin typeface="Segoe UI Light" pitchFamily="34" charset="0"/>
            </a:endParaRPr>
          </a:p>
          <a:p>
            <a:pPr marL="342900" indent="-342900" algn="l">
              <a:buFont typeface="Arial" pitchFamily="34" charset="0"/>
              <a:buChar char="•"/>
            </a:pPr>
            <a:r>
              <a:rPr lang="en-US" b="0" i="0" dirty="0" smtClean="0">
                <a:latin typeface="Segoe UI Light" pitchFamily="34" charset="0"/>
              </a:rPr>
              <a:t>Multithreading</a:t>
            </a:r>
            <a:r>
              <a:rPr lang="en-US" b="0" i="0" dirty="0">
                <a:latin typeface="Segoe UI Light" pitchFamily="34" charset="0"/>
              </a:rPr>
              <a:t>: The TCS kernel is fully reentrant and </a:t>
            </a:r>
            <a:r>
              <a:rPr lang="en-US" b="0" i="0" dirty="0" smtClean="0">
                <a:latin typeface="Segoe UI Light" pitchFamily="34" charset="0"/>
              </a:rPr>
              <a:t>thread-safe</a:t>
            </a:r>
            <a:r>
              <a:rPr lang="en-US" b="0" i="0" dirty="0">
                <a:latin typeface="Segoe UI Light" pitchFamily="34" charset="0"/>
              </a:rPr>
              <a:t>.</a:t>
            </a:r>
            <a:endParaRPr lang="en-US" b="0" i="0" dirty="0" smtClean="0">
              <a:latin typeface="Segoe UI Light" pitchFamily="34" charset="0"/>
            </a:endParaRPr>
          </a:p>
          <a:p>
            <a:pPr marL="342900" indent="-342900" algn="l">
              <a:buFont typeface="Arial" pitchFamily="34" charset="0"/>
              <a:buChar char="•"/>
            </a:pPr>
            <a:endParaRPr lang="en-US" b="0" i="0" dirty="0">
              <a:latin typeface="Segoe UI Light" pitchFamily="34" charset="0"/>
            </a:endParaRPr>
          </a:p>
          <a:p>
            <a:pPr marL="342900" indent="-342900" algn="l">
              <a:buFont typeface="Arial" pitchFamily="34" charset="0"/>
              <a:buChar char="•"/>
            </a:pPr>
            <a:r>
              <a:rPr lang="en-US" b="0" i="0" dirty="0" smtClean="0">
                <a:latin typeface="Segoe UI Light" pitchFamily="34" charset="0"/>
              </a:rPr>
              <a:t>Data </a:t>
            </a:r>
            <a:r>
              <a:rPr lang="en-US" b="0" i="0" dirty="0">
                <a:latin typeface="Segoe UI Light" pitchFamily="34" charset="0"/>
              </a:rPr>
              <a:t>types:  Input and output variables can be numbers, arrays, matrices, or strings.   </a:t>
            </a:r>
            <a:endParaRPr lang="en-US" b="0" i="0" dirty="0" smtClean="0">
              <a:latin typeface="Segoe UI Light" pitchFamily="34" charset="0"/>
            </a:endParaRPr>
          </a:p>
          <a:p>
            <a:pPr marL="342900" indent="-342900" algn="l">
              <a:buFont typeface="Arial" pitchFamily="34" charset="0"/>
              <a:buChar char="•"/>
            </a:pPr>
            <a:endParaRPr lang="en-US" b="0" i="0" dirty="0">
              <a:latin typeface="Segoe UI Light" pitchFamily="34" charset="0"/>
            </a:endParaRPr>
          </a:p>
          <a:p>
            <a:pPr marL="342900" indent="-342900" algn="l">
              <a:buFont typeface="Arial" pitchFamily="34" charset="0"/>
              <a:buChar char="•"/>
            </a:pPr>
            <a:r>
              <a:rPr lang="en-US" b="0" i="0" dirty="0" smtClean="0">
                <a:latin typeface="Segoe UI Light" pitchFamily="34" charset="0"/>
              </a:rPr>
              <a:t>Tolerances:  TCS </a:t>
            </a:r>
            <a:r>
              <a:rPr lang="en-US" b="0" i="0" dirty="0">
                <a:latin typeface="Segoe UI Light" pitchFamily="34" charset="0"/>
              </a:rPr>
              <a:t>enables each connection between an output and an input to be given a unique tolerance </a:t>
            </a:r>
            <a:r>
              <a:rPr lang="en-US" b="0" i="0" dirty="0" smtClean="0">
                <a:latin typeface="Segoe UI Light" pitchFamily="34" charset="0"/>
              </a:rPr>
              <a:t>value</a:t>
            </a:r>
          </a:p>
          <a:p>
            <a:pPr marL="342900" indent="-342900" algn="l">
              <a:buFont typeface="Arial" pitchFamily="34" charset="0"/>
              <a:buChar char="•"/>
            </a:pPr>
            <a:endParaRPr lang="en-US" b="0" i="0" dirty="0">
              <a:latin typeface="Segoe UI Light" pitchFamily="34" charset="0"/>
            </a:endParaRPr>
          </a:p>
          <a:p>
            <a:pPr algn="l"/>
            <a:r>
              <a:rPr lang="en-US" b="0" i="0" dirty="0" smtClean="0">
                <a:latin typeface="Segoe UI Light" pitchFamily="34" charset="0"/>
              </a:rPr>
              <a:t>The TCS kernel solution strategy is indicated in the flowchart below.  The default strategy in the solver is to use successive substitution of output values to input values with a cyclical arrangement until they converge upon a constant value.</a:t>
            </a:r>
            <a:endParaRPr lang="en-US" b="0" i="0" dirty="0">
              <a:latin typeface="Segoe UI Light" pitchFamily="34" charset="0"/>
            </a:endParaRPr>
          </a:p>
        </p:txBody>
      </p:sp>
      <p:grpSp>
        <p:nvGrpSpPr>
          <p:cNvPr id="11" name="Group 10"/>
          <p:cNvGrpSpPr/>
          <p:nvPr/>
        </p:nvGrpSpPr>
        <p:grpSpPr>
          <a:xfrm>
            <a:off x="23229828" y="37032902"/>
            <a:ext cx="7947144" cy="5486400"/>
            <a:chOff x="12490785" y="8763000"/>
            <a:chExt cx="7947144" cy="5486400"/>
          </a:xfrm>
        </p:grpSpPr>
        <p:cxnSp>
          <p:nvCxnSpPr>
            <p:cNvPr id="6" name="Straight Arrow Connector 5"/>
            <p:cNvCxnSpPr/>
            <p:nvPr/>
          </p:nvCxnSpPr>
          <p:spPr bwMode="auto">
            <a:xfrm flipV="1">
              <a:off x="16431127" y="9677400"/>
              <a:ext cx="0" cy="609600"/>
            </a:xfrm>
            <a:prstGeom prst="straightConnector1">
              <a:avLst/>
            </a:prstGeom>
            <a:solidFill>
              <a:schemeClr val="accent1"/>
            </a:solidFill>
            <a:ln w="130175" cap="flat" cmpd="sng" algn="ctr">
              <a:solidFill>
                <a:schemeClr val="tx1"/>
              </a:solidFill>
              <a:prstDash val="solid"/>
              <a:round/>
              <a:headEnd type="none" w="med" len="med"/>
              <a:tailEnd type="triangle" w="med" len="med"/>
            </a:ln>
            <a:effectLst/>
          </p:spPr>
        </p:cxnSp>
        <p:cxnSp>
          <p:nvCxnSpPr>
            <p:cNvPr id="51" name="Straight Arrow Connector 50"/>
            <p:cNvCxnSpPr/>
            <p:nvPr/>
          </p:nvCxnSpPr>
          <p:spPr bwMode="auto">
            <a:xfrm flipV="1">
              <a:off x="16411074" y="11201400"/>
              <a:ext cx="0" cy="609600"/>
            </a:xfrm>
            <a:prstGeom prst="straightConnector1">
              <a:avLst/>
            </a:prstGeom>
            <a:solidFill>
              <a:schemeClr val="accent1"/>
            </a:solidFill>
            <a:ln w="130175" cap="flat" cmpd="sng" algn="ctr">
              <a:solidFill>
                <a:schemeClr val="tx1"/>
              </a:solidFill>
              <a:prstDash val="solid"/>
              <a:round/>
              <a:headEnd type="none" w="med" len="med"/>
              <a:tailEnd type="triangle" w="med" len="med"/>
            </a:ln>
            <a:effectLst/>
          </p:spPr>
        </p:cxnSp>
        <p:cxnSp>
          <p:nvCxnSpPr>
            <p:cNvPr id="52" name="Straight Arrow Connector 51"/>
            <p:cNvCxnSpPr/>
            <p:nvPr/>
          </p:nvCxnSpPr>
          <p:spPr bwMode="auto">
            <a:xfrm flipV="1">
              <a:off x="13712992" y="12725400"/>
              <a:ext cx="0" cy="609600"/>
            </a:xfrm>
            <a:prstGeom prst="straightConnector1">
              <a:avLst/>
            </a:prstGeom>
            <a:solidFill>
              <a:schemeClr val="accent1"/>
            </a:solidFill>
            <a:ln w="130175" cap="flat" cmpd="sng" algn="ctr">
              <a:solidFill>
                <a:schemeClr val="tx1"/>
              </a:solidFill>
              <a:prstDash val="solid"/>
              <a:round/>
              <a:headEnd type="none" w="med" len="med"/>
              <a:tailEnd type="triangle" w="med" len="med"/>
            </a:ln>
            <a:effectLst/>
          </p:spPr>
        </p:cxnSp>
        <p:cxnSp>
          <p:nvCxnSpPr>
            <p:cNvPr id="53" name="Straight Arrow Connector 52"/>
            <p:cNvCxnSpPr/>
            <p:nvPr/>
          </p:nvCxnSpPr>
          <p:spPr bwMode="auto">
            <a:xfrm flipV="1">
              <a:off x="16445451" y="12725400"/>
              <a:ext cx="0" cy="609600"/>
            </a:xfrm>
            <a:prstGeom prst="straightConnector1">
              <a:avLst/>
            </a:prstGeom>
            <a:solidFill>
              <a:schemeClr val="accent1"/>
            </a:solidFill>
            <a:ln w="130175" cap="flat" cmpd="sng" algn="ctr">
              <a:solidFill>
                <a:schemeClr val="tx1"/>
              </a:solidFill>
              <a:prstDash val="solid"/>
              <a:round/>
              <a:headEnd type="none" w="med" len="med"/>
              <a:tailEnd type="triangle" w="med" len="med"/>
            </a:ln>
            <a:effectLst/>
          </p:spPr>
        </p:cxnSp>
        <p:cxnSp>
          <p:nvCxnSpPr>
            <p:cNvPr id="54" name="Straight Arrow Connector 53"/>
            <p:cNvCxnSpPr/>
            <p:nvPr/>
          </p:nvCxnSpPr>
          <p:spPr bwMode="auto">
            <a:xfrm flipV="1">
              <a:off x="19215721" y="12725400"/>
              <a:ext cx="0" cy="609600"/>
            </a:xfrm>
            <a:prstGeom prst="straightConnector1">
              <a:avLst/>
            </a:prstGeom>
            <a:solidFill>
              <a:schemeClr val="accent1"/>
            </a:solidFill>
            <a:ln w="130175" cap="flat" cmpd="sng" algn="ctr">
              <a:solidFill>
                <a:schemeClr val="tx1"/>
              </a:solidFill>
              <a:prstDash val="solid"/>
              <a:round/>
              <a:headEnd type="none" w="med" len="med"/>
              <a:tailEnd type="triangle" w="med" len="med"/>
            </a:ln>
            <a:effectLst/>
          </p:spPr>
        </p:cxnSp>
        <p:sp>
          <p:nvSpPr>
            <p:cNvPr id="4" name="Rectangle 3"/>
            <p:cNvSpPr/>
            <p:nvPr/>
          </p:nvSpPr>
          <p:spPr bwMode="auto">
            <a:xfrm>
              <a:off x="12506827" y="8763000"/>
              <a:ext cx="7848600" cy="914400"/>
            </a:xfrm>
            <a:prstGeom prst="rect">
              <a:avLst/>
            </a:prstGeom>
            <a:solidFill>
              <a:schemeClr val="bg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i="0" u="none" strike="noStrike" cap="none" normalizeH="0" baseline="0" dirty="0" smtClean="0">
                  <a:ln>
                    <a:noFill/>
                  </a:ln>
                  <a:solidFill>
                    <a:schemeClr val="bg1"/>
                  </a:solidFill>
                  <a:effectLst/>
                  <a:latin typeface="Segoe UI" pitchFamily="34" charset="0"/>
                  <a:ea typeface="Segoe UI" pitchFamily="34" charset="0"/>
                  <a:cs typeface="Segoe UI" pitchFamily="34" charset="0"/>
                </a:rPr>
                <a:t>SAM User</a:t>
              </a:r>
              <a:r>
                <a:rPr kumimoji="0" lang="en-US" sz="3600" i="0" u="none" strike="noStrike" cap="none" normalizeH="0" dirty="0" smtClean="0">
                  <a:ln>
                    <a:noFill/>
                  </a:ln>
                  <a:solidFill>
                    <a:schemeClr val="bg1"/>
                  </a:solidFill>
                  <a:effectLst/>
                  <a:latin typeface="Segoe UI" pitchFamily="34" charset="0"/>
                  <a:ea typeface="Segoe UI" pitchFamily="34" charset="0"/>
                  <a:cs typeface="Segoe UI" pitchFamily="34" charset="0"/>
                </a:rPr>
                <a:t> Interface</a:t>
              </a:r>
              <a:endParaRPr kumimoji="0" lang="en-US" sz="3600" i="0" u="none" strike="noStrike" cap="none" normalizeH="0" baseline="0" dirty="0">
                <a:ln>
                  <a:noFill/>
                </a:ln>
                <a:solidFill>
                  <a:schemeClr val="bg1"/>
                </a:solidFill>
                <a:effectLst/>
                <a:latin typeface="Segoe UI" pitchFamily="34" charset="0"/>
                <a:ea typeface="Segoe UI" pitchFamily="34" charset="0"/>
                <a:cs typeface="Segoe UI" pitchFamily="34" charset="0"/>
              </a:endParaRPr>
            </a:p>
          </p:txBody>
        </p:sp>
        <p:sp>
          <p:nvSpPr>
            <p:cNvPr id="44" name="Rectangle 43"/>
            <p:cNvSpPr/>
            <p:nvPr/>
          </p:nvSpPr>
          <p:spPr bwMode="auto">
            <a:xfrm>
              <a:off x="12506827" y="10287000"/>
              <a:ext cx="7848600" cy="914400"/>
            </a:xfrm>
            <a:prstGeom prst="rect">
              <a:avLst/>
            </a:prstGeom>
            <a:solidFill>
              <a:schemeClr val="bg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i="0" u="none" strike="noStrike" cap="none" normalizeH="0" baseline="0" dirty="0" smtClean="0">
                  <a:ln>
                    <a:noFill/>
                  </a:ln>
                  <a:solidFill>
                    <a:schemeClr val="bg1"/>
                  </a:solidFill>
                  <a:effectLst/>
                  <a:latin typeface="Segoe UI" pitchFamily="34" charset="0"/>
                  <a:ea typeface="Segoe UI" pitchFamily="34" charset="0"/>
                  <a:cs typeface="Segoe UI" pitchFamily="34" charset="0"/>
                </a:rPr>
                <a:t>SAM Simulation Core (SSC SDK)</a:t>
              </a:r>
              <a:endParaRPr kumimoji="0" lang="en-US" sz="3600" i="0" u="none" strike="noStrike" cap="none" normalizeH="0" baseline="0" dirty="0">
                <a:ln>
                  <a:noFill/>
                </a:ln>
                <a:solidFill>
                  <a:schemeClr val="bg1"/>
                </a:solidFill>
                <a:effectLst/>
                <a:latin typeface="Segoe UI" pitchFamily="34" charset="0"/>
                <a:ea typeface="Segoe UI" pitchFamily="34" charset="0"/>
                <a:cs typeface="Segoe UI" pitchFamily="34" charset="0"/>
              </a:endParaRPr>
            </a:p>
          </p:txBody>
        </p:sp>
        <p:sp>
          <p:nvSpPr>
            <p:cNvPr id="45" name="Rectangle 44"/>
            <p:cNvSpPr/>
            <p:nvPr/>
          </p:nvSpPr>
          <p:spPr bwMode="auto">
            <a:xfrm>
              <a:off x="12506827" y="11811000"/>
              <a:ext cx="7848600" cy="914400"/>
            </a:xfrm>
            <a:prstGeom prst="rect">
              <a:avLst/>
            </a:prstGeom>
            <a:solidFill>
              <a:schemeClr val="bg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i="0" u="none" strike="noStrike" cap="none" normalizeH="0" baseline="0" dirty="0" smtClean="0">
                  <a:ln>
                    <a:noFill/>
                  </a:ln>
                  <a:solidFill>
                    <a:schemeClr val="bg1"/>
                  </a:solidFill>
                  <a:effectLst/>
                  <a:latin typeface="Segoe UI" pitchFamily="34" charset="0"/>
                  <a:ea typeface="Segoe UI" pitchFamily="34" charset="0"/>
                  <a:cs typeface="Segoe UI" pitchFamily="34" charset="0"/>
                </a:rPr>
                <a:t>TCS Kernel</a:t>
              </a:r>
              <a:endParaRPr kumimoji="0" lang="en-US" sz="3600" i="0" u="none" strike="noStrike" cap="none" normalizeH="0" baseline="0" dirty="0">
                <a:ln>
                  <a:noFill/>
                </a:ln>
                <a:solidFill>
                  <a:schemeClr val="bg1"/>
                </a:solidFill>
                <a:effectLst/>
                <a:latin typeface="Segoe UI" pitchFamily="34" charset="0"/>
                <a:ea typeface="Segoe UI" pitchFamily="34" charset="0"/>
                <a:cs typeface="Segoe UI" pitchFamily="34" charset="0"/>
              </a:endParaRPr>
            </a:p>
          </p:txBody>
        </p:sp>
        <p:sp>
          <p:nvSpPr>
            <p:cNvPr id="46" name="Rectangle 45"/>
            <p:cNvSpPr/>
            <p:nvPr/>
          </p:nvSpPr>
          <p:spPr bwMode="auto">
            <a:xfrm>
              <a:off x="12490785" y="13335000"/>
              <a:ext cx="2444415" cy="914400"/>
            </a:xfrm>
            <a:prstGeom prst="rect">
              <a:avLst/>
            </a:prstGeom>
            <a:solidFill>
              <a:schemeClr val="bg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i="0" u="none" strike="noStrike" cap="none" normalizeH="0" baseline="0" dirty="0" smtClean="0">
                  <a:ln>
                    <a:noFill/>
                  </a:ln>
                  <a:solidFill>
                    <a:schemeClr val="bg1"/>
                  </a:solidFill>
                  <a:effectLst/>
                  <a:latin typeface="Segoe UI" pitchFamily="34" charset="0"/>
                  <a:ea typeface="Segoe UI" pitchFamily="34" charset="0"/>
                  <a:cs typeface="Segoe UI" pitchFamily="34" charset="0"/>
                </a:rPr>
                <a:t>Trough</a:t>
              </a:r>
              <a:endParaRPr kumimoji="0" lang="en-US" sz="3600" i="0" u="none" strike="noStrike" cap="none" normalizeH="0" baseline="0" dirty="0">
                <a:ln>
                  <a:noFill/>
                </a:ln>
                <a:solidFill>
                  <a:schemeClr val="bg1"/>
                </a:solidFill>
                <a:effectLst/>
                <a:latin typeface="Segoe UI" pitchFamily="34" charset="0"/>
                <a:ea typeface="Segoe UI" pitchFamily="34" charset="0"/>
                <a:cs typeface="Segoe UI" pitchFamily="34" charset="0"/>
              </a:endParaRPr>
            </a:p>
          </p:txBody>
        </p:sp>
        <p:sp>
          <p:nvSpPr>
            <p:cNvPr id="47" name="Rectangle 46"/>
            <p:cNvSpPr/>
            <p:nvPr/>
          </p:nvSpPr>
          <p:spPr bwMode="auto">
            <a:xfrm>
              <a:off x="15208919" y="13335000"/>
              <a:ext cx="2444415" cy="914400"/>
            </a:xfrm>
            <a:prstGeom prst="rect">
              <a:avLst/>
            </a:prstGeom>
            <a:solidFill>
              <a:schemeClr val="bg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i="0" u="none" strike="noStrike" cap="none" normalizeH="0" baseline="0" dirty="0" smtClean="0">
                  <a:ln>
                    <a:noFill/>
                  </a:ln>
                  <a:solidFill>
                    <a:schemeClr val="bg1"/>
                  </a:solidFill>
                  <a:effectLst/>
                  <a:latin typeface="Segoe UI" pitchFamily="34" charset="0"/>
                  <a:ea typeface="Segoe UI" pitchFamily="34" charset="0"/>
                  <a:cs typeface="Segoe UI" pitchFamily="34" charset="0"/>
                </a:rPr>
                <a:t>Tower</a:t>
              </a:r>
              <a:endParaRPr kumimoji="0" lang="en-US" sz="3600" i="0" u="none" strike="noStrike" cap="none" normalizeH="0" baseline="0" dirty="0">
                <a:ln>
                  <a:noFill/>
                </a:ln>
                <a:solidFill>
                  <a:schemeClr val="bg1"/>
                </a:solidFill>
                <a:effectLst/>
                <a:latin typeface="Segoe UI" pitchFamily="34" charset="0"/>
                <a:ea typeface="Segoe UI" pitchFamily="34" charset="0"/>
                <a:cs typeface="Segoe UI" pitchFamily="34" charset="0"/>
              </a:endParaRPr>
            </a:p>
          </p:txBody>
        </p:sp>
        <p:sp>
          <p:nvSpPr>
            <p:cNvPr id="48" name="Rectangle 47"/>
            <p:cNvSpPr/>
            <p:nvPr/>
          </p:nvSpPr>
          <p:spPr bwMode="auto">
            <a:xfrm>
              <a:off x="17993514" y="13335000"/>
              <a:ext cx="2444415" cy="914400"/>
            </a:xfrm>
            <a:prstGeom prst="rect">
              <a:avLst/>
            </a:prstGeom>
            <a:solidFill>
              <a:schemeClr val="bg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i="0" u="none" strike="noStrike" cap="none" normalizeH="0" baseline="0" dirty="0" err="1" smtClean="0">
                  <a:ln>
                    <a:noFill/>
                  </a:ln>
                  <a:solidFill>
                    <a:schemeClr val="bg1"/>
                  </a:solidFill>
                  <a:effectLst/>
                  <a:latin typeface="Segoe UI" pitchFamily="34" charset="0"/>
                  <a:ea typeface="Segoe UI" pitchFamily="34" charset="0"/>
                  <a:cs typeface="Segoe UI" pitchFamily="34" charset="0"/>
                </a:rPr>
                <a:t>Lin.Fres</a:t>
              </a:r>
              <a:r>
                <a:rPr kumimoji="0" lang="en-US" sz="3600" i="0" u="none" strike="noStrike" cap="none" normalizeH="0" baseline="0" dirty="0" smtClean="0">
                  <a:ln>
                    <a:noFill/>
                  </a:ln>
                  <a:solidFill>
                    <a:schemeClr val="bg1"/>
                  </a:solidFill>
                  <a:effectLst/>
                  <a:latin typeface="Segoe UI" pitchFamily="34" charset="0"/>
                  <a:ea typeface="Segoe UI" pitchFamily="34" charset="0"/>
                  <a:cs typeface="Segoe UI" pitchFamily="34" charset="0"/>
                </a:rPr>
                <a:t>.</a:t>
              </a:r>
              <a:endParaRPr kumimoji="0" lang="en-US" sz="3600" i="0" u="none" strike="noStrike" cap="none" normalizeH="0" baseline="0" dirty="0">
                <a:ln>
                  <a:noFill/>
                </a:ln>
                <a:solidFill>
                  <a:schemeClr val="bg1"/>
                </a:solidFill>
                <a:effectLst/>
                <a:latin typeface="Segoe UI" pitchFamily="34" charset="0"/>
                <a:ea typeface="Segoe UI" pitchFamily="34" charset="0"/>
                <a:cs typeface="Segoe UI" pitchFamily="34" charset="0"/>
              </a:endParaRPr>
            </a:p>
          </p:txBody>
        </p:sp>
      </p:grpSp>
      <p:pic>
        <p:nvPicPr>
          <p:cNvPr id="56" name="Picture 55"/>
          <p:cNvPicPr/>
          <p:nvPr/>
        </p:nvPicPr>
        <p:blipFill>
          <a:blip r:embed="rId4">
            <a:extLst>
              <a:ext uri="{28A0092B-C50C-407E-A947-70E740481C1C}">
                <a14:useLocalDpi xmlns:a14="http://schemas.microsoft.com/office/drawing/2010/main" val="0"/>
              </a:ext>
            </a:extLst>
          </a:blip>
          <a:srcRect/>
          <a:stretch>
            <a:fillRect/>
          </a:stretch>
        </p:blipFill>
        <p:spPr bwMode="auto">
          <a:xfrm>
            <a:off x="22576267" y="8493054"/>
            <a:ext cx="4696860" cy="3775145"/>
          </a:xfrm>
          <a:prstGeom prst="rect">
            <a:avLst/>
          </a:prstGeom>
          <a:noFill/>
        </p:spPr>
      </p:pic>
      <p:pic>
        <p:nvPicPr>
          <p:cNvPr id="57" name="Picture 56"/>
          <p:cNvPicPr/>
          <p:nvPr/>
        </p:nvPicPr>
        <p:blipFill>
          <a:blip r:embed="rId5">
            <a:extLst>
              <a:ext uri="{28A0092B-C50C-407E-A947-70E740481C1C}">
                <a14:useLocalDpi xmlns:a14="http://schemas.microsoft.com/office/drawing/2010/main" val="0"/>
              </a:ext>
            </a:extLst>
          </a:blip>
          <a:srcRect/>
          <a:stretch>
            <a:fillRect/>
          </a:stretch>
        </p:blipFill>
        <p:spPr bwMode="auto">
          <a:xfrm>
            <a:off x="27203400" y="12192000"/>
            <a:ext cx="4647544" cy="3810000"/>
          </a:xfrm>
          <a:prstGeom prst="rect">
            <a:avLst/>
          </a:prstGeom>
          <a:noFill/>
        </p:spPr>
      </p:pic>
      <p:pic>
        <p:nvPicPr>
          <p:cNvPr id="58" name="Picture 57"/>
          <p:cNvPicPr/>
          <p:nvPr/>
        </p:nvPicPr>
        <p:blipFill>
          <a:blip r:embed="rId6">
            <a:extLst>
              <a:ext uri="{28A0092B-C50C-407E-A947-70E740481C1C}">
                <a14:useLocalDpi xmlns:a14="http://schemas.microsoft.com/office/drawing/2010/main" val="0"/>
              </a:ext>
            </a:extLst>
          </a:blip>
          <a:srcRect/>
          <a:stretch>
            <a:fillRect/>
          </a:stretch>
        </p:blipFill>
        <p:spPr bwMode="auto">
          <a:xfrm>
            <a:off x="22576267" y="12268200"/>
            <a:ext cx="4696860" cy="3775145"/>
          </a:xfrm>
          <a:prstGeom prst="rect">
            <a:avLst/>
          </a:prstGeom>
          <a:noFill/>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280256" y="15995511"/>
            <a:ext cx="4570688" cy="3740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76267" y="16002000"/>
            <a:ext cx="469686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Table 7"/>
          <p:cNvGraphicFramePr>
            <a:graphicFrameLocks noGrp="1"/>
          </p:cNvGraphicFramePr>
          <p:nvPr>
            <p:extLst>
              <p:ext uri="{D42A27DB-BD31-4B8C-83A1-F6EECF244321}">
                <p14:modId xmlns:p14="http://schemas.microsoft.com/office/powerpoint/2010/main" val="3636757063"/>
              </p:ext>
            </p:extLst>
          </p:nvPr>
        </p:nvGraphicFramePr>
        <p:xfrm>
          <a:off x="23383025" y="20040600"/>
          <a:ext cx="7903316" cy="2820438"/>
        </p:xfrm>
        <a:graphic>
          <a:graphicData uri="http://schemas.openxmlformats.org/drawingml/2006/table">
            <a:tbl>
              <a:tblPr firstRow="1" bandRow="1">
                <a:tableStyleId>{5C22544A-7EE6-4342-B048-85BDC9FD1C3A}</a:tableStyleId>
              </a:tblPr>
              <a:tblGrid>
                <a:gridCol w="5797715"/>
                <a:gridCol w="2105601"/>
              </a:tblGrid>
              <a:tr h="327833">
                <a:tc>
                  <a:txBody>
                    <a:bodyPr/>
                    <a:lstStyle/>
                    <a:p>
                      <a:r>
                        <a:rPr lang="en-US" sz="2000" b="1" dirty="0" smtClean="0">
                          <a:latin typeface="Segoe UI Light" pitchFamily="34" charset="0"/>
                        </a:rPr>
                        <a:t>Model</a:t>
                      </a:r>
                      <a:r>
                        <a:rPr lang="en-US" sz="2000" b="1" baseline="0" dirty="0" smtClean="0">
                          <a:latin typeface="Segoe UI Light" pitchFamily="34" charset="0"/>
                        </a:rPr>
                        <a:t> Name</a:t>
                      </a:r>
                      <a:endParaRPr lang="en-US" sz="2000" b="1" dirty="0">
                        <a:latin typeface="Segoe UI Light" pitchFamily="34" charset="0"/>
                      </a:endParaRPr>
                    </a:p>
                  </a:txBody>
                  <a:tcPr/>
                </a:tc>
                <a:tc>
                  <a:txBody>
                    <a:bodyPr/>
                    <a:lstStyle/>
                    <a:p>
                      <a:r>
                        <a:rPr lang="en-US" sz="2000" dirty="0" smtClean="0">
                          <a:latin typeface="Segoe UI Light" pitchFamily="34" charset="0"/>
                        </a:rPr>
                        <a:t>RSME (%)</a:t>
                      </a:r>
                      <a:endParaRPr lang="en-US" sz="2000" dirty="0">
                        <a:latin typeface="Segoe UI Light" pitchFamily="34" charset="0"/>
                      </a:endParaRPr>
                    </a:p>
                  </a:txBody>
                  <a:tcPr/>
                </a:tc>
              </a:tr>
              <a:tr h="404033">
                <a:tc>
                  <a:txBody>
                    <a:bodyPr/>
                    <a:lstStyle/>
                    <a:p>
                      <a:r>
                        <a:rPr lang="en-US" sz="2000" dirty="0" smtClean="0">
                          <a:latin typeface="Segoe UI Light" pitchFamily="34" charset="0"/>
                        </a:rPr>
                        <a:t>Empirical</a:t>
                      </a:r>
                      <a:r>
                        <a:rPr lang="en-US" sz="2000" baseline="0" dirty="0" smtClean="0">
                          <a:latin typeface="Segoe UI Light" pitchFamily="34" charset="0"/>
                        </a:rPr>
                        <a:t> trough model</a:t>
                      </a:r>
                      <a:endParaRPr lang="en-US" sz="2000" dirty="0">
                        <a:latin typeface="Segoe UI Light" pitchFamily="34" charset="0"/>
                      </a:endParaRPr>
                    </a:p>
                  </a:txBody>
                  <a:tcPr/>
                </a:tc>
                <a:tc>
                  <a:txBody>
                    <a:bodyPr/>
                    <a:lstStyle/>
                    <a:p>
                      <a:r>
                        <a:rPr lang="en-US" sz="2000" dirty="0" smtClean="0">
                          <a:latin typeface="Segoe UI Light" pitchFamily="34" charset="0"/>
                        </a:rPr>
                        <a:t>0.06</a:t>
                      </a:r>
                      <a:endParaRPr lang="en-US" sz="2000" dirty="0">
                        <a:latin typeface="Segoe UI Light" pitchFamily="34" charset="0"/>
                      </a:endParaRPr>
                    </a:p>
                  </a:txBody>
                  <a:tcPr/>
                </a:tc>
              </a:tr>
              <a:tr h="404033">
                <a:tc>
                  <a:txBody>
                    <a:bodyPr/>
                    <a:lstStyle/>
                    <a:p>
                      <a:r>
                        <a:rPr lang="en-US" sz="2000" dirty="0" smtClean="0">
                          <a:latin typeface="Segoe UI Light" pitchFamily="34" charset="0"/>
                        </a:rPr>
                        <a:t>Physical</a:t>
                      </a:r>
                      <a:r>
                        <a:rPr lang="en-US" sz="2000" baseline="0" dirty="0" smtClean="0">
                          <a:latin typeface="Segoe UI Light" pitchFamily="34" charset="0"/>
                        </a:rPr>
                        <a:t> trough model</a:t>
                      </a:r>
                      <a:endParaRPr lang="en-US" sz="2000" dirty="0">
                        <a:latin typeface="Segoe UI Light" pitchFamily="34" charset="0"/>
                      </a:endParaRPr>
                    </a:p>
                  </a:txBody>
                  <a:tcPr/>
                </a:tc>
                <a:tc>
                  <a:txBody>
                    <a:bodyPr/>
                    <a:lstStyle/>
                    <a:p>
                      <a:r>
                        <a:rPr lang="en-US" sz="2000" dirty="0" smtClean="0">
                          <a:latin typeface="Segoe UI Light" pitchFamily="34" charset="0"/>
                        </a:rPr>
                        <a:t>0.69</a:t>
                      </a:r>
                      <a:endParaRPr lang="en-US" sz="2000" dirty="0">
                        <a:latin typeface="Segoe UI Light" pitchFamily="34" charset="0"/>
                      </a:endParaRPr>
                    </a:p>
                  </a:txBody>
                  <a:tcPr/>
                </a:tc>
              </a:tr>
              <a:tr h="404033">
                <a:tc>
                  <a:txBody>
                    <a:bodyPr/>
                    <a:lstStyle/>
                    <a:p>
                      <a:r>
                        <a:rPr lang="en-US" sz="2000" dirty="0" smtClean="0">
                          <a:latin typeface="Segoe UI Light" pitchFamily="34" charset="0"/>
                        </a:rPr>
                        <a:t>Generic solar model</a:t>
                      </a:r>
                      <a:endParaRPr lang="en-US" sz="2000" dirty="0">
                        <a:latin typeface="Segoe UI Light" pitchFamily="34" charset="0"/>
                      </a:endParaRPr>
                    </a:p>
                  </a:txBody>
                  <a:tcPr/>
                </a:tc>
                <a:tc>
                  <a:txBody>
                    <a:bodyPr/>
                    <a:lstStyle/>
                    <a:p>
                      <a:r>
                        <a:rPr lang="en-US" sz="2000" dirty="0" smtClean="0">
                          <a:latin typeface="Segoe UI Light" pitchFamily="34" charset="0"/>
                        </a:rPr>
                        <a:t>0.02</a:t>
                      </a:r>
                      <a:endParaRPr lang="en-US" sz="2000" dirty="0">
                        <a:latin typeface="Segoe UI Light" pitchFamily="34" charset="0"/>
                      </a:endParaRPr>
                    </a:p>
                  </a:txBody>
                  <a:tcPr/>
                </a:tc>
              </a:tr>
              <a:tr h="404033">
                <a:tc>
                  <a:txBody>
                    <a:bodyPr/>
                    <a:lstStyle/>
                    <a:p>
                      <a:r>
                        <a:rPr lang="en-US" sz="2000" dirty="0" smtClean="0">
                          <a:latin typeface="Segoe UI Light" pitchFamily="34" charset="0"/>
                        </a:rPr>
                        <a:t>Molten salt power tower</a:t>
                      </a:r>
                      <a:endParaRPr lang="en-US" sz="2000" dirty="0">
                        <a:latin typeface="Segoe UI Light" pitchFamily="34" charset="0"/>
                      </a:endParaRPr>
                    </a:p>
                  </a:txBody>
                  <a:tcPr/>
                </a:tc>
                <a:tc>
                  <a:txBody>
                    <a:bodyPr/>
                    <a:lstStyle/>
                    <a:p>
                      <a:r>
                        <a:rPr lang="en-US" sz="2000" dirty="0" smtClean="0">
                          <a:latin typeface="Segoe UI Light" pitchFamily="34" charset="0"/>
                        </a:rPr>
                        <a:t>0.78</a:t>
                      </a:r>
                      <a:endParaRPr lang="en-US" sz="2000" dirty="0">
                        <a:latin typeface="Segoe UI Light" pitchFamily="34" charset="0"/>
                      </a:endParaRPr>
                    </a:p>
                  </a:txBody>
                  <a:tcPr/>
                </a:tc>
              </a:tr>
              <a:tr h="404033">
                <a:tc>
                  <a:txBody>
                    <a:bodyPr/>
                    <a:lstStyle/>
                    <a:p>
                      <a:r>
                        <a:rPr lang="en-US" sz="2000" dirty="0" smtClean="0">
                          <a:latin typeface="Segoe UI Light" pitchFamily="34" charset="0"/>
                        </a:rPr>
                        <a:t>Direct steam power tower</a:t>
                      </a:r>
                      <a:endParaRPr lang="en-US" sz="2000" dirty="0">
                        <a:latin typeface="Segoe UI Light" pitchFamily="34" charset="0"/>
                      </a:endParaRPr>
                    </a:p>
                  </a:txBody>
                  <a:tcPr/>
                </a:tc>
                <a:tc>
                  <a:txBody>
                    <a:bodyPr/>
                    <a:lstStyle/>
                    <a:p>
                      <a:r>
                        <a:rPr lang="en-US" sz="2000" dirty="0" smtClean="0">
                          <a:latin typeface="Segoe UI Light" pitchFamily="34" charset="0"/>
                        </a:rPr>
                        <a:t>0.69</a:t>
                      </a:r>
                      <a:endParaRPr lang="en-US" sz="2000" dirty="0">
                        <a:latin typeface="Segoe UI Light" pitchFamily="34" charset="0"/>
                      </a:endParaRPr>
                    </a:p>
                  </a:txBody>
                  <a:tcPr/>
                </a:tc>
              </a:tr>
              <a:tr h="404033">
                <a:tc>
                  <a:txBody>
                    <a:bodyPr/>
                    <a:lstStyle/>
                    <a:p>
                      <a:r>
                        <a:rPr lang="en-US" sz="2000" dirty="0" smtClean="0">
                          <a:latin typeface="Segoe UI Light" pitchFamily="34" charset="0"/>
                        </a:rPr>
                        <a:t>Dish</a:t>
                      </a:r>
                      <a:r>
                        <a:rPr lang="en-US" sz="2000" baseline="0" dirty="0" smtClean="0">
                          <a:latin typeface="Segoe UI Light" pitchFamily="34" charset="0"/>
                        </a:rPr>
                        <a:t> </a:t>
                      </a:r>
                      <a:r>
                        <a:rPr lang="en-US" sz="2000" baseline="0" dirty="0" err="1" smtClean="0">
                          <a:latin typeface="Segoe UI Light" pitchFamily="34" charset="0"/>
                        </a:rPr>
                        <a:t>Stirling</a:t>
                      </a:r>
                      <a:endParaRPr lang="en-US" sz="2000" dirty="0">
                        <a:latin typeface="Segoe UI Light" pitchFamily="34" charset="0"/>
                      </a:endParaRPr>
                    </a:p>
                  </a:txBody>
                  <a:tcPr/>
                </a:tc>
                <a:tc>
                  <a:txBody>
                    <a:bodyPr/>
                    <a:lstStyle/>
                    <a:p>
                      <a:r>
                        <a:rPr lang="en-US" sz="2000" dirty="0" smtClean="0">
                          <a:latin typeface="Segoe UI Light" pitchFamily="34" charset="0"/>
                        </a:rPr>
                        <a:t>0.05</a:t>
                      </a:r>
                      <a:endParaRPr lang="en-US" sz="2000" dirty="0">
                        <a:latin typeface="Segoe UI Light" pitchFamily="34" charset="0"/>
                      </a:endParaRPr>
                    </a:p>
                  </a:txBody>
                  <a:tcPr/>
                </a:tc>
              </a:tr>
            </a:tbl>
          </a:graphicData>
        </a:graphic>
      </p:graphicFrame>
      <p:sp>
        <p:nvSpPr>
          <p:cNvPr id="68" name="TextBox 67"/>
          <p:cNvSpPr txBox="1"/>
          <p:nvPr/>
        </p:nvSpPr>
        <p:spPr>
          <a:xfrm>
            <a:off x="1877785" y="33158966"/>
            <a:ext cx="7848600" cy="8217634"/>
          </a:xfrm>
          <a:prstGeom prst="rect">
            <a:avLst/>
          </a:prstGeom>
          <a:noFill/>
        </p:spPr>
        <p:txBody>
          <a:bodyPr wrap="square" rtlCol="0">
            <a:spAutoFit/>
          </a:bodyPr>
          <a:lstStyle/>
          <a:p>
            <a:pPr algn="l"/>
            <a:r>
              <a:rPr lang="en-US" b="0" i="0" dirty="0" smtClean="0">
                <a:latin typeface="Segoe UI Light" pitchFamily="34" charset="0"/>
              </a:rPr>
              <a:t>Test system: </a:t>
            </a:r>
            <a:r>
              <a:rPr lang="en-GB" b="0" i="0" dirty="0" smtClean="0">
                <a:latin typeface="Segoe UI Light" pitchFamily="34" charset="0"/>
              </a:rPr>
              <a:t>2.5 </a:t>
            </a:r>
            <a:r>
              <a:rPr lang="en-GB" b="0" i="0" dirty="0">
                <a:latin typeface="Segoe UI Light" pitchFamily="34" charset="0"/>
              </a:rPr>
              <a:t>GHz processor, 8 GB RAM, Windows 7 64-bit, and a solid state hard </a:t>
            </a:r>
            <a:r>
              <a:rPr lang="en-GB" b="0" i="0" dirty="0" smtClean="0">
                <a:latin typeface="Segoe UI Light" pitchFamily="34" charset="0"/>
              </a:rPr>
              <a:t>drive, 32 bit TCS kernel</a:t>
            </a:r>
          </a:p>
          <a:p>
            <a:pPr algn="l"/>
            <a:endParaRPr lang="en-US" b="0" i="0" dirty="0" smtClean="0">
              <a:latin typeface="Segoe UI Light" pitchFamily="34" charset="0"/>
            </a:endParaRPr>
          </a:p>
          <a:p>
            <a:pPr algn="l"/>
            <a:r>
              <a:rPr lang="en-US" b="0" i="0" dirty="0" smtClean="0">
                <a:latin typeface="Segoe UI Light" pitchFamily="34" charset="0"/>
              </a:rPr>
              <a:t>Notes</a:t>
            </a:r>
          </a:p>
          <a:p>
            <a:pPr algn="l"/>
            <a:endParaRPr lang="en-US" b="0" i="0" dirty="0">
              <a:latin typeface="Segoe UI Light" pitchFamily="34" charset="0"/>
            </a:endParaRPr>
          </a:p>
          <a:p>
            <a:pPr marL="342900" indent="-342900" algn="l">
              <a:buFont typeface="Arial" pitchFamily="34" charset="0"/>
              <a:buChar char="•"/>
            </a:pPr>
            <a:r>
              <a:rPr lang="en-US" b="0" i="0" dirty="0" smtClean="0">
                <a:latin typeface="Segoe UI Light" pitchFamily="34" charset="0"/>
              </a:rPr>
              <a:t>The performance </a:t>
            </a:r>
            <a:r>
              <a:rPr lang="en-US" b="0" i="0" dirty="0">
                <a:latin typeface="Segoe UI Light" pitchFamily="34" charset="0"/>
              </a:rPr>
              <a:t>improvements for the empirical and generic solar models are due to the fact that the TRNSYS version spends most of the time reading and writing files on disk, while in the TCS system the inputs are set programmatically and outputs at each time step are extracted directly.  </a:t>
            </a:r>
            <a:endParaRPr lang="en-US" b="0" i="0" dirty="0" smtClean="0">
              <a:latin typeface="Segoe UI Light" pitchFamily="34" charset="0"/>
            </a:endParaRPr>
          </a:p>
          <a:p>
            <a:pPr marL="342900" indent="-342900" algn="l">
              <a:buFont typeface="Arial" pitchFamily="34" charset="0"/>
              <a:buChar char="•"/>
            </a:pPr>
            <a:endParaRPr lang="en-US" b="0" i="0" dirty="0">
              <a:latin typeface="Segoe UI Light" pitchFamily="34" charset="0"/>
            </a:endParaRPr>
          </a:p>
          <a:p>
            <a:pPr marL="342900" indent="-342900" algn="l">
              <a:buFont typeface="Arial" pitchFamily="34" charset="0"/>
              <a:buChar char="•"/>
            </a:pPr>
            <a:r>
              <a:rPr lang="en-US" b="0" i="0" dirty="0" smtClean="0">
                <a:latin typeface="Segoe UI Light" pitchFamily="34" charset="0"/>
              </a:rPr>
              <a:t>The </a:t>
            </a:r>
            <a:r>
              <a:rPr lang="en-US" b="0" i="0" dirty="0">
                <a:latin typeface="Segoe UI Light" pitchFamily="34" charset="0"/>
              </a:rPr>
              <a:t>physical </a:t>
            </a:r>
            <a:r>
              <a:rPr lang="en-US" b="0" i="0" dirty="0" smtClean="0">
                <a:latin typeface="Segoe UI Light" pitchFamily="34" charset="0"/>
              </a:rPr>
              <a:t>trough and power tower models require </a:t>
            </a:r>
            <a:r>
              <a:rPr lang="en-US" b="0" i="0" dirty="0">
                <a:latin typeface="Segoe UI Light" pitchFamily="34" charset="0"/>
              </a:rPr>
              <a:t>iteration of the solver kernel at each time step, and thus the performance difference relative to the TRNSYS version is not as large, though still significant.  </a:t>
            </a:r>
            <a:endParaRPr lang="en-US" b="0" i="0" dirty="0" smtClean="0">
              <a:latin typeface="Segoe UI Light" pitchFamily="34" charset="0"/>
            </a:endParaRPr>
          </a:p>
          <a:p>
            <a:pPr marL="342900" indent="-342900" algn="l">
              <a:buFont typeface="Arial" pitchFamily="34" charset="0"/>
              <a:buChar char="•"/>
            </a:pPr>
            <a:endParaRPr lang="en-US" b="0" i="0" dirty="0">
              <a:latin typeface="Segoe UI Light" pitchFamily="34" charset="0"/>
            </a:endParaRPr>
          </a:p>
          <a:p>
            <a:pPr marL="342900" indent="-342900" algn="l">
              <a:buFont typeface="Arial" pitchFamily="34" charset="0"/>
              <a:buChar char="•"/>
            </a:pPr>
            <a:r>
              <a:rPr lang="en-US" b="0" i="0" dirty="0" smtClean="0">
                <a:latin typeface="Segoe UI Light" pitchFamily="34" charset="0"/>
              </a:rPr>
              <a:t>The </a:t>
            </a:r>
            <a:r>
              <a:rPr lang="en-US" b="0" i="0" dirty="0">
                <a:latin typeface="Segoe UI Light" pitchFamily="34" charset="0"/>
              </a:rPr>
              <a:t>direct steam power tower was not fully converted and validated at the time of writing, and we expect its simulation time will be shorter than TRNSYS when it is finished, judging from the experience with all of the other models.</a:t>
            </a:r>
          </a:p>
        </p:txBody>
      </p:sp>
      <p:graphicFrame>
        <p:nvGraphicFramePr>
          <p:cNvPr id="10" name="Table 9"/>
          <p:cNvGraphicFramePr>
            <a:graphicFrameLocks noGrp="1"/>
          </p:cNvGraphicFramePr>
          <p:nvPr>
            <p:extLst>
              <p:ext uri="{D42A27DB-BD31-4B8C-83A1-F6EECF244321}">
                <p14:modId xmlns:p14="http://schemas.microsoft.com/office/powerpoint/2010/main" val="482797477"/>
              </p:ext>
            </p:extLst>
          </p:nvPr>
        </p:nvGraphicFramePr>
        <p:xfrm>
          <a:off x="1219200" y="28879800"/>
          <a:ext cx="9296400" cy="3200400"/>
        </p:xfrm>
        <a:graphic>
          <a:graphicData uri="http://schemas.openxmlformats.org/drawingml/2006/table">
            <a:tbl>
              <a:tblPr firstRow="1" bandRow="1">
                <a:tableStyleId>{5C22544A-7EE6-4342-B048-85BDC9FD1C3A}</a:tableStyleId>
              </a:tblPr>
              <a:tblGrid>
                <a:gridCol w="3733800"/>
                <a:gridCol w="1295400"/>
                <a:gridCol w="1905000"/>
                <a:gridCol w="2362200"/>
              </a:tblGrid>
              <a:tr h="370840">
                <a:tc>
                  <a:txBody>
                    <a:bodyPr/>
                    <a:lstStyle/>
                    <a:p>
                      <a:r>
                        <a:rPr lang="en-US" sz="2400" dirty="0" smtClean="0">
                          <a:latin typeface="Segoe UI Light" pitchFamily="34" charset="0"/>
                        </a:rPr>
                        <a:t>Model Name</a:t>
                      </a:r>
                      <a:endParaRPr lang="en-US" sz="2400" b="1" dirty="0">
                        <a:solidFill>
                          <a:schemeClr val="bg1"/>
                        </a:solidFill>
                        <a:latin typeface="Segoe UI Light" pitchFamily="34" charset="0"/>
                      </a:endParaRPr>
                    </a:p>
                  </a:txBody>
                  <a:tcPr/>
                </a:tc>
                <a:tc>
                  <a:txBody>
                    <a:bodyPr/>
                    <a:lstStyle/>
                    <a:p>
                      <a:r>
                        <a:rPr lang="en-US" sz="2400" dirty="0" smtClean="0">
                          <a:latin typeface="Segoe UI Light" pitchFamily="34" charset="0"/>
                        </a:rPr>
                        <a:t>TCS (s)</a:t>
                      </a:r>
                      <a:endParaRPr lang="en-US" sz="2400" b="1" dirty="0">
                        <a:solidFill>
                          <a:schemeClr val="bg1"/>
                        </a:solidFill>
                        <a:latin typeface="Segoe UI Light" pitchFamily="34" charset="0"/>
                      </a:endParaRPr>
                    </a:p>
                  </a:txBody>
                  <a:tcPr/>
                </a:tc>
                <a:tc>
                  <a:txBody>
                    <a:bodyPr/>
                    <a:lstStyle/>
                    <a:p>
                      <a:r>
                        <a:rPr lang="en-US" sz="2400" dirty="0" smtClean="0">
                          <a:latin typeface="Segoe UI Light" pitchFamily="34" charset="0"/>
                        </a:rPr>
                        <a:t>TRNSYS  (s)</a:t>
                      </a:r>
                      <a:endParaRPr lang="en-US" sz="2400" b="1" dirty="0">
                        <a:solidFill>
                          <a:schemeClr val="bg1"/>
                        </a:solidFill>
                        <a:latin typeface="Segoe UI Light" pitchFamily="34" charset="0"/>
                      </a:endParaRPr>
                    </a:p>
                  </a:txBody>
                  <a:tcPr/>
                </a:tc>
                <a:tc>
                  <a:txBody>
                    <a:bodyPr/>
                    <a:lstStyle/>
                    <a:p>
                      <a:r>
                        <a:rPr lang="en-US" sz="2400" dirty="0" smtClean="0">
                          <a:latin typeface="Segoe UI Light" pitchFamily="34" charset="0"/>
                        </a:rPr>
                        <a:t>Diff.</a:t>
                      </a:r>
                      <a:r>
                        <a:rPr lang="en-US" sz="2400" baseline="0" dirty="0" smtClean="0">
                          <a:latin typeface="Segoe UI Light" pitchFamily="34" charset="0"/>
                        </a:rPr>
                        <a:t> (TCS-TRN.)</a:t>
                      </a:r>
                      <a:endParaRPr lang="en-US" sz="2400" b="1" dirty="0">
                        <a:solidFill>
                          <a:schemeClr val="bg1"/>
                        </a:solidFill>
                        <a:latin typeface="Segoe UI Light" pitchFamily="34" charset="0"/>
                      </a:endParaRPr>
                    </a:p>
                  </a:txBody>
                  <a:tcPr/>
                </a:tc>
              </a:tr>
              <a:tr h="370840">
                <a:tc>
                  <a:txBody>
                    <a:bodyPr/>
                    <a:lstStyle/>
                    <a:p>
                      <a:r>
                        <a:rPr lang="en-US" sz="2400" dirty="0" smtClean="0">
                          <a:latin typeface="Segoe UI Light" pitchFamily="34" charset="0"/>
                        </a:rPr>
                        <a:t>Empirical trough</a:t>
                      </a:r>
                      <a:endParaRPr lang="en-US" sz="2400" b="0" dirty="0">
                        <a:solidFill>
                          <a:schemeClr val="tx1"/>
                        </a:solidFill>
                        <a:latin typeface="Segoe UI Light" pitchFamily="34" charset="0"/>
                      </a:endParaRPr>
                    </a:p>
                  </a:txBody>
                  <a:tcPr/>
                </a:tc>
                <a:tc>
                  <a:txBody>
                    <a:bodyPr/>
                    <a:lstStyle/>
                    <a:p>
                      <a:pPr algn="ctr"/>
                      <a:r>
                        <a:rPr lang="en-US" sz="2400" dirty="0" smtClean="0">
                          <a:latin typeface="Segoe UI Light" pitchFamily="34" charset="0"/>
                        </a:rPr>
                        <a:t>1.3</a:t>
                      </a:r>
                      <a:endParaRPr lang="en-US" sz="2400" b="0" dirty="0">
                        <a:solidFill>
                          <a:schemeClr val="tx1"/>
                        </a:solidFill>
                        <a:latin typeface="Segoe UI Light" pitchFamily="34" charset="0"/>
                      </a:endParaRPr>
                    </a:p>
                  </a:txBody>
                  <a:tcPr/>
                </a:tc>
                <a:tc>
                  <a:txBody>
                    <a:bodyPr/>
                    <a:lstStyle/>
                    <a:p>
                      <a:pPr algn="ctr"/>
                      <a:r>
                        <a:rPr lang="en-US" sz="2400" dirty="0" smtClean="0">
                          <a:latin typeface="Segoe UI Light" pitchFamily="34" charset="0"/>
                        </a:rPr>
                        <a:t>2.1</a:t>
                      </a:r>
                      <a:endParaRPr lang="en-US" sz="2400" b="0" dirty="0">
                        <a:solidFill>
                          <a:schemeClr val="tx1"/>
                        </a:solidFill>
                        <a:latin typeface="Segoe UI Light" pitchFamily="34" charset="0"/>
                      </a:endParaRPr>
                    </a:p>
                  </a:txBody>
                  <a:tcPr/>
                </a:tc>
                <a:tc>
                  <a:txBody>
                    <a:bodyPr/>
                    <a:lstStyle/>
                    <a:p>
                      <a:pPr algn="ctr"/>
                      <a:r>
                        <a:rPr lang="en-US" sz="2400" dirty="0" smtClean="0">
                          <a:latin typeface="Segoe UI Light" pitchFamily="34" charset="0"/>
                        </a:rPr>
                        <a:t>-38%</a:t>
                      </a:r>
                      <a:endParaRPr lang="en-US" sz="2400" b="0" dirty="0" smtClean="0">
                        <a:solidFill>
                          <a:schemeClr val="tx1"/>
                        </a:solidFill>
                        <a:latin typeface="Segoe UI Light" pitchFamily="34" charset="0"/>
                      </a:endParaRPr>
                    </a:p>
                  </a:txBody>
                  <a:tcPr/>
                </a:tc>
              </a:tr>
              <a:tr h="370840">
                <a:tc>
                  <a:txBody>
                    <a:bodyPr/>
                    <a:lstStyle/>
                    <a:p>
                      <a:r>
                        <a:rPr lang="en-US" sz="2400" dirty="0" smtClean="0">
                          <a:latin typeface="Segoe UI Light" pitchFamily="34" charset="0"/>
                        </a:rPr>
                        <a:t>Physical</a:t>
                      </a:r>
                      <a:r>
                        <a:rPr lang="en-US" sz="2400" baseline="0" dirty="0" smtClean="0">
                          <a:latin typeface="Segoe UI Light" pitchFamily="34" charset="0"/>
                        </a:rPr>
                        <a:t> trough </a:t>
                      </a:r>
                      <a:endParaRPr lang="en-US" sz="2400" b="0" dirty="0">
                        <a:solidFill>
                          <a:schemeClr val="tx1"/>
                        </a:solidFill>
                        <a:latin typeface="Segoe UI Light" pitchFamily="34" charset="0"/>
                      </a:endParaRPr>
                    </a:p>
                  </a:txBody>
                  <a:tcPr/>
                </a:tc>
                <a:tc>
                  <a:txBody>
                    <a:bodyPr/>
                    <a:lstStyle/>
                    <a:p>
                      <a:pPr algn="ctr"/>
                      <a:r>
                        <a:rPr lang="en-US" sz="2400" dirty="0" smtClean="0">
                          <a:latin typeface="Segoe UI Light" pitchFamily="34" charset="0"/>
                        </a:rPr>
                        <a:t>9.4</a:t>
                      </a:r>
                      <a:endParaRPr lang="en-US" sz="2400" b="0" dirty="0">
                        <a:solidFill>
                          <a:schemeClr val="tx1"/>
                        </a:solidFill>
                        <a:latin typeface="Segoe UI Light" pitchFamily="34" charset="0"/>
                      </a:endParaRPr>
                    </a:p>
                  </a:txBody>
                  <a:tcPr/>
                </a:tc>
                <a:tc>
                  <a:txBody>
                    <a:bodyPr/>
                    <a:lstStyle/>
                    <a:p>
                      <a:pPr algn="ctr"/>
                      <a:r>
                        <a:rPr lang="en-US" sz="2400" dirty="0" smtClean="0">
                          <a:latin typeface="Segoe UI Light" pitchFamily="34" charset="0"/>
                        </a:rPr>
                        <a:t>12.4</a:t>
                      </a:r>
                      <a:endParaRPr lang="en-US" sz="2400" b="0" dirty="0">
                        <a:solidFill>
                          <a:schemeClr val="tx1"/>
                        </a:solidFill>
                        <a:latin typeface="Segoe UI Light" pitchFamily="34" charset="0"/>
                      </a:endParaRPr>
                    </a:p>
                  </a:txBody>
                  <a:tcPr/>
                </a:tc>
                <a:tc>
                  <a:txBody>
                    <a:bodyPr/>
                    <a:lstStyle/>
                    <a:p>
                      <a:pPr algn="ctr"/>
                      <a:r>
                        <a:rPr lang="en-US" sz="2400" dirty="0" smtClean="0">
                          <a:latin typeface="Segoe UI Light" pitchFamily="34" charset="0"/>
                        </a:rPr>
                        <a:t>-24%</a:t>
                      </a:r>
                      <a:endParaRPr lang="en-US" sz="2400" b="0" dirty="0">
                        <a:solidFill>
                          <a:schemeClr val="tx1"/>
                        </a:solidFill>
                        <a:latin typeface="Segoe UI Light" pitchFamily="34" charset="0"/>
                      </a:endParaRPr>
                    </a:p>
                  </a:txBody>
                  <a:tcPr/>
                </a:tc>
              </a:tr>
              <a:tr h="370840">
                <a:tc>
                  <a:txBody>
                    <a:bodyPr/>
                    <a:lstStyle/>
                    <a:p>
                      <a:r>
                        <a:rPr lang="en-US" sz="2400" dirty="0" smtClean="0">
                          <a:latin typeface="Segoe UI Light" pitchFamily="34" charset="0"/>
                        </a:rPr>
                        <a:t>Generic solar</a:t>
                      </a:r>
                      <a:endParaRPr lang="en-US" sz="2400" b="0" dirty="0">
                        <a:solidFill>
                          <a:schemeClr val="tx1"/>
                        </a:solidFill>
                        <a:latin typeface="Segoe UI Light" pitchFamily="34" charset="0"/>
                      </a:endParaRPr>
                    </a:p>
                  </a:txBody>
                  <a:tcPr/>
                </a:tc>
                <a:tc>
                  <a:txBody>
                    <a:bodyPr/>
                    <a:lstStyle/>
                    <a:p>
                      <a:pPr algn="ctr"/>
                      <a:r>
                        <a:rPr lang="en-US" sz="2400" dirty="0" smtClean="0">
                          <a:latin typeface="Segoe UI Light" pitchFamily="34" charset="0"/>
                        </a:rPr>
                        <a:t>0.7</a:t>
                      </a:r>
                      <a:endParaRPr lang="en-US" sz="2400" b="0" dirty="0">
                        <a:solidFill>
                          <a:schemeClr val="tx1"/>
                        </a:solidFill>
                        <a:latin typeface="Segoe UI Light" pitchFamily="34" charset="0"/>
                      </a:endParaRPr>
                    </a:p>
                  </a:txBody>
                  <a:tcPr/>
                </a:tc>
                <a:tc>
                  <a:txBody>
                    <a:bodyPr/>
                    <a:lstStyle/>
                    <a:p>
                      <a:pPr algn="ctr"/>
                      <a:r>
                        <a:rPr lang="en-US" sz="2400" dirty="0" smtClean="0">
                          <a:latin typeface="Segoe UI Light" pitchFamily="34" charset="0"/>
                        </a:rPr>
                        <a:t>1.9</a:t>
                      </a:r>
                      <a:endParaRPr lang="en-US" sz="2400" b="0" dirty="0">
                        <a:solidFill>
                          <a:schemeClr val="tx1"/>
                        </a:solidFill>
                        <a:latin typeface="Segoe UI Light" pitchFamily="34" charset="0"/>
                      </a:endParaRPr>
                    </a:p>
                  </a:txBody>
                  <a:tcPr/>
                </a:tc>
                <a:tc>
                  <a:txBody>
                    <a:bodyPr/>
                    <a:lstStyle/>
                    <a:p>
                      <a:pPr algn="ctr"/>
                      <a:r>
                        <a:rPr lang="en-US" sz="2400" dirty="0" smtClean="0">
                          <a:latin typeface="Segoe UI Light" pitchFamily="34" charset="0"/>
                        </a:rPr>
                        <a:t>-63%</a:t>
                      </a:r>
                      <a:endParaRPr lang="en-US" sz="2400" b="0" dirty="0">
                        <a:solidFill>
                          <a:schemeClr val="tx1"/>
                        </a:solidFill>
                        <a:latin typeface="Segoe UI Light" pitchFamily="34" charset="0"/>
                      </a:endParaRPr>
                    </a:p>
                  </a:txBody>
                  <a:tcPr/>
                </a:tc>
              </a:tr>
              <a:tr h="370840">
                <a:tc>
                  <a:txBody>
                    <a:bodyPr/>
                    <a:lstStyle/>
                    <a:p>
                      <a:r>
                        <a:rPr lang="en-US" sz="2400" dirty="0" smtClean="0">
                          <a:latin typeface="Segoe UI Light" pitchFamily="34" charset="0"/>
                        </a:rPr>
                        <a:t>Molten</a:t>
                      </a:r>
                      <a:r>
                        <a:rPr lang="en-US" sz="2400" baseline="0" dirty="0" smtClean="0">
                          <a:latin typeface="Segoe UI Light" pitchFamily="34" charset="0"/>
                        </a:rPr>
                        <a:t> salt power tower</a:t>
                      </a:r>
                      <a:endParaRPr lang="en-US" sz="2400" b="0" dirty="0">
                        <a:solidFill>
                          <a:schemeClr val="tx1"/>
                        </a:solidFill>
                        <a:latin typeface="Segoe UI Light" pitchFamily="34" charset="0"/>
                      </a:endParaRPr>
                    </a:p>
                  </a:txBody>
                  <a:tcPr/>
                </a:tc>
                <a:tc>
                  <a:txBody>
                    <a:bodyPr/>
                    <a:lstStyle/>
                    <a:p>
                      <a:pPr algn="ctr"/>
                      <a:r>
                        <a:rPr lang="en-US" sz="2400" dirty="0" smtClean="0">
                          <a:latin typeface="Segoe UI Light" pitchFamily="34" charset="0"/>
                        </a:rPr>
                        <a:t>1.8</a:t>
                      </a:r>
                      <a:endParaRPr lang="en-US" sz="2400" b="0" dirty="0">
                        <a:solidFill>
                          <a:schemeClr val="tx1"/>
                        </a:solidFill>
                        <a:latin typeface="Segoe UI Light" pitchFamily="34" charset="0"/>
                      </a:endParaRPr>
                    </a:p>
                  </a:txBody>
                  <a:tcPr/>
                </a:tc>
                <a:tc>
                  <a:txBody>
                    <a:bodyPr/>
                    <a:lstStyle/>
                    <a:p>
                      <a:pPr algn="ctr"/>
                      <a:r>
                        <a:rPr lang="en-US" sz="2400" dirty="0" smtClean="0">
                          <a:latin typeface="Segoe UI Light" pitchFamily="34" charset="0"/>
                        </a:rPr>
                        <a:t>3.0</a:t>
                      </a:r>
                      <a:endParaRPr lang="en-US" sz="2400" b="0" dirty="0">
                        <a:solidFill>
                          <a:schemeClr val="tx1"/>
                        </a:solidFill>
                        <a:latin typeface="Segoe UI Light" pitchFamily="34" charset="0"/>
                      </a:endParaRPr>
                    </a:p>
                  </a:txBody>
                  <a:tcPr/>
                </a:tc>
                <a:tc>
                  <a:txBody>
                    <a:bodyPr/>
                    <a:lstStyle/>
                    <a:p>
                      <a:pPr algn="ctr"/>
                      <a:r>
                        <a:rPr lang="en-US" sz="2400" dirty="0" smtClean="0">
                          <a:latin typeface="Segoe UI Light" pitchFamily="34" charset="0"/>
                        </a:rPr>
                        <a:t>-40%</a:t>
                      </a:r>
                      <a:endParaRPr lang="en-US" sz="2400" b="0" dirty="0">
                        <a:solidFill>
                          <a:schemeClr val="tx1"/>
                        </a:solidFill>
                        <a:latin typeface="Segoe UI Light" pitchFamily="34" charset="0"/>
                      </a:endParaRPr>
                    </a:p>
                  </a:txBody>
                  <a:tcPr/>
                </a:tc>
              </a:tr>
              <a:tr h="370840">
                <a:tc>
                  <a:txBody>
                    <a:bodyPr/>
                    <a:lstStyle/>
                    <a:p>
                      <a:r>
                        <a:rPr lang="en-US" sz="2400" dirty="0" smtClean="0">
                          <a:latin typeface="Segoe UI Light" pitchFamily="34" charset="0"/>
                        </a:rPr>
                        <a:t>Direct steam power tower</a:t>
                      </a:r>
                      <a:endParaRPr lang="en-US" sz="2400" b="0" dirty="0">
                        <a:solidFill>
                          <a:schemeClr val="tx1"/>
                        </a:solidFill>
                        <a:latin typeface="Segoe UI Light" pitchFamily="34" charset="0"/>
                      </a:endParaRPr>
                    </a:p>
                  </a:txBody>
                  <a:tcPr/>
                </a:tc>
                <a:tc>
                  <a:txBody>
                    <a:bodyPr/>
                    <a:lstStyle/>
                    <a:p>
                      <a:pPr algn="ctr"/>
                      <a:r>
                        <a:rPr lang="en-US" sz="2400" dirty="0" smtClean="0">
                          <a:latin typeface="Segoe UI Light" pitchFamily="34" charset="0"/>
                        </a:rPr>
                        <a:t>23.6</a:t>
                      </a:r>
                      <a:endParaRPr lang="en-US" sz="2400" b="0" dirty="0">
                        <a:solidFill>
                          <a:schemeClr val="tx1"/>
                        </a:solidFill>
                        <a:latin typeface="Segoe UI Light" pitchFamily="34" charset="0"/>
                      </a:endParaRPr>
                    </a:p>
                  </a:txBody>
                  <a:tcPr/>
                </a:tc>
                <a:tc>
                  <a:txBody>
                    <a:bodyPr/>
                    <a:lstStyle/>
                    <a:p>
                      <a:pPr algn="ctr"/>
                      <a:r>
                        <a:rPr lang="en-US" sz="2400" dirty="0" smtClean="0">
                          <a:latin typeface="Segoe UI Light" pitchFamily="34" charset="0"/>
                        </a:rPr>
                        <a:t>13.8</a:t>
                      </a:r>
                      <a:endParaRPr lang="en-US" sz="2400" b="0" dirty="0">
                        <a:solidFill>
                          <a:schemeClr val="tx1"/>
                        </a:solidFill>
                        <a:latin typeface="Segoe UI Light" pitchFamily="34" charset="0"/>
                      </a:endParaRPr>
                    </a:p>
                  </a:txBody>
                  <a:tcPr/>
                </a:tc>
                <a:tc>
                  <a:txBody>
                    <a:bodyPr/>
                    <a:lstStyle/>
                    <a:p>
                      <a:pPr algn="ctr"/>
                      <a:r>
                        <a:rPr lang="en-US" sz="2400" dirty="0" smtClean="0">
                          <a:latin typeface="Segoe UI Light" pitchFamily="34" charset="0"/>
                        </a:rPr>
                        <a:t>71%</a:t>
                      </a:r>
                      <a:endParaRPr lang="en-US" sz="2400" b="0" dirty="0">
                        <a:solidFill>
                          <a:schemeClr val="tx1"/>
                        </a:solidFill>
                        <a:latin typeface="Segoe UI Light" pitchFamily="34" charset="0"/>
                      </a:endParaRPr>
                    </a:p>
                  </a:txBody>
                  <a:tcPr/>
                </a:tc>
              </a:tr>
              <a:tr h="370840">
                <a:tc>
                  <a:txBody>
                    <a:bodyPr/>
                    <a:lstStyle/>
                    <a:p>
                      <a:r>
                        <a:rPr lang="en-US" sz="2400" dirty="0" smtClean="0">
                          <a:latin typeface="Segoe UI Light" pitchFamily="34" charset="0"/>
                        </a:rPr>
                        <a:t>Dish</a:t>
                      </a:r>
                      <a:r>
                        <a:rPr lang="en-US" sz="2400" baseline="0" dirty="0" smtClean="0">
                          <a:latin typeface="Segoe UI Light" pitchFamily="34" charset="0"/>
                        </a:rPr>
                        <a:t> </a:t>
                      </a:r>
                      <a:r>
                        <a:rPr lang="en-US" sz="2400" baseline="0" dirty="0" err="1" smtClean="0">
                          <a:latin typeface="Segoe UI Light" pitchFamily="34" charset="0"/>
                        </a:rPr>
                        <a:t>Stirling</a:t>
                      </a:r>
                      <a:endParaRPr lang="en-US" sz="2400" b="0" baseline="0" dirty="0" smtClean="0">
                        <a:solidFill>
                          <a:schemeClr val="tx1"/>
                        </a:solidFill>
                        <a:latin typeface="Segoe UI Light" pitchFamily="34" charset="0"/>
                      </a:endParaRPr>
                    </a:p>
                  </a:txBody>
                  <a:tcPr/>
                </a:tc>
                <a:tc>
                  <a:txBody>
                    <a:bodyPr/>
                    <a:lstStyle/>
                    <a:p>
                      <a:pPr algn="ctr"/>
                      <a:r>
                        <a:rPr lang="en-US" sz="2400" dirty="0" smtClean="0">
                          <a:latin typeface="Segoe UI Light" pitchFamily="34" charset="0"/>
                        </a:rPr>
                        <a:t>1.3</a:t>
                      </a:r>
                      <a:endParaRPr lang="en-US" sz="2400" b="0" dirty="0">
                        <a:solidFill>
                          <a:schemeClr val="tx1"/>
                        </a:solidFill>
                        <a:latin typeface="Segoe UI Light" pitchFamily="34" charset="0"/>
                      </a:endParaRPr>
                    </a:p>
                  </a:txBody>
                  <a:tcPr/>
                </a:tc>
                <a:tc>
                  <a:txBody>
                    <a:bodyPr/>
                    <a:lstStyle/>
                    <a:p>
                      <a:pPr algn="ctr"/>
                      <a:r>
                        <a:rPr lang="en-US" sz="2400" dirty="0" smtClean="0">
                          <a:latin typeface="Segoe UI Light" pitchFamily="34" charset="0"/>
                        </a:rPr>
                        <a:t>1.7</a:t>
                      </a:r>
                      <a:endParaRPr lang="en-US" sz="2400" b="0" dirty="0">
                        <a:solidFill>
                          <a:schemeClr val="tx1"/>
                        </a:solidFill>
                        <a:latin typeface="Segoe UI Light" pitchFamily="34" charset="0"/>
                      </a:endParaRPr>
                    </a:p>
                  </a:txBody>
                  <a:tcPr/>
                </a:tc>
                <a:tc>
                  <a:txBody>
                    <a:bodyPr/>
                    <a:lstStyle/>
                    <a:p>
                      <a:pPr algn="ctr"/>
                      <a:r>
                        <a:rPr lang="en-US" sz="2400" dirty="0" smtClean="0">
                          <a:latin typeface="Segoe UI Light" pitchFamily="34" charset="0"/>
                        </a:rPr>
                        <a:t>-24%</a:t>
                      </a:r>
                      <a:endParaRPr lang="en-US" sz="2400" b="0" dirty="0">
                        <a:solidFill>
                          <a:schemeClr val="tx1"/>
                        </a:solidFill>
                        <a:latin typeface="Segoe UI Light" pitchFamily="34" charset="0"/>
                      </a:endParaRPr>
                    </a:p>
                  </a:txBody>
                  <a:tcPr/>
                </a:tc>
              </a:tr>
            </a:tbl>
          </a:graphicData>
        </a:graphic>
      </p:graphicFrame>
      <p:pic>
        <p:nvPicPr>
          <p:cNvPr id="71"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039600" y="28454559"/>
            <a:ext cx="8915400" cy="5835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 name="TextBox 71"/>
          <p:cNvSpPr txBox="1"/>
          <p:nvPr/>
        </p:nvSpPr>
        <p:spPr>
          <a:xfrm>
            <a:off x="12039600" y="34671000"/>
            <a:ext cx="9067800" cy="7848302"/>
          </a:xfrm>
          <a:prstGeom prst="rect">
            <a:avLst/>
          </a:prstGeom>
          <a:noFill/>
        </p:spPr>
        <p:txBody>
          <a:bodyPr wrap="square" rtlCol="0">
            <a:spAutoFit/>
          </a:bodyPr>
          <a:lstStyle/>
          <a:p>
            <a:pPr algn="l"/>
            <a:r>
              <a:rPr lang="en-US" b="0" i="0" dirty="0" smtClean="0">
                <a:latin typeface="Segoe UI Light" pitchFamily="34" charset="0"/>
              </a:rPr>
              <a:t>We set an aggressive parallelization target for TCS by aiming to limit parallelization overhead to 15 % of simulation time up to 32 processor cores.  Our initial results suggest that </a:t>
            </a:r>
            <a:r>
              <a:rPr lang="en-US" b="0" i="0" dirty="0" smtClean="0">
                <a:latin typeface="Segoe UI Light" pitchFamily="34" charset="0"/>
              </a:rPr>
              <a:t>since parallelization </a:t>
            </a:r>
            <a:r>
              <a:rPr lang="en-US" b="0" i="0" dirty="0" smtClean="0">
                <a:latin typeface="Segoe UI Light" pitchFamily="34" charset="0"/>
              </a:rPr>
              <a:t>“startup” overhead will necessarily increase with the number of cores </a:t>
            </a:r>
            <a:r>
              <a:rPr lang="en-US" b="0" i="0" dirty="0" smtClean="0">
                <a:latin typeface="Segoe UI Light" pitchFamily="34" charset="0"/>
              </a:rPr>
              <a:t>utilized, </a:t>
            </a:r>
            <a:r>
              <a:rPr lang="en-US" b="0" i="0" dirty="0" smtClean="0">
                <a:latin typeface="Segoe UI Light" pitchFamily="34" charset="0"/>
              </a:rPr>
              <a:t>even </a:t>
            </a:r>
            <a:r>
              <a:rPr lang="en-US" b="0" i="0" dirty="0" smtClean="0">
                <a:latin typeface="Segoe UI Light" pitchFamily="34" charset="0"/>
              </a:rPr>
              <a:t>if </a:t>
            </a:r>
            <a:r>
              <a:rPr lang="en-US" b="0" i="0" dirty="0" smtClean="0">
                <a:latin typeface="Segoe UI Light" pitchFamily="34" charset="0"/>
              </a:rPr>
              <a:t>simulation time for one annual time series calculation is constant.  </a:t>
            </a:r>
            <a:r>
              <a:rPr lang="en-US" b="0" i="0" dirty="0" smtClean="0">
                <a:latin typeface="Segoe UI Light" pitchFamily="34" charset="0"/>
              </a:rPr>
              <a:t>This may make it difficult to limit overhead to 15 % on a 32 core machine.  To </a:t>
            </a:r>
            <a:r>
              <a:rPr lang="en-US" b="0" i="0" dirty="0" smtClean="0">
                <a:latin typeface="Segoe UI Light" pitchFamily="34" charset="0"/>
              </a:rPr>
              <a:t>date we have only been able to test the software on a four core machine.</a:t>
            </a:r>
            <a:endParaRPr lang="en-GB" b="0" i="0" dirty="0" smtClean="0">
              <a:latin typeface="Segoe UI Light" pitchFamily="34" charset="0"/>
            </a:endParaRPr>
          </a:p>
          <a:p>
            <a:pPr algn="l"/>
            <a:endParaRPr lang="en-US" b="0" i="0" dirty="0" smtClean="0">
              <a:latin typeface="Segoe UI Light" pitchFamily="34" charset="0"/>
            </a:endParaRPr>
          </a:p>
          <a:p>
            <a:pPr algn="l"/>
            <a:r>
              <a:rPr lang="en-US" b="0" i="0" dirty="0" smtClean="0">
                <a:latin typeface="Segoe UI Light" pitchFamily="34" charset="0"/>
              </a:rPr>
              <a:t>Notes</a:t>
            </a:r>
          </a:p>
          <a:p>
            <a:pPr algn="l"/>
            <a:endParaRPr lang="en-US" b="0" i="0" dirty="0">
              <a:latin typeface="Segoe UI Light" pitchFamily="34" charset="0"/>
            </a:endParaRPr>
          </a:p>
          <a:p>
            <a:pPr marL="342900" indent="-342900" algn="l">
              <a:buFont typeface="Arial" pitchFamily="34" charset="0"/>
              <a:buChar char="•"/>
            </a:pPr>
            <a:r>
              <a:rPr lang="en-US" b="0" i="0" dirty="0" smtClean="0">
                <a:latin typeface="Segoe UI Light" pitchFamily="34" charset="0"/>
              </a:rPr>
              <a:t>For simulations running in parallel threads, a “startup” overhead of about 2 % is observed on both Mac OS X 10.8 and Windows 7 64 bit.</a:t>
            </a:r>
          </a:p>
          <a:p>
            <a:pPr marL="342900" indent="-342900" algn="l">
              <a:buFont typeface="Arial" pitchFamily="34" charset="0"/>
              <a:buChar char="•"/>
            </a:pPr>
            <a:endParaRPr lang="en-US" b="0" i="0" dirty="0">
              <a:latin typeface="Segoe UI Light" pitchFamily="34" charset="0"/>
            </a:endParaRPr>
          </a:p>
          <a:p>
            <a:pPr marL="342900" indent="-342900" algn="l">
              <a:buFont typeface="Arial" pitchFamily="34" charset="0"/>
              <a:buChar char="•"/>
            </a:pPr>
            <a:r>
              <a:rPr lang="en-US" b="0" i="0" dirty="0" smtClean="0">
                <a:latin typeface="Segoe UI Light" pitchFamily="34" charset="0"/>
              </a:rPr>
              <a:t>This startup overhead appears to increase non-linearly with the number of threads.  This is somewhat surprising and we are working to discover the cause of it.</a:t>
            </a:r>
          </a:p>
          <a:p>
            <a:pPr marL="342900" indent="-342900" algn="l">
              <a:buFont typeface="Arial" pitchFamily="34" charset="0"/>
              <a:buChar char="•"/>
            </a:pPr>
            <a:endParaRPr lang="en-US" b="0" i="0" dirty="0">
              <a:latin typeface="Segoe UI Light" pitchFamily="34" charset="0"/>
            </a:endParaRPr>
          </a:p>
          <a:p>
            <a:pPr marL="342900" indent="-342900" algn="l">
              <a:buFont typeface="Arial" pitchFamily="34" charset="0"/>
              <a:buChar char="•"/>
            </a:pPr>
            <a:r>
              <a:rPr lang="en-US" b="0" i="0" dirty="0" smtClean="0">
                <a:latin typeface="Segoe UI Light" pitchFamily="34" charset="0"/>
              </a:rPr>
              <a:t>We emphasize that despite the parallelization overhead, the absolute total simulation time is still significantly reduced.</a:t>
            </a:r>
            <a:endParaRPr lang="en-US" b="0" i="0" dirty="0">
              <a:latin typeface="Segoe UI Light" pitchFamily="34" charset="0"/>
            </a:endParaRPr>
          </a:p>
        </p:txBody>
      </p:sp>
      <p:sp>
        <p:nvSpPr>
          <p:cNvPr id="73" name="TextBox 72"/>
          <p:cNvSpPr txBox="1"/>
          <p:nvPr/>
        </p:nvSpPr>
        <p:spPr>
          <a:xfrm>
            <a:off x="22739227" y="28454559"/>
            <a:ext cx="9067800" cy="8217634"/>
          </a:xfrm>
          <a:prstGeom prst="rect">
            <a:avLst/>
          </a:prstGeom>
          <a:noFill/>
        </p:spPr>
        <p:txBody>
          <a:bodyPr wrap="square" rtlCol="0">
            <a:spAutoFit/>
          </a:bodyPr>
          <a:lstStyle/>
          <a:p>
            <a:pPr marL="342900" indent="-342900" algn="l">
              <a:buFont typeface="Arial" pitchFamily="34" charset="0"/>
              <a:buChar char="•"/>
            </a:pPr>
            <a:r>
              <a:rPr lang="en-US" b="0" i="0" dirty="0">
                <a:latin typeface="Segoe UI Light" pitchFamily="34" charset="0"/>
              </a:rPr>
              <a:t>A high performance transient time series solver framework (TCS) for SAM has been implemented in C++ and compared to TRNSYS, the current simulation engine for CSP models in SAM.  </a:t>
            </a:r>
            <a:endParaRPr lang="en-US" b="0" i="0" dirty="0" smtClean="0">
              <a:latin typeface="Segoe UI Light" pitchFamily="34" charset="0"/>
            </a:endParaRPr>
          </a:p>
          <a:p>
            <a:pPr marL="342900" indent="-342900" algn="l">
              <a:buFont typeface="Arial" pitchFamily="34" charset="0"/>
              <a:buChar char="•"/>
            </a:pPr>
            <a:endParaRPr lang="en-US" b="0" i="0" dirty="0">
              <a:latin typeface="Segoe UI Light" pitchFamily="34" charset="0"/>
            </a:endParaRPr>
          </a:p>
          <a:p>
            <a:pPr marL="342900" indent="-342900" algn="l">
              <a:buFont typeface="Arial" pitchFamily="34" charset="0"/>
              <a:buChar char="•"/>
            </a:pPr>
            <a:r>
              <a:rPr lang="en-US" b="0" i="0" dirty="0" smtClean="0">
                <a:latin typeface="Segoe UI Light" pitchFamily="34" charset="0"/>
              </a:rPr>
              <a:t>Equivalent </a:t>
            </a:r>
            <a:r>
              <a:rPr lang="en-US" b="0" i="0" dirty="0">
                <a:latin typeface="Segoe UI Light" pitchFamily="34" charset="0"/>
              </a:rPr>
              <a:t>model implementations for </a:t>
            </a:r>
            <a:r>
              <a:rPr lang="en-US" b="0" i="0" dirty="0" smtClean="0">
                <a:latin typeface="Segoe UI Light" pitchFamily="34" charset="0"/>
              </a:rPr>
              <a:t>six CSP </a:t>
            </a:r>
            <a:r>
              <a:rPr lang="en-US" b="0" i="0" dirty="0">
                <a:latin typeface="Segoe UI Light" pitchFamily="34" charset="0"/>
              </a:rPr>
              <a:t>system models show very low root mean square deviations between the two simulation frameworks, and that the TCS version provides a significant reduction in computation time for the same model relative to TRNSYS.  </a:t>
            </a:r>
            <a:endParaRPr lang="en-US" b="0" i="0" dirty="0" smtClean="0">
              <a:latin typeface="Segoe UI Light" pitchFamily="34" charset="0"/>
            </a:endParaRPr>
          </a:p>
          <a:p>
            <a:pPr marL="342900" indent="-342900" algn="l">
              <a:buFont typeface="Arial" pitchFamily="34" charset="0"/>
              <a:buChar char="•"/>
            </a:pPr>
            <a:endParaRPr lang="en-US" b="0" i="0" dirty="0">
              <a:latin typeface="Segoe UI Light" pitchFamily="34" charset="0"/>
            </a:endParaRPr>
          </a:p>
          <a:p>
            <a:pPr marL="342900" indent="-342900" algn="l">
              <a:buFont typeface="Arial" pitchFamily="34" charset="0"/>
              <a:buChar char="•"/>
            </a:pPr>
            <a:r>
              <a:rPr lang="en-US" b="0" i="0" dirty="0" smtClean="0">
                <a:latin typeface="Segoe UI Light" pitchFamily="34" charset="0"/>
              </a:rPr>
              <a:t>Future </a:t>
            </a:r>
            <a:r>
              <a:rPr lang="en-US" b="0" i="0" dirty="0">
                <a:latin typeface="Segoe UI Light" pitchFamily="34" charset="0"/>
              </a:rPr>
              <a:t>implementations in SAM will leverage the multi-threading parallelization potential of the TCS kernel, and will consequently </a:t>
            </a:r>
            <a:r>
              <a:rPr lang="en-US" b="0" i="0" dirty="0" smtClean="0">
                <a:latin typeface="Segoe UI Light" pitchFamily="34" charset="0"/>
              </a:rPr>
              <a:t>reduce </a:t>
            </a:r>
            <a:r>
              <a:rPr lang="en-US" b="0" i="0" dirty="0">
                <a:latin typeface="Segoe UI Light" pitchFamily="34" charset="0"/>
              </a:rPr>
              <a:t>simulation times for large parametric scenario analysis, as well as enable the use of CSP simulation engines on a variety of platforms including Linux, Mac OS X, web servers, and others. </a:t>
            </a:r>
            <a:endParaRPr lang="en-US" b="0" i="0" dirty="0" smtClean="0">
              <a:latin typeface="Segoe UI Light" pitchFamily="34" charset="0"/>
            </a:endParaRPr>
          </a:p>
          <a:p>
            <a:pPr marL="342900" indent="-342900" algn="l">
              <a:buFont typeface="Arial" pitchFamily="34" charset="0"/>
              <a:buChar char="•"/>
            </a:pPr>
            <a:endParaRPr lang="en-US" b="0" i="0" dirty="0">
              <a:latin typeface="Segoe UI Light" pitchFamily="34" charset="0"/>
            </a:endParaRPr>
          </a:p>
          <a:p>
            <a:pPr marL="342900" indent="-342900" algn="l">
              <a:buFont typeface="Arial" pitchFamily="34" charset="0"/>
              <a:buChar char="•"/>
            </a:pPr>
            <a:r>
              <a:rPr lang="en-US" b="0" i="0" dirty="0" smtClean="0">
                <a:latin typeface="Segoe UI Light" pitchFamily="34" charset="0"/>
              </a:rPr>
              <a:t>This </a:t>
            </a:r>
            <a:r>
              <a:rPr lang="en-US" b="0" i="0" dirty="0">
                <a:latin typeface="Segoe UI Light" pitchFamily="34" charset="0"/>
              </a:rPr>
              <a:t>new framework will enable distribution of the CSP models within the SAM Software Development Kit (SDK) which currently only includes PV, Wind and Geothermal technologies. </a:t>
            </a:r>
            <a:endParaRPr lang="en-US" b="0" i="0" dirty="0" smtClean="0">
              <a:latin typeface="Segoe UI Light" pitchFamily="34" charset="0"/>
            </a:endParaRPr>
          </a:p>
          <a:p>
            <a:pPr marL="342900" indent="-342900" algn="l">
              <a:buFont typeface="Arial" pitchFamily="34" charset="0"/>
              <a:buChar char="•"/>
            </a:pPr>
            <a:endParaRPr lang="en-US" b="0" i="0" dirty="0">
              <a:latin typeface="Segoe UI Light" pitchFamily="34" charset="0"/>
            </a:endParaRPr>
          </a:p>
          <a:p>
            <a:pPr marL="342900" indent="-342900" algn="l">
              <a:buFont typeface="Arial" pitchFamily="34" charset="0"/>
              <a:buChar char="•"/>
            </a:pPr>
            <a:r>
              <a:rPr lang="en-US" b="0" i="0" dirty="0" smtClean="0">
                <a:latin typeface="Segoe UI Light" pitchFamily="34" charset="0"/>
              </a:rPr>
              <a:t>In </a:t>
            </a:r>
            <a:r>
              <a:rPr lang="en-US" b="0" i="0" dirty="0">
                <a:latin typeface="Segoe UI Light" pitchFamily="34" charset="0"/>
              </a:rPr>
              <a:t>the future, TCS will be used by NREL to continue to augment SAM with new and emerging CSP technologies. </a:t>
            </a:r>
          </a:p>
        </p:txBody>
      </p:sp>
      <p:pic>
        <p:nvPicPr>
          <p:cNvPr id="1031"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011526" y="15231978"/>
            <a:ext cx="9095874" cy="7587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253093" y="8513332"/>
            <a:ext cx="4594647" cy="3697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1562</TotalTime>
  <Words>1148</Words>
  <Application>Microsoft Office PowerPoint</Application>
  <PresentationFormat>Custom</PresentationFormat>
  <Paragraphs>112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PowerPoint Presentation</vt:lpstr>
    </vt:vector>
  </TitlesOfParts>
  <Company>Bill Gillies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42x42 Poster Template</dc:title>
  <dc:subject>Template of the NREL poster presentation size 42x42, color white</dc:subject>
  <dc:creator>Dobos, Aron</dc:creator>
  <cp:lastModifiedBy>NREL</cp:lastModifiedBy>
  <cp:revision>126</cp:revision>
  <cp:lastPrinted>2011-01-06T23:25:15Z</cp:lastPrinted>
  <dcterms:created xsi:type="dcterms:W3CDTF">2009-08-19T15:15:49Z</dcterms:created>
  <dcterms:modified xsi:type="dcterms:W3CDTF">2013-09-09T22:46:07Z</dcterms:modified>
</cp:coreProperties>
</file>