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0" r:id="rId3"/>
    <p:sldId id="264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ynn Schroe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24" autoAdjust="0"/>
  </p:normalViewPr>
  <p:slideViewPr>
    <p:cSldViewPr snapToGrid="0" snapToObjects="1">
      <p:cViewPr varScale="1">
        <p:scale>
          <a:sx n="84" d="100"/>
          <a:sy n="84" d="100"/>
        </p:scale>
        <p:origin x="732" y="64"/>
      </p:cViewPr>
      <p:guideLst>
        <p:guide orient="horz" pos="684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notesViewPr>
    <p:cSldViewPr snapToGrid="0" snapToObjects="1">
      <p:cViewPr varScale="1">
        <p:scale>
          <a:sx n="161" d="100"/>
          <a:sy n="161" d="100"/>
        </p:scale>
        <p:origin x="52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2C283-8B25-4E99-BA37-A6FD5B90B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31EE5-5610-40A4-B840-CD2FB1E646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BFBF5-9F8A-40B1-88F4-AFAE0BF032A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C3F4-5B46-4B42-A455-56E0CC4F7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9E3E9-4AB4-4B8E-B9D1-E9F9AFC4E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C656-0990-4576-BC00-328E448F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FED6-1CE0-9E49-8E28-4BC1AFD39CD7}" type="datetimeFigureOut"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5793-58F2-5D45-93FF-B0076DA99F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3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528C9F-D43C-8E4B-8E26-1B7ED4C7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901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Dennis Schroeder, NREL 60853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66B30D5-7874-42C5-B3FC-197C381A0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</p:spTree>
    <p:extLst>
      <p:ext uri="{BB962C8B-B14F-4D97-AF65-F5344CB8AC3E}">
        <p14:creationId xmlns:p14="http://schemas.microsoft.com/office/powerpoint/2010/main" val="367441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8EACED48-8C04-4481-B9FB-38BDE7C7C4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4123076" cy="907143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C26046-8E0E-4224-8319-3B8C08FE8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75E7-7BFD-4A75-83A1-67A33697740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74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2 - Text,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0398508-7DDA-44A1-AFEE-29EEB8282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EEA646A-CE53-4212-85CF-13F90A4A2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8E95-ED1C-46B4-9802-99CAA61A75D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540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3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41FC847-B580-4C25-B899-95B15EE8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8CFF8C6-439E-44A6-9BDC-A6F28DDA2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2CC39E-4FFF-4CCB-AD88-4D786E556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15AE-C5C8-4A6F-8FF4-0ABDA5B4706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596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C6E8-42C3-4A1F-BB59-EF4B7F76FB04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500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55001-704C-4C10-815D-769315221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5143500" cy="362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52392" y="1125538"/>
            <a:ext cx="2734407" cy="318045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34FA8-4ACC-46E6-97AD-086A76B74A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53125" y="4386263"/>
            <a:ext cx="2733675" cy="3603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800"/>
            </a:lvl2pPr>
            <a:lvl3pPr marL="458787" indent="0">
              <a:buNone/>
              <a:defRPr sz="800"/>
            </a:lvl3pPr>
            <a:lvl4pPr marL="688975" indent="0">
              <a:buNone/>
              <a:defRPr sz="800"/>
            </a:lvl4pPr>
            <a:lvl5pPr marL="914400" indent="0">
              <a:buNone/>
              <a:defRPr sz="800"/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16C9-18E2-47B3-8252-696CD0EE14C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07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096-103A-4CD7-9B8E-116EDD3F4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95288"/>
            <a:ext cx="4114800" cy="217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F619479-75AC-A745-A352-0D743D62E3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612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EC72F80-AAAF-2747-9B70-3072CB21FA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3504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EEADAD7D-0DCA-B946-BD57-8AFA7A8BDDF7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65432" y="395095"/>
            <a:ext cx="3921368" cy="217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0F7-B8F0-4F72-9A30-CBED9FC951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80900F6-3B3F-4F4A-8429-17E4076D24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755" y="4365914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2023008-9212-4632-B985-C05ACD7E1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028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30C30-FD65-48E6-857B-DB0C44DBF50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5453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48571"/>
            <a:ext cx="8120063" cy="53657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/>
              <a:t>Blank Slide for Any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4F54-F4DA-4D9C-B4E0-952F2ABC82EF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857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05F4DEA0-A10C-4383-AA3D-50D3E2BFF6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89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E67DE-D090-4E05-A78B-1B661FF15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52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22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94D23-6074-4A1B-BA3A-739DFE96C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455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19411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590675"/>
            <a:ext cx="5565779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Key Messaging Slide One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81663"/>
            <a:ext cx="3747874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Transition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030D-4C76-415A-95F6-CB8F61DED0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</p:spTree>
    <p:extLst>
      <p:ext uri="{BB962C8B-B14F-4D97-AF65-F5344CB8AC3E}">
        <p14:creationId xmlns:p14="http://schemas.microsoft.com/office/powerpoint/2010/main" val="37887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428" userDrawn="1">
          <p15:clr>
            <a:srgbClr val="FBAE40"/>
          </p15:clr>
        </p15:guide>
        <p15:guide id="7" orient="horz" pos="1404" userDrawn="1">
          <p15:clr>
            <a:srgbClr val="FBAE40"/>
          </p15:clr>
        </p15:guide>
        <p15:guide id="8" orient="horz" pos="99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09739" cy="1699456"/>
          </a:xfrm>
        </p:spPr>
        <p:txBody>
          <a:bodyPr/>
          <a:lstStyle/>
          <a:p>
            <a:r>
              <a:rPr lang="en-US" dirty="0"/>
              <a:t>Data Slide: </a:t>
            </a:r>
            <a:br>
              <a:rPr lang="en-US" dirty="0"/>
            </a:br>
            <a:r>
              <a:rPr lang="en-US" dirty="0"/>
              <a:t>Keep Title Concise</a:t>
            </a: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1" hasCustomPrompt="1"/>
          </p:nvPr>
        </p:nvSpPr>
        <p:spPr>
          <a:xfrm>
            <a:off x="468313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2" hasCustomPrompt="1"/>
          </p:nvPr>
        </p:nvSpPr>
        <p:spPr>
          <a:xfrm>
            <a:off x="696359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4765926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261805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B44AFF9-5CA2-4EFB-B05E-64011B1C80D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9077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20737D2-3AF9-49C4-B984-BC8F45A24AF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18059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788D4B-F605-40F2-A462-8A63E3AB85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13853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BB32518-80C2-490A-8EDF-A9BC4D5EE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8288" y="413132"/>
            <a:ext cx="4768850" cy="1286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0803C72-3ECE-47FE-AAFE-2FA8EAD7B66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63599" y="3664284"/>
            <a:ext cx="1883539" cy="79533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59408-3876-4B5B-BD71-E3C30A4C481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2969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561212"/>
            <a:ext cx="9144000" cy="198312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0FA8B-B330-4468-BB80-FF22E50F5EE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103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B11AF2C-EBE2-41A1-A2E6-4146F22C10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682874"/>
            <a:ext cx="9144000" cy="24606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495A5-6A79-42D1-9501-3481B57531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2105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5605"/>
            <a:ext cx="4936982" cy="548154"/>
          </a:xfrm>
        </p:spPr>
        <p:txBody>
          <a:bodyPr lIns="274320" tIns="118872" bIns="45720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Title: Content Slide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B73B91-ED3C-4FB3-BF3A-127FF6200B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57201" y="2943225"/>
            <a:ext cx="4023360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AC7818-041E-483D-B6B5-A5441FAD45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78925" y="2943225"/>
            <a:ext cx="3974378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8A3555-C79D-42B2-BFE0-E200446047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42666-E6BA-4BA3-9385-05926FE581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8536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5163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9144000" cy="3205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67F07-FC40-4A48-9D06-A0AE1C2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F8F470B-7468-4549-B5A7-39A947D7C0A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7B8E6B-B480-42E2-ABF7-01AB7B2EA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DB6FF-EB87-4DCF-8ECF-FDA3E4380AA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4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320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61296E-9FBE-4301-BA11-B3BFA38042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D88D45-FB85-42C7-BC0A-8E60CF8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E3C2AA-2178-46D9-950C-DEA68334901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37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3272D3-1563-408A-9F95-5911769F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2C334E-AB79-46B6-A7C0-92FD37A3E81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C553F5F-3EDD-4319-AB33-64D58BC1625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8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7467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4152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5F658F-F273-41B3-ACB3-9D303C6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E8785B-1579-4206-A28B-023A6726B47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04D3633-C450-4164-8D2F-BE6D20A86AF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799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9A29C17-CD58-45DF-9097-FE42DFA0C9B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F4E7E-5DA9-4FCD-81E6-17709791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16731-9E29-414B-8D8C-459C5DDF70C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057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E9686F-E66D-461E-AC4C-5FD554E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FEAFBE5-A2CC-4689-9FFD-B895D7460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53CEC3-6EC4-475E-BC6F-CDEAD6DA57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012" y="4819650"/>
            <a:ext cx="2154194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C62B-7310-47D6-9359-E5D24156885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149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347" y="0"/>
            <a:ext cx="764465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B01E338-5424-4983-A800-966422B360D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81708-CFBE-4024-B01B-9BC2A5E37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1114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CDAAA-C35B-48B2-BD8C-7369EBD583B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5231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blue tab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894BAA-0327-4892-AB75-34DCB16A2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660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81EF6-685D-46DE-AF7F-0DF7D11B2C8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03019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3226702" y="0"/>
            <a:ext cx="591729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B39BF4-7072-4553-86C8-12D7D9B7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A3C2C8-5527-42F5-9909-F7B9C0E6339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FFE661-D7A3-4C37-B357-4331878425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1A6DE7-AAD0-4A4E-B557-F4429278F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486" y="4819650"/>
            <a:ext cx="2261287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CC4F1-00FC-4311-AF79-1802497457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09478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1499614" y="0"/>
            <a:ext cx="764438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416F83-5359-4C05-92E2-A54A5BC136E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97EB37-03F4-449B-B968-0A9F893D5E0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5E41-401E-49BC-B5A2-7887664F97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3940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749807" y="0"/>
            <a:ext cx="839419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B4065-B034-894F-B2AD-10DA51A4FF51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BD73797-8DC2-4888-96F8-44B5CE03FB5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8783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220E5-F183-4B1B-9463-96A0D048837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1415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FC609E-E5EB-42F9-A09F-B6807E6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61CD02-384F-41F5-A8FD-59ECE04C483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4F110FF-8AA0-4EAA-B648-1E56466C209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27A7-82E2-4D9A-A584-E7E37A3FB4A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090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573A4F-2CB6-4CEF-A4D8-B1AAA0FF13B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997782B-AD07-41D8-8B1A-C80B7909141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37B0C-141B-4185-882F-5FD7FBC92F81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488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91563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46C4D-EA55-834D-A1ED-486FAB3B53C7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0E8073-CA3E-42B8-B107-F7F3B0E99B6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7220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0D039-6F25-4D7F-A1B2-C7BC615D8CF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4448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1DB3D14-BFC4-4C29-BE5D-18FBB4F2C0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1FF74-53AF-4E33-80F9-45740994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5F0C832-C7C5-4486-9378-1704129661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01FA3E5-6B69-47D6-AC2C-0A3EE57C62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9340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633F0-074F-4ADC-A423-ED3E68DB0839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91145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615" y="0"/>
            <a:ext cx="7644385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A21AF-1C86-484E-8C81-8214908BC04B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D96F0B2-5872-40E4-9356-5C5638EB0DE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CFDCF95-9E2A-488A-8D75-76A4250D16D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499614" y="2571750"/>
            <a:ext cx="7644386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D135D2-A06F-4E50-B3ED-9CD4BED017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5294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9733F-3F7B-4D8F-853F-440538FE93A2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648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804E5-74BF-BD47-85E5-EA49688872F8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4C0550-2567-47B0-A842-34A8EA4E4C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52046" y="2571750"/>
            <a:ext cx="8391954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B4E80E-CF6A-4FCA-A4C8-4130DC4464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76" y="2249445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69AF5-2846-4519-A275-D6D6970A3A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91711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B5C8110-81AE-49F3-BBD8-142931272FF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A4E00E-726E-4ABB-8C3F-7155D675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90A1BFF-6D05-4A9C-A858-9C073D5A49A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7A34F1A-F0DB-40F2-B360-EACF6348CA2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34141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00DC-1411-4EB7-8452-D263842DBD7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66576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188" y="2571750"/>
            <a:ext cx="7643812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AD8C3-A811-7F49-ABE6-460F673A0377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F97728-FC1C-40CE-8164-4E759FAAE1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922488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3C21C-3060-49FB-8CE1-84138A3A61B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094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49807" y="2571750"/>
            <a:ext cx="8394193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05593" y="505617"/>
            <a:ext cx="5458745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7FD9B-4A46-4188-9F66-F09E1C0537B3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D80D-673F-49CE-9B49-542071ED92C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2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-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Photo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" y="1391881"/>
            <a:ext cx="4123076" cy="2216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825308" y="182880"/>
            <a:ext cx="3871998" cy="18353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825308" y="2479946"/>
            <a:ext cx="3871998" cy="1952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0C75BF-C07C-47CD-BC98-DC5F9CA1E63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57200" y="4027648"/>
            <a:ext cx="4122738" cy="72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7D123A-BFAA-4E7B-B179-5688121C54F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3698788"/>
            <a:ext cx="4122738" cy="215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F822E2-A016-4350-A90C-517C3974F4D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6000" y="2086495"/>
            <a:ext cx="3871913" cy="2153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44F37C-48C1-4A08-9DB4-76F621838FA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6000" y="4497388"/>
            <a:ext cx="3871913" cy="2555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9964-3818-4F74-92D3-AD8F0D61924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45954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59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59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59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59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59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59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59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59281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59280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59280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320654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320654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320654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320654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320654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320654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320654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320654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320653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320653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82768CAD-B0CA-4C56-956B-74805B905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5DBE26-6274-4E4E-A951-2676ECB5FE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957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31909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31908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31908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31908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31908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31908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31908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31908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31908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31908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293282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293281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293281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293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293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293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293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293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293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293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A055FDD0-30F9-4581-A9CE-0EDD56F86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776514"/>
          </a:xfrm>
        </p:spPr>
        <p:txBody>
          <a:bodyPr/>
          <a:lstStyle/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07D449-21E7-4862-8552-4C9D4D99C2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9819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</p:spTree>
    <p:extLst>
      <p:ext uri="{BB962C8B-B14F-4D97-AF65-F5344CB8AC3E}">
        <p14:creationId xmlns:p14="http://schemas.microsoft.com/office/powerpoint/2010/main" val="2736690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1D90C-01F0-443E-9114-E80E1AE2D37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88594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BBDF-ECBF-4F49-A602-AB6ED6BACD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765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EF2436-A4AE-48D1-B685-43389517E47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25204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2166-AF64-4F22-88D8-2C1C45D69B8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5721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F7DB7-399E-46EF-B819-8CE44A17C5F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58664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5CAA4-6852-4FE1-A6D9-E8A9254CD86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4427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F342F-560D-45EE-AC97-0A018E8C678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76175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E1CBB-80DE-4B56-92E2-5AB5EA1D8C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0116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19421678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DFC21B99-B2E1-4CBB-920F-D1DB34E85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C4538FB2-1413-4FE8-B675-40AF5C15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86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606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B6F99C7-3FA8-4E3F-9B27-5AD0F64D7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795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9367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1D13C48E-7D67-4A1F-A63F-F009D1E692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612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8651142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6C52035E-9CC3-4880-86ED-564EF2810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57447</a:t>
            </a:r>
          </a:p>
        </p:txBody>
      </p:sp>
    </p:spTree>
    <p:extLst>
      <p:ext uri="{BB962C8B-B14F-4D97-AF65-F5344CB8AC3E}">
        <p14:creationId xmlns:p14="http://schemas.microsoft.com/office/powerpoint/2010/main" val="27131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57447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9D6E903F-1239-4830-A096-EC0358F0E7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Dennis Schroeder, NREL 60853</a:t>
            </a:r>
          </a:p>
        </p:txBody>
      </p:sp>
    </p:spTree>
    <p:extLst>
      <p:ext uri="{BB962C8B-B14F-4D97-AF65-F5344CB8AC3E}">
        <p14:creationId xmlns:p14="http://schemas.microsoft.com/office/powerpoint/2010/main" val="15012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4123076" cy="12001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18872" rIns="91440" bIns="45720" rtlCol="0" anchor="ctr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267"/>
            <a:ext cx="8229600" cy="32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1" r:id="rId2"/>
    <p:sldLayoutId id="2147483718" r:id="rId3"/>
    <p:sldLayoutId id="2147483726" r:id="rId4"/>
    <p:sldLayoutId id="2147483719" r:id="rId5"/>
    <p:sldLayoutId id="2147483727" r:id="rId6"/>
    <p:sldLayoutId id="2147483720" r:id="rId7"/>
    <p:sldLayoutId id="2147483728" r:id="rId8"/>
    <p:sldLayoutId id="2147483721" r:id="rId9"/>
    <p:sldLayoutId id="2147483729" r:id="rId10"/>
    <p:sldLayoutId id="2147483722" r:id="rId11"/>
    <p:sldLayoutId id="2147483730" r:id="rId12"/>
    <p:sldLayoutId id="2147483654" r:id="rId13"/>
    <p:sldLayoutId id="2147483655" r:id="rId14"/>
    <p:sldLayoutId id="2147483712" r:id="rId15"/>
    <p:sldLayoutId id="2147483653" r:id="rId16"/>
    <p:sldLayoutId id="2147483707" r:id="rId17"/>
    <p:sldLayoutId id="2147483708" r:id="rId18"/>
    <p:sldLayoutId id="2147483656" r:id="rId19"/>
    <p:sldLayoutId id="2147483666" r:id="rId20"/>
    <p:sldLayoutId id="2147483667" r:id="rId21"/>
    <p:sldLayoutId id="2147483665" r:id="rId22"/>
    <p:sldLayoutId id="2147483668" r:id="rId23"/>
    <p:sldLayoutId id="2147483669" r:id="rId24"/>
    <p:sldLayoutId id="2147483723" r:id="rId25"/>
    <p:sldLayoutId id="2147483671" r:id="rId26"/>
    <p:sldLayoutId id="2147483676" r:id="rId27"/>
    <p:sldLayoutId id="2147483681" r:id="rId28"/>
    <p:sldLayoutId id="2147483682" r:id="rId29"/>
    <p:sldLayoutId id="2147483687" r:id="rId30"/>
    <p:sldLayoutId id="2147483688" r:id="rId31"/>
    <p:sldLayoutId id="2147483678" r:id="rId32"/>
    <p:sldLayoutId id="2147483683" r:id="rId33"/>
    <p:sldLayoutId id="2147483702" r:id="rId34"/>
    <p:sldLayoutId id="2147483684" r:id="rId35"/>
    <p:sldLayoutId id="2147483698" r:id="rId36"/>
    <p:sldLayoutId id="2147483703" r:id="rId37"/>
    <p:sldLayoutId id="2147483685" r:id="rId38"/>
    <p:sldLayoutId id="2147483699" r:id="rId39"/>
    <p:sldLayoutId id="2147483704" r:id="rId40"/>
    <p:sldLayoutId id="2147483680" r:id="rId41"/>
    <p:sldLayoutId id="2147483700" r:id="rId42"/>
    <p:sldLayoutId id="2147483705" r:id="rId43"/>
    <p:sldLayoutId id="2147483686" r:id="rId44"/>
    <p:sldLayoutId id="2147483701" r:id="rId45"/>
    <p:sldLayoutId id="2147483724" r:id="rId46"/>
    <p:sldLayoutId id="2147483672" r:id="rId47"/>
    <p:sldLayoutId id="2147483716" r:id="rId48"/>
    <p:sldLayoutId id="2147483717" r:id="rId49"/>
    <p:sldLayoutId id="2147483657" r:id="rId50"/>
    <p:sldLayoutId id="2147483689" r:id="rId51"/>
    <p:sldLayoutId id="2147483690" r:id="rId52"/>
    <p:sldLayoutId id="2147483691" r:id="rId53"/>
    <p:sldLayoutId id="2147483692" r:id="rId54"/>
    <p:sldLayoutId id="2147483693" r:id="rId55"/>
    <p:sldLayoutId id="2147483694" r:id="rId56"/>
    <p:sldLayoutId id="2147483695" r:id="rId57"/>
    <p:sldLayoutId id="2147483696" r:id="rId58"/>
    <p:sldLayoutId id="2147483732" r:id="rId59"/>
    <p:sldLayoutId id="2147483713" r:id="rId60"/>
    <p:sldLayoutId id="2147483733" r:id="rId61"/>
    <p:sldLayoutId id="2147483714" r:id="rId62"/>
    <p:sldLayoutId id="2147483734" r:id="rId63"/>
    <p:sldLayoutId id="2147483715" r:id="rId64"/>
    <p:sldLayoutId id="2147483735" r:id="rId65"/>
  </p:sldLayoutIdLst>
  <p:hf hdr="0" dt="0"/>
  <p:txStyles>
    <p:titleStyle>
      <a:lvl1pPr marL="0" algn="ctr" defTabSz="457200" rtl="0" eaLnBrk="1" latinLnBrk="0" hangingPunct="1">
        <a:lnSpc>
          <a:spcPts val="2800"/>
        </a:lnSpc>
        <a:spcBef>
          <a:spcPts val="0"/>
        </a:spcBef>
        <a:buNone/>
        <a:defRPr sz="3000" kern="1200" spc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27013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986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457200" rtl="0" eaLnBrk="1" latinLnBrk="0" hangingPunct="1">
        <a:spcBef>
          <a:spcPct val="20000"/>
        </a:spcBef>
        <a:buFont typeface="Arial"/>
        <a:buChar char="»"/>
        <a:tabLst>
          <a:tab pos="108426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C5-13D4-9F91-9A69-F5137E74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Free-falling Particle Receiver (Updated)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3EAC005-FFAB-6BE4-6178-49341C8D1C7E}"/>
              </a:ext>
            </a:extLst>
          </p:cNvPr>
          <p:cNvGrpSpPr/>
          <p:nvPr/>
        </p:nvGrpSpPr>
        <p:grpSpPr>
          <a:xfrm>
            <a:off x="386728" y="963900"/>
            <a:ext cx="8482406" cy="4145701"/>
            <a:chOff x="386728" y="963900"/>
            <a:chExt cx="8482406" cy="414570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CA7ED-4035-C10C-C19D-76F3E1E0A66D}"/>
                </a:ext>
              </a:extLst>
            </p:cNvPr>
            <p:cNvSpPr txBox="1"/>
            <p:nvPr/>
          </p:nvSpPr>
          <p:spPr>
            <a:xfrm>
              <a:off x="3325632" y="1432651"/>
              <a:ext cx="1093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Aperture Window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DE1940-2A93-DC3B-6D14-1F6C85BBEACC}"/>
                </a:ext>
              </a:extLst>
            </p:cNvPr>
            <p:cNvGrpSpPr/>
            <p:nvPr/>
          </p:nvGrpSpPr>
          <p:grpSpPr>
            <a:xfrm>
              <a:off x="4191013" y="963900"/>
              <a:ext cx="4678121" cy="3978885"/>
              <a:chOff x="4191013" y="963900"/>
              <a:chExt cx="4678121" cy="3978885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CB64C2B-9649-7889-1B8B-36AF7078142C}"/>
                  </a:ext>
                </a:extLst>
              </p:cNvPr>
              <p:cNvSpPr txBox="1"/>
              <p:nvPr/>
            </p:nvSpPr>
            <p:spPr>
              <a:xfrm>
                <a:off x="4191013" y="963900"/>
                <a:ext cx="1722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Top View: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F05FD65-0942-3DBA-3FFE-B8D0265A78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1056048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B6FC86D-37BA-9544-F502-81A297790E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872800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8734346-5F38-1D7A-95F8-72FC5CD96E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685207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2DE181-3FA1-762B-51F2-FE5F4BD4B727}"/>
                  </a:ext>
                </a:extLst>
              </p:cNvPr>
              <p:cNvSpPr txBox="1"/>
              <p:nvPr/>
            </p:nvSpPr>
            <p:spPr>
              <a:xfrm>
                <a:off x="4666880" y="2277021"/>
                <a:ext cx="1153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Window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248F68-7472-45CC-F464-559DB2E70F9D}"/>
                  </a:ext>
                </a:extLst>
              </p:cNvPr>
              <p:cNvSpPr txBox="1"/>
              <p:nvPr/>
            </p:nvSpPr>
            <p:spPr>
              <a:xfrm>
                <a:off x="7809838" y="1693725"/>
                <a:ext cx="1028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DFFE97C5-0278-63C4-0EFA-210AE695CF03}"/>
                  </a:ext>
                </a:extLst>
              </p:cNvPr>
              <p:cNvSpPr/>
              <p:nvPr/>
            </p:nvSpPr>
            <p:spPr>
              <a:xfrm>
                <a:off x="5456951" y="3765101"/>
                <a:ext cx="2659675" cy="1062706"/>
              </a:xfrm>
              <a:prstGeom prst="arc">
                <a:avLst>
                  <a:gd name="adj1" fmla="val 11888998"/>
                  <a:gd name="adj2" fmla="val 20514828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0A368E0-E368-AF78-639E-EA2604F4EF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139" y="3968414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1965607-8D1B-9C2D-C101-1490D56D8E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189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4DDFA6A-6CD0-95F3-8C00-84AEB39EA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6427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EB6AA70-50BB-7832-FAED-12E9BB145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2664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5FDC0E4-2921-4DD7-42B0-6EC4AA199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8901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9218A2D-4376-8ADE-7A85-288AA89D8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7616" y="2551021"/>
                <a:ext cx="0" cy="36576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21D03EA-6725-4E82-DD13-5E6B75359A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3368" y="2557371"/>
                <a:ext cx="0" cy="36576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F78F1C9-41F0-EB80-1029-0E948EE6A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9899" y="2808503"/>
                <a:ext cx="1808462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804CF0B-B24A-8B3A-D13D-A151617FAE8A}"/>
                  </a:ext>
                </a:extLst>
              </p:cNvPr>
              <p:cNvSpPr txBox="1"/>
              <p:nvPr/>
            </p:nvSpPr>
            <p:spPr>
              <a:xfrm>
                <a:off x="6170777" y="2666151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Width</a:t>
                </a:r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6AA0559E-6AA5-2DF2-B7C5-1FAC5EDD50BC}"/>
                  </a:ext>
                </a:extLst>
              </p:cNvPr>
              <p:cNvSpPr/>
              <p:nvPr/>
            </p:nvSpPr>
            <p:spPr>
              <a:xfrm>
                <a:off x="5456951" y="3578647"/>
                <a:ext cx="2659675" cy="1062706"/>
              </a:xfrm>
              <a:prstGeom prst="arc">
                <a:avLst>
                  <a:gd name="adj1" fmla="val 11731747"/>
                  <a:gd name="adj2" fmla="val 20694594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532470E6-C9A7-7DA8-D162-E0B9BEADDB7A}"/>
                  </a:ext>
                </a:extLst>
              </p:cNvPr>
              <p:cNvSpPr/>
              <p:nvPr/>
            </p:nvSpPr>
            <p:spPr>
              <a:xfrm>
                <a:off x="5456951" y="3407197"/>
                <a:ext cx="2659675" cy="1062706"/>
              </a:xfrm>
              <a:prstGeom prst="arc">
                <a:avLst>
                  <a:gd name="adj1" fmla="val 11596748"/>
                  <a:gd name="adj2" fmla="val 20841197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E39708D-2448-650D-2676-C10085C24C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791779" y="3286092"/>
                <a:ext cx="0" cy="1828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E29E9B-5E5B-9E69-8C0E-277606FD0E0F}"/>
                  </a:ext>
                </a:extLst>
              </p:cNvPr>
              <p:cNvSpPr txBox="1"/>
              <p:nvPr/>
            </p:nvSpPr>
            <p:spPr>
              <a:xfrm>
                <a:off x="4599223" y="1277310"/>
                <a:ext cx="17229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 Flat Curtain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EF42EF8-68EB-DCBA-D052-EF465025EBC0}"/>
                  </a:ext>
                </a:extLst>
              </p:cNvPr>
              <p:cNvSpPr txBox="1"/>
              <p:nvPr/>
            </p:nvSpPr>
            <p:spPr>
              <a:xfrm>
                <a:off x="7840434" y="3363516"/>
                <a:ext cx="1028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092327F-F735-CDDD-871E-674DD135AB4D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 flipV="1">
                <a:off x="5430856" y="3813996"/>
                <a:ext cx="1371808" cy="107799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4B6282A-82E0-6E9A-C8B7-EC8517439D83}"/>
                  </a:ext>
                </a:extLst>
              </p:cNvPr>
              <p:cNvSpPr txBox="1"/>
              <p:nvPr/>
            </p:nvSpPr>
            <p:spPr>
              <a:xfrm>
                <a:off x="4954195" y="4296454"/>
                <a:ext cx="1048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Radius of Curtain Curvature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D557B-D131-4C53-0751-925FCEF64FBC}"/>
                  </a:ext>
                </a:extLst>
              </p:cNvPr>
              <p:cNvSpPr txBox="1"/>
              <p:nvPr/>
            </p:nvSpPr>
            <p:spPr>
              <a:xfrm>
                <a:off x="7860168" y="3961943"/>
                <a:ext cx="996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Window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A879C9C-E9EE-A3AD-716D-68A38A5C9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6061" y="1506546"/>
                <a:ext cx="1813" cy="19789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B71ABD2-37E2-3EAF-DD69-91C87C438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4530" y="1512765"/>
                <a:ext cx="0" cy="20424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4DFFFC0-CAF4-30EF-621E-14574B7D7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7399" y="1573899"/>
                <a:ext cx="2250475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B38A5F-0B7A-4679-6149-741EE394E86A}"/>
                  </a:ext>
                </a:extLst>
              </p:cNvPr>
              <p:cNvSpPr txBox="1"/>
              <p:nvPr/>
            </p:nvSpPr>
            <p:spPr>
              <a:xfrm>
                <a:off x="6217326" y="1452668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Curtain Width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A5A070-B48B-4EE8-8255-7DFB0A063C13}"/>
                  </a:ext>
                </a:extLst>
              </p:cNvPr>
              <p:cNvSpPr txBox="1"/>
              <p:nvPr/>
            </p:nvSpPr>
            <p:spPr>
              <a:xfrm>
                <a:off x="4599223" y="2878695"/>
                <a:ext cx="2182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2. Curved Curtain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41547FF-9FA6-34A4-2050-A8E00360DB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6795" y="3180739"/>
                <a:ext cx="2868" cy="44561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6A22F74-4BC9-4C89-1005-B5C18D433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09435" y="3154875"/>
                <a:ext cx="2869" cy="474088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1CD45F-CBFB-9812-DC04-C50EAF3494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304" y="3230153"/>
                <a:ext cx="2361022" cy="7825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69A679-158C-65C8-7BE0-1E722A686284}"/>
                  </a:ext>
                </a:extLst>
              </p:cNvPr>
              <p:cNvSpPr txBox="1"/>
              <p:nvPr/>
            </p:nvSpPr>
            <p:spPr>
              <a:xfrm>
                <a:off x="6209612" y="3088511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Curtain Width</a:t>
                </a: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B82671AB-A30B-1A75-435E-D75C57F707C4}"/>
                  </a:ext>
                </a:extLst>
              </p:cNvPr>
              <p:cNvSpPr/>
              <p:nvPr/>
            </p:nvSpPr>
            <p:spPr>
              <a:xfrm>
                <a:off x="5255841" y="3499844"/>
                <a:ext cx="2152335" cy="1385865"/>
              </a:xfrm>
              <a:prstGeom prst="arc">
                <a:avLst>
                  <a:gd name="adj1" fmla="val 12167904"/>
                  <a:gd name="adj2" fmla="val 13048495"/>
                </a:avLst>
              </a:prstGeom>
              <a:ln w="9525">
                <a:solidFill>
                  <a:srgbClr val="0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B73379-C8D2-69C5-65B4-17935A3E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0790" y="2272422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1C1E46-A12C-DEE0-6E30-218743FEF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840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45919-F67A-1C44-8C9C-8BA5126C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2078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708DA4-20F9-1961-6331-24A69BA60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315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CA9CC-38C1-BC82-1BCF-B51B8E3DD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4552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44D203-3948-A0C4-AF75-094DB1B363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87430" y="1590100"/>
              <a:ext cx="0" cy="1828800"/>
            </a:xfrm>
            <a:prstGeom prst="line">
              <a:avLst/>
            </a:prstGeom>
            <a:ln w="19050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65B457-C79A-366A-6D85-68DE8CBF5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6536" y="2500981"/>
              <a:ext cx="182880" cy="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F28728-6055-3189-8247-7FF75CDF9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8567" y="1680419"/>
              <a:ext cx="0" cy="82296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D488-3D11-FE8F-31A7-1C14D3181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7713" y="2503262"/>
              <a:ext cx="182880" cy="1238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BE7A6C0-9024-7473-D7C8-156E2DF50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7609" y="1683062"/>
              <a:ext cx="0" cy="82296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F5F7B29-709D-4EE0-9CB3-B050EF0A85CD}"/>
                </a:ext>
              </a:extLst>
            </p:cNvPr>
            <p:cNvGrpSpPr/>
            <p:nvPr/>
          </p:nvGrpSpPr>
          <p:grpSpPr>
            <a:xfrm>
              <a:off x="386728" y="1009474"/>
              <a:ext cx="3919106" cy="4100127"/>
              <a:chOff x="386728" y="1009474"/>
              <a:chExt cx="3919106" cy="410012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658A09-9B61-D8F3-3471-D325BA8A1E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6117" y="1695495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D24E34E-E297-6026-F25C-1DA1E14903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0353" y="2263829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6BF7337-123E-E40F-F7F2-8C0BE1E6C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1155" y="2766553"/>
                <a:ext cx="1280160" cy="45720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33A7159-53F3-78F8-60D3-9E5E6F081B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0129" y="3360333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9C6EC46-57A8-D41C-B972-80E633D0C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1757" y="3836591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0789ABF-FC80-469D-2B8A-E2235BBAE2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7705" y="1527442"/>
                <a:ext cx="0" cy="1379308"/>
              </a:xfrm>
              <a:prstGeom prst="line">
                <a:avLst/>
              </a:prstGeom>
              <a:ln w="57150">
                <a:solidFill>
                  <a:srgbClr val="000000"/>
                </a:solidFill>
                <a:head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2F88EE2-E6A3-102E-6C41-4C3D73565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106" y="2878816"/>
                <a:ext cx="274320" cy="78377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C99502C-5622-6D70-35B9-8CF1169202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8311" y="2936745"/>
                <a:ext cx="1535" cy="1737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3533CF-5552-A457-169F-89EFB3674BED}"/>
                  </a:ext>
                </a:extLst>
              </p:cNvPr>
              <p:cNvSpPr txBox="1"/>
              <p:nvPr/>
            </p:nvSpPr>
            <p:spPr>
              <a:xfrm rot="5400000">
                <a:off x="1292509" y="2066566"/>
                <a:ext cx="1609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17449A-F7F9-6146-8D05-6058AAF31A9D}"/>
                  </a:ext>
                </a:extLst>
              </p:cNvPr>
              <p:cNvSpPr txBox="1"/>
              <p:nvPr/>
            </p:nvSpPr>
            <p:spPr>
              <a:xfrm>
                <a:off x="386728" y="1277926"/>
                <a:ext cx="162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Particles Releasing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7C14AB-620B-FA3F-D749-F9E053BBF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357" y="1972056"/>
                <a:ext cx="0" cy="2627472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F73C44-1B37-F6C0-C7CD-6D45CE6D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201" y="4615621"/>
                <a:ext cx="100584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41BEB59-A910-3B8B-D224-AEE47A5E29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2337" y="2971513"/>
                <a:ext cx="0" cy="164223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955559-1073-67D6-9A50-ED14F4B5FC99}"/>
                  </a:ext>
                </a:extLst>
              </p:cNvPr>
              <p:cNvSpPr txBox="1"/>
              <p:nvPr/>
            </p:nvSpPr>
            <p:spPr>
              <a:xfrm>
                <a:off x="1450021" y="3509214"/>
                <a:ext cx="69633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Height of i</a:t>
                </a:r>
                <a:r>
                  <a:rPr lang="en-US" sz="1200" baseline="30000" dirty="0"/>
                  <a:t>th </a:t>
                </a:r>
                <a:r>
                  <a:rPr lang="en-US" sz="1200" dirty="0"/>
                  <a:t>Trough</a:t>
                </a:r>
                <a:endParaRPr lang="en-US" sz="1200" baseline="300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50264CF-84CA-FEF1-7497-F33E9763A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3952" y="2971513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BE3E-188F-5F95-B9B5-8D06B6884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3322" y="1315065"/>
                <a:ext cx="1443330" cy="5099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DF4256D-B274-91D6-0D9D-C03F991BE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6652" y="1235252"/>
                <a:ext cx="0" cy="22860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5B3FA80-2DDF-EC94-FF0B-57EF5F1CA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322" y="1228724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D8F8CE-875E-56D4-C593-3125A22FF6A9}"/>
                  </a:ext>
                </a:extLst>
              </p:cNvPr>
              <p:cNvSpPr txBox="1"/>
              <p:nvPr/>
            </p:nvSpPr>
            <p:spPr>
              <a:xfrm>
                <a:off x="2111041" y="1202091"/>
                <a:ext cx="120046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Cavity Depth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4B44F68-4A1F-EF00-139D-003F370959D1}"/>
                  </a:ext>
                </a:extLst>
              </p:cNvPr>
              <p:cNvSpPr txBox="1"/>
              <p:nvPr/>
            </p:nvSpPr>
            <p:spPr>
              <a:xfrm rot="1333979">
                <a:off x="2357008" y="2302935"/>
                <a:ext cx="10566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Radiation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CBC198D-13B0-7391-9DEE-49B46BA93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51" y="1498996"/>
                <a:ext cx="663" cy="45034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96059A5-F053-B7B7-B0E8-D1E16360E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6126" y="1972056"/>
                <a:ext cx="0" cy="262971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E82C6E6-4E46-A1AF-7E4F-2A1EC2DC8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2024" y="4599528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1EB20E7-104D-9172-28AF-18A9804E2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8374" y="1976978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F870192-9037-91E7-7747-3131F63C50F7}"/>
                  </a:ext>
                </a:extLst>
              </p:cNvPr>
              <p:cNvSpPr txBox="1"/>
              <p:nvPr/>
            </p:nvSpPr>
            <p:spPr>
              <a:xfrm>
                <a:off x="3464331" y="3060475"/>
                <a:ext cx="84150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Height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3FB283-E152-5BDB-B757-8AAA0B73D823}"/>
                  </a:ext>
                </a:extLst>
              </p:cNvPr>
              <p:cNvSpPr txBox="1"/>
              <p:nvPr/>
            </p:nvSpPr>
            <p:spPr>
              <a:xfrm>
                <a:off x="386728" y="1009474"/>
                <a:ext cx="148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Side View: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B899428-11C2-D083-8436-3188CFF5E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9155" y="1505527"/>
                <a:ext cx="134709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953B47-7337-FC59-9474-3434E846E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221" y="4617057"/>
                <a:ext cx="109728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AD23A89-4B88-B9CA-0867-E83946A24C6F}"/>
                  </a:ext>
                </a:extLst>
              </p:cNvPr>
              <p:cNvSpPr txBox="1"/>
              <p:nvPr/>
            </p:nvSpPr>
            <p:spPr>
              <a:xfrm>
                <a:off x="904476" y="4634587"/>
                <a:ext cx="14067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Particles Exiting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8D062B6-E80C-266D-331D-68569AB79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034" y="4816645"/>
                <a:ext cx="1245211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CC0A271-E154-741E-D6F5-E93BB0787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1941" y="4709110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E44547-CD8F-D7E9-A644-00AD0595F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1034" y="4725205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437F5B-7DEF-4ACD-E2A1-8D05E2B0B3C5}"/>
                  </a:ext>
                </a:extLst>
              </p:cNvPr>
              <p:cNvSpPr txBox="1"/>
              <p:nvPr/>
            </p:nvSpPr>
            <p:spPr>
              <a:xfrm>
                <a:off x="2424927" y="4647936"/>
                <a:ext cx="82360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Depth of i</a:t>
                </a:r>
                <a:r>
                  <a:rPr lang="en-US" sz="1200" baseline="30000" dirty="0"/>
                  <a:t>th </a:t>
                </a:r>
                <a:r>
                  <a:rPr lang="en-US" sz="1200" dirty="0"/>
                  <a:t>Trough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1E40DB6-34D9-9F47-4C5C-7E0236A90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7720" y="1523420"/>
                <a:ext cx="0" cy="3093637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E373FE8-B63C-0988-083B-E2E1504BF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494" y="1523416"/>
                <a:ext cx="64008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1975A99-4F1F-3A5E-7182-41DB5F295DEE}"/>
                  </a:ext>
                </a:extLst>
              </p:cNvPr>
              <p:cNvSpPr txBox="1"/>
              <p:nvPr/>
            </p:nvSpPr>
            <p:spPr>
              <a:xfrm>
                <a:off x="1000804" y="2595097"/>
                <a:ext cx="69633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Total Curtain Height</a:t>
                </a:r>
              </a:p>
            </p:txBody>
          </p:sp>
        </p:grp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C0720-9FD7-37EF-13C7-D4E38CB649C1}"/>
              </a:ext>
            </a:extLst>
          </p:cNvPr>
          <p:cNvCxnSpPr>
            <a:cxnSpLocks/>
          </p:cNvCxnSpPr>
          <p:nvPr/>
        </p:nvCxnSpPr>
        <p:spPr>
          <a:xfrm flipH="1">
            <a:off x="5607952" y="4199361"/>
            <a:ext cx="182880" cy="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7A9B70-A53F-423B-6FDC-FD06B4D771AE}"/>
              </a:ext>
            </a:extLst>
          </p:cNvPr>
          <p:cNvCxnSpPr>
            <a:cxnSpLocks/>
          </p:cNvCxnSpPr>
          <p:nvPr/>
        </p:nvCxnSpPr>
        <p:spPr>
          <a:xfrm flipV="1">
            <a:off x="5609983" y="3378799"/>
            <a:ext cx="0" cy="82296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F9C43D-B158-F757-8C1D-979E5ABA0081}"/>
              </a:ext>
            </a:extLst>
          </p:cNvPr>
          <p:cNvCxnSpPr>
            <a:cxnSpLocks/>
          </p:cNvCxnSpPr>
          <p:nvPr/>
        </p:nvCxnSpPr>
        <p:spPr>
          <a:xfrm flipH="1" flipV="1">
            <a:off x="7789968" y="4201642"/>
            <a:ext cx="182880" cy="1238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35C731-CCF3-7F58-F025-522DC0139F6C}"/>
              </a:ext>
            </a:extLst>
          </p:cNvPr>
          <p:cNvCxnSpPr>
            <a:cxnSpLocks/>
          </p:cNvCxnSpPr>
          <p:nvPr/>
        </p:nvCxnSpPr>
        <p:spPr>
          <a:xfrm flipV="1">
            <a:off x="7969864" y="3381442"/>
            <a:ext cx="0" cy="822960"/>
          </a:xfrm>
          <a:prstGeom prst="line">
            <a:avLst/>
          </a:prstGeom>
          <a:ln w="19050">
            <a:solidFill>
              <a:srgbClr val="0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C5-13D4-9F91-9A69-F5137E74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and Without SNOUT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3FB283-E152-5BDB-B757-8AAA0B73D823}"/>
              </a:ext>
            </a:extLst>
          </p:cNvPr>
          <p:cNvSpPr txBox="1"/>
          <p:nvPr/>
        </p:nvSpPr>
        <p:spPr>
          <a:xfrm>
            <a:off x="457199" y="937712"/>
            <a:ext cx="823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SolarPILOT should be able to toggle the SNOUT on and off?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on, acceptance angles should be constrained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off, constraints can be removed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7DA4176-41B6-3AE3-CF75-0395FD1097D5}"/>
              </a:ext>
            </a:extLst>
          </p:cNvPr>
          <p:cNvGrpSpPr/>
          <p:nvPr/>
        </p:nvGrpSpPr>
        <p:grpSpPr>
          <a:xfrm>
            <a:off x="449944" y="1320447"/>
            <a:ext cx="7830112" cy="3740509"/>
            <a:chOff x="449944" y="1320447"/>
            <a:chExt cx="7830112" cy="374050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9272532-E509-0E7B-CBAF-A1D11DCAE84B}"/>
                </a:ext>
              </a:extLst>
            </p:cNvPr>
            <p:cNvGrpSpPr/>
            <p:nvPr/>
          </p:nvGrpSpPr>
          <p:grpSpPr>
            <a:xfrm>
              <a:off x="449944" y="1821047"/>
              <a:ext cx="3988614" cy="3239909"/>
              <a:chOff x="449944" y="1821047"/>
              <a:chExt cx="3988614" cy="323990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D6FDB0-F79A-77B5-0A99-0FAA2BDBC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0" cy="201168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0BC20F-6D71-6D8C-9E46-D9AB4E1EC6CC}"/>
                  </a:ext>
                </a:extLst>
              </p:cNvPr>
              <p:cNvSpPr txBox="1"/>
              <p:nvPr/>
            </p:nvSpPr>
            <p:spPr>
              <a:xfrm>
                <a:off x="775836" y="2863852"/>
                <a:ext cx="14137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788319-DA2D-3280-35A1-25711CA16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1210291" cy="40193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78F8F43-3F45-21BF-A6FA-F63BBA35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4210638"/>
                <a:ext cx="1258740" cy="41499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E81104-B379-5F93-9603-6ABC737AE877}"/>
                  </a:ext>
                </a:extLst>
              </p:cNvPr>
              <p:cNvSpPr txBox="1"/>
              <p:nvPr/>
            </p:nvSpPr>
            <p:spPr>
              <a:xfrm>
                <a:off x="3495543" y="2530719"/>
                <a:ext cx="94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SNOUT</a:t>
                </a: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2EA7DDB2-DB91-46B2-347A-879D5B475269}"/>
                  </a:ext>
                </a:extLst>
              </p:cNvPr>
              <p:cNvSpPr/>
              <p:nvPr/>
            </p:nvSpPr>
            <p:spPr>
              <a:xfrm>
                <a:off x="2906758" y="4314893"/>
                <a:ext cx="605848" cy="655959"/>
              </a:xfrm>
              <a:prstGeom prst="arc">
                <a:avLst>
                  <a:gd name="adj1" fmla="val 10925241"/>
                  <a:gd name="adj2" fmla="val 12274328"/>
                </a:avLst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A89CE7-0A3F-BF57-17D3-03755C8DF091}"/>
                  </a:ext>
                </a:extLst>
              </p:cNvPr>
              <p:cNvSpPr txBox="1"/>
              <p:nvPr/>
            </p:nvSpPr>
            <p:spPr>
              <a:xfrm>
                <a:off x="1226047" y="4402187"/>
                <a:ext cx="1617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Bottom Vertical Angle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96008C-3909-EBCC-B0A6-5EC69E4C33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9831" y="4636184"/>
                <a:ext cx="749281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65561E71-12FC-954C-3172-12EA9F6D0C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28914" y="4539457"/>
                <a:ext cx="180979" cy="3095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0000"/>
                </a:solidFill>
                <a:headEnd type="oval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5AE97EE-1A62-C02A-7026-FACFFF9434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50220" y="4839961"/>
                <a:ext cx="2743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DFE6185-26EA-BFC5-64F8-C7E6F68F4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946" y="4913702"/>
                <a:ext cx="1238434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849843A-64DA-259E-79D3-B93C1D7D19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11786" y="4839330"/>
                <a:ext cx="2743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E71D4-99B9-5F81-293D-28B4F641EF9D}"/>
                  </a:ext>
                </a:extLst>
              </p:cNvPr>
              <p:cNvSpPr txBox="1"/>
              <p:nvPr/>
            </p:nvSpPr>
            <p:spPr>
              <a:xfrm>
                <a:off x="2272938" y="4783957"/>
                <a:ext cx="78921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D9F18F-D698-FC48-E6E9-EAEC5232F87C}"/>
                  </a:ext>
                </a:extLst>
              </p:cNvPr>
              <p:cNvSpPr txBox="1"/>
              <p:nvPr/>
            </p:nvSpPr>
            <p:spPr>
              <a:xfrm>
                <a:off x="449944" y="1842881"/>
                <a:ext cx="1631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Side View: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AA25D63-80EF-16DE-0868-DD8376B7E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4874" y="2571750"/>
                <a:ext cx="267732" cy="112858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0000"/>
                </a:solidFill>
                <a:headEnd type="triangle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ADC9DC-197E-2055-C884-FE6A2CBE4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510378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9FEDF02-12F8-37BA-B20F-31872D7F59AD}"/>
                  </a:ext>
                </a:extLst>
              </p:cNvPr>
              <p:cNvSpPr txBox="1"/>
              <p:nvPr/>
            </p:nvSpPr>
            <p:spPr>
              <a:xfrm rot="1102626">
                <a:off x="2110104" y="3194634"/>
                <a:ext cx="14137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CA3935C-0180-8C8F-879E-B72EF5AA5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872269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140723C-EAF2-2569-EDC3-352BFCA27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234160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E130F1-D97A-2F9F-2882-2B41CA7F1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596051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8348C7B-BD60-1A79-0DBE-B4554B591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957943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E1E79C6-767F-7B87-8AE8-B8522E74291E}"/>
                  </a:ext>
                </a:extLst>
              </p:cNvPr>
              <p:cNvSpPr txBox="1"/>
              <p:nvPr/>
            </p:nvSpPr>
            <p:spPr>
              <a:xfrm>
                <a:off x="2377117" y="2127209"/>
                <a:ext cx="1617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Top Vertical Angle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A9E0BEE-9B9C-DA5C-CEA7-E8E0DE175D51}"/>
                  </a:ext>
                </a:extLst>
              </p:cNvPr>
              <p:cNvGrpSpPr/>
              <p:nvPr/>
            </p:nvGrpSpPr>
            <p:grpSpPr>
              <a:xfrm flipH="1" flipV="1">
                <a:off x="1813709" y="1821047"/>
                <a:ext cx="1052775" cy="655959"/>
                <a:chOff x="2915155" y="1839607"/>
                <a:chExt cx="1052775" cy="655959"/>
              </a:xfrm>
            </p:grpSpPr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DB8F0ED7-A374-43D5-67A4-5287E26FA0E3}"/>
                    </a:ext>
                  </a:extLst>
                </p:cNvPr>
                <p:cNvSpPr/>
                <p:nvPr/>
              </p:nvSpPr>
              <p:spPr>
                <a:xfrm>
                  <a:off x="3362082" y="1839607"/>
                  <a:ext cx="605848" cy="655959"/>
                </a:xfrm>
                <a:prstGeom prst="arc">
                  <a:avLst>
                    <a:gd name="adj1" fmla="val 10925241"/>
                    <a:gd name="adj2" fmla="val 12274328"/>
                  </a:avLst>
                </a:prstGeom>
                <a:ln w="952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D8F3BA2-DDCC-4350-8975-5AA2A1E34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5155" y="2160898"/>
                  <a:ext cx="749281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202BA75F-E760-C6FC-B9CB-EEA022E62E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184238" y="2064171"/>
                  <a:ext cx="180979" cy="30957"/>
                </a:xfrm>
                <a:prstGeom prst="bentConnector3">
                  <a:avLst>
                    <a:gd name="adj1" fmla="val 50000"/>
                  </a:avLst>
                </a:prstGeom>
                <a:ln w="9525">
                  <a:solidFill>
                    <a:srgbClr val="000000"/>
                  </a:solidFill>
                  <a:headEnd type="oval" w="sm" len="sm"/>
                  <a:tailEnd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63B76E5-4ADE-1CF9-6BF9-2AD882F49A03}"/>
                </a:ext>
              </a:extLst>
            </p:cNvPr>
            <p:cNvGrpSpPr/>
            <p:nvPr/>
          </p:nvGrpSpPr>
          <p:grpSpPr>
            <a:xfrm>
              <a:off x="3834314" y="1320447"/>
              <a:ext cx="4445742" cy="3557653"/>
              <a:chOff x="3834314" y="1320447"/>
              <a:chExt cx="4445742" cy="355765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55E048-CC48-11A6-FFB2-08105EF5BF0A}"/>
                  </a:ext>
                </a:extLst>
              </p:cNvPr>
              <p:cNvSpPr txBox="1"/>
              <p:nvPr/>
            </p:nvSpPr>
            <p:spPr>
              <a:xfrm>
                <a:off x="3834314" y="1820049"/>
                <a:ext cx="1547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Top View: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E36079-41B6-383F-9037-CF517D8475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61101" y="1798385"/>
                <a:ext cx="0" cy="1828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4D2D-9AD2-3199-05FA-701204A2D4A1}"/>
                  </a:ext>
                </a:extLst>
              </p:cNvPr>
              <p:cNvSpPr txBox="1"/>
              <p:nvPr/>
            </p:nvSpPr>
            <p:spPr>
              <a:xfrm>
                <a:off x="4896419" y="2401637"/>
                <a:ext cx="2729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8A275A5-71EE-8694-C5EB-CD52C1E7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501" y="2716157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A5BDE080-C63E-8F43-241F-E73D59865433}"/>
                  </a:ext>
                </a:extLst>
              </p:cNvPr>
              <p:cNvSpPr/>
              <p:nvPr/>
            </p:nvSpPr>
            <p:spPr>
              <a:xfrm flipV="1">
                <a:off x="4247807" y="1320447"/>
                <a:ext cx="4032249" cy="2502605"/>
              </a:xfrm>
              <a:prstGeom prst="arc">
                <a:avLst>
                  <a:gd name="adj1" fmla="val 13138650"/>
                  <a:gd name="adj2" fmla="val 19310817"/>
                </a:avLst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EDD8E80-4B7C-C259-FBCF-0C74CAAE482B}"/>
                  </a:ext>
                </a:extLst>
              </p:cNvPr>
              <p:cNvSpPr txBox="1"/>
              <p:nvPr/>
            </p:nvSpPr>
            <p:spPr>
              <a:xfrm>
                <a:off x="5806535" y="3596051"/>
                <a:ext cx="9443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Horizontal Angle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1A1B50B-0E20-A413-48C4-3E31FD005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4758" y="2716157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F7FF693-B65A-F2DA-5B25-3CC708472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921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51B503E-0AD4-D1DB-DDA8-2A3642DE3D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63771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9E99853-8559-DDAC-0056-C5B02F7F4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7309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DF7130A-A50B-472F-B338-962453375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0847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AEECC6-12BC-B0DE-CB6E-24CBABE83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54385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6C02D5-AB7C-9EE0-C89C-F84081653877}"/>
                  </a:ext>
                </a:extLst>
              </p:cNvPr>
              <p:cNvSpPr txBox="1"/>
              <p:nvPr/>
            </p:nvSpPr>
            <p:spPr>
              <a:xfrm>
                <a:off x="4833257" y="4231769"/>
                <a:ext cx="3154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Zero horizontal angle will result in parallel SNOUT sides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94C7E1-CCD6-3C2B-29C9-E783666B153F}"/>
                  </a:ext>
                </a:extLst>
              </p:cNvPr>
              <p:cNvSpPr txBox="1"/>
              <p:nvPr/>
            </p:nvSpPr>
            <p:spPr>
              <a:xfrm>
                <a:off x="4352219" y="2833216"/>
                <a:ext cx="94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SNOUT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2D390893-7330-151D-AD66-C94B80BFA49E}"/>
                  </a:ext>
                </a:extLst>
              </p:cNvPr>
              <p:cNvCxnSpPr>
                <a:cxnSpLocks/>
                <a:endCxn id="69" idx="2"/>
              </p:cNvCxnSpPr>
              <p:nvPr/>
            </p:nvCxnSpPr>
            <p:spPr>
              <a:xfrm rot="10800000">
                <a:off x="4823728" y="3140993"/>
                <a:ext cx="247993" cy="246088"/>
              </a:xfrm>
              <a:prstGeom prst="bentConnector2">
                <a:avLst/>
              </a:prstGeom>
              <a:ln w="9525">
                <a:solidFill>
                  <a:srgbClr val="000000"/>
                </a:solidFill>
                <a:headEnd type="triangle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674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C5-13D4-9F91-9A69-F5137E74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and Without SNOUT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B52C5C-87A4-9568-FB47-9666AF9DD0F0}"/>
              </a:ext>
            </a:extLst>
          </p:cNvPr>
          <p:cNvGrpSpPr/>
          <p:nvPr/>
        </p:nvGrpSpPr>
        <p:grpSpPr>
          <a:xfrm>
            <a:off x="449944" y="1184815"/>
            <a:ext cx="7036846" cy="3876141"/>
            <a:chOff x="449944" y="1184815"/>
            <a:chExt cx="7036846" cy="387614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9272532-E509-0E7B-CBAF-A1D11DCAE84B}"/>
                </a:ext>
              </a:extLst>
            </p:cNvPr>
            <p:cNvGrpSpPr/>
            <p:nvPr/>
          </p:nvGrpSpPr>
          <p:grpSpPr>
            <a:xfrm>
              <a:off x="449944" y="1821047"/>
              <a:ext cx="3972038" cy="3239909"/>
              <a:chOff x="449944" y="1821047"/>
              <a:chExt cx="3972038" cy="323990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D6FDB0-F79A-77B5-0A99-0FAA2BDBC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0" cy="201168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0BC20F-6D71-6D8C-9E46-D9AB4E1EC6CC}"/>
                  </a:ext>
                </a:extLst>
              </p:cNvPr>
              <p:cNvSpPr txBox="1"/>
              <p:nvPr/>
            </p:nvSpPr>
            <p:spPr>
              <a:xfrm>
                <a:off x="775836" y="2863852"/>
                <a:ext cx="14137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788319-DA2D-3280-35A1-25711CA16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1210291" cy="40193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78F8F43-3F45-21BF-A6FA-F63BBA35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4210638"/>
                <a:ext cx="1258740" cy="41499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E81104-B379-5F93-9603-6ABC737AE877}"/>
                  </a:ext>
                </a:extLst>
              </p:cNvPr>
              <p:cNvSpPr txBox="1"/>
              <p:nvPr/>
            </p:nvSpPr>
            <p:spPr>
              <a:xfrm>
                <a:off x="3648453" y="2707229"/>
                <a:ext cx="773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SNOUT</a:t>
                </a: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2EA7DDB2-DB91-46B2-347A-879D5B475269}"/>
                  </a:ext>
                </a:extLst>
              </p:cNvPr>
              <p:cNvSpPr/>
              <p:nvPr/>
            </p:nvSpPr>
            <p:spPr>
              <a:xfrm>
                <a:off x="2906758" y="4314893"/>
                <a:ext cx="605848" cy="655959"/>
              </a:xfrm>
              <a:prstGeom prst="arc">
                <a:avLst>
                  <a:gd name="adj1" fmla="val 10925241"/>
                  <a:gd name="adj2" fmla="val 12274328"/>
                </a:avLst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A89CE7-0A3F-BF57-17D3-03755C8DF091}"/>
                  </a:ext>
                </a:extLst>
              </p:cNvPr>
              <p:cNvSpPr txBox="1"/>
              <p:nvPr/>
            </p:nvSpPr>
            <p:spPr>
              <a:xfrm>
                <a:off x="1226047" y="4402187"/>
                <a:ext cx="1617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Bottom Vertical Angle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96008C-3909-EBCC-B0A6-5EC69E4C33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9831" y="4636184"/>
                <a:ext cx="749281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65561E71-12FC-954C-3172-12EA9F6D0C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28914" y="4539457"/>
                <a:ext cx="180979" cy="3095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0000"/>
                </a:solidFill>
                <a:headEnd type="oval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5AE97EE-1A62-C02A-7026-FACFFF9434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50220" y="4839961"/>
                <a:ext cx="2743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DFE6185-26EA-BFC5-64F8-C7E6F68F4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946" y="4913702"/>
                <a:ext cx="1238434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849843A-64DA-259E-79D3-B93C1D7D19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11786" y="4839330"/>
                <a:ext cx="2743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E71D4-99B9-5F81-293D-28B4F641EF9D}"/>
                  </a:ext>
                </a:extLst>
              </p:cNvPr>
              <p:cNvSpPr txBox="1"/>
              <p:nvPr/>
            </p:nvSpPr>
            <p:spPr>
              <a:xfrm>
                <a:off x="2272938" y="4783957"/>
                <a:ext cx="78921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D9F18F-D698-FC48-E6E9-EAEC5232F87C}"/>
                  </a:ext>
                </a:extLst>
              </p:cNvPr>
              <p:cNvSpPr txBox="1"/>
              <p:nvPr/>
            </p:nvSpPr>
            <p:spPr>
              <a:xfrm>
                <a:off x="449944" y="1842881"/>
                <a:ext cx="1631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Side View: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AA25D63-80EF-16DE-0868-DD8376B7E883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3244874" y="2571750"/>
                <a:ext cx="403579" cy="289368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0000"/>
                </a:solidFill>
                <a:headEnd type="triangle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ADC9DC-197E-2055-C884-FE6A2CBE4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510378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9FEDF02-12F8-37BA-B20F-31872D7F59AD}"/>
                  </a:ext>
                </a:extLst>
              </p:cNvPr>
              <p:cNvSpPr txBox="1"/>
              <p:nvPr/>
            </p:nvSpPr>
            <p:spPr>
              <a:xfrm rot="1102626">
                <a:off x="2110104" y="3194634"/>
                <a:ext cx="14137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CA3935C-0180-8C8F-879E-B72EF5AA5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872269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140723C-EAF2-2569-EDC3-352BFCA27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234160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E130F1-D97A-2F9F-2882-2B41CA7F1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596051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8348C7B-BD60-1A79-0DBE-B4554B591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957943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E1E79C6-767F-7B87-8AE8-B8522E74291E}"/>
                  </a:ext>
                </a:extLst>
              </p:cNvPr>
              <p:cNvSpPr txBox="1"/>
              <p:nvPr/>
            </p:nvSpPr>
            <p:spPr>
              <a:xfrm>
                <a:off x="2377117" y="2127209"/>
                <a:ext cx="1617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Top Vertical Angle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A9E0BEE-9B9C-DA5C-CEA7-E8E0DE175D51}"/>
                  </a:ext>
                </a:extLst>
              </p:cNvPr>
              <p:cNvGrpSpPr/>
              <p:nvPr/>
            </p:nvGrpSpPr>
            <p:grpSpPr>
              <a:xfrm flipH="1" flipV="1">
                <a:off x="1813709" y="1821047"/>
                <a:ext cx="1052775" cy="655959"/>
                <a:chOff x="2915155" y="1839607"/>
                <a:chExt cx="1052775" cy="655959"/>
              </a:xfrm>
            </p:grpSpPr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DB8F0ED7-A374-43D5-67A4-5287E26FA0E3}"/>
                    </a:ext>
                  </a:extLst>
                </p:cNvPr>
                <p:cNvSpPr/>
                <p:nvPr/>
              </p:nvSpPr>
              <p:spPr>
                <a:xfrm>
                  <a:off x="3362082" y="1839607"/>
                  <a:ext cx="605848" cy="655959"/>
                </a:xfrm>
                <a:prstGeom prst="arc">
                  <a:avLst>
                    <a:gd name="adj1" fmla="val 10925241"/>
                    <a:gd name="adj2" fmla="val 12274328"/>
                  </a:avLst>
                </a:prstGeom>
                <a:ln w="952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D8F3BA2-DDCC-4350-8975-5AA2A1E34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5155" y="2160898"/>
                  <a:ext cx="749281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202BA75F-E760-C6FC-B9CB-EEA022E62E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184238" y="2064171"/>
                  <a:ext cx="180979" cy="30957"/>
                </a:xfrm>
                <a:prstGeom prst="bentConnector3">
                  <a:avLst>
                    <a:gd name="adj1" fmla="val 50000"/>
                  </a:avLst>
                </a:prstGeom>
                <a:ln w="9525">
                  <a:solidFill>
                    <a:srgbClr val="000000"/>
                  </a:solidFill>
                  <a:headEnd type="oval" w="sm" len="sm"/>
                  <a:tailEnd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99CF89-1178-5967-6868-1FBEDA6FE0AF}"/>
                </a:ext>
              </a:extLst>
            </p:cNvPr>
            <p:cNvGrpSpPr/>
            <p:nvPr/>
          </p:nvGrpSpPr>
          <p:grpSpPr>
            <a:xfrm>
              <a:off x="3454541" y="1184815"/>
              <a:ext cx="4032249" cy="3557653"/>
              <a:chOff x="3454541" y="1184815"/>
              <a:chExt cx="4032249" cy="355765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55E048-CC48-11A6-FFB2-08105EF5BF0A}"/>
                  </a:ext>
                </a:extLst>
              </p:cNvPr>
              <p:cNvSpPr txBox="1"/>
              <p:nvPr/>
            </p:nvSpPr>
            <p:spPr>
              <a:xfrm>
                <a:off x="3834314" y="1820049"/>
                <a:ext cx="1547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Top View: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E36079-41B6-383F-9037-CF517D8475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67835" y="1662753"/>
                <a:ext cx="0" cy="1828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4D2D-9AD2-3199-05FA-701204A2D4A1}"/>
                  </a:ext>
                </a:extLst>
              </p:cNvPr>
              <p:cNvSpPr txBox="1"/>
              <p:nvPr/>
            </p:nvSpPr>
            <p:spPr>
              <a:xfrm>
                <a:off x="4103153" y="2266005"/>
                <a:ext cx="2729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8A275A5-71EE-8694-C5EB-CD52C1E7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2235" y="2580525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A5BDE080-C63E-8F43-241F-E73D59865433}"/>
                  </a:ext>
                </a:extLst>
              </p:cNvPr>
              <p:cNvSpPr/>
              <p:nvPr/>
            </p:nvSpPr>
            <p:spPr>
              <a:xfrm flipV="1">
                <a:off x="3454541" y="1184815"/>
                <a:ext cx="4032249" cy="2502605"/>
              </a:xfrm>
              <a:prstGeom prst="arc">
                <a:avLst>
                  <a:gd name="adj1" fmla="val 13138650"/>
                  <a:gd name="adj2" fmla="val 19310817"/>
                </a:avLst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EDD8E80-4B7C-C259-FBCF-0C74CAAE482B}"/>
                  </a:ext>
                </a:extLst>
              </p:cNvPr>
              <p:cNvSpPr txBox="1"/>
              <p:nvPr/>
            </p:nvSpPr>
            <p:spPr>
              <a:xfrm>
                <a:off x="5013269" y="3460419"/>
                <a:ext cx="9443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Horizontal Angle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1A1B50B-0E20-A413-48C4-3E31FD005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1492" y="2580525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F7FF693-B65A-F2DA-5B25-3CC708472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24655" y="2674802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51B503E-0AD4-D1DB-DDA8-2A3642DE3D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0505" y="2674802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9E99853-8559-DDAC-0056-C5B02F7F4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4043" y="2674802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DF7130A-A50B-472F-B338-962453375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7581" y="2674802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AEECC6-12BC-B0DE-CB6E-24CBABE83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1119" y="2674802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6C02D5-AB7C-9EE0-C89C-F84081653877}"/>
                  </a:ext>
                </a:extLst>
              </p:cNvPr>
              <p:cNvSpPr txBox="1"/>
              <p:nvPr/>
            </p:nvSpPr>
            <p:spPr>
              <a:xfrm>
                <a:off x="4039991" y="4096137"/>
                <a:ext cx="3154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Zero horizontal angle will result in parallel SNOUT sides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2D390893-7330-151D-AD66-C94B80BFA49E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rot="10800000">
                <a:off x="4035218" y="3015007"/>
                <a:ext cx="243238" cy="236445"/>
              </a:xfrm>
              <a:prstGeom prst="bentConnector2">
                <a:avLst/>
              </a:prstGeom>
              <a:ln w="9525">
                <a:solidFill>
                  <a:srgbClr val="000000"/>
                </a:solidFill>
                <a:headEnd type="triangle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C38A380E-F180-B5BF-D17B-2B1AA498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671" y="1041540"/>
            <a:ext cx="111178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7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4478-1674-3D2A-F777-B8000E6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sets the back curtain curvature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F65AE6-BA99-19AC-86C5-651FF047310E}"/>
              </a:ext>
            </a:extLst>
          </p:cNvPr>
          <p:cNvSpPr/>
          <p:nvPr/>
        </p:nvSpPr>
        <p:spPr>
          <a:xfrm>
            <a:off x="1074420" y="2042160"/>
            <a:ext cx="4572000" cy="457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4B3CE6-8078-AE88-796F-4E4C633825ED}"/>
              </a:ext>
            </a:extLst>
          </p:cNvPr>
          <p:cNvSpPr/>
          <p:nvPr/>
        </p:nvSpPr>
        <p:spPr>
          <a:xfrm>
            <a:off x="617220" y="1584960"/>
            <a:ext cx="5486400" cy="54864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45FCD-0EF8-895F-FA05-B88E7CE72DFA}"/>
              </a:ext>
            </a:extLst>
          </p:cNvPr>
          <p:cNvSpPr/>
          <p:nvPr/>
        </p:nvSpPr>
        <p:spPr>
          <a:xfrm>
            <a:off x="160020" y="1127760"/>
            <a:ext cx="6400800" cy="64008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652789-B053-5DD4-E71A-9665DDF67371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60020" y="432816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337EDE-210C-D70E-4C66-7297274BF138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3360420" y="1127760"/>
            <a:ext cx="0" cy="640080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B7B32E-3C60-A57A-08CA-FA113AE26AD2}"/>
              </a:ext>
            </a:extLst>
          </p:cNvPr>
          <p:cNvCxnSpPr>
            <a:cxnSpLocks/>
            <a:stCxn id="5" idx="7"/>
          </p:cNvCxnSpPr>
          <p:nvPr/>
        </p:nvCxnSpPr>
        <p:spPr>
          <a:xfrm flipH="1">
            <a:off x="3368040" y="2065135"/>
            <a:ext cx="225540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C30733-E025-4B8B-D2B8-DE49B68790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1097395" y="2065135"/>
            <a:ext cx="226302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E3683A-2B28-10AE-460A-42FFAFF3CEA8}"/>
              </a:ext>
            </a:extLst>
          </p:cNvPr>
          <p:cNvCxnSpPr>
            <a:cxnSpLocks/>
          </p:cNvCxnSpPr>
          <p:nvPr/>
        </p:nvCxnSpPr>
        <p:spPr>
          <a:xfrm>
            <a:off x="2213610" y="4831080"/>
            <a:ext cx="235839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69FCC-494D-96B0-F847-14E1C82A2E50}"/>
              </a:ext>
            </a:extLst>
          </p:cNvPr>
          <p:cNvSpPr txBox="1"/>
          <p:nvPr/>
        </p:nvSpPr>
        <p:spPr>
          <a:xfrm>
            <a:off x="5783581" y="1127163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how it is implemented.</a:t>
            </a:r>
          </a:p>
          <a:p>
            <a:r>
              <a:rPr lang="en-US" dirty="0">
                <a:solidFill>
                  <a:srgbClr val="FF0000"/>
                </a:solidFill>
              </a:rPr>
              <a:t>Radius is adjusted as curtain depth changes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B7CF2-C78C-B450-AEA8-0DD23364DD5E}"/>
              </a:ext>
            </a:extLst>
          </p:cNvPr>
          <p:cNvCxnSpPr>
            <a:cxnSpLocks/>
            <a:endCxn id="3" idx="6"/>
          </p:cNvCxnSpPr>
          <p:nvPr/>
        </p:nvCxnSpPr>
        <p:spPr>
          <a:xfrm>
            <a:off x="5623445" y="2065135"/>
            <a:ext cx="2297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824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333333"/>
      </a:dk1>
      <a:lt1>
        <a:srgbClr val="FFFFFF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rel-16x9-presentation-template-3-2022.potx" id="{51B94DFA-20C9-4636-BA6A-3B18D88CAA0C}" vid="{71737395-B416-428E-A876-174174D1CE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nrel-16x9-presentation-template-3-2022</Template>
  <TotalTime>8756</TotalTime>
  <Words>179</Words>
  <Application>Microsoft Office PowerPoint</Application>
  <PresentationFormat>On-screen Show (16:9)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General Free-falling Particle Receiver (Updated)</vt:lpstr>
      <vt:lpstr>With and Without SNOUT</vt:lpstr>
      <vt:lpstr>With and Without SNOUT</vt:lpstr>
      <vt:lpstr>Radius sets the back curtain curvature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NREL Presentation Guidance</dc:title>
  <dc:subject>PowerPoint presentation template for newer wide-screen monitors and TVs.</dc:subject>
  <dc:creator>Hamilton, William</dc:creator>
  <cp:keywords/>
  <dc:description/>
  <cp:lastModifiedBy>billyhamilton579@gmail.com</cp:lastModifiedBy>
  <cp:revision>76</cp:revision>
  <cp:lastPrinted>2018-01-04T20:30:58Z</cp:lastPrinted>
  <dcterms:created xsi:type="dcterms:W3CDTF">2022-08-01T17:03:35Z</dcterms:created>
  <dcterms:modified xsi:type="dcterms:W3CDTF">2023-12-12T20:42:31Z</dcterms:modified>
  <cp:category/>
</cp:coreProperties>
</file>