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4"/>
    <p:restoredTop sz="97039"/>
  </p:normalViewPr>
  <p:slideViewPr>
    <p:cSldViewPr snapToGrid="0" snapToObjects="1">
      <p:cViewPr varScale="1">
        <p:scale>
          <a:sx n="165" d="100"/>
          <a:sy n="165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6A75-E1BC-8B47-BEC7-C0C99B532A0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E34E-1F36-CA45-B6AD-0405E982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 </a:t>
            </a:r>
            <a:r>
              <a:rPr lang="en-US" dirty="0"/>
              <a:t>differences:</a:t>
            </a:r>
          </a:p>
          <a:p>
            <a:pPr>
              <a:buFontTx/>
              <a:buChar char="-"/>
            </a:pPr>
            <a:r>
              <a:rPr lang="en-US" dirty="0"/>
              <a:t>Do not use a capacity basis if not necessary</a:t>
            </a:r>
          </a:p>
          <a:p>
            <a:pPr>
              <a:buFontTx/>
              <a:buChar char="-"/>
            </a:pPr>
            <a:r>
              <a:rPr lang="en-US" dirty="0"/>
              <a:t>Modules:</a:t>
            </a:r>
          </a:p>
          <a:p>
            <a:pPr lvl="1">
              <a:buFontTx/>
              <a:buChar char="-"/>
            </a:pPr>
            <a:r>
              <a:rPr lang="en-US" dirty="0"/>
              <a:t>Chlorination (Python replicates TWB equations and cost table)</a:t>
            </a:r>
          </a:p>
          <a:p>
            <a:pPr lvl="1">
              <a:buFontTx/>
              <a:buChar char="-"/>
            </a:pPr>
            <a:r>
              <a:rPr lang="en-US" dirty="0"/>
              <a:t>Landfill and Surface discharge (different way to calculate mass)</a:t>
            </a:r>
          </a:p>
          <a:p>
            <a:pPr lvl="1">
              <a:buFontTx/>
              <a:buChar char="-"/>
            </a:pPr>
            <a:r>
              <a:rPr lang="en-US" dirty="0"/>
              <a:t>Storage tank (Poseidon method)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1E34E-1F36-CA45-B6AD-0405E982A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1E34E-1F36-CA45-B6AD-0405E982A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03F-CF09-9844-B7A5-63F88922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B2CC-EF20-7440-8527-56C3BCF4B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C8CA-2FE9-C14A-9033-628FA271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FD40-E62F-234B-BABF-BB5579EF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BCDC-A58A-B044-8316-AA5F85DB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7B74-7E31-9840-AA42-77D5069F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10F6B-FCC8-DC41-AA9E-BF1CF1BFE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3000-D333-F242-940B-DDF0B9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0A48-91BD-4A47-87FF-0EAB81AC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77BC-D5CF-9F4F-9328-58A630F1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79E30-BCD9-EE49-B088-D09992FD0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03C4A-7A9D-CF4D-8D51-330C4D585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97E2-0DC4-6E48-ACCB-2022959C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8DDF-051B-8E47-8CEE-F2954B77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5903-859D-DD41-B9E4-D2CF8A6D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A764-6BB7-6C48-B017-80D65467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9AF9-5B48-2146-BCED-01A5F051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AD5C-083B-F146-8A86-887864D5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D533-D53D-3F4D-90DC-A9568166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5B49-3117-834C-B146-EA19E336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D7D6-E4CB-AA4B-9F40-5AF0B987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73B8-726F-4946-ADDC-ECFD29A9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4673-F4FE-3246-B7B9-CEA46895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8A92-BA15-EE4A-8EC1-F059C4FA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C7D2-E590-E74F-9D84-E6FDDAB0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77F2-5573-F74E-BC0F-580F34F8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F145-6EFC-F14A-ABBB-6A1642589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7CF1-ED50-2347-9E0B-C5648706B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6B0E-F012-1843-8624-414C3151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BB27B-1CD2-7B43-84CA-5F25C544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AA5A-22A7-C04F-8F06-598FDBA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A52D-37CC-C342-896E-E72FC401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EC1FA-3BF3-2B4E-A317-4C1076F2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E5E-925E-6A4D-8370-5CE76E40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A37DD-AB8B-6648-88BB-A32FA2FA7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FD114-D4C5-5141-8260-6CEFBF6A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BD6DC-7766-4143-BAF9-90860026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4773F-2E15-1D4C-9BC4-E3F7DF5E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2C63D-86FA-3C43-A2A5-F8E97D14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DFA9-DFF2-B34A-A2E1-0BDA5441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306B1-3F5C-7E4B-BEBD-CF6650B1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0625-4983-CB41-A742-E6C33AEC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EAE98-1281-A14A-BF92-8EFD1BDE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8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E2C6A-92FA-A946-B58D-5F514A86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DF710-866D-7742-8F13-7C3DF947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D36B5-16EC-CF43-A026-D1527EBA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EA43-3112-0449-A2B4-DC0FA0BF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E152-A79E-0840-B0C4-4AAE1D55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1B502-DCE6-CA4F-8E05-2F4DE9CB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F151-9B78-8F43-A02F-6151D404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B0A5-7C5F-3E4A-85C5-793521DD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42D7-ED3F-824F-9A87-74B2A40C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A3ED-45A5-CE45-96B5-A3A3464B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1D38D-68FB-1E4E-BA66-B932D7E57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68A8-488D-2740-AAB4-8F353C02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C1DB-04E6-5241-AB7B-5B4D1365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F7A8-2A0A-EC4F-888E-47B505B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9E52-0EDC-2E44-96F6-9DFBCFC4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E684F-295D-BB43-95D1-F3892632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0DD4-F7C9-BA42-B1B9-8FB3D8C2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E901-3E02-734D-9473-033F71615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4367-35F3-6A4C-8EAC-6D5E152922ED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C87F-1364-8C45-BB7E-EA2077098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EA81-CB82-3246-A53E-9679EBF45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E4F6-D30F-114D-80FF-5C231AAF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FBCB-B862-7140-AC61-47410483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2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Carlsbad</a:t>
            </a:r>
            <a:r>
              <a:rPr lang="en-US" sz="3600" dirty="0"/>
              <a:t> baseline results comparison for Python and Excel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4FEAA80-AFBA-484A-ACA5-9B7A8AF3D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69"/>
          <a:stretch/>
        </p:blipFill>
        <p:spPr>
          <a:xfrm>
            <a:off x="2993728" y="2196548"/>
            <a:ext cx="2694123" cy="451236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F80B88C-9D8E-2C4B-BF2C-F78DC688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96" y="1769165"/>
            <a:ext cx="3064086" cy="496956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63ECF04-8BBF-014B-A0E6-7CF5B82A0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282" y="1769165"/>
            <a:ext cx="3092813" cy="4969565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E68A9CA-8331-684B-838A-DD3F27BE2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90" b="50000"/>
          <a:stretch/>
        </p:blipFill>
        <p:spPr>
          <a:xfrm>
            <a:off x="1" y="1649896"/>
            <a:ext cx="2873382" cy="5208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17E7B6-6472-0042-A4E5-3477D3F02B25}"/>
              </a:ext>
            </a:extLst>
          </p:cNvPr>
          <p:cNvSpPr txBox="1"/>
          <p:nvPr/>
        </p:nvSpPr>
        <p:spPr>
          <a:xfrm>
            <a:off x="4340789" y="1507555"/>
            <a:ext cx="6787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FCI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77ACC-9876-B24B-B3D3-6D8A44CE1F1D}"/>
              </a:ext>
            </a:extLst>
          </p:cNvPr>
          <p:cNvSpPr txBox="1"/>
          <p:nvPr/>
        </p:nvSpPr>
        <p:spPr>
          <a:xfrm>
            <a:off x="6736518" y="1507554"/>
            <a:ext cx="2256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Electricity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CE461-6475-804F-8538-BD3A7D78735F}"/>
              </a:ext>
            </a:extLst>
          </p:cNvPr>
          <p:cNvSpPr txBox="1"/>
          <p:nvPr/>
        </p:nvSpPr>
        <p:spPr>
          <a:xfrm>
            <a:off x="9660984" y="1292111"/>
            <a:ext cx="225610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Catalysts and Chemicals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8A588-31F7-8E40-838C-BC27A65E05F2}"/>
              </a:ext>
            </a:extLst>
          </p:cNvPr>
          <p:cNvSpPr txBox="1"/>
          <p:nvPr/>
        </p:nvSpPr>
        <p:spPr>
          <a:xfrm>
            <a:off x="55529" y="668696"/>
            <a:ext cx="4624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Excel LCOW: 1.28 $/m3</a:t>
            </a:r>
          </a:p>
          <a:p>
            <a:r>
              <a:rPr lang="en-US" sz="2400" dirty="0"/>
              <a:t>Python LCOW: 1.31 $/m3</a:t>
            </a:r>
          </a:p>
        </p:txBody>
      </p:sp>
    </p:spTree>
    <p:extLst>
      <p:ext uri="{BB962C8B-B14F-4D97-AF65-F5344CB8AC3E}">
        <p14:creationId xmlns:p14="http://schemas.microsoft.com/office/powerpoint/2010/main" val="382075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E008D2-74B3-6B4E-A627-60261A97D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257"/>
          <a:stretch/>
        </p:blipFill>
        <p:spPr>
          <a:xfrm>
            <a:off x="5970259" y="2030162"/>
            <a:ext cx="6057617" cy="4827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B9E216D-C124-3041-B3D5-6159C193E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79"/>
          <a:stretch/>
        </p:blipFill>
        <p:spPr>
          <a:xfrm>
            <a:off x="-1" y="2030163"/>
            <a:ext cx="6055946" cy="482783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20F545F-3962-534D-BBF3-F90C188FE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9" t="1050" r="-3095" b="90208"/>
          <a:stretch/>
        </p:blipFill>
        <p:spPr>
          <a:xfrm>
            <a:off x="2811385" y="2215662"/>
            <a:ext cx="3244560" cy="1037492"/>
          </a:xfrm>
          <a:prstGeom prst="rect">
            <a:avLst/>
          </a:prstGeom>
        </p:spPr>
      </p:pic>
      <p:pic>
        <p:nvPicPr>
          <p:cNvPr id="9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98318F2-A96B-404B-8F20-19586F074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27" r="-2712" b="90794"/>
          <a:stretch/>
        </p:blipFill>
        <p:spPr>
          <a:xfrm>
            <a:off x="9380615" y="2078254"/>
            <a:ext cx="2871919" cy="9543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253590-BB83-8347-973F-CFB40C659BB7}"/>
              </a:ext>
            </a:extLst>
          </p:cNvPr>
          <p:cNvSpPr/>
          <p:nvPr/>
        </p:nvSpPr>
        <p:spPr>
          <a:xfrm>
            <a:off x="1749288" y="3304153"/>
            <a:ext cx="198783" cy="2099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A071A-7121-FE4A-B543-5FE590EB5FD1}"/>
              </a:ext>
            </a:extLst>
          </p:cNvPr>
          <p:cNvSpPr/>
          <p:nvPr/>
        </p:nvSpPr>
        <p:spPr>
          <a:xfrm>
            <a:off x="888066" y="4259415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Carlsbad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60B1C-0FE1-8A4B-BB8D-7F5FD084BD48}"/>
              </a:ext>
            </a:extLst>
          </p:cNvPr>
          <p:cNvCxnSpPr/>
          <p:nvPr/>
        </p:nvCxnSpPr>
        <p:spPr>
          <a:xfrm flipV="1">
            <a:off x="1385958" y="3514090"/>
            <a:ext cx="363330" cy="745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AEC45-3482-B74F-AF12-9DA4BF168374}"/>
              </a:ext>
            </a:extLst>
          </p:cNvPr>
          <p:cNvSpPr/>
          <p:nvPr/>
        </p:nvSpPr>
        <p:spPr>
          <a:xfrm>
            <a:off x="7805234" y="3304153"/>
            <a:ext cx="198783" cy="2099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D2874-BF4B-C343-80B3-37407AE48519}"/>
              </a:ext>
            </a:extLst>
          </p:cNvPr>
          <p:cNvSpPr/>
          <p:nvPr/>
        </p:nvSpPr>
        <p:spPr>
          <a:xfrm>
            <a:off x="6944012" y="4259415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Carlsbad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BF010-8DAB-9D4C-BB2D-894CFC09B2FC}"/>
              </a:ext>
            </a:extLst>
          </p:cNvPr>
          <p:cNvCxnSpPr/>
          <p:nvPr/>
        </p:nvCxnSpPr>
        <p:spPr>
          <a:xfrm flipV="1">
            <a:off x="7441904" y="3514090"/>
            <a:ext cx="363330" cy="745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53A21A-E0DC-B34C-A5B4-4D79834ED907}"/>
              </a:ext>
            </a:extLst>
          </p:cNvPr>
          <p:cNvSpPr txBox="1">
            <a:spLocks/>
          </p:cNvSpPr>
          <p:nvPr/>
        </p:nvSpPr>
        <p:spPr>
          <a:xfrm>
            <a:off x="467516" y="0"/>
            <a:ext cx="11483692" cy="2030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TDS &amp; Design pressure of the membrane impacts on LCOW and System Recovery</a:t>
            </a:r>
            <a:br>
              <a:rPr lang="en-US" sz="2400" dirty="0"/>
            </a:br>
            <a:r>
              <a:rPr lang="en-US" sz="2400" dirty="0"/>
              <a:t>LCOW in $/m3. </a:t>
            </a:r>
            <a:br>
              <a:rPr lang="en-US" sz="2400" dirty="0"/>
            </a:br>
            <a:r>
              <a:rPr lang="en-US" sz="2400" dirty="0"/>
              <a:t>Pmax = maximum design pressure of the membrane (bar)</a:t>
            </a:r>
            <a:br>
              <a:rPr lang="en-US" sz="2400" dirty="0"/>
            </a:br>
            <a:r>
              <a:rPr lang="en-US" sz="2400" dirty="0"/>
              <a:t>Input variables that changed: </a:t>
            </a:r>
            <a:br>
              <a:rPr lang="en-US" sz="2400" dirty="0"/>
            </a:br>
            <a:r>
              <a:rPr lang="en-US" sz="2400" b="1" dirty="0"/>
              <a:t>- TDS inlet 25-75 (kg/m3)</a:t>
            </a:r>
            <a:br>
              <a:rPr lang="en-US" sz="2400" b="1" dirty="0"/>
            </a:br>
            <a:r>
              <a:rPr lang="en-US" sz="2400" b="1" dirty="0"/>
              <a:t>- </a:t>
            </a:r>
            <a:r>
              <a:rPr lang="en-US" sz="2400" b="1" dirty="0" err="1"/>
              <a:t>pmax</a:t>
            </a:r>
            <a:r>
              <a:rPr lang="en-US" sz="2400" b="1" dirty="0"/>
              <a:t> 75-94 (bar)</a:t>
            </a:r>
          </a:p>
        </p:txBody>
      </p:sp>
    </p:spTree>
    <p:extLst>
      <p:ext uri="{BB962C8B-B14F-4D97-AF65-F5344CB8AC3E}">
        <p14:creationId xmlns:p14="http://schemas.microsoft.com/office/powerpoint/2010/main" val="262470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52A-9EF1-294D-B300-CD5658CB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6" y="0"/>
            <a:ext cx="11483692" cy="2030161"/>
          </a:xfrm>
        </p:spPr>
        <p:txBody>
          <a:bodyPr>
            <a:noAutofit/>
          </a:bodyPr>
          <a:lstStyle/>
          <a:p>
            <a:r>
              <a:rPr lang="en-US" sz="2400" b="1" u="sng" dirty="0"/>
              <a:t>TDS &amp; Design pressure of the membrane impacts on LCOW and System Recovery</a:t>
            </a:r>
            <a:br>
              <a:rPr lang="en-US" sz="2400" dirty="0"/>
            </a:br>
            <a:r>
              <a:rPr lang="en-US" sz="2400" dirty="0"/>
              <a:t>LCOW in $/m3. </a:t>
            </a:r>
            <a:br>
              <a:rPr lang="en-US" sz="2400" dirty="0"/>
            </a:br>
            <a:r>
              <a:rPr lang="en-US" sz="2400" dirty="0"/>
              <a:t>Pmax = maximum design pressure of the membrane (bar)</a:t>
            </a:r>
            <a:br>
              <a:rPr lang="en-US" sz="2400" dirty="0"/>
            </a:br>
            <a:r>
              <a:rPr lang="en-US" sz="2400" dirty="0"/>
              <a:t>Input variables that changed: </a:t>
            </a:r>
            <a:br>
              <a:rPr lang="en-US" sz="2400" dirty="0"/>
            </a:br>
            <a:r>
              <a:rPr lang="en-US" sz="2400" dirty="0"/>
              <a:t>- TDS inlet 25-75 (kg/m3)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pmax</a:t>
            </a:r>
            <a:r>
              <a:rPr lang="en-US" sz="2400" dirty="0"/>
              <a:t> 75-94 (bar)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008D2-74B3-6B4E-A627-60261A97D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03" r="20232"/>
          <a:stretch/>
        </p:blipFill>
        <p:spPr>
          <a:xfrm>
            <a:off x="6095999" y="2030161"/>
            <a:ext cx="6081583" cy="4827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E216D-C124-3041-B3D5-6159C193E3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9" r="20307"/>
          <a:stretch/>
        </p:blipFill>
        <p:spPr>
          <a:xfrm>
            <a:off x="-1531" y="2030161"/>
            <a:ext cx="6144430" cy="4827838"/>
          </a:xfrm>
          <a:prstGeom prst="rect">
            <a:avLst/>
          </a:prstGeom>
        </p:spPr>
      </p:pic>
      <p:pic>
        <p:nvPicPr>
          <p:cNvPr id="9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98318F2-A96B-404B-8F20-19586F074C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327" r="-2712" b="90794"/>
          <a:stretch/>
        </p:blipFill>
        <p:spPr>
          <a:xfrm>
            <a:off x="7108548" y="2219731"/>
            <a:ext cx="2622326" cy="8714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253590-BB83-8347-973F-CFB40C659BB7}"/>
              </a:ext>
            </a:extLst>
          </p:cNvPr>
          <p:cNvSpPr/>
          <p:nvPr/>
        </p:nvSpPr>
        <p:spPr>
          <a:xfrm>
            <a:off x="1784459" y="5796981"/>
            <a:ext cx="198783" cy="2099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A071A-7121-FE4A-B543-5FE590EB5FD1}"/>
              </a:ext>
            </a:extLst>
          </p:cNvPr>
          <p:cNvSpPr/>
          <p:nvPr/>
        </p:nvSpPr>
        <p:spPr>
          <a:xfrm>
            <a:off x="888066" y="4259415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Carlsbad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60B1C-0FE1-8A4B-BB8D-7F5FD084BD48}"/>
              </a:ext>
            </a:extLst>
          </p:cNvPr>
          <p:cNvCxnSpPr>
            <a:cxnSpLocks/>
          </p:cNvCxnSpPr>
          <p:nvPr/>
        </p:nvCxnSpPr>
        <p:spPr>
          <a:xfrm>
            <a:off x="1385958" y="4628747"/>
            <a:ext cx="398501" cy="1168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AEC45-3482-B74F-AF12-9DA4BF168374}"/>
              </a:ext>
            </a:extLst>
          </p:cNvPr>
          <p:cNvSpPr/>
          <p:nvPr/>
        </p:nvSpPr>
        <p:spPr>
          <a:xfrm>
            <a:off x="7840405" y="5796981"/>
            <a:ext cx="198783" cy="2099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D2874-BF4B-C343-80B3-37407AE48519}"/>
              </a:ext>
            </a:extLst>
          </p:cNvPr>
          <p:cNvSpPr/>
          <p:nvPr/>
        </p:nvSpPr>
        <p:spPr>
          <a:xfrm>
            <a:off x="6944012" y="4259415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Carlsbad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BF010-8DAB-9D4C-BB2D-894CFC09B2F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41905" y="4628747"/>
            <a:ext cx="377238" cy="1168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99516A2-C52F-124D-8E50-630D151534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52" t="-668" r="-1061" b="89506"/>
          <a:stretch/>
        </p:blipFill>
        <p:spPr>
          <a:xfrm>
            <a:off x="843067" y="2202481"/>
            <a:ext cx="2454905" cy="11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7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B8126-4B3A-A546-A8E6-174CCA4B7A7D}"/>
              </a:ext>
            </a:extLst>
          </p:cNvPr>
          <p:cNvSpPr/>
          <p:nvPr/>
        </p:nvSpPr>
        <p:spPr>
          <a:xfrm>
            <a:off x="187109" y="-178231"/>
            <a:ext cx="732957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General updates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Storage UP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Anna to reach out to authors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hour needs to be read in from a .csv input. Ariel to show where this will come from.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Type of storage to be an option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Go over new units added since Carlsbad - slides, results, Excel comparison.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Excel comparison function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Go over name mappings. Add other variables we may want to look at?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FUNCTION ADDED TO GIT. ANNA TAKE A LOOK.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How many units left to convert total? For brackish and municipal?</a:t>
            </a:r>
          </a:p>
          <a:p>
            <a:pPr lvl="1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brackish – 3. municipal – 14.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Chemical addition discussion (next week)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Moving away from using constants -&gt; </a:t>
            </a:r>
            <a:r>
              <a:rPr lang="en-US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Revisit Monday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Parameters for UPs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Creating a function/class for pumps.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Recovery rates.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Moving costing to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financials.py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-&gt; </a:t>
            </a:r>
            <a:r>
              <a:rPr lang="en-US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Revisit Monday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Adjustments to input data from Mike - &gt; create python function to handle.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Renaming of unit models to process name only (later) -&gt; </a:t>
            </a:r>
            <a:r>
              <a:rPr lang="en-US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Revisit Monday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Automatic creation of train.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Complete database for all trains.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GitHub updates/issues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Documentation -&gt; sphinx and Ann will come up with proposal of use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RO model -&gt; updated.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Plans for the week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7 results and slides. 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Confirm unit models run without errors. Add trains to .csv input. Constituent tables 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52279-5947-3846-81AA-F223C068E198}"/>
              </a:ext>
            </a:extLst>
          </p:cNvPr>
          <p:cNvSpPr txBox="1"/>
          <p:nvPr/>
        </p:nvSpPr>
        <p:spPr>
          <a:xfrm>
            <a:off x="8474513" y="4379508"/>
            <a:ext cx="3530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– do we have that information for the case study</a:t>
            </a:r>
          </a:p>
          <a:p>
            <a:endParaRPr lang="en-US" dirty="0"/>
          </a:p>
          <a:p>
            <a:r>
              <a:rPr lang="en-US" dirty="0"/>
              <a:t>Pump in UV</a:t>
            </a:r>
          </a:p>
          <a:p>
            <a:endParaRPr lang="en-US" dirty="0"/>
          </a:p>
          <a:p>
            <a:r>
              <a:rPr lang="en-US" dirty="0"/>
              <a:t>Make quicker with regressions.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0FF16-5FC6-7E4E-8399-EE0AFD01B8E3}"/>
              </a:ext>
            </a:extLst>
          </p:cNvPr>
          <p:cNvSpPr txBox="1"/>
          <p:nvPr/>
        </p:nvSpPr>
        <p:spPr>
          <a:xfrm>
            <a:off x="8661621" y="6377410"/>
            <a:ext cx="35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Lookup for electricity costs.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B038B-F658-A041-AA46-8745CF7DA224}"/>
              </a:ext>
            </a:extLst>
          </p:cNvPr>
          <p:cNvSpPr/>
          <p:nvPr/>
        </p:nvSpPr>
        <p:spPr>
          <a:xfrm>
            <a:off x="7408190" y="111258"/>
            <a:ext cx="4355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u="sng" dirty="0"/>
              <a:t>Data inputs from Mike (Anna)</a:t>
            </a:r>
          </a:p>
          <a:p>
            <a:pPr marL="742950" lvl="1" indent="-285750">
              <a:buFontTx/>
              <a:buChar char="-"/>
            </a:pPr>
            <a:r>
              <a:rPr lang="en-US" u="sng" dirty="0"/>
              <a:t>Change ”TDS” into RO to “</a:t>
            </a:r>
            <a:r>
              <a:rPr lang="en-US" u="sng" dirty="0" err="1"/>
              <a:t>tds</a:t>
            </a:r>
            <a:r>
              <a:rPr lang="en-US" u="sng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u="sng" dirty="0"/>
              <a:t>Santa B. then upload (Ariel)</a:t>
            </a:r>
          </a:p>
          <a:p>
            <a:pPr marL="285750" indent="-285750">
              <a:buFontTx/>
              <a:buChar char="-"/>
            </a:pPr>
            <a:r>
              <a:rPr lang="en-US" u="sng" dirty="0"/>
              <a:t>Anna needs to send unit list in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2 more seawater. Adding train to .csv to make train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Ashk</a:t>
            </a:r>
            <a:r>
              <a:rPr lang="en-US" dirty="0"/>
              <a:t> (</a:t>
            </a:r>
            <a:r>
              <a:rPr lang="en-US" dirty="0" err="1"/>
              <a:t>Kurby</a:t>
            </a:r>
            <a:r>
              <a:rPr lang="en-US" dirty="0"/>
              <a:t>), Tampa (Anna)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Run seawater.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Check point. Look at results. Thursday.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Confirm unit models for brackish run (</a:t>
            </a:r>
            <a:r>
              <a:rPr lang="en-US" dirty="0" err="1"/>
              <a:t>Kurby</a:t>
            </a:r>
            <a:r>
              <a:rPr lang="en-US" dirty="0"/>
              <a:t>, Anna). Storage should read the train .csv</a:t>
            </a:r>
          </a:p>
          <a:p>
            <a:pPr marL="285750" indent="-285750">
              <a:buFontTx/>
              <a:buChar char="-"/>
            </a:pPr>
            <a:r>
              <a:rPr lang="en-US" dirty="0"/>
              <a:t>4 more brackish – adding them to .csv.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brackish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Check point. Look at results. Friday.</a:t>
            </a:r>
          </a:p>
        </p:txBody>
      </p:sp>
    </p:spTree>
    <p:extLst>
      <p:ext uri="{BB962C8B-B14F-4D97-AF65-F5344CB8AC3E}">
        <p14:creationId xmlns:p14="http://schemas.microsoft.com/office/powerpoint/2010/main" val="282047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D1F11DE361F34D9881FEB57EC94E04" ma:contentTypeVersion="2" ma:contentTypeDescription="Create a new document." ma:contentTypeScope="" ma:versionID="5542c02635efc45aa240b2e9c259de74">
  <xsd:schema xmlns:xsd="http://www.w3.org/2001/XMLSchema" xmlns:xs="http://www.w3.org/2001/XMLSchema" xmlns:p="http://schemas.microsoft.com/office/2006/metadata/properties" xmlns:ns2="f76e3ee0-e06b-48e9-8e29-f58796cd1146" targetNamespace="http://schemas.microsoft.com/office/2006/metadata/properties" ma:root="true" ma:fieldsID="53dd5b110e6d2e6106befb55bf122515" ns2:_="">
    <xsd:import namespace="f76e3ee0-e06b-48e9-8e29-f58796cd1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e3ee0-e06b-48e9-8e29-f58796cd1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0BF947-7C6B-4FB3-8CDB-84D706BAD508}"/>
</file>

<file path=customXml/itemProps2.xml><?xml version="1.0" encoding="utf-8"?>
<ds:datastoreItem xmlns:ds="http://schemas.openxmlformats.org/officeDocument/2006/customXml" ds:itemID="{32C57FDD-C45A-47E8-A0BB-4DE3BD95FFA6}"/>
</file>

<file path=customXml/itemProps3.xml><?xml version="1.0" encoding="utf-8"?>
<ds:datastoreItem xmlns:ds="http://schemas.openxmlformats.org/officeDocument/2006/customXml" ds:itemID="{BC71AC8D-0087-4C7E-9127-55000FE6D445}"/>
</file>

<file path=docProps/app.xml><?xml version="1.0" encoding="utf-8"?>
<Properties xmlns="http://schemas.openxmlformats.org/officeDocument/2006/extended-properties" xmlns:vt="http://schemas.openxmlformats.org/officeDocument/2006/docPropsVTypes">
  <TotalTime>6838</TotalTime>
  <Words>535</Words>
  <Application>Microsoft Macintosh PowerPoint</Application>
  <PresentationFormat>Widescreen</PresentationFormat>
  <Paragraphs>65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Carlsbad baseline results comparison for Python and Excel</vt:lpstr>
      <vt:lpstr>PowerPoint Presentation</vt:lpstr>
      <vt:lpstr>TDS &amp; Design pressure of the membrane impacts on LCOW and System Recovery LCOW in $/m3.  Pmax = maximum design pressure of the membrane (bar) Input variables that changed:  - TDS inlet 25-75 (kg/m3) - pmax 75-94 (bar)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Miara, Ariel</dc:creator>
  <cp:lastModifiedBy>Miara, Ariel</cp:lastModifiedBy>
  <cp:revision>24</cp:revision>
  <dcterms:created xsi:type="dcterms:W3CDTF">2021-02-03T14:47:19Z</dcterms:created>
  <dcterms:modified xsi:type="dcterms:W3CDTF">2021-02-15T21:32:05Z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0x01010082D1F11DE361F34D9881FEB57EC94E04</vt:lpwstr>
  </property>
</Properties>
</file>