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1" r:id="rId2"/>
    <p:sldId id="256" r:id="rId3"/>
    <p:sldId id="257" r:id="rId4"/>
    <p:sldId id="258"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720"/>
  </p:normalViewPr>
  <p:slideViewPr>
    <p:cSldViewPr snapToGrid="0">
      <p:cViewPr varScale="1">
        <p:scale>
          <a:sx n="204" d="100"/>
          <a:sy n="204" d="100"/>
        </p:scale>
        <p:origin x="23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7CB9E-8DDE-7345-B873-B1D89DB7020E}" type="datetimeFigureOut">
              <a:rPr lang="en-US" smtClean="0"/>
              <a:t>12/6/22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B44A6-D93E-9342-9AA7-61A209BF239A}" type="slidenum">
              <a:rPr lang="en-US" smtClean="0"/>
              <a:t>‹#›</a:t>
            </a:fld>
            <a:endParaRPr lang="en-US"/>
          </a:p>
        </p:txBody>
      </p:sp>
    </p:spTree>
    <p:extLst>
      <p:ext uri="{BB962C8B-B14F-4D97-AF65-F5344CB8AC3E}">
        <p14:creationId xmlns:p14="http://schemas.microsoft.com/office/powerpoint/2010/main" val="1407980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B44A6-D93E-9342-9AA7-61A209BF239A}" type="slidenum">
              <a:rPr lang="en-US" smtClean="0"/>
              <a:t>2</a:t>
            </a:fld>
            <a:endParaRPr lang="en-US"/>
          </a:p>
        </p:txBody>
      </p:sp>
    </p:spTree>
    <p:extLst>
      <p:ext uri="{BB962C8B-B14F-4D97-AF65-F5344CB8AC3E}">
        <p14:creationId xmlns:p14="http://schemas.microsoft.com/office/powerpoint/2010/main" val="4161270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FE14-13A5-D12C-A2B8-0F7F8E9F1F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68D6BA-48F2-BB51-27C7-8BCEF3CB7D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553790-2978-CCA8-35BB-5A6F49D622DD}"/>
              </a:ext>
            </a:extLst>
          </p:cNvPr>
          <p:cNvSpPr>
            <a:spLocks noGrp="1"/>
          </p:cNvSpPr>
          <p:nvPr>
            <p:ph type="dt" sz="half" idx="10"/>
          </p:nvPr>
        </p:nvSpPr>
        <p:spPr/>
        <p:txBody>
          <a:bodyPr/>
          <a:lstStyle/>
          <a:p>
            <a:fld id="{EE51EA73-5D8A-0B4D-96D9-EA868B7E7599}" type="datetimeFigureOut">
              <a:rPr lang="en-US" smtClean="0"/>
              <a:t>12/6/22</a:t>
            </a:fld>
            <a:endParaRPr lang="en-US"/>
          </a:p>
        </p:txBody>
      </p:sp>
      <p:sp>
        <p:nvSpPr>
          <p:cNvPr id="5" name="Footer Placeholder 4">
            <a:extLst>
              <a:ext uri="{FF2B5EF4-FFF2-40B4-BE49-F238E27FC236}">
                <a16:creationId xmlns:a16="http://schemas.microsoft.com/office/drawing/2014/main" id="{23676B09-5057-DD52-F72C-C041D52A2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8B90C-2AD5-C642-1486-C11ABAAD5B99}"/>
              </a:ext>
            </a:extLst>
          </p:cNvPr>
          <p:cNvSpPr>
            <a:spLocks noGrp="1"/>
          </p:cNvSpPr>
          <p:nvPr>
            <p:ph type="sldNum" sz="quarter" idx="12"/>
          </p:nvPr>
        </p:nvSpPr>
        <p:spPr/>
        <p:txBody>
          <a:bodyPr/>
          <a:lstStyle/>
          <a:p>
            <a:fld id="{20FD53B0-997A-E341-8331-31044C5A21D0}" type="slidenum">
              <a:rPr lang="en-US" smtClean="0"/>
              <a:t>‹#›</a:t>
            </a:fld>
            <a:endParaRPr lang="en-US"/>
          </a:p>
        </p:txBody>
      </p:sp>
    </p:spTree>
    <p:extLst>
      <p:ext uri="{BB962C8B-B14F-4D97-AF65-F5344CB8AC3E}">
        <p14:creationId xmlns:p14="http://schemas.microsoft.com/office/powerpoint/2010/main" val="253039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0328-B089-92D7-2464-A2C739980D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96361F-BA98-8B63-7597-D4FDDE7586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B8721-DD46-922C-C38C-108C4B04E10A}"/>
              </a:ext>
            </a:extLst>
          </p:cNvPr>
          <p:cNvSpPr>
            <a:spLocks noGrp="1"/>
          </p:cNvSpPr>
          <p:nvPr>
            <p:ph type="dt" sz="half" idx="10"/>
          </p:nvPr>
        </p:nvSpPr>
        <p:spPr/>
        <p:txBody>
          <a:bodyPr/>
          <a:lstStyle/>
          <a:p>
            <a:fld id="{EE51EA73-5D8A-0B4D-96D9-EA868B7E7599}" type="datetimeFigureOut">
              <a:rPr lang="en-US" smtClean="0"/>
              <a:t>12/6/22</a:t>
            </a:fld>
            <a:endParaRPr lang="en-US"/>
          </a:p>
        </p:txBody>
      </p:sp>
      <p:sp>
        <p:nvSpPr>
          <p:cNvPr id="5" name="Footer Placeholder 4">
            <a:extLst>
              <a:ext uri="{FF2B5EF4-FFF2-40B4-BE49-F238E27FC236}">
                <a16:creationId xmlns:a16="http://schemas.microsoft.com/office/drawing/2014/main" id="{A062123B-FD0B-A211-8BE4-684E5CA01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A8F65-8A52-9FC2-D441-13FC01C52016}"/>
              </a:ext>
            </a:extLst>
          </p:cNvPr>
          <p:cNvSpPr>
            <a:spLocks noGrp="1"/>
          </p:cNvSpPr>
          <p:nvPr>
            <p:ph type="sldNum" sz="quarter" idx="12"/>
          </p:nvPr>
        </p:nvSpPr>
        <p:spPr/>
        <p:txBody>
          <a:bodyPr/>
          <a:lstStyle/>
          <a:p>
            <a:fld id="{20FD53B0-997A-E341-8331-31044C5A21D0}" type="slidenum">
              <a:rPr lang="en-US" smtClean="0"/>
              <a:t>‹#›</a:t>
            </a:fld>
            <a:endParaRPr lang="en-US"/>
          </a:p>
        </p:txBody>
      </p:sp>
    </p:spTree>
    <p:extLst>
      <p:ext uri="{BB962C8B-B14F-4D97-AF65-F5344CB8AC3E}">
        <p14:creationId xmlns:p14="http://schemas.microsoft.com/office/powerpoint/2010/main" val="1067594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E4F65A-C3EE-0EE1-512E-58259F654A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61BE7C-4BA4-B45A-9BE5-0B25F03B6E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A51A3-8150-6A45-FBBA-D1233346D059}"/>
              </a:ext>
            </a:extLst>
          </p:cNvPr>
          <p:cNvSpPr>
            <a:spLocks noGrp="1"/>
          </p:cNvSpPr>
          <p:nvPr>
            <p:ph type="dt" sz="half" idx="10"/>
          </p:nvPr>
        </p:nvSpPr>
        <p:spPr/>
        <p:txBody>
          <a:bodyPr/>
          <a:lstStyle/>
          <a:p>
            <a:fld id="{EE51EA73-5D8A-0B4D-96D9-EA868B7E7599}" type="datetimeFigureOut">
              <a:rPr lang="en-US" smtClean="0"/>
              <a:t>12/6/22</a:t>
            </a:fld>
            <a:endParaRPr lang="en-US"/>
          </a:p>
        </p:txBody>
      </p:sp>
      <p:sp>
        <p:nvSpPr>
          <p:cNvPr id="5" name="Footer Placeholder 4">
            <a:extLst>
              <a:ext uri="{FF2B5EF4-FFF2-40B4-BE49-F238E27FC236}">
                <a16:creationId xmlns:a16="http://schemas.microsoft.com/office/drawing/2014/main" id="{8D3A96B3-8F1F-7B97-2BBD-DF9809D03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3D320-2763-0E31-EE37-920ED1C3F4F7}"/>
              </a:ext>
            </a:extLst>
          </p:cNvPr>
          <p:cNvSpPr>
            <a:spLocks noGrp="1"/>
          </p:cNvSpPr>
          <p:nvPr>
            <p:ph type="sldNum" sz="quarter" idx="12"/>
          </p:nvPr>
        </p:nvSpPr>
        <p:spPr/>
        <p:txBody>
          <a:bodyPr/>
          <a:lstStyle/>
          <a:p>
            <a:fld id="{20FD53B0-997A-E341-8331-31044C5A21D0}" type="slidenum">
              <a:rPr lang="en-US" smtClean="0"/>
              <a:t>‹#›</a:t>
            </a:fld>
            <a:endParaRPr lang="en-US"/>
          </a:p>
        </p:txBody>
      </p:sp>
    </p:spTree>
    <p:extLst>
      <p:ext uri="{BB962C8B-B14F-4D97-AF65-F5344CB8AC3E}">
        <p14:creationId xmlns:p14="http://schemas.microsoft.com/office/powerpoint/2010/main" val="1968256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A02C-B426-59C3-955B-606DCEC87E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37AC92-5C65-F7BB-418E-1BE2A1655F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FD12A-4E25-0F5B-AA19-2B5733EB7923}"/>
              </a:ext>
            </a:extLst>
          </p:cNvPr>
          <p:cNvSpPr>
            <a:spLocks noGrp="1"/>
          </p:cNvSpPr>
          <p:nvPr>
            <p:ph type="dt" sz="half" idx="10"/>
          </p:nvPr>
        </p:nvSpPr>
        <p:spPr/>
        <p:txBody>
          <a:bodyPr/>
          <a:lstStyle/>
          <a:p>
            <a:fld id="{EE51EA73-5D8A-0B4D-96D9-EA868B7E7599}" type="datetimeFigureOut">
              <a:rPr lang="en-US" smtClean="0"/>
              <a:t>12/6/22</a:t>
            </a:fld>
            <a:endParaRPr lang="en-US"/>
          </a:p>
        </p:txBody>
      </p:sp>
      <p:sp>
        <p:nvSpPr>
          <p:cNvPr id="5" name="Footer Placeholder 4">
            <a:extLst>
              <a:ext uri="{FF2B5EF4-FFF2-40B4-BE49-F238E27FC236}">
                <a16:creationId xmlns:a16="http://schemas.microsoft.com/office/drawing/2014/main" id="{AEEA3C26-E314-0433-9661-C105B05AE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951A8-2249-6B56-579D-4A9C08C90BE7}"/>
              </a:ext>
            </a:extLst>
          </p:cNvPr>
          <p:cNvSpPr>
            <a:spLocks noGrp="1"/>
          </p:cNvSpPr>
          <p:nvPr>
            <p:ph type="sldNum" sz="quarter" idx="12"/>
          </p:nvPr>
        </p:nvSpPr>
        <p:spPr/>
        <p:txBody>
          <a:bodyPr/>
          <a:lstStyle/>
          <a:p>
            <a:fld id="{20FD53B0-997A-E341-8331-31044C5A21D0}" type="slidenum">
              <a:rPr lang="en-US" smtClean="0"/>
              <a:t>‹#›</a:t>
            </a:fld>
            <a:endParaRPr lang="en-US"/>
          </a:p>
        </p:txBody>
      </p:sp>
    </p:spTree>
    <p:extLst>
      <p:ext uri="{BB962C8B-B14F-4D97-AF65-F5344CB8AC3E}">
        <p14:creationId xmlns:p14="http://schemas.microsoft.com/office/powerpoint/2010/main" val="321933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8B67-956C-236E-0D83-42F6B31148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F3689D-3588-0C64-06BB-A4B8072585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16E0B0-EF0D-1974-361B-99D166F315C7}"/>
              </a:ext>
            </a:extLst>
          </p:cNvPr>
          <p:cNvSpPr>
            <a:spLocks noGrp="1"/>
          </p:cNvSpPr>
          <p:nvPr>
            <p:ph type="dt" sz="half" idx="10"/>
          </p:nvPr>
        </p:nvSpPr>
        <p:spPr/>
        <p:txBody>
          <a:bodyPr/>
          <a:lstStyle/>
          <a:p>
            <a:fld id="{EE51EA73-5D8A-0B4D-96D9-EA868B7E7599}" type="datetimeFigureOut">
              <a:rPr lang="en-US" smtClean="0"/>
              <a:t>12/6/22</a:t>
            </a:fld>
            <a:endParaRPr lang="en-US"/>
          </a:p>
        </p:txBody>
      </p:sp>
      <p:sp>
        <p:nvSpPr>
          <p:cNvPr id="5" name="Footer Placeholder 4">
            <a:extLst>
              <a:ext uri="{FF2B5EF4-FFF2-40B4-BE49-F238E27FC236}">
                <a16:creationId xmlns:a16="http://schemas.microsoft.com/office/drawing/2014/main" id="{221378C5-E1E1-2648-B6CA-3A4C8B3D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443D9-B154-5E8A-168F-183892A0CF16}"/>
              </a:ext>
            </a:extLst>
          </p:cNvPr>
          <p:cNvSpPr>
            <a:spLocks noGrp="1"/>
          </p:cNvSpPr>
          <p:nvPr>
            <p:ph type="sldNum" sz="quarter" idx="12"/>
          </p:nvPr>
        </p:nvSpPr>
        <p:spPr/>
        <p:txBody>
          <a:bodyPr/>
          <a:lstStyle/>
          <a:p>
            <a:fld id="{20FD53B0-997A-E341-8331-31044C5A21D0}" type="slidenum">
              <a:rPr lang="en-US" smtClean="0"/>
              <a:t>‹#›</a:t>
            </a:fld>
            <a:endParaRPr lang="en-US"/>
          </a:p>
        </p:txBody>
      </p:sp>
    </p:spTree>
    <p:extLst>
      <p:ext uri="{BB962C8B-B14F-4D97-AF65-F5344CB8AC3E}">
        <p14:creationId xmlns:p14="http://schemas.microsoft.com/office/powerpoint/2010/main" val="142664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A418D-0A79-820E-F681-487EA1FFCE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15851F-D928-1DE9-B13C-F505DDF838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7000C6-C8D6-4521-7525-FE82F32F71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AC970A-335E-B226-C678-874DB8D23FB8}"/>
              </a:ext>
            </a:extLst>
          </p:cNvPr>
          <p:cNvSpPr>
            <a:spLocks noGrp="1"/>
          </p:cNvSpPr>
          <p:nvPr>
            <p:ph type="dt" sz="half" idx="10"/>
          </p:nvPr>
        </p:nvSpPr>
        <p:spPr/>
        <p:txBody>
          <a:bodyPr/>
          <a:lstStyle/>
          <a:p>
            <a:fld id="{EE51EA73-5D8A-0B4D-96D9-EA868B7E7599}" type="datetimeFigureOut">
              <a:rPr lang="en-US" smtClean="0"/>
              <a:t>12/6/22</a:t>
            </a:fld>
            <a:endParaRPr lang="en-US"/>
          </a:p>
        </p:txBody>
      </p:sp>
      <p:sp>
        <p:nvSpPr>
          <p:cNvPr id="6" name="Footer Placeholder 5">
            <a:extLst>
              <a:ext uri="{FF2B5EF4-FFF2-40B4-BE49-F238E27FC236}">
                <a16:creationId xmlns:a16="http://schemas.microsoft.com/office/drawing/2014/main" id="{3C81C842-BAB8-64C4-E68E-F831C24709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CB8DB-277E-0A1E-FCF3-A38F43A461FF}"/>
              </a:ext>
            </a:extLst>
          </p:cNvPr>
          <p:cNvSpPr>
            <a:spLocks noGrp="1"/>
          </p:cNvSpPr>
          <p:nvPr>
            <p:ph type="sldNum" sz="quarter" idx="12"/>
          </p:nvPr>
        </p:nvSpPr>
        <p:spPr/>
        <p:txBody>
          <a:bodyPr/>
          <a:lstStyle/>
          <a:p>
            <a:fld id="{20FD53B0-997A-E341-8331-31044C5A21D0}" type="slidenum">
              <a:rPr lang="en-US" smtClean="0"/>
              <a:t>‹#›</a:t>
            </a:fld>
            <a:endParaRPr lang="en-US"/>
          </a:p>
        </p:txBody>
      </p:sp>
    </p:spTree>
    <p:extLst>
      <p:ext uri="{BB962C8B-B14F-4D97-AF65-F5344CB8AC3E}">
        <p14:creationId xmlns:p14="http://schemas.microsoft.com/office/powerpoint/2010/main" val="248783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C17D-96EB-CCDC-5FF9-9713D203E6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B26CAC-B9E5-3A65-4BCE-2241559D9D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C90DC6-3B53-644E-D670-FD582A9633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EE2DB2-F451-0D17-5C37-098E2F423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329EB-5223-7C19-F0E8-05BB4423A6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749875-3232-77CD-74E1-CEAF27019153}"/>
              </a:ext>
            </a:extLst>
          </p:cNvPr>
          <p:cNvSpPr>
            <a:spLocks noGrp="1"/>
          </p:cNvSpPr>
          <p:nvPr>
            <p:ph type="dt" sz="half" idx="10"/>
          </p:nvPr>
        </p:nvSpPr>
        <p:spPr/>
        <p:txBody>
          <a:bodyPr/>
          <a:lstStyle/>
          <a:p>
            <a:fld id="{EE51EA73-5D8A-0B4D-96D9-EA868B7E7599}" type="datetimeFigureOut">
              <a:rPr lang="en-US" smtClean="0"/>
              <a:t>12/6/22</a:t>
            </a:fld>
            <a:endParaRPr lang="en-US"/>
          </a:p>
        </p:txBody>
      </p:sp>
      <p:sp>
        <p:nvSpPr>
          <p:cNvPr id="8" name="Footer Placeholder 7">
            <a:extLst>
              <a:ext uri="{FF2B5EF4-FFF2-40B4-BE49-F238E27FC236}">
                <a16:creationId xmlns:a16="http://schemas.microsoft.com/office/drawing/2014/main" id="{C96D854F-7A95-14DA-001E-A8BB8ECD89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D598C2-EFA7-53DC-44FA-750BFF0C4A0C}"/>
              </a:ext>
            </a:extLst>
          </p:cNvPr>
          <p:cNvSpPr>
            <a:spLocks noGrp="1"/>
          </p:cNvSpPr>
          <p:nvPr>
            <p:ph type="sldNum" sz="quarter" idx="12"/>
          </p:nvPr>
        </p:nvSpPr>
        <p:spPr/>
        <p:txBody>
          <a:bodyPr/>
          <a:lstStyle/>
          <a:p>
            <a:fld id="{20FD53B0-997A-E341-8331-31044C5A21D0}" type="slidenum">
              <a:rPr lang="en-US" smtClean="0"/>
              <a:t>‹#›</a:t>
            </a:fld>
            <a:endParaRPr lang="en-US"/>
          </a:p>
        </p:txBody>
      </p:sp>
    </p:spTree>
    <p:extLst>
      <p:ext uri="{BB962C8B-B14F-4D97-AF65-F5344CB8AC3E}">
        <p14:creationId xmlns:p14="http://schemas.microsoft.com/office/powerpoint/2010/main" val="126100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9EED-CE86-D388-0D1E-AB774212EA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2EFFAE-9055-518F-5420-8AC47E37DA4D}"/>
              </a:ext>
            </a:extLst>
          </p:cNvPr>
          <p:cNvSpPr>
            <a:spLocks noGrp="1"/>
          </p:cNvSpPr>
          <p:nvPr>
            <p:ph type="dt" sz="half" idx="10"/>
          </p:nvPr>
        </p:nvSpPr>
        <p:spPr/>
        <p:txBody>
          <a:bodyPr/>
          <a:lstStyle/>
          <a:p>
            <a:fld id="{EE51EA73-5D8A-0B4D-96D9-EA868B7E7599}" type="datetimeFigureOut">
              <a:rPr lang="en-US" smtClean="0"/>
              <a:t>12/6/22</a:t>
            </a:fld>
            <a:endParaRPr lang="en-US"/>
          </a:p>
        </p:txBody>
      </p:sp>
      <p:sp>
        <p:nvSpPr>
          <p:cNvPr id="4" name="Footer Placeholder 3">
            <a:extLst>
              <a:ext uri="{FF2B5EF4-FFF2-40B4-BE49-F238E27FC236}">
                <a16:creationId xmlns:a16="http://schemas.microsoft.com/office/drawing/2014/main" id="{EAD905CB-FA0E-D8F6-BB7A-B0889A67D7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F5441D-255C-9FD8-484C-6A01984FD81D}"/>
              </a:ext>
            </a:extLst>
          </p:cNvPr>
          <p:cNvSpPr>
            <a:spLocks noGrp="1"/>
          </p:cNvSpPr>
          <p:nvPr>
            <p:ph type="sldNum" sz="quarter" idx="12"/>
          </p:nvPr>
        </p:nvSpPr>
        <p:spPr/>
        <p:txBody>
          <a:bodyPr/>
          <a:lstStyle/>
          <a:p>
            <a:fld id="{20FD53B0-997A-E341-8331-31044C5A21D0}" type="slidenum">
              <a:rPr lang="en-US" smtClean="0"/>
              <a:t>‹#›</a:t>
            </a:fld>
            <a:endParaRPr lang="en-US"/>
          </a:p>
        </p:txBody>
      </p:sp>
    </p:spTree>
    <p:extLst>
      <p:ext uri="{BB962C8B-B14F-4D97-AF65-F5344CB8AC3E}">
        <p14:creationId xmlns:p14="http://schemas.microsoft.com/office/powerpoint/2010/main" val="280614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B3C637-B683-7A1B-1BF5-749755B0CDC8}"/>
              </a:ext>
            </a:extLst>
          </p:cNvPr>
          <p:cNvSpPr>
            <a:spLocks noGrp="1"/>
          </p:cNvSpPr>
          <p:nvPr>
            <p:ph type="dt" sz="half" idx="10"/>
          </p:nvPr>
        </p:nvSpPr>
        <p:spPr/>
        <p:txBody>
          <a:bodyPr/>
          <a:lstStyle/>
          <a:p>
            <a:fld id="{EE51EA73-5D8A-0B4D-96D9-EA868B7E7599}" type="datetimeFigureOut">
              <a:rPr lang="en-US" smtClean="0"/>
              <a:t>12/6/22</a:t>
            </a:fld>
            <a:endParaRPr lang="en-US"/>
          </a:p>
        </p:txBody>
      </p:sp>
      <p:sp>
        <p:nvSpPr>
          <p:cNvPr id="3" name="Footer Placeholder 2">
            <a:extLst>
              <a:ext uri="{FF2B5EF4-FFF2-40B4-BE49-F238E27FC236}">
                <a16:creationId xmlns:a16="http://schemas.microsoft.com/office/drawing/2014/main" id="{1796FDDB-1C43-8F16-AB09-3920252DD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C7AACC-46CA-E32B-C476-4F40D20F9AC5}"/>
              </a:ext>
            </a:extLst>
          </p:cNvPr>
          <p:cNvSpPr>
            <a:spLocks noGrp="1"/>
          </p:cNvSpPr>
          <p:nvPr>
            <p:ph type="sldNum" sz="quarter" idx="12"/>
          </p:nvPr>
        </p:nvSpPr>
        <p:spPr/>
        <p:txBody>
          <a:bodyPr/>
          <a:lstStyle/>
          <a:p>
            <a:fld id="{20FD53B0-997A-E341-8331-31044C5A21D0}" type="slidenum">
              <a:rPr lang="en-US" smtClean="0"/>
              <a:t>‹#›</a:t>
            </a:fld>
            <a:endParaRPr lang="en-US"/>
          </a:p>
        </p:txBody>
      </p:sp>
    </p:spTree>
    <p:extLst>
      <p:ext uri="{BB962C8B-B14F-4D97-AF65-F5344CB8AC3E}">
        <p14:creationId xmlns:p14="http://schemas.microsoft.com/office/powerpoint/2010/main" val="2236096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98F4B-9F71-61AF-A583-733BD154D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F77FC9-B556-A2B9-B542-FA13115638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CE8418-B630-A595-24C4-66C825694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DDC35-601B-7C1D-CBC7-572DCFF18C2A}"/>
              </a:ext>
            </a:extLst>
          </p:cNvPr>
          <p:cNvSpPr>
            <a:spLocks noGrp="1"/>
          </p:cNvSpPr>
          <p:nvPr>
            <p:ph type="dt" sz="half" idx="10"/>
          </p:nvPr>
        </p:nvSpPr>
        <p:spPr/>
        <p:txBody>
          <a:bodyPr/>
          <a:lstStyle/>
          <a:p>
            <a:fld id="{EE51EA73-5D8A-0B4D-96D9-EA868B7E7599}" type="datetimeFigureOut">
              <a:rPr lang="en-US" smtClean="0"/>
              <a:t>12/6/22</a:t>
            </a:fld>
            <a:endParaRPr lang="en-US"/>
          </a:p>
        </p:txBody>
      </p:sp>
      <p:sp>
        <p:nvSpPr>
          <p:cNvPr id="6" name="Footer Placeholder 5">
            <a:extLst>
              <a:ext uri="{FF2B5EF4-FFF2-40B4-BE49-F238E27FC236}">
                <a16:creationId xmlns:a16="http://schemas.microsoft.com/office/drawing/2014/main" id="{98590890-3FD9-2408-2150-049846D4E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DC782-4FCD-D5D5-CD0B-7AB9D057D57B}"/>
              </a:ext>
            </a:extLst>
          </p:cNvPr>
          <p:cNvSpPr>
            <a:spLocks noGrp="1"/>
          </p:cNvSpPr>
          <p:nvPr>
            <p:ph type="sldNum" sz="quarter" idx="12"/>
          </p:nvPr>
        </p:nvSpPr>
        <p:spPr/>
        <p:txBody>
          <a:bodyPr/>
          <a:lstStyle/>
          <a:p>
            <a:fld id="{20FD53B0-997A-E341-8331-31044C5A21D0}" type="slidenum">
              <a:rPr lang="en-US" smtClean="0"/>
              <a:t>‹#›</a:t>
            </a:fld>
            <a:endParaRPr lang="en-US"/>
          </a:p>
        </p:txBody>
      </p:sp>
    </p:spTree>
    <p:extLst>
      <p:ext uri="{BB962C8B-B14F-4D97-AF65-F5344CB8AC3E}">
        <p14:creationId xmlns:p14="http://schemas.microsoft.com/office/powerpoint/2010/main" val="402837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2B29-4F39-8DA2-D1E6-EF106EAA6A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C2AC4F-2D61-A4F0-7311-EC95BB8107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99D0C4-3F08-84E4-250A-32D11ACD6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2A5CB0-B616-D72B-94BA-BF375CCDD226}"/>
              </a:ext>
            </a:extLst>
          </p:cNvPr>
          <p:cNvSpPr>
            <a:spLocks noGrp="1"/>
          </p:cNvSpPr>
          <p:nvPr>
            <p:ph type="dt" sz="half" idx="10"/>
          </p:nvPr>
        </p:nvSpPr>
        <p:spPr/>
        <p:txBody>
          <a:bodyPr/>
          <a:lstStyle/>
          <a:p>
            <a:fld id="{EE51EA73-5D8A-0B4D-96D9-EA868B7E7599}" type="datetimeFigureOut">
              <a:rPr lang="en-US" smtClean="0"/>
              <a:t>12/6/22</a:t>
            </a:fld>
            <a:endParaRPr lang="en-US"/>
          </a:p>
        </p:txBody>
      </p:sp>
      <p:sp>
        <p:nvSpPr>
          <p:cNvPr id="6" name="Footer Placeholder 5">
            <a:extLst>
              <a:ext uri="{FF2B5EF4-FFF2-40B4-BE49-F238E27FC236}">
                <a16:creationId xmlns:a16="http://schemas.microsoft.com/office/drawing/2014/main" id="{3DB1AFC9-501D-0494-D9E1-F22C900B7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1448B-6AAE-76D7-86EC-76F0D98D9807}"/>
              </a:ext>
            </a:extLst>
          </p:cNvPr>
          <p:cNvSpPr>
            <a:spLocks noGrp="1"/>
          </p:cNvSpPr>
          <p:nvPr>
            <p:ph type="sldNum" sz="quarter" idx="12"/>
          </p:nvPr>
        </p:nvSpPr>
        <p:spPr/>
        <p:txBody>
          <a:bodyPr/>
          <a:lstStyle/>
          <a:p>
            <a:fld id="{20FD53B0-997A-E341-8331-31044C5A21D0}" type="slidenum">
              <a:rPr lang="en-US" smtClean="0"/>
              <a:t>‹#›</a:t>
            </a:fld>
            <a:endParaRPr lang="en-US"/>
          </a:p>
        </p:txBody>
      </p:sp>
    </p:spTree>
    <p:extLst>
      <p:ext uri="{BB962C8B-B14F-4D97-AF65-F5344CB8AC3E}">
        <p14:creationId xmlns:p14="http://schemas.microsoft.com/office/powerpoint/2010/main" val="33150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E912B6-C507-0463-1120-099F82BB40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194875-B303-3077-4530-B25234A4D0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E66B8-1E76-2FFF-E041-9F6F0A49B8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1EA73-5D8A-0B4D-96D9-EA868B7E7599}" type="datetimeFigureOut">
              <a:rPr lang="en-US" smtClean="0"/>
              <a:t>12/6/22</a:t>
            </a:fld>
            <a:endParaRPr lang="en-US"/>
          </a:p>
        </p:txBody>
      </p:sp>
      <p:sp>
        <p:nvSpPr>
          <p:cNvPr id="5" name="Footer Placeholder 4">
            <a:extLst>
              <a:ext uri="{FF2B5EF4-FFF2-40B4-BE49-F238E27FC236}">
                <a16:creationId xmlns:a16="http://schemas.microsoft.com/office/drawing/2014/main" id="{D782E2D5-7C1B-B7CE-B8EF-0A800D5E2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A7C32F-B4ED-E173-FE02-331725A43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D53B0-997A-E341-8331-31044C5A21D0}" type="slidenum">
              <a:rPr lang="en-US" smtClean="0"/>
              <a:t>‹#›</a:t>
            </a:fld>
            <a:endParaRPr lang="en-US"/>
          </a:p>
        </p:txBody>
      </p:sp>
    </p:spTree>
    <p:extLst>
      <p:ext uri="{BB962C8B-B14F-4D97-AF65-F5344CB8AC3E}">
        <p14:creationId xmlns:p14="http://schemas.microsoft.com/office/powerpoint/2010/main" val="866536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8ABE-B8DF-7640-1D48-280B2C8486A0}"/>
              </a:ext>
            </a:extLst>
          </p:cNvPr>
          <p:cNvSpPr>
            <a:spLocks noGrp="1"/>
          </p:cNvSpPr>
          <p:nvPr>
            <p:ph type="title"/>
          </p:nvPr>
        </p:nvSpPr>
        <p:spPr/>
        <p:txBody>
          <a:bodyPr/>
          <a:lstStyle/>
          <a:p>
            <a:r>
              <a:rPr lang="en-US" dirty="0"/>
              <a:t>EP to BRICK to Alfalfa workflows</a:t>
            </a:r>
          </a:p>
        </p:txBody>
      </p:sp>
      <p:sp>
        <p:nvSpPr>
          <p:cNvPr id="3" name="Content Placeholder 2">
            <a:extLst>
              <a:ext uri="{FF2B5EF4-FFF2-40B4-BE49-F238E27FC236}">
                <a16:creationId xmlns:a16="http://schemas.microsoft.com/office/drawing/2014/main" id="{5FA258AC-6678-1F4E-2CEA-E5E536590D11}"/>
              </a:ext>
            </a:extLst>
          </p:cNvPr>
          <p:cNvSpPr>
            <a:spLocks noGrp="1"/>
          </p:cNvSpPr>
          <p:nvPr>
            <p:ph idx="1"/>
          </p:nvPr>
        </p:nvSpPr>
        <p:spPr/>
        <p:txBody>
          <a:bodyPr/>
          <a:lstStyle/>
          <a:p>
            <a:pPr marL="514350" indent="-514350">
              <a:buAutoNum type="arabicParenR"/>
            </a:pPr>
            <a:r>
              <a:rPr lang="en-US" dirty="0"/>
              <a:t>High-level workflow</a:t>
            </a:r>
          </a:p>
          <a:p>
            <a:pPr marL="514350" indent="-514350">
              <a:buAutoNum type="arabicParenR"/>
            </a:pPr>
            <a:r>
              <a:rPr lang="en-US" dirty="0"/>
              <a:t>BRICK parser workflow</a:t>
            </a:r>
          </a:p>
          <a:p>
            <a:pPr marL="514350" indent="-514350">
              <a:buAutoNum type="arabicParenR"/>
            </a:pPr>
            <a:r>
              <a:rPr lang="en-US" dirty="0"/>
              <a:t>Appendix: </a:t>
            </a:r>
            <a:r>
              <a:rPr lang="en-US" dirty="0" err="1"/>
              <a:t>dictmap.json</a:t>
            </a:r>
            <a:endParaRPr lang="en-US" dirty="0"/>
          </a:p>
        </p:txBody>
      </p:sp>
    </p:spTree>
    <p:extLst>
      <p:ext uri="{BB962C8B-B14F-4D97-AF65-F5344CB8AC3E}">
        <p14:creationId xmlns:p14="http://schemas.microsoft.com/office/powerpoint/2010/main" val="420985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ectangle 145">
            <a:extLst>
              <a:ext uri="{FF2B5EF4-FFF2-40B4-BE49-F238E27FC236}">
                <a16:creationId xmlns:a16="http://schemas.microsoft.com/office/drawing/2014/main" id="{DAA69076-6406-5872-38DA-12621B0980C8}"/>
              </a:ext>
            </a:extLst>
          </p:cNvPr>
          <p:cNvSpPr/>
          <p:nvPr/>
        </p:nvSpPr>
        <p:spPr>
          <a:xfrm>
            <a:off x="0" y="0"/>
            <a:ext cx="3596035" cy="85226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0127024-A28F-BCB6-CF3F-96FC920C4B88}"/>
              </a:ext>
            </a:extLst>
          </p:cNvPr>
          <p:cNvSpPr txBox="1"/>
          <p:nvPr/>
        </p:nvSpPr>
        <p:spPr>
          <a:xfrm>
            <a:off x="454172" y="365112"/>
            <a:ext cx="2687690" cy="369332"/>
          </a:xfrm>
          <a:prstGeom prst="rect">
            <a:avLst/>
          </a:prstGeom>
          <a:noFill/>
        </p:spPr>
        <p:txBody>
          <a:bodyPr wrap="square" rtlCol="0">
            <a:spAutoFit/>
          </a:bodyPr>
          <a:lstStyle/>
          <a:p>
            <a:r>
              <a:rPr lang="en-US" dirty="0">
                <a:latin typeface="Century Gothic" panose="020B0502020202020204" pitchFamily="34" charset="0"/>
              </a:rPr>
              <a:t>High-level workflow</a:t>
            </a:r>
          </a:p>
        </p:txBody>
      </p:sp>
      <p:sp>
        <p:nvSpPr>
          <p:cNvPr id="6" name="TextBox 5">
            <a:extLst>
              <a:ext uri="{FF2B5EF4-FFF2-40B4-BE49-F238E27FC236}">
                <a16:creationId xmlns:a16="http://schemas.microsoft.com/office/drawing/2014/main" id="{3C6D8722-D488-7596-58FA-13A09696CDE0}"/>
              </a:ext>
            </a:extLst>
          </p:cNvPr>
          <p:cNvSpPr txBox="1"/>
          <p:nvPr/>
        </p:nvSpPr>
        <p:spPr>
          <a:xfrm>
            <a:off x="0" y="52"/>
            <a:ext cx="3596035" cy="369332"/>
          </a:xfrm>
          <a:prstGeom prst="rect">
            <a:avLst/>
          </a:prstGeom>
          <a:noFill/>
        </p:spPr>
        <p:txBody>
          <a:bodyPr wrap="square" rtlCol="0">
            <a:spAutoFit/>
          </a:bodyPr>
          <a:lstStyle/>
          <a:p>
            <a:r>
              <a:rPr lang="en-US" b="1" dirty="0">
                <a:latin typeface="Century Gothic" panose="020B0502020202020204" pitchFamily="34" charset="0"/>
              </a:rPr>
              <a:t>EnergyPlus -&gt; BRICK &lt;-&gt; Alfalfa</a:t>
            </a:r>
          </a:p>
        </p:txBody>
      </p:sp>
      <p:sp>
        <p:nvSpPr>
          <p:cNvPr id="4" name="Snip Same Side Corner Rectangle 3">
            <a:extLst>
              <a:ext uri="{FF2B5EF4-FFF2-40B4-BE49-F238E27FC236}">
                <a16:creationId xmlns:a16="http://schemas.microsoft.com/office/drawing/2014/main" id="{D31E5CE9-E2A2-459F-6ED8-3506D9EED000}"/>
              </a:ext>
            </a:extLst>
          </p:cNvPr>
          <p:cNvSpPr/>
          <p:nvPr/>
        </p:nvSpPr>
        <p:spPr>
          <a:xfrm>
            <a:off x="163502" y="4090577"/>
            <a:ext cx="2173971" cy="2528226"/>
          </a:xfrm>
          <a:prstGeom prst="snip2Same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01DD5B3-729E-E523-8B1E-827452C63C8A}"/>
              </a:ext>
            </a:extLst>
          </p:cNvPr>
          <p:cNvSpPr txBox="1"/>
          <p:nvPr/>
        </p:nvSpPr>
        <p:spPr>
          <a:xfrm>
            <a:off x="203874" y="3633971"/>
            <a:ext cx="1889356" cy="369332"/>
          </a:xfrm>
          <a:prstGeom prst="rect">
            <a:avLst/>
          </a:prstGeom>
          <a:noFill/>
        </p:spPr>
        <p:txBody>
          <a:bodyPr wrap="square" rtlCol="0">
            <a:spAutoFit/>
          </a:bodyPr>
          <a:lstStyle/>
          <a:p>
            <a:r>
              <a:rPr lang="en-US" dirty="0">
                <a:latin typeface="Century Gothic" panose="020B0502020202020204" pitchFamily="34" charset="0"/>
              </a:rPr>
              <a:t>Generate OSM</a:t>
            </a:r>
          </a:p>
        </p:txBody>
      </p:sp>
      <p:sp>
        <p:nvSpPr>
          <p:cNvPr id="9" name="Rounded Rectangle 8">
            <a:extLst>
              <a:ext uri="{FF2B5EF4-FFF2-40B4-BE49-F238E27FC236}">
                <a16:creationId xmlns:a16="http://schemas.microsoft.com/office/drawing/2014/main" id="{6D01AF15-33C6-C57D-FE3B-0D07DD1844D6}"/>
              </a:ext>
            </a:extLst>
          </p:cNvPr>
          <p:cNvSpPr/>
          <p:nvPr/>
        </p:nvSpPr>
        <p:spPr>
          <a:xfrm>
            <a:off x="305809" y="4455637"/>
            <a:ext cx="1889356" cy="1430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OpenStudio</a:t>
            </a:r>
            <a:r>
              <a:rPr lang="en-US" b="1" dirty="0"/>
              <a:t> Measure:</a:t>
            </a:r>
          </a:p>
          <a:p>
            <a:pPr algn="ctr"/>
            <a:r>
              <a:rPr lang="en-US" sz="1400" i="1" dirty="0"/>
              <a:t>Create DOE Prototype Building</a:t>
            </a:r>
          </a:p>
        </p:txBody>
      </p:sp>
      <p:cxnSp>
        <p:nvCxnSpPr>
          <p:cNvPr id="11" name="Elbow Connector 10">
            <a:extLst>
              <a:ext uri="{FF2B5EF4-FFF2-40B4-BE49-F238E27FC236}">
                <a16:creationId xmlns:a16="http://schemas.microsoft.com/office/drawing/2014/main" id="{0718E070-41DE-52BD-E933-EB8300AA5BF2}"/>
              </a:ext>
            </a:extLst>
          </p:cNvPr>
          <p:cNvCxnSpPr>
            <a:cxnSpLocks/>
            <a:stCxn id="9" idx="2"/>
          </p:cNvCxnSpPr>
          <p:nvPr/>
        </p:nvCxnSpPr>
        <p:spPr>
          <a:xfrm rot="16200000" flipH="1">
            <a:off x="1778956" y="5357810"/>
            <a:ext cx="211716" cy="126865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F9C337A-89D3-3FA0-4B72-79A180C3EA60}"/>
              </a:ext>
            </a:extLst>
          </p:cNvPr>
          <p:cNvGrpSpPr/>
          <p:nvPr/>
        </p:nvGrpSpPr>
        <p:grpSpPr>
          <a:xfrm>
            <a:off x="2531267" y="5497082"/>
            <a:ext cx="914400" cy="1222177"/>
            <a:chOff x="2558503" y="2971800"/>
            <a:chExt cx="914400" cy="1222177"/>
          </a:xfrm>
        </p:grpSpPr>
        <p:pic>
          <p:nvPicPr>
            <p:cNvPr id="13" name="Graphic 12" descr="Document with solid fill">
              <a:extLst>
                <a:ext uri="{FF2B5EF4-FFF2-40B4-BE49-F238E27FC236}">
                  <a16:creationId xmlns:a16="http://schemas.microsoft.com/office/drawing/2014/main" id="{FCAD9114-5E2C-10BC-B1DA-09E90C7899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8503" y="2971800"/>
              <a:ext cx="914400" cy="914400"/>
            </a:xfrm>
            <a:prstGeom prst="rect">
              <a:avLst/>
            </a:prstGeom>
          </p:spPr>
        </p:pic>
        <p:sp>
          <p:nvSpPr>
            <p:cNvPr id="14" name="TextBox 13">
              <a:extLst>
                <a:ext uri="{FF2B5EF4-FFF2-40B4-BE49-F238E27FC236}">
                  <a16:creationId xmlns:a16="http://schemas.microsoft.com/office/drawing/2014/main" id="{3A13F5CC-CF2D-A8AA-C898-481E170C2DE4}"/>
                </a:ext>
              </a:extLst>
            </p:cNvPr>
            <p:cNvSpPr txBox="1"/>
            <p:nvPr/>
          </p:nvSpPr>
          <p:spPr>
            <a:xfrm>
              <a:off x="2728647" y="3886200"/>
              <a:ext cx="665905" cy="307777"/>
            </a:xfrm>
            <a:prstGeom prst="rect">
              <a:avLst/>
            </a:prstGeom>
            <a:noFill/>
          </p:spPr>
          <p:txBody>
            <a:bodyPr wrap="square" rtlCol="0">
              <a:spAutoFit/>
            </a:bodyPr>
            <a:lstStyle/>
            <a:p>
              <a:r>
                <a:rPr lang="en-US" sz="1400" i="1" dirty="0"/>
                <a:t>.OS</a:t>
              </a:r>
              <a:r>
                <a:rPr lang="en-US" sz="1400" b="1" i="1" dirty="0"/>
                <a:t>M</a:t>
              </a:r>
            </a:p>
          </p:txBody>
        </p:sp>
      </p:grpSp>
      <p:sp>
        <p:nvSpPr>
          <p:cNvPr id="17" name="Snip Same Side Corner Rectangle 16">
            <a:extLst>
              <a:ext uri="{FF2B5EF4-FFF2-40B4-BE49-F238E27FC236}">
                <a16:creationId xmlns:a16="http://schemas.microsoft.com/office/drawing/2014/main" id="{23A1D132-AEF5-818B-E5B8-1CEB8EA3B082}"/>
              </a:ext>
            </a:extLst>
          </p:cNvPr>
          <p:cNvSpPr/>
          <p:nvPr/>
        </p:nvSpPr>
        <p:spPr>
          <a:xfrm>
            <a:off x="3919932" y="852261"/>
            <a:ext cx="6326358" cy="1363333"/>
          </a:xfrm>
          <a:prstGeom prst="snip2SameRect">
            <a:avLst/>
          </a:pr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51AFB77-D00E-2CDE-49A8-78B585FB7AD5}"/>
              </a:ext>
            </a:extLst>
          </p:cNvPr>
          <p:cNvSpPr txBox="1"/>
          <p:nvPr/>
        </p:nvSpPr>
        <p:spPr>
          <a:xfrm>
            <a:off x="4084392" y="582202"/>
            <a:ext cx="1889356" cy="307777"/>
          </a:xfrm>
          <a:prstGeom prst="rect">
            <a:avLst/>
          </a:prstGeom>
          <a:noFill/>
        </p:spPr>
        <p:txBody>
          <a:bodyPr wrap="square" rtlCol="0">
            <a:spAutoFit/>
          </a:bodyPr>
          <a:lstStyle/>
          <a:p>
            <a:r>
              <a:rPr lang="en-US" sz="1400" b="1" dirty="0">
                <a:latin typeface="Century Gothic" panose="020B0502020202020204" pitchFamily="34" charset="0"/>
              </a:rPr>
              <a:t>Ruby</a:t>
            </a:r>
            <a:endParaRPr lang="en-US" b="1" dirty="0">
              <a:latin typeface="Century Gothic" panose="020B0502020202020204" pitchFamily="34" charset="0"/>
            </a:endParaRPr>
          </a:p>
        </p:txBody>
      </p:sp>
      <p:sp>
        <p:nvSpPr>
          <p:cNvPr id="19" name="Rounded Rectangle 18">
            <a:extLst>
              <a:ext uri="{FF2B5EF4-FFF2-40B4-BE49-F238E27FC236}">
                <a16:creationId xmlns:a16="http://schemas.microsoft.com/office/drawing/2014/main" id="{190CB380-BC90-1D9A-4603-436119B7F840}"/>
              </a:ext>
            </a:extLst>
          </p:cNvPr>
          <p:cNvSpPr/>
          <p:nvPr/>
        </p:nvSpPr>
        <p:spPr>
          <a:xfrm>
            <a:off x="4084392" y="1103510"/>
            <a:ext cx="1204532" cy="967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Forward-translate</a:t>
            </a:r>
          </a:p>
        </p:txBody>
      </p:sp>
      <p:grpSp>
        <p:nvGrpSpPr>
          <p:cNvPr id="21" name="Group 20">
            <a:extLst>
              <a:ext uri="{FF2B5EF4-FFF2-40B4-BE49-F238E27FC236}">
                <a16:creationId xmlns:a16="http://schemas.microsoft.com/office/drawing/2014/main" id="{EBBA39CF-0C2A-219D-474D-92E5031E789F}"/>
              </a:ext>
            </a:extLst>
          </p:cNvPr>
          <p:cNvGrpSpPr/>
          <p:nvPr/>
        </p:nvGrpSpPr>
        <p:grpSpPr>
          <a:xfrm>
            <a:off x="4221189" y="2862137"/>
            <a:ext cx="914400" cy="1228440"/>
            <a:chOff x="2558503" y="2965537"/>
            <a:chExt cx="914400" cy="1228440"/>
          </a:xfrm>
        </p:grpSpPr>
        <p:pic>
          <p:nvPicPr>
            <p:cNvPr id="22" name="Graphic 21" descr="Document with solid fill">
              <a:extLst>
                <a:ext uri="{FF2B5EF4-FFF2-40B4-BE49-F238E27FC236}">
                  <a16:creationId xmlns:a16="http://schemas.microsoft.com/office/drawing/2014/main" id="{46E8C36F-4303-8AD5-9CB2-62AFFA66C0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8503" y="2965537"/>
              <a:ext cx="914400" cy="914400"/>
            </a:xfrm>
            <a:prstGeom prst="rect">
              <a:avLst/>
            </a:prstGeom>
          </p:spPr>
        </p:pic>
        <p:sp>
          <p:nvSpPr>
            <p:cNvPr id="23" name="TextBox 22">
              <a:extLst>
                <a:ext uri="{FF2B5EF4-FFF2-40B4-BE49-F238E27FC236}">
                  <a16:creationId xmlns:a16="http://schemas.microsoft.com/office/drawing/2014/main" id="{C3155095-348C-FF13-AF9B-4632D3E0B494}"/>
                </a:ext>
              </a:extLst>
            </p:cNvPr>
            <p:cNvSpPr txBox="1"/>
            <p:nvPr/>
          </p:nvSpPr>
          <p:spPr>
            <a:xfrm>
              <a:off x="2728647" y="3886200"/>
              <a:ext cx="665905" cy="307777"/>
            </a:xfrm>
            <a:prstGeom prst="rect">
              <a:avLst/>
            </a:prstGeom>
            <a:noFill/>
          </p:spPr>
          <p:txBody>
            <a:bodyPr wrap="square" rtlCol="0">
              <a:spAutoFit/>
            </a:bodyPr>
            <a:lstStyle/>
            <a:p>
              <a:r>
                <a:rPr lang="en-US" sz="1400" i="1" dirty="0"/>
                <a:t>.IDF</a:t>
              </a:r>
            </a:p>
          </p:txBody>
        </p:sp>
      </p:grpSp>
      <p:sp>
        <p:nvSpPr>
          <p:cNvPr id="31" name="Snip Same Side Corner Rectangle 30">
            <a:extLst>
              <a:ext uri="{FF2B5EF4-FFF2-40B4-BE49-F238E27FC236}">
                <a16:creationId xmlns:a16="http://schemas.microsoft.com/office/drawing/2014/main" id="{116B5885-39EB-FC84-7A4A-BA9AC79DE3E1}"/>
              </a:ext>
            </a:extLst>
          </p:cNvPr>
          <p:cNvSpPr/>
          <p:nvPr/>
        </p:nvSpPr>
        <p:spPr>
          <a:xfrm>
            <a:off x="3738342" y="369385"/>
            <a:ext cx="6700013" cy="3903488"/>
          </a:xfrm>
          <a:prstGeom prst="snip2SameRect">
            <a:avLst>
              <a:gd name="adj1" fmla="val 3040"/>
              <a:gd name="adj2" fmla="val 0"/>
            </a:avLst>
          </a:prstGeom>
          <a:noFill/>
          <a:ln w="381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nip Same Side Corner Rectangle 31">
            <a:extLst>
              <a:ext uri="{FF2B5EF4-FFF2-40B4-BE49-F238E27FC236}">
                <a16:creationId xmlns:a16="http://schemas.microsoft.com/office/drawing/2014/main" id="{0D2D8119-F90F-8966-5AEB-2785DE218967}"/>
              </a:ext>
            </a:extLst>
          </p:cNvPr>
          <p:cNvSpPr/>
          <p:nvPr/>
        </p:nvSpPr>
        <p:spPr>
          <a:xfrm>
            <a:off x="5392454" y="2662859"/>
            <a:ext cx="4285397" cy="1376031"/>
          </a:xfrm>
          <a:prstGeom prst="snip2SameRect">
            <a:avLst>
              <a:gd name="adj1" fmla="val 8929"/>
              <a:gd name="adj2" fmla="val 0"/>
            </a:avLst>
          </a:prstGeom>
          <a:noFill/>
          <a:ln w="38100">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DE3E7B7-5F67-8ACE-FD2C-EA28381C3E27}"/>
              </a:ext>
            </a:extLst>
          </p:cNvPr>
          <p:cNvSpPr txBox="1"/>
          <p:nvPr/>
        </p:nvSpPr>
        <p:spPr>
          <a:xfrm>
            <a:off x="5245363" y="2387440"/>
            <a:ext cx="1889356" cy="307777"/>
          </a:xfrm>
          <a:prstGeom prst="rect">
            <a:avLst/>
          </a:prstGeom>
          <a:noFill/>
        </p:spPr>
        <p:txBody>
          <a:bodyPr wrap="square" rtlCol="0">
            <a:spAutoFit/>
          </a:bodyPr>
          <a:lstStyle/>
          <a:p>
            <a:r>
              <a:rPr lang="en-US" sz="1400" b="1" dirty="0">
                <a:latin typeface="Century Gothic" panose="020B0502020202020204" pitchFamily="34" charset="0"/>
              </a:rPr>
              <a:t>Python</a:t>
            </a:r>
            <a:endParaRPr lang="en-US" b="1" dirty="0">
              <a:latin typeface="Century Gothic" panose="020B0502020202020204" pitchFamily="34" charset="0"/>
            </a:endParaRPr>
          </a:p>
        </p:txBody>
      </p:sp>
      <p:cxnSp>
        <p:nvCxnSpPr>
          <p:cNvPr id="35" name="Straight Arrow Connector 34">
            <a:extLst>
              <a:ext uri="{FF2B5EF4-FFF2-40B4-BE49-F238E27FC236}">
                <a16:creationId xmlns:a16="http://schemas.microsoft.com/office/drawing/2014/main" id="{5E5C990D-CDC5-4DAE-3853-425441E40484}"/>
              </a:ext>
            </a:extLst>
          </p:cNvPr>
          <p:cNvCxnSpPr>
            <a:cxnSpLocks/>
            <a:stCxn id="19" idx="3"/>
            <a:endCxn id="36" idx="1"/>
          </p:cNvCxnSpPr>
          <p:nvPr/>
        </p:nvCxnSpPr>
        <p:spPr>
          <a:xfrm flipV="1">
            <a:off x="5288924" y="1587099"/>
            <a:ext cx="31819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649529BC-58E3-46D4-E711-5390B66F9E4F}"/>
              </a:ext>
            </a:extLst>
          </p:cNvPr>
          <p:cNvSpPr/>
          <p:nvPr/>
        </p:nvSpPr>
        <p:spPr>
          <a:xfrm>
            <a:off x="5607120" y="1103509"/>
            <a:ext cx="1204532" cy="967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Generate TTL file</a:t>
            </a:r>
          </a:p>
        </p:txBody>
      </p:sp>
      <p:cxnSp>
        <p:nvCxnSpPr>
          <p:cNvPr id="39" name="Straight Arrow Connector 38">
            <a:extLst>
              <a:ext uri="{FF2B5EF4-FFF2-40B4-BE49-F238E27FC236}">
                <a16:creationId xmlns:a16="http://schemas.microsoft.com/office/drawing/2014/main" id="{F97CC35B-4D30-C9AC-C659-9441D9B70228}"/>
              </a:ext>
            </a:extLst>
          </p:cNvPr>
          <p:cNvCxnSpPr>
            <a:cxnSpLocks/>
            <a:stCxn id="19" idx="2"/>
            <a:endCxn id="22" idx="0"/>
          </p:cNvCxnSpPr>
          <p:nvPr/>
        </p:nvCxnSpPr>
        <p:spPr>
          <a:xfrm flipH="1">
            <a:off x="4678389" y="2070689"/>
            <a:ext cx="8269" cy="7914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A682B47-F9D9-5E3B-1EAB-F09E5D4AD98A}"/>
              </a:ext>
            </a:extLst>
          </p:cNvPr>
          <p:cNvCxnSpPr>
            <a:cxnSpLocks/>
            <a:stCxn id="36" idx="2"/>
            <a:endCxn id="45" idx="0"/>
          </p:cNvCxnSpPr>
          <p:nvPr/>
        </p:nvCxnSpPr>
        <p:spPr>
          <a:xfrm flipH="1">
            <a:off x="6170696" y="2070688"/>
            <a:ext cx="38690" cy="7690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A267D7D8-BB9B-305F-D0DB-042C649A7A4C}"/>
              </a:ext>
            </a:extLst>
          </p:cNvPr>
          <p:cNvSpPr/>
          <p:nvPr/>
        </p:nvSpPr>
        <p:spPr>
          <a:xfrm>
            <a:off x="5568430" y="2839714"/>
            <a:ext cx="1204532" cy="967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EP parser library</a:t>
            </a:r>
          </a:p>
        </p:txBody>
      </p:sp>
      <p:cxnSp>
        <p:nvCxnSpPr>
          <p:cNvPr id="48" name="Straight Arrow Connector 47">
            <a:extLst>
              <a:ext uri="{FF2B5EF4-FFF2-40B4-BE49-F238E27FC236}">
                <a16:creationId xmlns:a16="http://schemas.microsoft.com/office/drawing/2014/main" id="{ED14B0EA-CD32-B081-65CD-914C8EEC682F}"/>
              </a:ext>
            </a:extLst>
          </p:cNvPr>
          <p:cNvCxnSpPr>
            <a:cxnSpLocks/>
          </p:cNvCxnSpPr>
          <p:nvPr/>
        </p:nvCxnSpPr>
        <p:spPr>
          <a:xfrm>
            <a:off x="6772962" y="3271405"/>
            <a:ext cx="16645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2" name="Graphic 51" descr="Document with solid fill">
            <a:extLst>
              <a:ext uri="{FF2B5EF4-FFF2-40B4-BE49-F238E27FC236}">
                <a16:creationId xmlns:a16="http://schemas.microsoft.com/office/drawing/2014/main" id="{2106DB30-67E6-2DF2-D823-DC6FD57593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34293" y="2805218"/>
            <a:ext cx="914400" cy="914400"/>
          </a:xfrm>
          <a:prstGeom prst="rect">
            <a:avLst/>
          </a:prstGeom>
        </p:spPr>
      </p:pic>
      <p:sp>
        <p:nvSpPr>
          <p:cNvPr id="53" name="TextBox 52">
            <a:extLst>
              <a:ext uri="{FF2B5EF4-FFF2-40B4-BE49-F238E27FC236}">
                <a16:creationId xmlns:a16="http://schemas.microsoft.com/office/drawing/2014/main" id="{5722D602-F934-E289-37AE-24B35D59CA07}"/>
              </a:ext>
            </a:extLst>
          </p:cNvPr>
          <p:cNvSpPr txBox="1"/>
          <p:nvPr/>
        </p:nvSpPr>
        <p:spPr>
          <a:xfrm>
            <a:off x="7036489" y="3635947"/>
            <a:ext cx="665905" cy="307777"/>
          </a:xfrm>
          <a:prstGeom prst="rect">
            <a:avLst/>
          </a:prstGeom>
          <a:noFill/>
        </p:spPr>
        <p:txBody>
          <a:bodyPr wrap="square" rtlCol="0">
            <a:spAutoFit/>
          </a:bodyPr>
          <a:lstStyle/>
          <a:p>
            <a:r>
              <a:rPr lang="en-US" sz="1400" i="1" dirty="0"/>
              <a:t>.TTL</a:t>
            </a:r>
          </a:p>
        </p:txBody>
      </p:sp>
      <p:sp>
        <p:nvSpPr>
          <p:cNvPr id="55" name="Rounded Rectangle 54">
            <a:extLst>
              <a:ext uri="{FF2B5EF4-FFF2-40B4-BE49-F238E27FC236}">
                <a16:creationId xmlns:a16="http://schemas.microsoft.com/office/drawing/2014/main" id="{C70BCF01-6B3E-6087-2B84-351C04E21942}"/>
              </a:ext>
            </a:extLst>
          </p:cNvPr>
          <p:cNvSpPr/>
          <p:nvPr/>
        </p:nvSpPr>
        <p:spPr>
          <a:xfrm>
            <a:off x="7963985" y="2875451"/>
            <a:ext cx="1331649" cy="967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Simple RDF query script</a:t>
            </a:r>
          </a:p>
        </p:txBody>
      </p:sp>
      <p:sp>
        <p:nvSpPr>
          <p:cNvPr id="59" name="Rounded Rectangle 58">
            <a:extLst>
              <a:ext uri="{FF2B5EF4-FFF2-40B4-BE49-F238E27FC236}">
                <a16:creationId xmlns:a16="http://schemas.microsoft.com/office/drawing/2014/main" id="{069439ED-8C36-0AB7-6ED0-BC444A7ABD03}"/>
              </a:ext>
            </a:extLst>
          </p:cNvPr>
          <p:cNvSpPr/>
          <p:nvPr/>
        </p:nvSpPr>
        <p:spPr>
          <a:xfrm>
            <a:off x="7099427" y="1103813"/>
            <a:ext cx="1204532" cy="967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Find setpoints/sensors</a:t>
            </a:r>
          </a:p>
        </p:txBody>
      </p:sp>
      <p:cxnSp>
        <p:nvCxnSpPr>
          <p:cNvPr id="60" name="Straight Arrow Connector 59">
            <a:extLst>
              <a:ext uri="{FF2B5EF4-FFF2-40B4-BE49-F238E27FC236}">
                <a16:creationId xmlns:a16="http://schemas.microsoft.com/office/drawing/2014/main" id="{613EC83B-729F-3EA1-66BE-86D1DE8ED21B}"/>
              </a:ext>
            </a:extLst>
          </p:cNvPr>
          <p:cNvCxnSpPr>
            <a:cxnSpLocks/>
            <a:stCxn id="36" idx="3"/>
            <a:endCxn id="59" idx="1"/>
          </p:cNvCxnSpPr>
          <p:nvPr/>
        </p:nvCxnSpPr>
        <p:spPr>
          <a:xfrm>
            <a:off x="6811652" y="1587099"/>
            <a:ext cx="287775" cy="3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07732DA-45C2-6968-B1F5-4035E78F35B4}"/>
              </a:ext>
            </a:extLst>
          </p:cNvPr>
          <p:cNvCxnSpPr>
            <a:cxnSpLocks/>
          </p:cNvCxnSpPr>
          <p:nvPr/>
        </p:nvCxnSpPr>
        <p:spPr>
          <a:xfrm>
            <a:off x="7552156" y="2075440"/>
            <a:ext cx="867887" cy="7558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A3C297D-407C-1999-6D1B-08BD4682D88D}"/>
              </a:ext>
            </a:extLst>
          </p:cNvPr>
          <p:cNvCxnSpPr>
            <a:cxnSpLocks/>
          </p:cNvCxnSpPr>
          <p:nvPr/>
        </p:nvCxnSpPr>
        <p:spPr>
          <a:xfrm flipH="1" flipV="1">
            <a:off x="7883566" y="2075440"/>
            <a:ext cx="776927" cy="7454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a:extLst>
              <a:ext uri="{FF2B5EF4-FFF2-40B4-BE49-F238E27FC236}">
                <a16:creationId xmlns:a16="http://schemas.microsoft.com/office/drawing/2014/main" id="{31544E97-5FAB-A61E-6C71-A81670FC1E99}"/>
              </a:ext>
            </a:extLst>
          </p:cNvPr>
          <p:cNvSpPr/>
          <p:nvPr/>
        </p:nvSpPr>
        <p:spPr>
          <a:xfrm>
            <a:off x="8470082" y="1108261"/>
            <a:ext cx="1652368" cy="967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Add Alfalfa/BCVTB I/O</a:t>
            </a:r>
          </a:p>
        </p:txBody>
      </p:sp>
      <p:cxnSp>
        <p:nvCxnSpPr>
          <p:cNvPr id="70" name="Straight Arrow Connector 69">
            <a:extLst>
              <a:ext uri="{FF2B5EF4-FFF2-40B4-BE49-F238E27FC236}">
                <a16:creationId xmlns:a16="http://schemas.microsoft.com/office/drawing/2014/main" id="{8498CEB0-F53D-4305-9A4C-D901CD444337}"/>
              </a:ext>
            </a:extLst>
          </p:cNvPr>
          <p:cNvCxnSpPr>
            <a:cxnSpLocks/>
            <a:stCxn id="59" idx="3"/>
            <a:endCxn id="69" idx="1"/>
          </p:cNvCxnSpPr>
          <p:nvPr/>
        </p:nvCxnSpPr>
        <p:spPr>
          <a:xfrm>
            <a:off x="8303959" y="1587403"/>
            <a:ext cx="166123" cy="44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0322F749-373B-667B-B9AA-70E096C32F90}"/>
              </a:ext>
            </a:extLst>
          </p:cNvPr>
          <p:cNvGrpSpPr/>
          <p:nvPr/>
        </p:nvGrpSpPr>
        <p:grpSpPr>
          <a:xfrm>
            <a:off x="6209441" y="5465227"/>
            <a:ext cx="914400" cy="1222177"/>
            <a:chOff x="2558503" y="2971800"/>
            <a:chExt cx="914400" cy="1222177"/>
          </a:xfrm>
        </p:grpSpPr>
        <p:pic>
          <p:nvPicPr>
            <p:cNvPr id="74" name="Graphic 73" descr="Document with solid fill">
              <a:extLst>
                <a:ext uri="{FF2B5EF4-FFF2-40B4-BE49-F238E27FC236}">
                  <a16:creationId xmlns:a16="http://schemas.microsoft.com/office/drawing/2014/main" id="{8EC00ADB-42B9-2913-2141-622FFD57D4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8503" y="2971800"/>
              <a:ext cx="914400" cy="914400"/>
            </a:xfrm>
            <a:prstGeom prst="rect">
              <a:avLst/>
            </a:prstGeom>
          </p:spPr>
        </p:pic>
        <p:sp>
          <p:nvSpPr>
            <p:cNvPr id="75" name="TextBox 74">
              <a:extLst>
                <a:ext uri="{FF2B5EF4-FFF2-40B4-BE49-F238E27FC236}">
                  <a16:creationId xmlns:a16="http://schemas.microsoft.com/office/drawing/2014/main" id="{81C1C00F-7CB1-EEF8-E916-39B6ED52CDD7}"/>
                </a:ext>
              </a:extLst>
            </p:cNvPr>
            <p:cNvSpPr txBox="1"/>
            <p:nvPr/>
          </p:nvSpPr>
          <p:spPr>
            <a:xfrm>
              <a:off x="2728647" y="3886200"/>
              <a:ext cx="665905" cy="307777"/>
            </a:xfrm>
            <a:prstGeom prst="rect">
              <a:avLst/>
            </a:prstGeom>
            <a:noFill/>
          </p:spPr>
          <p:txBody>
            <a:bodyPr wrap="square" rtlCol="0">
              <a:spAutoFit/>
            </a:bodyPr>
            <a:lstStyle/>
            <a:p>
              <a:r>
                <a:rPr lang="en-US" sz="1400" i="1" dirty="0"/>
                <a:t>.OS</a:t>
              </a:r>
              <a:r>
                <a:rPr lang="en-US" sz="1400" b="1" i="1" dirty="0"/>
                <a:t>W</a:t>
              </a:r>
            </a:p>
          </p:txBody>
        </p:sp>
      </p:grpSp>
      <p:cxnSp>
        <p:nvCxnSpPr>
          <p:cNvPr id="76" name="Straight Arrow Connector 75">
            <a:extLst>
              <a:ext uri="{FF2B5EF4-FFF2-40B4-BE49-F238E27FC236}">
                <a16:creationId xmlns:a16="http://schemas.microsoft.com/office/drawing/2014/main" id="{A2F2C87D-6E07-73D5-FA9E-B86358A444F1}"/>
              </a:ext>
            </a:extLst>
          </p:cNvPr>
          <p:cNvCxnSpPr>
            <a:cxnSpLocks/>
          </p:cNvCxnSpPr>
          <p:nvPr/>
        </p:nvCxnSpPr>
        <p:spPr>
          <a:xfrm>
            <a:off x="3357809" y="6095516"/>
            <a:ext cx="285157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CF569D1-5817-B717-BB27-77C1D1736964}"/>
              </a:ext>
            </a:extLst>
          </p:cNvPr>
          <p:cNvCxnSpPr>
            <a:cxnSpLocks/>
          </p:cNvCxnSpPr>
          <p:nvPr/>
        </p:nvCxnSpPr>
        <p:spPr>
          <a:xfrm>
            <a:off x="6601053" y="4350806"/>
            <a:ext cx="0" cy="10192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803D9127-BEA6-4C14-9574-E07F28C8B8AD}"/>
              </a:ext>
            </a:extLst>
          </p:cNvPr>
          <p:cNvSpPr txBox="1"/>
          <p:nvPr/>
        </p:nvSpPr>
        <p:spPr>
          <a:xfrm>
            <a:off x="6201911" y="9341"/>
            <a:ext cx="1889356" cy="369332"/>
          </a:xfrm>
          <a:prstGeom prst="rect">
            <a:avLst/>
          </a:prstGeom>
          <a:noFill/>
        </p:spPr>
        <p:txBody>
          <a:bodyPr wrap="square" rtlCol="0">
            <a:spAutoFit/>
          </a:bodyPr>
          <a:lstStyle/>
          <a:p>
            <a:r>
              <a:rPr lang="en-US" dirty="0">
                <a:latin typeface="Century Gothic" panose="020B0502020202020204" pitchFamily="34" charset="0"/>
              </a:rPr>
              <a:t>OS Measure</a:t>
            </a:r>
          </a:p>
        </p:txBody>
      </p:sp>
      <p:sp>
        <p:nvSpPr>
          <p:cNvPr id="81" name="TextBox 80">
            <a:extLst>
              <a:ext uri="{FF2B5EF4-FFF2-40B4-BE49-F238E27FC236}">
                <a16:creationId xmlns:a16="http://schemas.microsoft.com/office/drawing/2014/main" id="{10E87EE6-54AF-27D6-BB4B-86D67DAC694B}"/>
              </a:ext>
            </a:extLst>
          </p:cNvPr>
          <p:cNvSpPr txBox="1"/>
          <p:nvPr/>
        </p:nvSpPr>
        <p:spPr>
          <a:xfrm>
            <a:off x="4524853" y="5785252"/>
            <a:ext cx="2306872" cy="276999"/>
          </a:xfrm>
          <a:prstGeom prst="rect">
            <a:avLst/>
          </a:prstGeom>
          <a:noFill/>
        </p:spPr>
        <p:txBody>
          <a:bodyPr wrap="square" rtlCol="0">
            <a:spAutoFit/>
          </a:bodyPr>
          <a:lstStyle/>
          <a:p>
            <a:r>
              <a:rPr lang="en-US" sz="1200" dirty="0">
                <a:latin typeface="Century Gothic" panose="020B0502020202020204" pitchFamily="34" charset="0"/>
              </a:rPr>
              <a:t>Use as seed model</a:t>
            </a:r>
          </a:p>
        </p:txBody>
      </p:sp>
      <p:sp>
        <p:nvSpPr>
          <p:cNvPr id="82" name="TextBox 81">
            <a:extLst>
              <a:ext uri="{FF2B5EF4-FFF2-40B4-BE49-F238E27FC236}">
                <a16:creationId xmlns:a16="http://schemas.microsoft.com/office/drawing/2014/main" id="{8F7D6929-5291-F388-F895-514926CC4E74}"/>
              </a:ext>
            </a:extLst>
          </p:cNvPr>
          <p:cNvSpPr txBox="1"/>
          <p:nvPr/>
        </p:nvSpPr>
        <p:spPr>
          <a:xfrm>
            <a:off x="4724286" y="4674340"/>
            <a:ext cx="1876768" cy="276999"/>
          </a:xfrm>
          <a:prstGeom prst="rect">
            <a:avLst/>
          </a:prstGeom>
          <a:noFill/>
        </p:spPr>
        <p:txBody>
          <a:bodyPr wrap="square" rtlCol="0">
            <a:spAutoFit/>
          </a:bodyPr>
          <a:lstStyle/>
          <a:p>
            <a:r>
              <a:rPr lang="en-US" sz="1200" dirty="0">
                <a:latin typeface="Century Gothic" panose="020B0502020202020204" pitchFamily="34" charset="0"/>
              </a:rPr>
              <a:t>Use as model measure</a:t>
            </a:r>
          </a:p>
        </p:txBody>
      </p:sp>
      <p:cxnSp>
        <p:nvCxnSpPr>
          <p:cNvPr id="83" name="Straight Arrow Connector 82">
            <a:extLst>
              <a:ext uri="{FF2B5EF4-FFF2-40B4-BE49-F238E27FC236}">
                <a16:creationId xmlns:a16="http://schemas.microsoft.com/office/drawing/2014/main" id="{8D136CA9-266E-259D-6707-C69713B62DF0}"/>
              </a:ext>
            </a:extLst>
          </p:cNvPr>
          <p:cNvCxnSpPr>
            <a:cxnSpLocks/>
            <a:stCxn id="74" idx="3"/>
            <a:endCxn id="89" idx="1"/>
          </p:cNvCxnSpPr>
          <p:nvPr/>
        </p:nvCxnSpPr>
        <p:spPr>
          <a:xfrm>
            <a:off x="7123841" y="5922427"/>
            <a:ext cx="1746147" cy="49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1549CBB1-5B02-1E8A-92F9-2BD97BDE1681}"/>
              </a:ext>
            </a:extLst>
          </p:cNvPr>
          <p:cNvGrpSpPr/>
          <p:nvPr/>
        </p:nvGrpSpPr>
        <p:grpSpPr>
          <a:xfrm>
            <a:off x="8869988" y="5470186"/>
            <a:ext cx="1376302" cy="914400"/>
            <a:chOff x="8149969" y="5468884"/>
            <a:chExt cx="1376302" cy="914400"/>
          </a:xfrm>
        </p:grpSpPr>
        <p:pic>
          <p:nvPicPr>
            <p:cNvPr id="89" name="Graphic 88" descr="Folder outline">
              <a:extLst>
                <a:ext uri="{FF2B5EF4-FFF2-40B4-BE49-F238E27FC236}">
                  <a16:creationId xmlns:a16="http://schemas.microsoft.com/office/drawing/2014/main" id="{1DEDAFA1-7331-C5D8-DBDB-51FA5DDA09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49969" y="5468884"/>
              <a:ext cx="914400" cy="914400"/>
            </a:xfrm>
            <a:prstGeom prst="rect">
              <a:avLst/>
            </a:prstGeom>
          </p:spPr>
        </p:pic>
        <p:pic>
          <p:nvPicPr>
            <p:cNvPr id="91" name="Graphic 90" descr="Zipper outline">
              <a:extLst>
                <a:ext uri="{FF2B5EF4-FFF2-40B4-BE49-F238E27FC236}">
                  <a16:creationId xmlns:a16="http://schemas.microsoft.com/office/drawing/2014/main" id="{675E85E3-9978-3367-095A-F4F27DDE99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00055" y="5734294"/>
              <a:ext cx="439975" cy="439975"/>
            </a:xfrm>
            <a:prstGeom prst="rect">
              <a:avLst/>
            </a:prstGeom>
          </p:spPr>
        </p:pic>
        <p:sp>
          <p:nvSpPr>
            <p:cNvPr id="92" name="TextBox 91">
              <a:extLst>
                <a:ext uri="{FF2B5EF4-FFF2-40B4-BE49-F238E27FC236}">
                  <a16:creationId xmlns:a16="http://schemas.microsoft.com/office/drawing/2014/main" id="{39D52C4F-1E82-8B33-0B1B-AC8858AAC115}"/>
                </a:ext>
              </a:extLst>
            </p:cNvPr>
            <p:cNvSpPr txBox="1"/>
            <p:nvPr/>
          </p:nvSpPr>
          <p:spPr>
            <a:xfrm>
              <a:off x="8932146" y="5954281"/>
              <a:ext cx="594125" cy="369332"/>
            </a:xfrm>
            <a:prstGeom prst="rect">
              <a:avLst/>
            </a:prstGeom>
            <a:noFill/>
          </p:spPr>
          <p:txBody>
            <a:bodyPr wrap="square" rtlCol="0">
              <a:spAutoFit/>
            </a:bodyPr>
            <a:lstStyle/>
            <a:p>
              <a:r>
                <a:rPr lang="en-US" dirty="0">
                  <a:latin typeface="Century Gothic" panose="020B0502020202020204" pitchFamily="34" charset="0"/>
                </a:rPr>
                <a:t>ZIP</a:t>
              </a:r>
            </a:p>
          </p:txBody>
        </p:sp>
      </p:grpSp>
      <p:cxnSp>
        <p:nvCxnSpPr>
          <p:cNvPr id="99" name="Straight Arrow Connector 98">
            <a:extLst>
              <a:ext uri="{FF2B5EF4-FFF2-40B4-BE49-F238E27FC236}">
                <a16:creationId xmlns:a16="http://schemas.microsoft.com/office/drawing/2014/main" id="{3CC12EBE-D2F0-7D81-B54F-1AD880DB20DC}"/>
              </a:ext>
            </a:extLst>
          </p:cNvPr>
          <p:cNvCxnSpPr>
            <a:cxnSpLocks/>
          </p:cNvCxnSpPr>
          <p:nvPr/>
        </p:nvCxnSpPr>
        <p:spPr>
          <a:xfrm>
            <a:off x="7582237" y="3269342"/>
            <a:ext cx="327948" cy="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760F1730-6A21-5372-58C3-8B6C3C1795D0}"/>
              </a:ext>
            </a:extLst>
          </p:cNvPr>
          <p:cNvCxnSpPr>
            <a:cxnSpLocks/>
            <a:stCxn id="22" idx="3"/>
            <a:endCxn id="45" idx="1"/>
          </p:cNvCxnSpPr>
          <p:nvPr/>
        </p:nvCxnSpPr>
        <p:spPr>
          <a:xfrm>
            <a:off x="5135589" y="3319337"/>
            <a:ext cx="432841" cy="39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7EA490D2-05C2-4043-63A5-EB7E41B5FEDD}"/>
              </a:ext>
            </a:extLst>
          </p:cNvPr>
          <p:cNvCxnSpPr>
            <a:cxnSpLocks/>
            <a:endCxn id="89" idx="2"/>
          </p:cNvCxnSpPr>
          <p:nvPr/>
        </p:nvCxnSpPr>
        <p:spPr>
          <a:xfrm>
            <a:off x="3367316" y="6101420"/>
            <a:ext cx="5959872" cy="283166"/>
          </a:xfrm>
          <a:prstGeom prst="bentConnector4">
            <a:avLst>
              <a:gd name="adj1" fmla="val 4445"/>
              <a:gd name="adj2" fmla="val 21169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8" name="Graphic 127" descr="Open folder outline">
            <a:extLst>
              <a:ext uri="{FF2B5EF4-FFF2-40B4-BE49-F238E27FC236}">
                <a16:creationId xmlns:a16="http://schemas.microsoft.com/office/drawing/2014/main" id="{7A8FF3DE-1C75-E8B3-F9AA-19488A21B85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77165" y="4298549"/>
            <a:ext cx="914400" cy="914400"/>
          </a:xfrm>
          <a:prstGeom prst="rect">
            <a:avLst/>
          </a:prstGeom>
        </p:spPr>
      </p:pic>
      <p:sp>
        <p:nvSpPr>
          <p:cNvPr id="134" name="TextBox 133">
            <a:extLst>
              <a:ext uri="{FF2B5EF4-FFF2-40B4-BE49-F238E27FC236}">
                <a16:creationId xmlns:a16="http://schemas.microsoft.com/office/drawing/2014/main" id="{7D7873A9-225F-EB6F-4936-192794CC3B7F}"/>
              </a:ext>
            </a:extLst>
          </p:cNvPr>
          <p:cNvSpPr txBox="1"/>
          <p:nvPr/>
        </p:nvSpPr>
        <p:spPr>
          <a:xfrm>
            <a:off x="7172475" y="5082454"/>
            <a:ext cx="1207485" cy="261610"/>
          </a:xfrm>
          <a:prstGeom prst="rect">
            <a:avLst/>
          </a:prstGeom>
          <a:noFill/>
        </p:spPr>
        <p:txBody>
          <a:bodyPr wrap="square" rtlCol="0">
            <a:spAutoFit/>
          </a:bodyPr>
          <a:lstStyle/>
          <a:p>
            <a:r>
              <a:rPr lang="en-US" sz="1100" dirty="0">
                <a:latin typeface="Century Gothic" panose="020B0502020202020204" pitchFamily="34" charset="0"/>
              </a:rPr>
              <a:t>Misc. resources</a:t>
            </a:r>
          </a:p>
        </p:txBody>
      </p:sp>
      <p:cxnSp>
        <p:nvCxnSpPr>
          <p:cNvPr id="135" name="Elbow Connector 134">
            <a:extLst>
              <a:ext uri="{FF2B5EF4-FFF2-40B4-BE49-F238E27FC236}">
                <a16:creationId xmlns:a16="http://schemas.microsoft.com/office/drawing/2014/main" id="{07A6E00E-A72B-5498-3496-B5CD77172A3C}"/>
              </a:ext>
            </a:extLst>
          </p:cNvPr>
          <p:cNvCxnSpPr>
            <a:cxnSpLocks/>
            <a:stCxn id="128" idx="3"/>
            <a:endCxn id="89" idx="0"/>
          </p:cNvCxnSpPr>
          <p:nvPr/>
        </p:nvCxnSpPr>
        <p:spPr>
          <a:xfrm>
            <a:off x="8291565" y="4755749"/>
            <a:ext cx="1035623" cy="71443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DFB6B92B-F5FD-4B8D-F51C-8A9CF4A001F3}"/>
              </a:ext>
            </a:extLst>
          </p:cNvPr>
          <p:cNvCxnSpPr>
            <a:cxnSpLocks/>
            <a:stCxn id="92" idx="0"/>
          </p:cNvCxnSpPr>
          <p:nvPr/>
        </p:nvCxnSpPr>
        <p:spPr>
          <a:xfrm>
            <a:off x="9949228" y="5955583"/>
            <a:ext cx="8920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F0857255-6FAE-B22F-AA6B-10591CD8039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42815" y="5626776"/>
            <a:ext cx="655012" cy="655012"/>
          </a:xfrm>
          <a:prstGeom prst="rect">
            <a:avLst/>
          </a:prstGeom>
          <a:noFill/>
          <a:extLst>
            <a:ext uri="{909E8E84-426E-40DD-AFC4-6F175D3DCCD1}">
              <a14:hiddenFill xmlns:a14="http://schemas.microsoft.com/office/drawing/2010/main">
                <a:solidFill>
                  <a:srgbClr val="FFFFFF"/>
                </a:solidFill>
              </a14:hiddenFill>
            </a:ext>
          </a:extLst>
        </p:spPr>
      </p:pic>
      <p:sp>
        <p:nvSpPr>
          <p:cNvPr id="144" name="Teardrop 143">
            <a:extLst>
              <a:ext uri="{FF2B5EF4-FFF2-40B4-BE49-F238E27FC236}">
                <a16:creationId xmlns:a16="http://schemas.microsoft.com/office/drawing/2014/main" id="{69D6BCD8-E452-D1A1-7AEF-3B8A19316C9D}"/>
              </a:ext>
            </a:extLst>
          </p:cNvPr>
          <p:cNvSpPr/>
          <p:nvPr/>
        </p:nvSpPr>
        <p:spPr>
          <a:xfrm rot="10800000">
            <a:off x="6265293" y="2255968"/>
            <a:ext cx="1046411" cy="319670"/>
          </a:xfrm>
          <a:prstGeom prst="teardrop">
            <a:avLst>
              <a:gd name="adj" fmla="val 1168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3EDE90F0-91D2-A1F7-34B1-3CE8DBC29EBC}"/>
              </a:ext>
            </a:extLst>
          </p:cNvPr>
          <p:cNvSpPr txBox="1"/>
          <p:nvPr/>
        </p:nvSpPr>
        <p:spPr>
          <a:xfrm>
            <a:off x="11151686" y="6357193"/>
            <a:ext cx="655013" cy="261610"/>
          </a:xfrm>
          <a:prstGeom prst="rect">
            <a:avLst/>
          </a:prstGeom>
          <a:noFill/>
        </p:spPr>
        <p:txBody>
          <a:bodyPr wrap="square" rtlCol="0">
            <a:spAutoFit/>
          </a:bodyPr>
          <a:lstStyle/>
          <a:p>
            <a:r>
              <a:rPr lang="en-US" sz="1100" b="1" dirty="0">
                <a:latin typeface="Century Gothic" panose="020B0502020202020204" pitchFamily="34" charset="0"/>
              </a:rPr>
              <a:t>Alfalfa</a:t>
            </a:r>
          </a:p>
        </p:txBody>
      </p:sp>
      <p:sp>
        <p:nvSpPr>
          <p:cNvPr id="142" name="TextBox 141">
            <a:extLst>
              <a:ext uri="{FF2B5EF4-FFF2-40B4-BE49-F238E27FC236}">
                <a16:creationId xmlns:a16="http://schemas.microsoft.com/office/drawing/2014/main" id="{C8384E67-FA2F-2F94-A1C9-D28BB9071B7D}"/>
              </a:ext>
            </a:extLst>
          </p:cNvPr>
          <p:cNvSpPr txBox="1"/>
          <p:nvPr/>
        </p:nvSpPr>
        <p:spPr>
          <a:xfrm>
            <a:off x="6200676" y="2305093"/>
            <a:ext cx="1111030" cy="276999"/>
          </a:xfrm>
          <a:prstGeom prst="rect">
            <a:avLst/>
          </a:prstGeom>
          <a:noFill/>
        </p:spPr>
        <p:txBody>
          <a:bodyPr wrap="square" rtlCol="0">
            <a:spAutoFit/>
          </a:bodyPr>
          <a:lstStyle/>
          <a:p>
            <a:r>
              <a:rPr lang="en-US" sz="1200" dirty="0">
                <a:latin typeface="Century Gothic" panose="020B0502020202020204" pitchFamily="34" charset="0"/>
              </a:rPr>
              <a:t>*See note 2</a:t>
            </a:r>
          </a:p>
        </p:txBody>
      </p:sp>
      <p:sp>
        <p:nvSpPr>
          <p:cNvPr id="143" name="TextBox 142">
            <a:extLst>
              <a:ext uri="{FF2B5EF4-FFF2-40B4-BE49-F238E27FC236}">
                <a16:creationId xmlns:a16="http://schemas.microsoft.com/office/drawing/2014/main" id="{5E0FB4C1-0AF8-7507-A77E-0DB9A124A1B0}"/>
              </a:ext>
            </a:extLst>
          </p:cNvPr>
          <p:cNvSpPr txBox="1"/>
          <p:nvPr/>
        </p:nvSpPr>
        <p:spPr>
          <a:xfrm>
            <a:off x="8435817" y="2273306"/>
            <a:ext cx="1111030" cy="276999"/>
          </a:xfrm>
          <a:prstGeom prst="rect">
            <a:avLst/>
          </a:prstGeom>
          <a:noFill/>
        </p:spPr>
        <p:txBody>
          <a:bodyPr wrap="square" rtlCol="0">
            <a:spAutoFit/>
          </a:bodyPr>
          <a:lstStyle/>
          <a:p>
            <a:r>
              <a:rPr lang="en-US" sz="1200" dirty="0">
                <a:latin typeface="Century Gothic" panose="020B0502020202020204" pitchFamily="34" charset="0"/>
              </a:rPr>
              <a:t>*See note 3</a:t>
            </a:r>
          </a:p>
        </p:txBody>
      </p:sp>
      <p:sp>
        <p:nvSpPr>
          <p:cNvPr id="145" name="Teardrop 144">
            <a:extLst>
              <a:ext uri="{FF2B5EF4-FFF2-40B4-BE49-F238E27FC236}">
                <a16:creationId xmlns:a16="http://schemas.microsoft.com/office/drawing/2014/main" id="{B3AFA35F-5FC6-DD12-12E9-CAE2055D5702}"/>
              </a:ext>
            </a:extLst>
          </p:cNvPr>
          <p:cNvSpPr/>
          <p:nvPr/>
        </p:nvSpPr>
        <p:spPr>
          <a:xfrm rot="10800000">
            <a:off x="8463067" y="2226186"/>
            <a:ext cx="1046411" cy="319670"/>
          </a:xfrm>
          <a:prstGeom prst="teardrop">
            <a:avLst>
              <a:gd name="adj" fmla="val 1168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28DCCF9E-3B44-5491-1DE8-E34E33C9FBFA}"/>
              </a:ext>
            </a:extLst>
          </p:cNvPr>
          <p:cNvSpPr txBox="1"/>
          <p:nvPr/>
        </p:nvSpPr>
        <p:spPr>
          <a:xfrm>
            <a:off x="2208287" y="3932001"/>
            <a:ext cx="1111030" cy="276999"/>
          </a:xfrm>
          <a:prstGeom prst="rect">
            <a:avLst/>
          </a:prstGeom>
          <a:noFill/>
        </p:spPr>
        <p:txBody>
          <a:bodyPr wrap="square" rtlCol="0">
            <a:spAutoFit/>
          </a:bodyPr>
          <a:lstStyle/>
          <a:p>
            <a:r>
              <a:rPr lang="en-US" sz="1200" dirty="0">
                <a:latin typeface="Century Gothic" panose="020B0502020202020204" pitchFamily="34" charset="0"/>
              </a:rPr>
              <a:t>*See note 1</a:t>
            </a:r>
          </a:p>
        </p:txBody>
      </p:sp>
      <p:sp>
        <p:nvSpPr>
          <p:cNvPr id="148" name="Teardrop 147">
            <a:extLst>
              <a:ext uri="{FF2B5EF4-FFF2-40B4-BE49-F238E27FC236}">
                <a16:creationId xmlns:a16="http://schemas.microsoft.com/office/drawing/2014/main" id="{C8CD5C3F-204E-C335-AE92-92DE7002277F}"/>
              </a:ext>
            </a:extLst>
          </p:cNvPr>
          <p:cNvSpPr/>
          <p:nvPr/>
        </p:nvSpPr>
        <p:spPr>
          <a:xfrm rot="10800000">
            <a:off x="2235537" y="3884881"/>
            <a:ext cx="1046411" cy="319670"/>
          </a:xfrm>
          <a:prstGeom prst="teardrop">
            <a:avLst>
              <a:gd name="adj" fmla="val 1168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80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BBB70D-C66B-9486-89D0-2221263A2979}"/>
              </a:ext>
            </a:extLst>
          </p:cNvPr>
          <p:cNvSpPr>
            <a:spLocks noGrp="1"/>
          </p:cNvSpPr>
          <p:nvPr>
            <p:ph idx="1"/>
          </p:nvPr>
        </p:nvSpPr>
        <p:spPr>
          <a:xfrm>
            <a:off x="838200" y="294362"/>
            <a:ext cx="10515600" cy="5882601"/>
          </a:xfrm>
        </p:spPr>
        <p:txBody>
          <a:bodyPr>
            <a:normAutofit/>
          </a:bodyPr>
          <a:lstStyle/>
          <a:p>
            <a:pPr marL="0" indent="0">
              <a:buNone/>
            </a:pPr>
            <a:r>
              <a:rPr lang="en-US" b="1" dirty="0"/>
              <a:t>Notes:</a:t>
            </a:r>
          </a:p>
          <a:p>
            <a:pPr marL="0" indent="0">
              <a:lnSpc>
                <a:spcPct val="100000"/>
              </a:lnSpc>
              <a:buNone/>
            </a:pPr>
            <a:r>
              <a:rPr lang="en-US" dirty="0"/>
              <a:t>*1: The other steps rely on measures to add elements to an OS model, so we need to have an OSM. We use an OS measure for generating the OSM because translating an IDF to an OSM strips the </a:t>
            </a:r>
            <a:r>
              <a:rPr lang="en-US" dirty="0" err="1"/>
              <a:t>airloops</a:t>
            </a:r>
            <a:r>
              <a:rPr lang="en-US" dirty="0"/>
              <a:t>. Instead of doing it here, we could add it to the OSW as a step but doing this returns errors on the Alfalfa worker. The Create DOE Prototype measure fails.</a:t>
            </a:r>
          </a:p>
          <a:p>
            <a:pPr marL="0" indent="0">
              <a:buNone/>
            </a:pPr>
            <a:r>
              <a:rPr lang="en-US" dirty="0"/>
              <a:t>*2: the IDF to BRICK graph program is coded in Python. It could be a good idea to have a Ruby Gem for it to avoid calling external programs.</a:t>
            </a:r>
          </a:p>
          <a:p>
            <a:pPr marL="0" indent="0">
              <a:buNone/>
            </a:pPr>
            <a:r>
              <a:rPr lang="en-US" dirty="0"/>
              <a:t>*3: I had issues using the Ruby RDF library on the Alfalfa machine, so instead I have a 20-line Python script that does the SPARQL query for you. Same as for *1, it would be a good idea to figure out what is going wrong with the Ruby library and keep this 100% Ruby.</a:t>
            </a:r>
          </a:p>
        </p:txBody>
      </p:sp>
    </p:spTree>
    <p:extLst>
      <p:ext uri="{BB962C8B-B14F-4D97-AF65-F5344CB8AC3E}">
        <p14:creationId xmlns:p14="http://schemas.microsoft.com/office/powerpoint/2010/main" val="198076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281ACC-FF02-8003-F0D1-F8FA08C6997D}"/>
              </a:ext>
            </a:extLst>
          </p:cNvPr>
          <p:cNvSpPr/>
          <p:nvPr/>
        </p:nvSpPr>
        <p:spPr>
          <a:xfrm>
            <a:off x="0" y="0"/>
            <a:ext cx="4196219" cy="43841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6E7B6EB-C587-8110-FC96-F29C7ADCF6BC}"/>
              </a:ext>
            </a:extLst>
          </p:cNvPr>
          <p:cNvSpPr txBox="1"/>
          <p:nvPr/>
        </p:nvSpPr>
        <p:spPr>
          <a:xfrm>
            <a:off x="0" y="52"/>
            <a:ext cx="4108537" cy="369332"/>
          </a:xfrm>
          <a:prstGeom prst="rect">
            <a:avLst/>
          </a:prstGeom>
          <a:noFill/>
        </p:spPr>
        <p:txBody>
          <a:bodyPr wrap="square" rtlCol="0">
            <a:spAutoFit/>
          </a:bodyPr>
          <a:lstStyle/>
          <a:p>
            <a:r>
              <a:rPr lang="en-US" b="1" dirty="0">
                <a:latin typeface="Century Gothic" panose="020B0502020202020204" pitchFamily="34" charset="0"/>
              </a:rPr>
              <a:t>EnergyPlus -&gt; BRICK Python library</a:t>
            </a:r>
          </a:p>
        </p:txBody>
      </p:sp>
      <p:grpSp>
        <p:nvGrpSpPr>
          <p:cNvPr id="7" name="Group 6">
            <a:extLst>
              <a:ext uri="{FF2B5EF4-FFF2-40B4-BE49-F238E27FC236}">
                <a16:creationId xmlns:a16="http://schemas.microsoft.com/office/drawing/2014/main" id="{20658E9E-1059-F9F1-95B0-500E7011F4CF}"/>
              </a:ext>
            </a:extLst>
          </p:cNvPr>
          <p:cNvGrpSpPr/>
          <p:nvPr/>
        </p:nvGrpSpPr>
        <p:grpSpPr>
          <a:xfrm>
            <a:off x="0" y="1528115"/>
            <a:ext cx="914400" cy="1228440"/>
            <a:chOff x="2558503" y="2965537"/>
            <a:chExt cx="914400" cy="1228440"/>
          </a:xfrm>
        </p:grpSpPr>
        <p:pic>
          <p:nvPicPr>
            <p:cNvPr id="8" name="Graphic 7" descr="Document with solid fill">
              <a:extLst>
                <a:ext uri="{FF2B5EF4-FFF2-40B4-BE49-F238E27FC236}">
                  <a16:creationId xmlns:a16="http://schemas.microsoft.com/office/drawing/2014/main" id="{54D1E097-88AD-731E-C32B-15269EBDBB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58503" y="2965537"/>
              <a:ext cx="914400" cy="914400"/>
            </a:xfrm>
            <a:prstGeom prst="rect">
              <a:avLst/>
            </a:prstGeom>
          </p:spPr>
        </p:pic>
        <p:sp>
          <p:nvSpPr>
            <p:cNvPr id="9" name="TextBox 8">
              <a:extLst>
                <a:ext uri="{FF2B5EF4-FFF2-40B4-BE49-F238E27FC236}">
                  <a16:creationId xmlns:a16="http://schemas.microsoft.com/office/drawing/2014/main" id="{C2F5320D-773D-F335-9A09-464186BE0B0A}"/>
                </a:ext>
              </a:extLst>
            </p:cNvPr>
            <p:cNvSpPr txBox="1"/>
            <p:nvPr/>
          </p:nvSpPr>
          <p:spPr>
            <a:xfrm>
              <a:off x="2728647" y="3886200"/>
              <a:ext cx="665905" cy="307777"/>
            </a:xfrm>
            <a:prstGeom prst="rect">
              <a:avLst/>
            </a:prstGeom>
            <a:noFill/>
          </p:spPr>
          <p:txBody>
            <a:bodyPr wrap="square" rtlCol="0">
              <a:spAutoFit/>
            </a:bodyPr>
            <a:lstStyle/>
            <a:p>
              <a:r>
                <a:rPr lang="en-US" sz="1400" i="1" dirty="0"/>
                <a:t>.IDF</a:t>
              </a:r>
            </a:p>
          </p:txBody>
        </p:sp>
      </p:grpSp>
      <p:cxnSp>
        <p:nvCxnSpPr>
          <p:cNvPr id="10" name="Straight Arrow Connector 9">
            <a:extLst>
              <a:ext uri="{FF2B5EF4-FFF2-40B4-BE49-F238E27FC236}">
                <a16:creationId xmlns:a16="http://schemas.microsoft.com/office/drawing/2014/main" id="{9D464BB4-02AC-0B48-CD54-7198E9046B08}"/>
              </a:ext>
            </a:extLst>
          </p:cNvPr>
          <p:cNvCxnSpPr>
            <a:cxnSpLocks/>
            <a:stCxn id="8" idx="3"/>
          </p:cNvCxnSpPr>
          <p:nvPr/>
        </p:nvCxnSpPr>
        <p:spPr>
          <a:xfrm>
            <a:off x="914400" y="1985315"/>
            <a:ext cx="361166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7B1485-FB7E-C446-767A-FE29BD6D9C59}"/>
              </a:ext>
            </a:extLst>
          </p:cNvPr>
          <p:cNvSpPr txBox="1"/>
          <p:nvPr/>
        </p:nvSpPr>
        <p:spPr>
          <a:xfrm>
            <a:off x="1923732" y="2078861"/>
            <a:ext cx="1715079" cy="461665"/>
          </a:xfrm>
          <a:prstGeom prst="rect">
            <a:avLst/>
          </a:prstGeom>
          <a:noFill/>
        </p:spPr>
        <p:txBody>
          <a:bodyPr wrap="square" rtlCol="0">
            <a:spAutoFit/>
          </a:bodyPr>
          <a:lstStyle/>
          <a:p>
            <a:r>
              <a:rPr lang="en-US" sz="1200" i="1" dirty="0">
                <a:latin typeface="Century Gothic" panose="020B0502020202020204" pitchFamily="34" charset="0"/>
              </a:rPr>
              <a:t>1. Iterate through all components</a:t>
            </a:r>
          </a:p>
        </p:txBody>
      </p:sp>
      <p:sp>
        <p:nvSpPr>
          <p:cNvPr id="16" name="TextBox 15">
            <a:extLst>
              <a:ext uri="{FF2B5EF4-FFF2-40B4-BE49-F238E27FC236}">
                <a16:creationId xmlns:a16="http://schemas.microsoft.com/office/drawing/2014/main" id="{1ACCA6EB-2A1E-9BCD-570B-B5C9AE4524D3}"/>
              </a:ext>
            </a:extLst>
          </p:cNvPr>
          <p:cNvSpPr txBox="1"/>
          <p:nvPr/>
        </p:nvSpPr>
        <p:spPr>
          <a:xfrm>
            <a:off x="1923731" y="1620574"/>
            <a:ext cx="1438519" cy="276999"/>
          </a:xfrm>
          <a:prstGeom prst="rect">
            <a:avLst/>
          </a:prstGeom>
          <a:noFill/>
        </p:spPr>
        <p:txBody>
          <a:bodyPr wrap="square" rtlCol="0">
            <a:spAutoFit/>
          </a:bodyPr>
          <a:lstStyle/>
          <a:p>
            <a:r>
              <a:rPr lang="en-US" sz="1200" b="1" dirty="0" err="1">
                <a:latin typeface="Century Gothic" panose="020B0502020202020204" pitchFamily="34" charset="0"/>
              </a:rPr>
              <a:t>opyplus</a:t>
            </a:r>
            <a:r>
              <a:rPr lang="en-US" sz="1200" b="1" dirty="0">
                <a:latin typeface="Century Gothic" panose="020B0502020202020204" pitchFamily="34" charset="0"/>
              </a:rPr>
              <a:t> library</a:t>
            </a:r>
          </a:p>
        </p:txBody>
      </p:sp>
      <p:sp>
        <p:nvSpPr>
          <p:cNvPr id="20" name="Double Brace 19">
            <a:extLst>
              <a:ext uri="{FF2B5EF4-FFF2-40B4-BE49-F238E27FC236}">
                <a16:creationId xmlns:a16="http://schemas.microsoft.com/office/drawing/2014/main" id="{A5F302A9-96F2-3174-7546-B489A06B7572}"/>
              </a:ext>
            </a:extLst>
          </p:cNvPr>
          <p:cNvSpPr/>
          <p:nvPr/>
        </p:nvSpPr>
        <p:spPr>
          <a:xfrm>
            <a:off x="4631132" y="1330911"/>
            <a:ext cx="1808535" cy="1308807"/>
          </a:xfrm>
          <a:prstGeom prst="bracePair">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B2133A4E-0367-E199-1D39-95FCF5C83A3C}"/>
              </a:ext>
            </a:extLst>
          </p:cNvPr>
          <p:cNvSpPr txBox="1"/>
          <p:nvPr/>
        </p:nvSpPr>
        <p:spPr>
          <a:xfrm>
            <a:off x="4842481" y="1356726"/>
            <a:ext cx="1438519" cy="461665"/>
          </a:xfrm>
          <a:prstGeom prst="rect">
            <a:avLst/>
          </a:prstGeom>
          <a:noFill/>
        </p:spPr>
        <p:txBody>
          <a:bodyPr wrap="square" rtlCol="0">
            <a:spAutoFit/>
          </a:bodyPr>
          <a:lstStyle/>
          <a:p>
            <a:r>
              <a:rPr lang="en-US" sz="1200" b="1" dirty="0">
                <a:latin typeface="Century Gothic" panose="020B0502020202020204" pitchFamily="34" charset="0"/>
              </a:rPr>
              <a:t>EP Component class</a:t>
            </a:r>
          </a:p>
        </p:txBody>
      </p:sp>
      <p:sp>
        <p:nvSpPr>
          <p:cNvPr id="22" name="TextBox 21">
            <a:extLst>
              <a:ext uri="{FF2B5EF4-FFF2-40B4-BE49-F238E27FC236}">
                <a16:creationId xmlns:a16="http://schemas.microsoft.com/office/drawing/2014/main" id="{06B8BB80-E652-6BBC-EC2F-4847C7FF5109}"/>
              </a:ext>
            </a:extLst>
          </p:cNvPr>
          <p:cNvSpPr txBox="1"/>
          <p:nvPr/>
        </p:nvSpPr>
        <p:spPr>
          <a:xfrm>
            <a:off x="4920833" y="1773690"/>
            <a:ext cx="1360167" cy="830997"/>
          </a:xfrm>
          <a:prstGeom prst="rect">
            <a:avLst/>
          </a:prstGeom>
          <a:noFill/>
        </p:spPr>
        <p:txBody>
          <a:bodyPr wrap="square" rtlCol="0">
            <a:spAutoFit/>
          </a:bodyPr>
          <a:lstStyle/>
          <a:p>
            <a:r>
              <a:rPr lang="en-US" sz="1200" dirty="0">
                <a:latin typeface="Century Gothic" panose="020B0502020202020204" pitchFamily="34" charset="0"/>
              </a:rPr>
              <a:t>Stores data on the model and methods for parsing it</a:t>
            </a:r>
          </a:p>
        </p:txBody>
      </p:sp>
      <p:sp>
        <p:nvSpPr>
          <p:cNvPr id="23" name="TextBox 22">
            <a:extLst>
              <a:ext uri="{FF2B5EF4-FFF2-40B4-BE49-F238E27FC236}">
                <a16:creationId xmlns:a16="http://schemas.microsoft.com/office/drawing/2014/main" id="{0A9AF939-118B-3B31-1CE0-E2A3D5B90365}"/>
              </a:ext>
            </a:extLst>
          </p:cNvPr>
          <p:cNvSpPr txBox="1"/>
          <p:nvPr/>
        </p:nvSpPr>
        <p:spPr>
          <a:xfrm>
            <a:off x="4796616" y="604623"/>
            <a:ext cx="1608600" cy="646331"/>
          </a:xfrm>
          <a:prstGeom prst="rect">
            <a:avLst/>
          </a:prstGeom>
          <a:noFill/>
        </p:spPr>
        <p:txBody>
          <a:bodyPr wrap="square" rtlCol="0">
            <a:spAutoFit/>
          </a:bodyPr>
          <a:lstStyle/>
          <a:p>
            <a:r>
              <a:rPr lang="en-US" sz="1200" i="1" dirty="0">
                <a:latin typeface="Century Gothic" panose="020B0502020202020204" pitchFamily="34" charset="0"/>
              </a:rPr>
              <a:t>2. Init a class for each component in the IDF</a:t>
            </a:r>
          </a:p>
        </p:txBody>
      </p:sp>
      <p:grpSp>
        <p:nvGrpSpPr>
          <p:cNvPr id="26" name="Group 25">
            <a:extLst>
              <a:ext uri="{FF2B5EF4-FFF2-40B4-BE49-F238E27FC236}">
                <a16:creationId xmlns:a16="http://schemas.microsoft.com/office/drawing/2014/main" id="{13823A89-A0A1-45E2-8DF5-A0BEF7DAF739}"/>
              </a:ext>
            </a:extLst>
          </p:cNvPr>
          <p:cNvGrpSpPr/>
          <p:nvPr/>
        </p:nvGrpSpPr>
        <p:grpSpPr>
          <a:xfrm>
            <a:off x="1451914" y="4246552"/>
            <a:ext cx="1283917" cy="1222177"/>
            <a:chOff x="2486792" y="2965537"/>
            <a:chExt cx="1283917" cy="1222177"/>
          </a:xfrm>
        </p:grpSpPr>
        <p:pic>
          <p:nvPicPr>
            <p:cNvPr id="27" name="Graphic 26" descr="Document with solid fill">
              <a:extLst>
                <a:ext uri="{FF2B5EF4-FFF2-40B4-BE49-F238E27FC236}">
                  <a16:creationId xmlns:a16="http://schemas.microsoft.com/office/drawing/2014/main" id="{CFDA9F85-325C-8808-72A1-B004996902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58503" y="2965537"/>
              <a:ext cx="914400" cy="914400"/>
            </a:xfrm>
            <a:prstGeom prst="rect">
              <a:avLst/>
            </a:prstGeom>
          </p:spPr>
        </p:pic>
        <p:sp>
          <p:nvSpPr>
            <p:cNvPr id="28" name="TextBox 27">
              <a:extLst>
                <a:ext uri="{FF2B5EF4-FFF2-40B4-BE49-F238E27FC236}">
                  <a16:creationId xmlns:a16="http://schemas.microsoft.com/office/drawing/2014/main" id="{924172E1-AB63-D84F-8BAD-519E6F99708D}"/>
                </a:ext>
              </a:extLst>
            </p:cNvPr>
            <p:cNvSpPr txBox="1"/>
            <p:nvPr/>
          </p:nvSpPr>
          <p:spPr>
            <a:xfrm>
              <a:off x="2486792" y="3879937"/>
              <a:ext cx="1283917" cy="307777"/>
            </a:xfrm>
            <a:prstGeom prst="rect">
              <a:avLst/>
            </a:prstGeom>
            <a:noFill/>
          </p:spPr>
          <p:txBody>
            <a:bodyPr wrap="square" rtlCol="0">
              <a:spAutoFit/>
            </a:bodyPr>
            <a:lstStyle/>
            <a:p>
              <a:r>
                <a:rPr lang="en-US" sz="1400" i="1" dirty="0" err="1"/>
                <a:t>dictmap.json</a:t>
              </a:r>
              <a:endParaRPr lang="en-US" sz="1400" i="1" dirty="0"/>
            </a:p>
          </p:txBody>
        </p:sp>
      </p:grpSp>
      <p:sp>
        <p:nvSpPr>
          <p:cNvPr id="29" name="TextBox 28">
            <a:extLst>
              <a:ext uri="{FF2B5EF4-FFF2-40B4-BE49-F238E27FC236}">
                <a16:creationId xmlns:a16="http://schemas.microsoft.com/office/drawing/2014/main" id="{3B1A783F-DFFD-393A-AC14-AE818FACC5B4}"/>
              </a:ext>
            </a:extLst>
          </p:cNvPr>
          <p:cNvSpPr txBox="1"/>
          <p:nvPr/>
        </p:nvSpPr>
        <p:spPr>
          <a:xfrm>
            <a:off x="860113" y="5468729"/>
            <a:ext cx="2251795" cy="830997"/>
          </a:xfrm>
          <a:prstGeom prst="rect">
            <a:avLst/>
          </a:prstGeom>
          <a:noFill/>
        </p:spPr>
        <p:txBody>
          <a:bodyPr wrap="square" rtlCol="0">
            <a:spAutoFit/>
          </a:bodyPr>
          <a:lstStyle/>
          <a:p>
            <a:r>
              <a:rPr lang="en-US" sz="1200" dirty="0">
                <a:latin typeface="Century Gothic" panose="020B0502020202020204" pitchFamily="34" charset="0"/>
              </a:rPr>
              <a:t>Maps EP object types to BRICK type and custom methods.</a:t>
            </a:r>
          </a:p>
          <a:p>
            <a:r>
              <a:rPr lang="en-US" sz="1200" b="1" dirty="0">
                <a:latin typeface="Century Gothic" panose="020B0502020202020204" pitchFamily="34" charset="0"/>
              </a:rPr>
              <a:t>See appendix for details.</a:t>
            </a:r>
          </a:p>
        </p:txBody>
      </p:sp>
      <p:sp>
        <p:nvSpPr>
          <p:cNvPr id="30" name="Double Brace 29">
            <a:extLst>
              <a:ext uri="{FF2B5EF4-FFF2-40B4-BE49-F238E27FC236}">
                <a16:creationId xmlns:a16="http://schemas.microsoft.com/office/drawing/2014/main" id="{EA3D997A-7308-046F-44E2-3400AA3D8A4B}"/>
              </a:ext>
            </a:extLst>
          </p:cNvPr>
          <p:cNvSpPr/>
          <p:nvPr/>
        </p:nvSpPr>
        <p:spPr>
          <a:xfrm>
            <a:off x="7708548" y="1330910"/>
            <a:ext cx="1808535" cy="1308807"/>
          </a:xfrm>
          <a:prstGeom prst="bracePair">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855E7939-5C6D-23D7-3D59-2C57E4A12F37}"/>
              </a:ext>
            </a:extLst>
          </p:cNvPr>
          <p:cNvSpPr txBox="1"/>
          <p:nvPr/>
        </p:nvSpPr>
        <p:spPr>
          <a:xfrm>
            <a:off x="8001128" y="1345030"/>
            <a:ext cx="1438519" cy="461665"/>
          </a:xfrm>
          <a:prstGeom prst="rect">
            <a:avLst/>
          </a:prstGeom>
          <a:noFill/>
        </p:spPr>
        <p:txBody>
          <a:bodyPr wrap="square" rtlCol="0">
            <a:spAutoFit/>
          </a:bodyPr>
          <a:lstStyle/>
          <a:p>
            <a:r>
              <a:rPr lang="en-US" sz="1200" b="1" dirty="0">
                <a:latin typeface="Century Gothic" panose="020B0502020202020204" pitchFamily="34" charset="0"/>
              </a:rPr>
              <a:t>EP Component class</a:t>
            </a:r>
          </a:p>
        </p:txBody>
      </p:sp>
      <p:cxnSp>
        <p:nvCxnSpPr>
          <p:cNvPr id="33" name="Straight Arrow Connector 32">
            <a:extLst>
              <a:ext uri="{FF2B5EF4-FFF2-40B4-BE49-F238E27FC236}">
                <a16:creationId xmlns:a16="http://schemas.microsoft.com/office/drawing/2014/main" id="{74C13A98-D7A7-A72E-E364-2E0D8530C13C}"/>
              </a:ext>
            </a:extLst>
          </p:cNvPr>
          <p:cNvCxnSpPr>
            <a:cxnSpLocks/>
          </p:cNvCxnSpPr>
          <p:nvPr/>
        </p:nvCxnSpPr>
        <p:spPr>
          <a:xfrm>
            <a:off x="5408357" y="2893619"/>
            <a:ext cx="0" cy="10207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5E7FCB32-053E-0B5A-672F-E1207620CE4E}"/>
              </a:ext>
            </a:extLst>
          </p:cNvPr>
          <p:cNvSpPr/>
          <p:nvPr/>
        </p:nvSpPr>
        <p:spPr>
          <a:xfrm>
            <a:off x="4353039" y="4101043"/>
            <a:ext cx="2110635" cy="2556535"/>
          </a:xfrm>
          <a:prstGeom prst="roundRect">
            <a:avLst>
              <a:gd name="adj" fmla="val 717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D5E933B-7827-3268-7597-E6400B55EE26}"/>
              </a:ext>
            </a:extLst>
          </p:cNvPr>
          <p:cNvSpPr txBox="1"/>
          <p:nvPr/>
        </p:nvSpPr>
        <p:spPr>
          <a:xfrm>
            <a:off x="4433107" y="4168285"/>
            <a:ext cx="1950497" cy="2492990"/>
          </a:xfrm>
          <a:prstGeom prst="rect">
            <a:avLst/>
          </a:prstGeom>
          <a:noFill/>
        </p:spPr>
        <p:txBody>
          <a:bodyPr wrap="square" rtlCol="0">
            <a:spAutoFit/>
          </a:bodyPr>
          <a:lstStyle/>
          <a:p>
            <a:r>
              <a:rPr lang="en-US" sz="1200" dirty="0">
                <a:latin typeface="Century Gothic" panose="020B0502020202020204" pitchFamily="34" charset="0"/>
              </a:rPr>
              <a:t>The </a:t>
            </a:r>
            <a:r>
              <a:rPr lang="en-US" sz="1200" dirty="0" err="1">
                <a:latin typeface="Century Gothic" panose="020B0502020202020204" pitchFamily="34" charset="0"/>
              </a:rPr>
              <a:t>dictmap.json</a:t>
            </a:r>
            <a:r>
              <a:rPr lang="en-US" sz="1200" dirty="0">
                <a:latin typeface="Century Gothic" panose="020B0502020202020204" pitchFamily="34" charset="0"/>
              </a:rPr>
              <a:t> file defines which information to extract from a given component.</a:t>
            </a:r>
          </a:p>
          <a:p>
            <a:r>
              <a:rPr lang="en-US" sz="1200" dirty="0">
                <a:latin typeface="Century Gothic" panose="020B0502020202020204" pitchFamily="34" charset="0"/>
              </a:rPr>
              <a:t>Examples:</a:t>
            </a:r>
          </a:p>
          <a:p>
            <a:pPr marL="171450" indent="-171450">
              <a:buFontTx/>
              <a:buChar char="-"/>
            </a:pPr>
            <a:r>
              <a:rPr lang="en-US" sz="1200" dirty="0">
                <a:latin typeface="Century Gothic" panose="020B0502020202020204" pitchFamily="34" charset="0"/>
              </a:rPr>
              <a:t>Info: </a:t>
            </a:r>
            <a:r>
              <a:rPr lang="en-US" sz="1200" i="1" dirty="0">
                <a:latin typeface="Century Gothic" panose="020B0502020202020204" pitchFamily="34" charset="0"/>
              </a:rPr>
              <a:t>BRICK type</a:t>
            </a:r>
          </a:p>
          <a:p>
            <a:pPr marL="171450" indent="-171450">
              <a:buFontTx/>
              <a:buChar char="-"/>
            </a:pPr>
            <a:r>
              <a:rPr lang="en-US" sz="1200" dirty="0">
                <a:latin typeface="Century Gothic" panose="020B0502020202020204" pitchFamily="34" charset="0"/>
              </a:rPr>
              <a:t>References: </a:t>
            </a:r>
            <a:r>
              <a:rPr lang="en-US" sz="1200" i="1" dirty="0">
                <a:latin typeface="Century Gothic" panose="020B0502020202020204" pitchFamily="34" charset="0"/>
              </a:rPr>
              <a:t>Return references to other EP components</a:t>
            </a:r>
          </a:p>
          <a:p>
            <a:pPr marL="171450" indent="-171450">
              <a:buFontTx/>
              <a:buChar char="-"/>
            </a:pPr>
            <a:r>
              <a:rPr lang="en-US" sz="1200" dirty="0">
                <a:latin typeface="Century Gothic" panose="020B0502020202020204" pitchFamily="34" charset="0"/>
              </a:rPr>
              <a:t>Custom methods: </a:t>
            </a:r>
            <a:r>
              <a:rPr lang="en-US" sz="1200" i="1" dirty="0">
                <a:latin typeface="Century Gothic" panose="020B0502020202020204" pitchFamily="34" charset="0"/>
              </a:rPr>
              <a:t>Add predicates (part of, feeds, etc.)</a:t>
            </a:r>
          </a:p>
        </p:txBody>
      </p:sp>
      <p:sp>
        <p:nvSpPr>
          <p:cNvPr id="38" name="TextBox 37">
            <a:extLst>
              <a:ext uri="{FF2B5EF4-FFF2-40B4-BE49-F238E27FC236}">
                <a16:creationId xmlns:a16="http://schemas.microsoft.com/office/drawing/2014/main" id="{E6DAE21E-F9C6-47EC-D80C-5C0432A2E798}"/>
              </a:ext>
            </a:extLst>
          </p:cNvPr>
          <p:cNvSpPr txBox="1"/>
          <p:nvPr/>
        </p:nvSpPr>
        <p:spPr>
          <a:xfrm>
            <a:off x="5561740" y="3069618"/>
            <a:ext cx="1315041" cy="461665"/>
          </a:xfrm>
          <a:prstGeom prst="rect">
            <a:avLst/>
          </a:prstGeom>
          <a:noFill/>
        </p:spPr>
        <p:txBody>
          <a:bodyPr wrap="square" rtlCol="0">
            <a:spAutoFit/>
          </a:bodyPr>
          <a:lstStyle/>
          <a:p>
            <a:r>
              <a:rPr lang="en-US" sz="1200" i="1" dirty="0">
                <a:latin typeface="Century Gothic" panose="020B0502020202020204" pitchFamily="34" charset="0"/>
              </a:rPr>
              <a:t>3. Parse the component</a:t>
            </a:r>
          </a:p>
        </p:txBody>
      </p:sp>
      <p:cxnSp>
        <p:nvCxnSpPr>
          <p:cNvPr id="39" name="Straight Arrow Connector 38">
            <a:extLst>
              <a:ext uri="{FF2B5EF4-FFF2-40B4-BE49-F238E27FC236}">
                <a16:creationId xmlns:a16="http://schemas.microsoft.com/office/drawing/2014/main" id="{298C9159-3A80-48DF-5DCC-502455165FF2}"/>
              </a:ext>
            </a:extLst>
          </p:cNvPr>
          <p:cNvCxnSpPr>
            <a:cxnSpLocks/>
          </p:cNvCxnSpPr>
          <p:nvPr/>
        </p:nvCxnSpPr>
        <p:spPr>
          <a:xfrm>
            <a:off x="2438025" y="4703752"/>
            <a:ext cx="175819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DEF8E7A5-0093-D729-DB16-3FB304BA8CDB}"/>
              </a:ext>
            </a:extLst>
          </p:cNvPr>
          <p:cNvCxnSpPr>
            <a:stCxn id="36" idx="3"/>
          </p:cNvCxnSpPr>
          <p:nvPr/>
        </p:nvCxnSpPr>
        <p:spPr>
          <a:xfrm flipV="1">
            <a:off x="6463674" y="2699359"/>
            <a:ext cx="2149141" cy="267995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B03FB19-8899-C81F-9314-50F385E33781}"/>
              </a:ext>
            </a:extLst>
          </p:cNvPr>
          <p:cNvSpPr txBox="1"/>
          <p:nvPr/>
        </p:nvSpPr>
        <p:spPr>
          <a:xfrm>
            <a:off x="7518990" y="4329955"/>
            <a:ext cx="1315041" cy="830997"/>
          </a:xfrm>
          <a:prstGeom prst="rect">
            <a:avLst/>
          </a:prstGeom>
          <a:noFill/>
        </p:spPr>
        <p:txBody>
          <a:bodyPr wrap="square" rtlCol="0">
            <a:spAutoFit/>
          </a:bodyPr>
          <a:lstStyle/>
          <a:p>
            <a:r>
              <a:rPr lang="en-US" sz="1200" i="1" dirty="0">
                <a:latin typeface="Century Gothic" panose="020B0502020202020204" pitchFamily="34" charset="0"/>
              </a:rPr>
              <a:t>4. Store all information into class attributes</a:t>
            </a:r>
          </a:p>
        </p:txBody>
      </p:sp>
      <p:sp>
        <p:nvSpPr>
          <p:cNvPr id="45" name="TextBox 44">
            <a:extLst>
              <a:ext uri="{FF2B5EF4-FFF2-40B4-BE49-F238E27FC236}">
                <a16:creationId xmlns:a16="http://schemas.microsoft.com/office/drawing/2014/main" id="{41EDD938-446C-80A7-7F97-F4208B418E3E}"/>
              </a:ext>
            </a:extLst>
          </p:cNvPr>
          <p:cNvSpPr txBox="1"/>
          <p:nvPr/>
        </p:nvSpPr>
        <p:spPr>
          <a:xfrm>
            <a:off x="8001128" y="1812958"/>
            <a:ext cx="1362077" cy="830997"/>
          </a:xfrm>
          <a:prstGeom prst="rect">
            <a:avLst/>
          </a:prstGeom>
          <a:noFill/>
        </p:spPr>
        <p:txBody>
          <a:bodyPr wrap="square" rtlCol="0">
            <a:spAutoFit/>
          </a:bodyPr>
          <a:lstStyle/>
          <a:p>
            <a:r>
              <a:rPr lang="en-US" sz="1200" i="1" dirty="0">
                <a:latin typeface="Century Gothic" panose="020B0502020202020204" pitchFamily="34" charset="0"/>
              </a:rPr>
              <a:t>Type: AHU</a:t>
            </a:r>
          </a:p>
          <a:p>
            <a:r>
              <a:rPr lang="en-US" sz="1200" i="1" dirty="0">
                <a:latin typeface="Century Gothic" panose="020B0502020202020204" pitchFamily="34" charset="0"/>
              </a:rPr>
              <a:t>Inlets: inlet 1</a:t>
            </a:r>
          </a:p>
          <a:p>
            <a:r>
              <a:rPr lang="en-US" sz="1200" i="1" dirty="0">
                <a:latin typeface="Century Gothic" panose="020B0502020202020204" pitchFamily="34" charset="0"/>
              </a:rPr>
              <a:t>Predicates: feeds VAV</a:t>
            </a:r>
          </a:p>
        </p:txBody>
      </p:sp>
      <p:cxnSp>
        <p:nvCxnSpPr>
          <p:cNvPr id="46" name="Straight Arrow Connector 45">
            <a:extLst>
              <a:ext uri="{FF2B5EF4-FFF2-40B4-BE49-F238E27FC236}">
                <a16:creationId xmlns:a16="http://schemas.microsoft.com/office/drawing/2014/main" id="{4A54B2CA-51D1-58FB-8B18-68F48E2F4A32}"/>
              </a:ext>
            </a:extLst>
          </p:cNvPr>
          <p:cNvCxnSpPr>
            <a:cxnSpLocks/>
          </p:cNvCxnSpPr>
          <p:nvPr/>
        </p:nvCxnSpPr>
        <p:spPr>
          <a:xfrm>
            <a:off x="9711472" y="1981368"/>
            <a:ext cx="199410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64DE97D-2DF8-F371-1E93-8910EEF4E702}"/>
              </a:ext>
            </a:extLst>
          </p:cNvPr>
          <p:cNvSpPr txBox="1"/>
          <p:nvPr/>
        </p:nvSpPr>
        <p:spPr>
          <a:xfrm>
            <a:off x="11131647" y="1437362"/>
            <a:ext cx="1315041" cy="276999"/>
          </a:xfrm>
          <a:prstGeom prst="rect">
            <a:avLst/>
          </a:prstGeom>
          <a:noFill/>
        </p:spPr>
        <p:txBody>
          <a:bodyPr wrap="square" rtlCol="0">
            <a:spAutoFit/>
          </a:bodyPr>
          <a:lstStyle/>
          <a:p>
            <a:r>
              <a:rPr lang="en-US" sz="1200" i="1" dirty="0">
                <a:latin typeface="Century Gothic" panose="020B0502020202020204" pitchFamily="34" charset="0"/>
              </a:rPr>
              <a:t>To step 5…</a:t>
            </a:r>
          </a:p>
        </p:txBody>
      </p:sp>
    </p:spTree>
    <p:extLst>
      <p:ext uri="{BB962C8B-B14F-4D97-AF65-F5344CB8AC3E}">
        <p14:creationId xmlns:p14="http://schemas.microsoft.com/office/powerpoint/2010/main" val="2412889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281ACC-FF02-8003-F0D1-F8FA08C6997D}"/>
              </a:ext>
            </a:extLst>
          </p:cNvPr>
          <p:cNvSpPr/>
          <p:nvPr/>
        </p:nvSpPr>
        <p:spPr>
          <a:xfrm>
            <a:off x="0" y="0"/>
            <a:ext cx="4196219" cy="43841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6E7B6EB-C587-8110-FC96-F29C7ADCF6BC}"/>
              </a:ext>
            </a:extLst>
          </p:cNvPr>
          <p:cNvSpPr txBox="1"/>
          <p:nvPr/>
        </p:nvSpPr>
        <p:spPr>
          <a:xfrm>
            <a:off x="0" y="52"/>
            <a:ext cx="4108537" cy="369332"/>
          </a:xfrm>
          <a:prstGeom prst="rect">
            <a:avLst/>
          </a:prstGeom>
          <a:noFill/>
        </p:spPr>
        <p:txBody>
          <a:bodyPr wrap="square" rtlCol="0">
            <a:spAutoFit/>
          </a:bodyPr>
          <a:lstStyle/>
          <a:p>
            <a:r>
              <a:rPr lang="en-US" b="1" dirty="0">
                <a:latin typeface="Century Gothic" panose="020B0502020202020204" pitchFamily="34" charset="0"/>
              </a:rPr>
              <a:t>EnergyPlus -&gt; BRICK Python library</a:t>
            </a:r>
          </a:p>
        </p:txBody>
      </p:sp>
      <p:cxnSp>
        <p:nvCxnSpPr>
          <p:cNvPr id="10" name="Straight Arrow Connector 9">
            <a:extLst>
              <a:ext uri="{FF2B5EF4-FFF2-40B4-BE49-F238E27FC236}">
                <a16:creationId xmlns:a16="http://schemas.microsoft.com/office/drawing/2014/main" id="{9D464BB4-02AC-0B48-CD54-7198E9046B08}"/>
              </a:ext>
            </a:extLst>
          </p:cNvPr>
          <p:cNvCxnSpPr>
            <a:cxnSpLocks/>
          </p:cNvCxnSpPr>
          <p:nvPr/>
        </p:nvCxnSpPr>
        <p:spPr>
          <a:xfrm>
            <a:off x="112529" y="1981368"/>
            <a:ext cx="295008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7B1485-FB7E-C446-767A-FE29BD6D9C59}"/>
              </a:ext>
            </a:extLst>
          </p:cNvPr>
          <p:cNvSpPr txBox="1"/>
          <p:nvPr/>
        </p:nvSpPr>
        <p:spPr>
          <a:xfrm>
            <a:off x="1552908" y="2086197"/>
            <a:ext cx="1275888" cy="461665"/>
          </a:xfrm>
          <a:prstGeom prst="rect">
            <a:avLst/>
          </a:prstGeom>
          <a:noFill/>
        </p:spPr>
        <p:txBody>
          <a:bodyPr wrap="square" rtlCol="0">
            <a:spAutoFit/>
          </a:bodyPr>
          <a:lstStyle/>
          <a:p>
            <a:r>
              <a:rPr lang="en-US" sz="1200" i="1" dirty="0">
                <a:latin typeface="Century Gothic" panose="020B0502020202020204" pitchFamily="34" charset="0"/>
              </a:rPr>
              <a:t>5. Filter invalid components</a:t>
            </a:r>
          </a:p>
        </p:txBody>
      </p:sp>
      <p:grpSp>
        <p:nvGrpSpPr>
          <p:cNvPr id="26" name="Group 25">
            <a:extLst>
              <a:ext uri="{FF2B5EF4-FFF2-40B4-BE49-F238E27FC236}">
                <a16:creationId xmlns:a16="http://schemas.microsoft.com/office/drawing/2014/main" id="{13823A89-A0A1-45E2-8DF5-A0BEF7DAF739}"/>
              </a:ext>
            </a:extLst>
          </p:cNvPr>
          <p:cNvGrpSpPr/>
          <p:nvPr/>
        </p:nvGrpSpPr>
        <p:grpSpPr>
          <a:xfrm>
            <a:off x="7324827" y="1303098"/>
            <a:ext cx="914400" cy="1222177"/>
            <a:chOff x="2558503" y="2965537"/>
            <a:chExt cx="914400" cy="1222177"/>
          </a:xfrm>
        </p:grpSpPr>
        <p:pic>
          <p:nvPicPr>
            <p:cNvPr id="27" name="Graphic 26" descr="Document with solid fill">
              <a:extLst>
                <a:ext uri="{FF2B5EF4-FFF2-40B4-BE49-F238E27FC236}">
                  <a16:creationId xmlns:a16="http://schemas.microsoft.com/office/drawing/2014/main" id="{CFDA9F85-325C-8808-72A1-B004996902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58503" y="2965537"/>
              <a:ext cx="914400" cy="914400"/>
            </a:xfrm>
            <a:prstGeom prst="rect">
              <a:avLst/>
            </a:prstGeom>
          </p:spPr>
        </p:pic>
        <p:sp>
          <p:nvSpPr>
            <p:cNvPr id="28" name="TextBox 27">
              <a:extLst>
                <a:ext uri="{FF2B5EF4-FFF2-40B4-BE49-F238E27FC236}">
                  <a16:creationId xmlns:a16="http://schemas.microsoft.com/office/drawing/2014/main" id="{924172E1-AB63-D84F-8BAD-519E6F99708D}"/>
                </a:ext>
              </a:extLst>
            </p:cNvPr>
            <p:cNvSpPr txBox="1"/>
            <p:nvPr/>
          </p:nvSpPr>
          <p:spPr>
            <a:xfrm>
              <a:off x="2558503" y="3879937"/>
              <a:ext cx="914400" cy="307777"/>
            </a:xfrm>
            <a:prstGeom prst="rect">
              <a:avLst/>
            </a:prstGeom>
            <a:noFill/>
          </p:spPr>
          <p:txBody>
            <a:bodyPr wrap="square" rtlCol="0">
              <a:spAutoFit/>
            </a:bodyPr>
            <a:lstStyle/>
            <a:p>
              <a:r>
                <a:rPr lang="en-US" sz="1400" i="1" dirty="0"/>
                <a:t>.TTL</a:t>
              </a:r>
            </a:p>
          </p:txBody>
        </p:sp>
      </p:grpSp>
      <p:sp>
        <p:nvSpPr>
          <p:cNvPr id="30" name="Double Brace 29">
            <a:extLst>
              <a:ext uri="{FF2B5EF4-FFF2-40B4-BE49-F238E27FC236}">
                <a16:creationId xmlns:a16="http://schemas.microsoft.com/office/drawing/2014/main" id="{EA3D997A-7308-046F-44E2-3400AA3D8A4B}"/>
              </a:ext>
            </a:extLst>
          </p:cNvPr>
          <p:cNvSpPr/>
          <p:nvPr/>
        </p:nvSpPr>
        <p:spPr>
          <a:xfrm>
            <a:off x="6970543" y="4053782"/>
            <a:ext cx="1808535" cy="994982"/>
          </a:xfrm>
          <a:prstGeom prst="bracePair">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5E7FCB32-053E-0B5A-672F-E1207620CE4E}"/>
              </a:ext>
            </a:extLst>
          </p:cNvPr>
          <p:cNvSpPr/>
          <p:nvPr/>
        </p:nvSpPr>
        <p:spPr>
          <a:xfrm>
            <a:off x="3111908" y="1216469"/>
            <a:ext cx="2329285" cy="1308806"/>
          </a:xfrm>
          <a:prstGeom prst="roundRect">
            <a:avLst>
              <a:gd name="adj" fmla="val 717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D5E933B-7827-3268-7597-E6400B55EE26}"/>
              </a:ext>
            </a:extLst>
          </p:cNvPr>
          <p:cNvSpPr txBox="1"/>
          <p:nvPr/>
        </p:nvSpPr>
        <p:spPr>
          <a:xfrm>
            <a:off x="3216630" y="1280978"/>
            <a:ext cx="2224563" cy="1200329"/>
          </a:xfrm>
          <a:prstGeom prst="rect">
            <a:avLst/>
          </a:prstGeom>
          <a:noFill/>
        </p:spPr>
        <p:txBody>
          <a:bodyPr wrap="square" rtlCol="0">
            <a:spAutoFit/>
          </a:bodyPr>
          <a:lstStyle/>
          <a:p>
            <a:r>
              <a:rPr lang="en-US" sz="1200" dirty="0">
                <a:latin typeface="Century Gothic" panose="020B0502020202020204" pitchFamily="34" charset="0"/>
              </a:rPr>
              <a:t>Example:</a:t>
            </a:r>
          </a:p>
          <a:p>
            <a:pPr marL="171450" indent="-171450">
              <a:buFont typeface="Arial" panose="020B0604020202020204" pitchFamily="34" charset="0"/>
              <a:buChar char="•"/>
            </a:pPr>
            <a:r>
              <a:rPr lang="en-US" sz="1200" dirty="0">
                <a:latin typeface="Century Gothic" panose="020B0502020202020204" pitchFamily="34" charset="0"/>
              </a:rPr>
              <a:t>Duplicates</a:t>
            </a:r>
          </a:p>
          <a:p>
            <a:pPr marL="171450" indent="-171450">
              <a:buFont typeface="Arial" panose="020B0604020202020204" pitchFamily="34" charset="0"/>
              <a:buChar char="•"/>
            </a:pPr>
            <a:r>
              <a:rPr lang="en-US" sz="1200" dirty="0">
                <a:latin typeface="Century Gothic" panose="020B0502020202020204" pitchFamily="34" charset="0"/>
              </a:rPr>
              <a:t>Incomplete components</a:t>
            </a:r>
          </a:p>
          <a:p>
            <a:pPr marL="171450" indent="-171450">
              <a:buFont typeface="Arial" panose="020B0604020202020204" pitchFamily="34" charset="0"/>
              <a:buChar char="•"/>
            </a:pPr>
            <a:r>
              <a:rPr lang="en-US" sz="1200" dirty="0">
                <a:latin typeface="Century Gothic" panose="020B0502020202020204" pitchFamily="34" charset="0"/>
              </a:rPr>
              <a:t>No BRICK equivalent</a:t>
            </a:r>
          </a:p>
          <a:p>
            <a:pPr marL="171450" indent="-171450">
              <a:buFont typeface="Arial" panose="020B0604020202020204" pitchFamily="34" charset="0"/>
              <a:buChar char="•"/>
            </a:pPr>
            <a:r>
              <a:rPr lang="en-US" sz="1200" dirty="0">
                <a:latin typeface="Century Gothic" panose="020B0502020202020204" pitchFamily="34" charset="0"/>
              </a:rPr>
              <a:t>EP-specific components (e.g., </a:t>
            </a:r>
            <a:r>
              <a:rPr lang="en-US" sz="1200" dirty="0" err="1">
                <a:latin typeface="Century Gothic" panose="020B0502020202020204" pitchFamily="34" charset="0"/>
              </a:rPr>
              <a:t>nodelists</a:t>
            </a:r>
            <a:r>
              <a:rPr lang="en-US" sz="1200" dirty="0">
                <a:latin typeface="Century Gothic" panose="020B0502020202020204" pitchFamily="34" charset="0"/>
              </a:rPr>
              <a:t>)</a:t>
            </a:r>
          </a:p>
        </p:txBody>
      </p:sp>
      <p:cxnSp>
        <p:nvCxnSpPr>
          <p:cNvPr id="39" name="Straight Arrow Connector 38">
            <a:extLst>
              <a:ext uri="{FF2B5EF4-FFF2-40B4-BE49-F238E27FC236}">
                <a16:creationId xmlns:a16="http://schemas.microsoft.com/office/drawing/2014/main" id="{298C9159-3A80-48DF-5DCC-502455165FF2}"/>
              </a:ext>
            </a:extLst>
          </p:cNvPr>
          <p:cNvCxnSpPr>
            <a:cxnSpLocks/>
            <a:stCxn id="36" idx="2"/>
          </p:cNvCxnSpPr>
          <p:nvPr/>
        </p:nvCxnSpPr>
        <p:spPr>
          <a:xfrm flipH="1">
            <a:off x="4276550" y="2525275"/>
            <a:ext cx="1" cy="11211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B03FB19-8899-C81F-9314-50F385E33781}"/>
              </a:ext>
            </a:extLst>
          </p:cNvPr>
          <p:cNvSpPr txBox="1"/>
          <p:nvPr/>
        </p:nvSpPr>
        <p:spPr>
          <a:xfrm>
            <a:off x="5655502" y="4622411"/>
            <a:ext cx="1315041" cy="276999"/>
          </a:xfrm>
          <a:prstGeom prst="rect">
            <a:avLst/>
          </a:prstGeom>
          <a:noFill/>
        </p:spPr>
        <p:txBody>
          <a:bodyPr wrap="square" rtlCol="0">
            <a:spAutoFit/>
          </a:bodyPr>
          <a:lstStyle/>
          <a:p>
            <a:r>
              <a:rPr lang="en-US" sz="1200" i="1" dirty="0">
                <a:latin typeface="Century Gothic" panose="020B0502020202020204" pitchFamily="34" charset="0"/>
              </a:rPr>
              <a:t>7. Build graph</a:t>
            </a:r>
          </a:p>
        </p:txBody>
      </p:sp>
      <p:sp>
        <p:nvSpPr>
          <p:cNvPr id="45" name="TextBox 44">
            <a:extLst>
              <a:ext uri="{FF2B5EF4-FFF2-40B4-BE49-F238E27FC236}">
                <a16:creationId xmlns:a16="http://schemas.microsoft.com/office/drawing/2014/main" id="{41EDD938-446C-80A7-7F97-F4208B418E3E}"/>
              </a:ext>
            </a:extLst>
          </p:cNvPr>
          <p:cNvSpPr txBox="1"/>
          <p:nvPr/>
        </p:nvSpPr>
        <p:spPr>
          <a:xfrm>
            <a:off x="7220002" y="4134364"/>
            <a:ext cx="1362077" cy="830997"/>
          </a:xfrm>
          <a:prstGeom prst="rect">
            <a:avLst/>
          </a:prstGeom>
          <a:noFill/>
        </p:spPr>
        <p:txBody>
          <a:bodyPr wrap="square" rtlCol="0">
            <a:spAutoFit/>
          </a:bodyPr>
          <a:lstStyle/>
          <a:p>
            <a:r>
              <a:rPr lang="en-US" sz="1200" i="1" dirty="0">
                <a:latin typeface="Century Gothic" panose="020B0502020202020204" pitchFamily="34" charset="0"/>
              </a:rPr>
              <a:t>Bob a </a:t>
            </a:r>
            <a:r>
              <a:rPr lang="en-US" sz="1200" i="1" dirty="0" err="1">
                <a:latin typeface="Century Gothic" panose="020B0502020202020204" pitchFamily="34" charset="0"/>
              </a:rPr>
              <a:t>BRICK:example</a:t>
            </a:r>
            <a:r>
              <a:rPr lang="en-US" sz="1200" i="1" dirty="0">
                <a:latin typeface="Century Gothic" panose="020B0502020202020204" pitchFamily="34" charset="0"/>
              </a:rPr>
              <a:t> </a:t>
            </a:r>
            <a:r>
              <a:rPr lang="en-US" sz="1200" i="1" dirty="0" err="1">
                <a:latin typeface="Century Gothic" panose="020B0502020202020204" pitchFamily="34" charset="0"/>
              </a:rPr>
              <a:t>hasFullName</a:t>
            </a:r>
            <a:r>
              <a:rPr lang="en-US" sz="1200" i="1" dirty="0">
                <a:latin typeface="Century Gothic" panose="020B0502020202020204" pitchFamily="34" charset="0"/>
              </a:rPr>
              <a:t> Robert </a:t>
            </a:r>
          </a:p>
        </p:txBody>
      </p:sp>
      <p:cxnSp>
        <p:nvCxnSpPr>
          <p:cNvPr id="46" name="Straight Arrow Connector 45">
            <a:extLst>
              <a:ext uri="{FF2B5EF4-FFF2-40B4-BE49-F238E27FC236}">
                <a16:creationId xmlns:a16="http://schemas.microsoft.com/office/drawing/2014/main" id="{4A54B2CA-51D1-58FB-8B18-68F48E2F4A32}"/>
              </a:ext>
            </a:extLst>
          </p:cNvPr>
          <p:cNvCxnSpPr>
            <a:cxnSpLocks/>
            <a:endCxn id="28" idx="2"/>
          </p:cNvCxnSpPr>
          <p:nvPr/>
        </p:nvCxnSpPr>
        <p:spPr>
          <a:xfrm flipV="1">
            <a:off x="7782027" y="2525275"/>
            <a:ext cx="0" cy="11968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64DE97D-2DF8-F371-1E93-8910EEF4E702}"/>
              </a:ext>
            </a:extLst>
          </p:cNvPr>
          <p:cNvSpPr txBox="1"/>
          <p:nvPr/>
        </p:nvSpPr>
        <p:spPr>
          <a:xfrm>
            <a:off x="112529" y="1525946"/>
            <a:ext cx="1315041" cy="276999"/>
          </a:xfrm>
          <a:prstGeom prst="rect">
            <a:avLst/>
          </a:prstGeom>
          <a:noFill/>
        </p:spPr>
        <p:txBody>
          <a:bodyPr wrap="square" rtlCol="0">
            <a:spAutoFit/>
          </a:bodyPr>
          <a:lstStyle/>
          <a:p>
            <a:r>
              <a:rPr lang="en-US" sz="1200" i="1" dirty="0">
                <a:latin typeface="Century Gothic" panose="020B0502020202020204" pitchFamily="34" charset="0"/>
              </a:rPr>
              <a:t>From step 4…</a:t>
            </a:r>
          </a:p>
        </p:txBody>
      </p:sp>
      <p:sp>
        <p:nvSpPr>
          <p:cNvPr id="3" name="TextBox 2">
            <a:extLst>
              <a:ext uri="{FF2B5EF4-FFF2-40B4-BE49-F238E27FC236}">
                <a16:creationId xmlns:a16="http://schemas.microsoft.com/office/drawing/2014/main" id="{F71AC26F-08BC-2BD3-17E7-1FB6C91AEDA7}"/>
              </a:ext>
            </a:extLst>
          </p:cNvPr>
          <p:cNvSpPr txBox="1"/>
          <p:nvPr/>
        </p:nvSpPr>
        <p:spPr>
          <a:xfrm>
            <a:off x="0" y="441257"/>
            <a:ext cx="4108537" cy="369332"/>
          </a:xfrm>
          <a:prstGeom prst="rect">
            <a:avLst/>
          </a:prstGeom>
          <a:noFill/>
        </p:spPr>
        <p:txBody>
          <a:bodyPr wrap="square" rtlCol="0">
            <a:spAutoFit/>
          </a:bodyPr>
          <a:lstStyle/>
          <a:p>
            <a:r>
              <a:rPr lang="en-US" b="1" dirty="0">
                <a:latin typeface="Century Gothic" panose="020B0502020202020204" pitchFamily="34" charset="0"/>
              </a:rPr>
              <a:t>Cont’d</a:t>
            </a:r>
          </a:p>
        </p:txBody>
      </p:sp>
      <p:sp>
        <p:nvSpPr>
          <p:cNvPr id="13" name="TextBox 12">
            <a:extLst>
              <a:ext uri="{FF2B5EF4-FFF2-40B4-BE49-F238E27FC236}">
                <a16:creationId xmlns:a16="http://schemas.microsoft.com/office/drawing/2014/main" id="{212C6116-124D-0DD5-729D-9853D8094179}"/>
              </a:ext>
            </a:extLst>
          </p:cNvPr>
          <p:cNvSpPr txBox="1"/>
          <p:nvPr/>
        </p:nvSpPr>
        <p:spPr>
          <a:xfrm>
            <a:off x="4379614" y="2815390"/>
            <a:ext cx="1275888" cy="830997"/>
          </a:xfrm>
          <a:prstGeom prst="rect">
            <a:avLst/>
          </a:prstGeom>
          <a:noFill/>
        </p:spPr>
        <p:txBody>
          <a:bodyPr wrap="square" rtlCol="0">
            <a:spAutoFit/>
          </a:bodyPr>
          <a:lstStyle/>
          <a:p>
            <a:r>
              <a:rPr lang="en-US" sz="1200" i="1" dirty="0">
                <a:latin typeface="Century Gothic" panose="020B0502020202020204" pitchFamily="34" charset="0"/>
              </a:rPr>
              <a:t>6. Find hierarchy between components</a:t>
            </a:r>
          </a:p>
        </p:txBody>
      </p:sp>
      <p:sp>
        <p:nvSpPr>
          <p:cNvPr id="18" name="Rounded Rectangle 17">
            <a:extLst>
              <a:ext uri="{FF2B5EF4-FFF2-40B4-BE49-F238E27FC236}">
                <a16:creationId xmlns:a16="http://schemas.microsoft.com/office/drawing/2014/main" id="{E7F18B02-D72A-B435-DF10-FCB2F6BCD414}"/>
              </a:ext>
            </a:extLst>
          </p:cNvPr>
          <p:cNvSpPr/>
          <p:nvPr/>
        </p:nvSpPr>
        <p:spPr>
          <a:xfrm>
            <a:off x="3062614" y="3696053"/>
            <a:ext cx="2329285" cy="1595772"/>
          </a:xfrm>
          <a:prstGeom prst="roundRect">
            <a:avLst>
              <a:gd name="adj" fmla="val 717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207EA66-9546-38B0-9451-3E07BCD47784}"/>
              </a:ext>
            </a:extLst>
          </p:cNvPr>
          <p:cNvSpPr txBox="1"/>
          <p:nvPr/>
        </p:nvSpPr>
        <p:spPr>
          <a:xfrm>
            <a:off x="3167336" y="3722165"/>
            <a:ext cx="2224563" cy="1569660"/>
          </a:xfrm>
          <a:prstGeom prst="rect">
            <a:avLst/>
          </a:prstGeom>
          <a:noFill/>
        </p:spPr>
        <p:txBody>
          <a:bodyPr wrap="square" rtlCol="0">
            <a:spAutoFit/>
          </a:bodyPr>
          <a:lstStyle/>
          <a:p>
            <a:r>
              <a:rPr lang="en-US" sz="1200" dirty="0">
                <a:latin typeface="Century Gothic" panose="020B0502020202020204" pitchFamily="34" charset="0"/>
              </a:rPr>
              <a:t>Identify:</a:t>
            </a:r>
          </a:p>
          <a:p>
            <a:pPr marL="171450" indent="-171450">
              <a:buFontTx/>
              <a:buChar char="-"/>
            </a:pPr>
            <a:r>
              <a:rPr lang="en-US" sz="1200" dirty="0">
                <a:latin typeface="Century Gothic" panose="020B0502020202020204" pitchFamily="34" charset="0"/>
              </a:rPr>
              <a:t>Predicates</a:t>
            </a:r>
          </a:p>
          <a:p>
            <a:pPr marL="171450" indent="-171450">
              <a:buFontTx/>
              <a:buChar char="-"/>
            </a:pPr>
            <a:r>
              <a:rPr lang="en-US" sz="1200" dirty="0">
                <a:latin typeface="Century Gothic" panose="020B0502020202020204" pitchFamily="34" charset="0"/>
              </a:rPr>
              <a:t>Properties</a:t>
            </a:r>
          </a:p>
          <a:p>
            <a:pPr marL="171450" indent="-171450">
              <a:buFontTx/>
              <a:buChar char="-"/>
            </a:pPr>
            <a:r>
              <a:rPr lang="en-US" sz="1200" dirty="0">
                <a:latin typeface="Century Gothic" panose="020B0502020202020204" pitchFamily="34" charset="0"/>
              </a:rPr>
              <a:t>Parent/Child groups</a:t>
            </a:r>
          </a:p>
          <a:p>
            <a:pPr marL="171450" indent="-171450">
              <a:buFontTx/>
              <a:buChar char="-"/>
            </a:pPr>
            <a:endParaRPr lang="en-US" sz="1200" dirty="0">
              <a:latin typeface="Century Gothic" panose="020B0502020202020204" pitchFamily="34" charset="0"/>
            </a:endParaRPr>
          </a:p>
          <a:p>
            <a:r>
              <a:rPr lang="en-US" sz="1200" dirty="0">
                <a:latin typeface="Century Gothic" panose="020B0502020202020204" pitchFamily="34" charset="0"/>
              </a:rPr>
              <a:t>Infer:</a:t>
            </a:r>
          </a:p>
          <a:p>
            <a:pPr marL="171450" indent="-171450">
              <a:buFontTx/>
              <a:buChar char="-"/>
            </a:pPr>
            <a:r>
              <a:rPr lang="en-US" sz="1200" dirty="0">
                <a:latin typeface="Century Gothic" panose="020B0502020202020204" pitchFamily="34" charset="0"/>
              </a:rPr>
              <a:t>Global hierarchy</a:t>
            </a:r>
          </a:p>
          <a:p>
            <a:pPr marL="171450" indent="-171450">
              <a:buFontTx/>
              <a:buChar char="-"/>
            </a:pPr>
            <a:r>
              <a:rPr lang="en-US" sz="1200" dirty="0">
                <a:latin typeface="Century Gothic" panose="020B0502020202020204" pitchFamily="34" charset="0"/>
              </a:rPr>
              <a:t>Root element</a:t>
            </a:r>
          </a:p>
        </p:txBody>
      </p:sp>
      <p:cxnSp>
        <p:nvCxnSpPr>
          <p:cNvPr id="25" name="Straight Arrow Connector 24">
            <a:extLst>
              <a:ext uri="{FF2B5EF4-FFF2-40B4-BE49-F238E27FC236}">
                <a16:creationId xmlns:a16="http://schemas.microsoft.com/office/drawing/2014/main" id="{EA874401-53D6-3C68-8921-5CE2B885A47E}"/>
              </a:ext>
            </a:extLst>
          </p:cNvPr>
          <p:cNvCxnSpPr>
            <a:cxnSpLocks/>
            <a:stCxn id="19" idx="3"/>
          </p:cNvCxnSpPr>
          <p:nvPr/>
        </p:nvCxnSpPr>
        <p:spPr>
          <a:xfrm>
            <a:off x="5391899" y="4506995"/>
            <a:ext cx="14911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51F3345-DD03-A399-C499-667D8696C972}"/>
              </a:ext>
            </a:extLst>
          </p:cNvPr>
          <p:cNvSpPr txBox="1"/>
          <p:nvPr/>
        </p:nvSpPr>
        <p:spPr>
          <a:xfrm>
            <a:off x="5862182" y="4172288"/>
            <a:ext cx="626301" cy="276999"/>
          </a:xfrm>
          <a:prstGeom prst="rect">
            <a:avLst/>
          </a:prstGeom>
          <a:noFill/>
        </p:spPr>
        <p:txBody>
          <a:bodyPr wrap="square" rtlCol="0">
            <a:spAutoFit/>
          </a:bodyPr>
          <a:lstStyle/>
          <a:p>
            <a:r>
              <a:rPr lang="en-US" sz="1200" b="1" dirty="0" err="1">
                <a:latin typeface="Century Gothic" panose="020B0502020202020204" pitchFamily="34" charset="0"/>
              </a:rPr>
              <a:t>rdflib</a:t>
            </a:r>
            <a:endParaRPr lang="en-US" sz="1200" b="1" dirty="0">
              <a:latin typeface="Century Gothic" panose="020B0502020202020204" pitchFamily="34" charset="0"/>
            </a:endParaRPr>
          </a:p>
        </p:txBody>
      </p:sp>
      <p:sp>
        <p:nvSpPr>
          <p:cNvPr id="47" name="TextBox 46">
            <a:extLst>
              <a:ext uri="{FF2B5EF4-FFF2-40B4-BE49-F238E27FC236}">
                <a16:creationId xmlns:a16="http://schemas.microsoft.com/office/drawing/2014/main" id="{9F20C9F8-2783-0789-8E87-4E9D8CE733A6}"/>
              </a:ext>
            </a:extLst>
          </p:cNvPr>
          <p:cNvSpPr txBox="1"/>
          <p:nvPr/>
        </p:nvSpPr>
        <p:spPr>
          <a:xfrm>
            <a:off x="7996336" y="2947331"/>
            <a:ext cx="1315041" cy="276999"/>
          </a:xfrm>
          <a:prstGeom prst="rect">
            <a:avLst/>
          </a:prstGeom>
          <a:noFill/>
        </p:spPr>
        <p:txBody>
          <a:bodyPr wrap="square" rtlCol="0">
            <a:spAutoFit/>
          </a:bodyPr>
          <a:lstStyle/>
          <a:p>
            <a:r>
              <a:rPr lang="en-US" sz="1200" i="1" dirty="0">
                <a:latin typeface="Century Gothic" panose="020B0502020202020204" pitchFamily="34" charset="0"/>
              </a:rPr>
              <a:t>8. Serialize</a:t>
            </a:r>
          </a:p>
        </p:txBody>
      </p:sp>
    </p:spTree>
    <p:extLst>
      <p:ext uri="{BB962C8B-B14F-4D97-AF65-F5344CB8AC3E}">
        <p14:creationId xmlns:p14="http://schemas.microsoft.com/office/powerpoint/2010/main" val="357045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BCB175-1849-54F6-FA40-15DEDD7A30A3}"/>
              </a:ext>
            </a:extLst>
          </p:cNvPr>
          <p:cNvPicPr>
            <a:picLocks noChangeAspect="1"/>
          </p:cNvPicPr>
          <p:nvPr/>
        </p:nvPicPr>
        <p:blipFill>
          <a:blip r:embed="rId2"/>
          <a:stretch>
            <a:fillRect/>
          </a:stretch>
        </p:blipFill>
        <p:spPr>
          <a:xfrm>
            <a:off x="222337" y="3367998"/>
            <a:ext cx="7772400" cy="3403822"/>
          </a:xfrm>
          <a:prstGeom prst="rect">
            <a:avLst/>
          </a:prstGeom>
        </p:spPr>
      </p:pic>
      <p:sp>
        <p:nvSpPr>
          <p:cNvPr id="5" name="Rectangle 4">
            <a:extLst>
              <a:ext uri="{FF2B5EF4-FFF2-40B4-BE49-F238E27FC236}">
                <a16:creationId xmlns:a16="http://schemas.microsoft.com/office/drawing/2014/main" id="{2DF74031-B994-F03D-34C4-D37C243148EE}"/>
              </a:ext>
            </a:extLst>
          </p:cNvPr>
          <p:cNvSpPr/>
          <p:nvPr/>
        </p:nvSpPr>
        <p:spPr>
          <a:xfrm>
            <a:off x="0" y="0"/>
            <a:ext cx="4196219" cy="43841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F39BCFF-4292-31D9-F88B-BF7CD0082E7D}"/>
              </a:ext>
            </a:extLst>
          </p:cNvPr>
          <p:cNvSpPr txBox="1"/>
          <p:nvPr/>
        </p:nvSpPr>
        <p:spPr>
          <a:xfrm>
            <a:off x="0" y="52"/>
            <a:ext cx="4108537" cy="369332"/>
          </a:xfrm>
          <a:prstGeom prst="rect">
            <a:avLst/>
          </a:prstGeom>
          <a:noFill/>
        </p:spPr>
        <p:txBody>
          <a:bodyPr wrap="square" rtlCol="0">
            <a:spAutoFit/>
          </a:bodyPr>
          <a:lstStyle/>
          <a:p>
            <a:r>
              <a:rPr lang="en-US" b="1" dirty="0">
                <a:latin typeface="Century Gothic" panose="020B0502020202020204" pitchFamily="34" charset="0"/>
              </a:rPr>
              <a:t>Appendix: </a:t>
            </a:r>
            <a:r>
              <a:rPr lang="en-US" b="1" dirty="0" err="1">
                <a:latin typeface="Century Gothic" panose="020B0502020202020204" pitchFamily="34" charset="0"/>
              </a:rPr>
              <a:t>map.json</a:t>
            </a:r>
            <a:endParaRPr lang="en-US" b="1" dirty="0">
              <a:latin typeface="Century Gothic" panose="020B0502020202020204" pitchFamily="34" charset="0"/>
            </a:endParaRPr>
          </a:p>
        </p:txBody>
      </p:sp>
      <p:sp>
        <p:nvSpPr>
          <p:cNvPr id="7" name="Content Placeholder 2">
            <a:extLst>
              <a:ext uri="{FF2B5EF4-FFF2-40B4-BE49-F238E27FC236}">
                <a16:creationId xmlns:a16="http://schemas.microsoft.com/office/drawing/2014/main" id="{3CACA57C-8DE1-D673-9D0E-D03BB5EAA7E0}"/>
              </a:ext>
            </a:extLst>
          </p:cNvPr>
          <p:cNvSpPr>
            <a:spLocks noGrp="1"/>
          </p:cNvSpPr>
          <p:nvPr>
            <p:ph idx="1"/>
          </p:nvPr>
        </p:nvSpPr>
        <p:spPr>
          <a:xfrm>
            <a:off x="222338" y="551145"/>
            <a:ext cx="11514550" cy="2747825"/>
          </a:xfrm>
        </p:spPr>
        <p:txBody>
          <a:bodyPr>
            <a:normAutofit fontScale="92500" lnSpcReduction="10000"/>
          </a:bodyPr>
          <a:lstStyle/>
          <a:p>
            <a:pPr marL="0" indent="0">
              <a:buNone/>
            </a:pPr>
            <a:r>
              <a:rPr lang="en-US" sz="1600" dirty="0"/>
              <a:t>The instructions on how to parse a specific EnergyPlus component are recorded in the </a:t>
            </a:r>
            <a:r>
              <a:rPr lang="en-US" sz="1600" b="1" dirty="0" err="1"/>
              <a:t>dictmap.json</a:t>
            </a:r>
            <a:r>
              <a:rPr lang="en-US" sz="1600" dirty="0"/>
              <a:t> file. Each entry represents an EnergyPlus component type. In the screenshot below, the type of the two entries would be </a:t>
            </a:r>
            <a:r>
              <a:rPr lang="en-US" sz="1600" b="1" i="1" dirty="0" err="1"/>
              <a:t>ZoneHVAC:EvaporativeCoolerUnit</a:t>
            </a:r>
            <a:r>
              <a:rPr lang="en-US" sz="1600" b="1" i="1" dirty="0"/>
              <a:t> </a:t>
            </a:r>
            <a:r>
              <a:rPr lang="en-US" sz="1600" dirty="0"/>
              <a:t>and </a:t>
            </a:r>
            <a:r>
              <a:rPr lang="en-US" sz="1600" b="1" i="1" dirty="0" err="1"/>
              <a:t>ZoneHVAC:OutdoorAirUnit</a:t>
            </a:r>
            <a:r>
              <a:rPr lang="en-US" sz="1600" dirty="0"/>
              <a:t>.</a:t>
            </a:r>
          </a:p>
          <a:p>
            <a:pPr marL="0" indent="0">
              <a:buNone/>
            </a:pPr>
            <a:r>
              <a:rPr lang="en-US" sz="1600" dirty="0"/>
              <a:t>For each EnergyPlus component type, an entry in this JSON file defines a set of properties and custom methods. Properties are used when possible to enrich the BRICK model. Custom methods tell the parser how to treat the fields that describe that component in the IDF. Different components may have different field names to define the same object, so this custom mapping is necessary.</a:t>
            </a:r>
          </a:p>
          <a:p>
            <a:pPr marL="0" indent="0">
              <a:buNone/>
            </a:pPr>
            <a:r>
              <a:rPr lang="en-US" sz="1600" dirty="0"/>
              <a:t>In the screenshot from the </a:t>
            </a:r>
            <a:r>
              <a:rPr lang="en-US" sz="1600" dirty="0" err="1"/>
              <a:t>dictmap.json</a:t>
            </a:r>
            <a:r>
              <a:rPr lang="en-US" sz="1600" dirty="0"/>
              <a:t> file below, the first entry, an evaporative heat exchanger, includes several custom methods. First, one method retrieves references to other components: this specific component represents a system that contains a supply air fan and two evaporative coolers. Then, two other methods retrieve the name of the inlet and outlet nodes in this component. The second entry has another custom method which adds a BRICK predicate to that element, inferred from an IDF field named “</a:t>
            </a:r>
            <a:r>
              <a:rPr lang="en-US" sz="1600" dirty="0" err="1"/>
              <a:t>zone_name</a:t>
            </a:r>
            <a:r>
              <a:rPr lang="en-US" sz="1600" dirty="0"/>
              <a:t>”.</a:t>
            </a:r>
          </a:p>
          <a:p>
            <a:pPr marL="0" indent="0">
              <a:buNone/>
            </a:pPr>
            <a:r>
              <a:rPr lang="en-US" sz="1600" dirty="0"/>
              <a:t>The custom methods have been written in the </a:t>
            </a:r>
            <a:r>
              <a:rPr lang="en-US" sz="1600" dirty="0" err="1"/>
              <a:t>EPComponent</a:t>
            </a:r>
            <a:r>
              <a:rPr lang="en-US" sz="1600" dirty="0"/>
              <a:t> class. Adding a method to that class makes it available for all the EP component types in the </a:t>
            </a:r>
            <a:r>
              <a:rPr lang="en-US" sz="1600" dirty="0" err="1"/>
              <a:t>dictmap.json</a:t>
            </a:r>
            <a:r>
              <a:rPr lang="en-US" sz="1600" dirty="0"/>
              <a:t> file.</a:t>
            </a:r>
          </a:p>
        </p:txBody>
      </p:sp>
    </p:spTree>
    <p:extLst>
      <p:ext uri="{BB962C8B-B14F-4D97-AF65-F5344CB8AC3E}">
        <p14:creationId xmlns:p14="http://schemas.microsoft.com/office/powerpoint/2010/main" val="520946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720</Words>
  <Application>Microsoft Macintosh PowerPoint</Application>
  <PresentationFormat>Widescreen</PresentationFormat>
  <Paragraphs>85</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Century Gothic</vt:lpstr>
      <vt:lpstr>Office Theme</vt:lpstr>
      <vt:lpstr>EP to BRICK to Alfalfa workflows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Marzullo, Thibault</dc:creator>
  <cp:lastModifiedBy>Marzullo, Thibault</cp:lastModifiedBy>
  <cp:revision>4</cp:revision>
  <dcterms:created xsi:type="dcterms:W3CDTF">2022-12-06T18:10:20Z</dcterms:created>
  <dcterms:modified xsi:type="dcterms:W3CDTF">2022-12-06T20:02:57Z</dcterms:modified>
</cp:coreProperties>
</file>