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71" r:id="rId8"/>
    <p:sldId id="269" r:id="rId9"/>
    <p:sldId id="270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r>
              <a:rPr lang="en-US" baseline="0" dirty="0" smtClean="0"/>
              <a:t> – Important data inputs</a:t>
            </a:r>
          </a:p>
          <a:p>
            <a:r>
              <a:rPr lang="en-US" baseline="0" dirty="0" smtClean="0"/>
              <a:t>Orange – Less important inputs</a:t>
            </a:r>
          </a:p>
          <a:p>
            <a:r>
              <a:rPr lang="en-US" baseline="0" dirty="0" smtClean="0"/>
              <a:t>Red – Highlighted weaknesses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0" dirty="0" smtClean="0"/>
              <a:t> regions: </a:t>
            </a:r>
          </a:p>
          <a:p>
            <a:r>
              <a:rPr lang="en-US" baseline="0" dirty="0" smtClean="0"/>
              <a:t>- The model us modular so the model can be modified to more or fewer region.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19 regions is the highest resolution spatial data that we use.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Commodity Crops: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-While the items circled use land, they are not major drivers of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-They are included mostly for accounting purposes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Animal Commodities: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-Inputs for these meat products are not largely dissimilar so these could theoretically be merged.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Land Classes: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-Relative to other land classes, abandoned land  is small in quantity. This category functions more as a leakage category for cropland.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-Cropland is a general category and then a category divided out into the crop category classes.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FEAB-C2BB-4BC3-9834-5B9E7E7C8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 smtClean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68253A-36DD-478E-96DF-0889FC851481}" type="datetimeFigureOut">
              <a:rPr lang="en-US" smtClean="0"/>
              <a:t>5/7/2013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3200" y="1143000"/>
            <a:ext cx="6248400" cy="1219200"/>
          </a:xfrm>
        </p:spPr>
        <p:txBody>
          <a:bodyPr anchor="b"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BioLUC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Ethan Warner</a:t>
            </a:r>
          </a:p>
          <a:p>
            <a:r>
              <a:rPr lang="en-US" dirty="0" smtClean="0"/>
              <a:t>Biofuels Land Use Change Modeling Workshop</a:t>
            </a:r>
          </a:p>
          <a:p>
            <a:r>
              <a:rPr lang="en-US" dirty="0" smtClean="0"/>
              <a:t>Oak </a:t>
            </a:r>
            <a:r>
              <a:rPr lang="en-US" dirty="0"/>
              <a:t>Ridge National Laboratory</a:t>
            </a:r>
          </a:p>
          <a:p>
            <a:r>
              <a:rPr lang="en-US" dirty="0"/>
              <a:t>May 7</a:t>
            </a:r>
            <a:r>
              <a:rPr lang="en-US" baseline="30000" dirty="0"/>
              <a:t>th</a:t>
            </a:r>
            <a:r>
              <a:rPr lang="en-US" dirty="0"/>
              <a:t>,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BioLUC and GTAP Data Comparison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9074"/>
            <a:ext cx="9144000" cy="403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97864" y="3581400"/>
            <a:ext cx="794613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7864" y="1828800"/>
            <a:ext cx="794613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7864" y="2286000"/>
            <a:ext cx="794613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7864" y="4648200"/>
            <a:ext cx="794613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7864" y="4114800"/>
            <a:ext cx="794613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154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BioLUC</a:t>
            </a:r>
            <a:r>
              <a:rPr lang="en-US" b="1" dirty="0"/>
              <a:t> and GTAP Data </a:t>
            </a:r>
            <a:r>
              <a:rPr lang="en-US" b="1" dirty="0" smtClean="0"/>
              <a:t>Comparison cont.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78652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22247" y="3581400"/>
            <a:ext cx="7842503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95600"/>
            <a:ext cx="7848599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Overview of BioLUC Data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Primary Data Sources</a:t>
            </a:r>
          </a:p>
          <a:p>
            <a:pPr lvl="1"/>
            <a:endParaRPr lang="en-US" dirty="0"/>
          </a:p>
          <a:p>
            <a:r>
              <a:rPr lang="en-US" dirty="0" smtClean="0"/>
              <a:t>Model and Data Resolution</a:t>
            </a:r>
          </a:p>
          <a:p>
            <a:endParaRPr lang="en-US" dirty="0" smtClean="0"/>
          </a:p>
          <a:p>
            <a:r>
              <a:rPr lang="en-US" dirty="0" smtClean="0"/>
              <a:t>Data Processing for Model Use</a:t>
            </a:r>
          </a:p>
          <a:p>
            <a:endParaRPr lang="en-US" dirty="0" smtClean="0"/>
          </a:p>
          <a:p>
            <a:r>
              <a:rPr lang="en-US" dirty="0" err="1" smtClean="0"/>
              <a:t>BioLUC</a:t>
            </a:r>
            <a:r>
              <a:rPr lang="en-US" dirty="0" smtClean="0"/>
              <a:t> and GTAP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" y="685800"/>
            <a:ext cx="837074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0" y="990600"/>
            <a:ext cx="8382000" cy="16764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0" y="5105400"/>
            <a:ext cx="8382000" cy="6096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0" y="2743200"/>
            <a:ext cx="5943600" cy="838200"/>
          </a:xfrm>
          <a:prstGeom prst="flowChartAlternateProcess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0" y="3581400"/>
            <a:ext cx="5943600" cy="761999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943600" y="2743201"/>
            <a:ext cx="2438400" cy="810984"/>
          </a:xfrm>
          <a:prstGeom prst="flowChartAlternateProcess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5943600" y="3581400"/>
            <a:ext cx="2438400" cy="761999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924800" y="4876800"/>
            <a:ext cx="1219200" cy="1143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High/Low Pop. 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924800" y="4038600"/>
            <a:ext cx="1219200" cy="1143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Food Demand Scenarios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75612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Data Sources Cont.</a:t>
            </a:r>
            <a:endParaRPr lang="en-US" b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365171"/>
            <a:ext cx="2227263" cy="1502229"/>
          </a:xfrm>
          <a:prstGeom prst="flowChartAlternateProcess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162800" y="5715000"/>
            <a:ext cx="1981200" cy="7620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GTAP and High Yield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162800" y="6248400"/>
            <a:ext cx="1981200" cy="685800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Climate Change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Scenario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0" y="1066800"/>
            <a:ext cx="5334000" cy="28194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0" y="4343400"/>
            <a:ext cx="5334000" cy="1524000"/>
          </a:xfrm>
          <a:prstGeom prst="flowChartAlternateProcess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5334000" y="2743200"/>
            <a:ext cx="2227262" cy="457200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5343451" y="2107721"/>
            <a:ext cx="2227262" cy="635479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5356391" y="1066800"/>
            <a:ext cx="2227262" cy="533400"/>
          </a:xfrm>
          <a:prstGeom prst="flowChartAlternateProcess">
            <a:avLst/>
          </a:prstGeom>
          <a:solidFill>
            <a:srgbClr val="FFFF0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>
            <a:off x="5333999" y="1600200"/>
            <a:ext cx="2249653" cy="485749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467600" y="1077686"/>
            <a:ext cx="1752600" cy="273231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Multiple Alternative Biofuel Demand Scenarios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334000" y="3200400"/>
            <a:ext cx="2249653" cy="685800"/>
          </a:xfrm>
          <a:prstGeom prst="flowChartAlternateProcess">
            <a:avLst/>
          </a:prstGeom>
          <a:solidFill>
            <a:srgbClr val="00B050">
              <a:alpha val="30000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6" grpId="0" animBg="1"/>
      <p:bldP spid="1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0587"/>
            <a:ext cx="8397976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BioLUC Model Input Resolution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043230" y="890587"/>
            <a:ext cx="2732470" cy="5662612"/>
            <a:chOff x="6043230" y="828674"/>
            <a:chExt cx="2732470" cy="5662612"/>
          </a:xfrm>
        </p:grpSpPr>
        <p:sp>
          <p:nvSpPr>
            <p:cNvPr id="11" name="Rectangle 10"/>
            <p:cNvSpPr/>
            <p:nvPr/>
          </p:nvSpPr>
          <p:spPr>
            <a:xfrm>
              <a:off x="6043230" y="6248399"/>
              <a:ext cx="2487134" cy="24288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8763000" y="2781300"/>
              <a:ext cx="12700" cy="35814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Bracket 7"/>
            <p:cNvSpPr/>
            <p:nvPr/>
          </p:nvSpPr>
          <p:spPr>
            <a:xfrm>
              <a:off x="8534400" y="828674"/>
              <a:ext cx="152400" cy="2524126"/>
            </a:xfrm>
            <a:prstGeom prst="rightBracket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70696" y="5524500"/>
            <a:ext cx="2463704" cy="2667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ight Bracket 57"/>
          <p:cNvSpPr/>
          <p:nvPr/>
        </p:nvSpPr>
        <p:spPr>
          <a:xfrm flipH="1">
            <a:off x="7281152" y="1682429"/>
            <a:ext cx="185752" cy="2813371"/>
          </a:xfrm>
          <a:prstGeom prst="rightBracke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/>
          <p:cNvSpPr/>
          <p:nvPr/>
        </p:nvSpPr>
        <p:spPr>
          <a:xfrm>
            <a:off x="1894112" y="3276599"/>
            <a:ext cx="152400" cy="1724800"/>
          </a:xfrm>
          <a:prstGeom prst="rightBracket">
            <a:avLst/>
          </a:prstGeom>
          <a:noFill/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/>
          <p:cNvSpPr/>
          <p:nvPr/>
        </p:nvSpPr>
        <p:spPr>
          <a:xfrm flipH="1">
            <a:off x="3471848" y="3265714"/>
            <a:ext cx="185752" cy="1735685"/>
          </a:xfrm>
          <a:prstGeom prst="rightBracket">
            <a:avLst/>
          </a:prstGeom>
          <a:noFill/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29" y="-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82477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	  Processing            Data Merging            Processing               BioLUC Input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467599" y="762000"/>
            <a:ext cx="1597184" cy="609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64258" y="761999"/>
            <a:ext cx="1822142" cy="4419601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1" y="761998"/>
            <a:ext cx="1828800" cy="6096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905000" y="6477000"/>
            <a:ext cx="5562599" cy="381000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0200" y="4595335"/>
            <a:ext cx="2057400" cy="5100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0" y="65532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Population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553200"/>
            <a:ext cx="182879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791200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Land abandonment rate</a:t>
            </a:r>
          </a:p>
          <a:p>
            <a:r>
              <a:rPr lang="en-US" sz="1000" dirty="0" smtClean="0"/>
              <a:t>Land in fallow</a:t>
            </a:r>
          </a:p>
          <a:p>
            <a:r>
              <a:rPr lang="en-US" sz="1000" dirty="0" smtClean="0"/>
              <a:t>Pastureland yield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5830669"/>
            <a:ext cx="15971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Land abandonment</a:t>
            </a:r>
          </a:p>
          <a:p>
            <a:pPr algn="ctr"/>
            <a:r>
              <a:rPr lang="en-US" sz="1200" dirty="0" smtClean="0"/>
              <a:t>Land in fallow</a:t>
            </a:r>
          </a:p>
          <a:p>
            <a:pPr algn="ctr"/>
            <a:r>
              <a:rPr lang="en-US" sz="1200" dirty="0" smtClean="0"/>
              <a:t>Pastureland yield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>
            <a:off x="1905000" y="5943600"/>
            <a:ext cx="5562599" cy="38100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Regional Proxies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2570202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Biomass </a:t>
            </a:r>
            <a:r>
              <a:rPr lang="en-US" sz="1000" dirty="0"/>
              <a:t>conversion yields</a:t>
            </a:r>
          </a:p>
          <a:p>
            <a:r>
              <a:rPr lang="en-US" sz="1000" dirty="0" smtClean="0"/>
              <a:t>Allocation factors</a:t>
            </a:r>
          </a:p>
          <a:p>
            <a:r>
              <a:rPr lang="en-US" sz="1000" dirty="0"/>
              <a:t>Projected fossil fuel </a:t>
            </a:r>
            <a:r>
              <a:rPr lang="en-US" sz="1000" dirty="0" smtClean="0"/>
              <a:t>use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3733800"/>
            <a:ext cx="1828801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</a:t>
            </a:r>
            <a:r>
              <a:rPr lang="en-US" sz="1000" dirty="0"/>
              <a:t>Crop, pasture and </a:t>
            </a:r>
            <a:r>
              <a:rPr lang="en-US" sz="1000" dirty="0" smtClean="0"/>
              <a:t>forestland; GTAP Cropland; and Campbell 2008 abandoned land</a:t>
            </a:r>
          </a:p>
          <a:p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4495800"/>
            <a:ext cx="182879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and GTAP Commodity yield</a:t>
            </a:r>
            <a:endParaRPr lang="en-US" sz="1000" dirty="0"/>
          </a:p>
        </p:txBody>
      </p:sp>
      <p:sp>
        <p:nvSpPr>
          <p:cNvPr id="22" name="Right Arrow 21"/>
          <p:cNvSpPr/>
          <p:nvPr/>
        </p:nvSpPr>
        <p:spPr>
          <a:xfrm>
            <a:off x="1904998" y="5181600"/>
            <a:ext cx="5562601" cy="412889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" y="5105400"/>
            <a:ext cx="1828798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Trade</a:t>
            </a:r>
          </a:p>
          <a:p>
            <a:r>
              <a:rPr lang="en-US" sz="1000" dirty="0" smtClean="0"/>
              <a:t>Land reversion rate</a:t>
            </a:r>
          </a:p>
          <a:p>
            <a:r>
              <a:rPr lang="en-US" sz="1000" dirty="0" smtClean="0"/>
              <a:t>Meat cross-walks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467600" y="5105400"/>
            <a:ext cx="15971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Trade Initialization</a:t>
            </a:r>
          </a:p>
          <a:p>
            <a:pPr algn="ctr"/>
            <a:r>
              <a:rPr lang="en-US" sz="1200" dirty="0" smtClean="0"/>
              <a:t>Land reversion rate</a:t>
            </a:r>
          </a:p>
          <a:p>
            <a:pPr algn="ctr"/>
            <a:r>
              <a:rPr lang="en-US" sz="1200" dirty="0" smtClean="0"/>
              <a:t>Meat cross-walks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838200"/>
            <a:ext cx="182880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FAO </a:t>
            </a:r>
            <a:r>
              <a:rPr lang="en-US" sz="1000" dirty="0"/>
              <a:t>Per capita “other” </a:t>
            </a:r>
            <a:r>
              <a:rPr lang="en-US" sz="1000" dirty="0" smtClean="0"/>
              <a:t>demand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67600" y="47244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Commodity yields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09999" y="3276600"/>
            <a:ext cx="159070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Milling factors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752600"/>
            <a:ext cx="1597182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Biofuel demand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1905001" y="3200400"/>
            <a:ext cx="1860486" cy="1905000"/>
          </a:xfrm>
          <a:prstGeom prst="rightArrow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  <a:p>
            <a:pPr algn="ctr"/>
            <a:r>
              <a:rPr lang="en-US" sz="1200" b="1" dirty="0" smtClean="0"/>
              <a:t>Aggregation - Commodity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0" y="4724400"/>
            <a:ext cx="16002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Commodity yield</a:t>
            </a:r>
            <a:endParaRPr lang="en-US" sz="1200" dirty="0"/>
          </a:p>
        </p:txBody>
      </p:sp>
      <p:sp>
        <p:nvSpPr>
          <p:cNvPr id="36" name="Right Arrow 35"/>
          <p:cNvSpPr/>
          <p:nvPr/>
        </p:nvSpPr>
        <p:spPr>
          <a:xfrm>
            <a:off x="5400707" y="1523999"/>
            <a:ext cx="2219293" cy="3119735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09999" y="3849469"/>
            <a:ext cx="156851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Land initialization</a:t>
            </a:r>
          </a:p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905000" y="744413"/>
            <a:ext cx="1860487" cy="398587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904999" y="1125413"/>
            <a:ext cx="1860487" cy="600636"/>
          </a:xfrm>
          <a:prstGeom prst="rightArrow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Regional Proxies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3018" y="838200"/>
            <a:ext cx="159718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Per capita commodity demands</a:t>
            </a:r>
          </a:p>
          <a:p>
            <a:pPr algn="ctr"/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914400"/>
            <a:ext cx="2057400" cy="5378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40386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Land initialization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" y="3276600"/>
            <a:ext cx="182880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GTAP production</a:t>
            </a:r>
          </a:p>
          <a:p>
            <a:r>
              <a:rPr lang="en-US" sz="1000" dirty="0" smtClean="0"/>
              <a:t>FAO food balance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467600" y="3379092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Milling factors</a:t>
            </a:r>
            <a:endParaRPr lang="en-US" sz="1200" dirty="0"/>
          </a:p>
        </p:txBody>
      </p:sp>
      <p:sp>
        <p:nvSpPr>
          <p:cNvPr id="47" name="Right Arrow 46"/>
          <p:cNvSpPr/>
          <p:nvPr/>
        </p:nvSpPr>
        <p:spPr>
          <a:xfrm>
            <a:off x="1905000" y="2569193"/>
            <a:ext cx="1860486" cy="555007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No Change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905001" y="1726049"/>
            <a:ext cx="1860486" cy="483751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Aggregation - Country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1905000" y="2206276"/>
            <a:ext cx="1860486" cy="38452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Forecasting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7600" y="2209800"/>
            <a:ext cx="1597182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Biofuel demand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1143000"/>
            <a:ext cx="18288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Projected </a:t>
            </a:r>
            <a:r>
              <a:rPr lang="en-US" sz="1000" dirty="0"/>
              <a:t>per capita </a:t>
            </a:r>
            <a:r>
              <a:rPr lang="en-US" sz="1000" dirty="0" smtClean="0"/>
              <a:t>food and fiber </a:t>
            </a:r>
            <a:r>
              <a:rPr lang="en-US" sz="1000" dirty="0"/>
              <a:t>demand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7600" y="914400"/>
            <a:ext cx="159718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 capita commodity demands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1" y="1676400"/>
            <a:ext cx="1828799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Historic </a:t>
            </a:r>
            <a:r>
              <a:rPr lang="en-US" sz="1000" dirty="0"/>
              <a:t>biofuel production</a:t>
            </a:r>
          </a:p>
          <a:p>
            <a:r>
              <a:rPr lang="en-US" sz="1000" dirty="0" smtClean="0"/>
              <a:t>Projected biofuel production (to 2019)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6201" y="2268379"/>
            <a:ext cx="1828799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Cellulosic </a:t>
            </a:r>
            <a:r>
              <a:rPr lang="en-US" sz="1000" dirty="0"/>
              <a:t>crop </a:t>
            </a:r>
            <a:r>
              <a:rPr lang="en-US" sz="1000" dirty="0" smtClean="0"/>
              <a:t>yields</a:t>
            </a:r>
            <a:endParaRPr lang="en-US" sz="1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05000" y="457200"/>
            <a:ext cx="0" cy="6372999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ket 61"/>
          <p:cNvSpPr/>
          <p:nvPr/>
        </p:nvSpPr>
        <p:spPr>
          <a:xfrm>
            <a:off x="5508171" y="1726049"/>
            <a:ext cx="173476" cy="2813371"/>
          </a:xfrm>
          <a:prstGeom prst="rightBracke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3657600" y="457200"/>
            <a:ext cx="0" cy="4724400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86400" y="457200"/>
            <a:ext cx="0" cy="4724400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7600" y="457200"/>
            <a:ext cx="0" cy="6372999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1" grpId="0" animBg="1"/>
      <p:bldP spid="56" grpId="0" animBg="1"/>
      <p:bldP spid="9" grpId="0" animBg="1"/>
      <p:bldP spid="10" grpId="0" animBg="1"/>
      <p:bldP spid="4" grpId="0" animBg="1"/>
      <p:bldP spid="13" grpId="0" animBg="1"/>
      <p:bldP spid="15" grpId="0" animBg="1"/>
      <p:bldP spid="22" grpId="0" animBg="1"/>
      <p:bldP spid="24" grpId="0" animBg="1"/>
      <p:bldP spid="28" grpId="0" animBg="1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872"/>
            <a:ext cx="8839200" cy="56692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Comparison of </a:t>
            </a:r>
            <a:r>
              <a:rPr lang="en-US" sz="3200" dirty="0" err="1" smtClean="0"/>
              <a:t>BioLUC</a:t>
            </a:r>
            <a:r>
              <a:rPr lang="en-US" sz="3200" dirty="0" smtClean="0"/>
              <a:t> and GTAP Data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Exogenous vs. Endogenous</a:t>
            </a:r>
          </a:p>
          <a:p>
            <a:endParaRPr lang="en-US" dirty="0" smtClean="0"/>
          </a:p>
          <a:p>
            <a:r>
              <a:rPr lang="en-US" dirty="0" smtClean="0"/>
              <a:t>Explicit vs. Implicit Economic Data</a:t>
            </a:r>
          </a:p>
          <a:p>
            <a:endParaRPr lang="en-US" dirty="0" smtClean="0"/>
          </a:p>
          <a:p>
            <a:r>
              <a:rPr lang="en-US" dirty="0" smtClean="0"/>
              <a:t>Land Resolution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ccounting of Abandoned and Fallow land</a:t>
            </a:r>
          </a:p>
          <a:p>
            <a:endParaRPr lang="en-US" dirty="0" smtClean="0"/>
          </a:p>
          <a:p>
            <a:r>
              <a:rPr lang="en-US" dirty="0" smtClean="0"/>
              <a:t>Commodity resolution</a:t>
            </a:r>
          </a:p>
          <a:p>
            <a:endParaRPr lang="en-US" dirty="0" smtClean="0"/>
          </a:p>
          <a:p>
            <a:r>
              <a:rPr lang="en-US" dirty="0" smtClean="0"/>
              <a:t>Geographic resolution, same by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Exogenous Data w/ internal model feedback and stock and flow </a:t>
            </a:r>
            <a:r>
              <a:rPr lang="en-US" dirty="0" smtClean="0"/>
              <a:t>accounting of agricultural land use</a:t>
            </a:r>
            <a:endParaRPr lang="en-US" dirty="0" smtClean="0"/>
          </a:p>
          <a:p>
            <a:r>
              <a:rPr lang="en-US" dirty="0" smtClean="0"/>
              <a:t>Relative Data Strengths</a:t>
            </a:r>
          </a:p>
          <a:p>
            <a:pPr lvl="1"/>
            <a:r>
              <a:rPr lang="en-US" dirty="0" smtClean="0"/>
              <a:t>Population scenarios</a:t>
            </a:r>
          </a:p>
          <a:p>
            <a:pPr lvl="1"/>
            <a:r>
              <a:rPr lang="en-US" dirty="0" smtClean="0"/>
              <a:t>Yield scenarios (</a:t>
            </a:r>
            <a:r>
              <a:rPr lang="en-US" smtClean="0"/>
              <a:t>except </a:t>
            </a:r>
            <a:r>
              <a:rPr lang="en-US" smtClean="0"/>
              <a:t>pasture)</a:t>
            </a:r>
            <a:endParaRPr lang="en-US" dirty="0" smtClean="0"/>
          </a:p>
          <a:p>
            <a:pPr lvl="1"/>
            <a:r>
              <a:rPr lang="en-US" dirty="0" smtClean="0"/>
              <a:t>Baseline demand</a:t>
            </a:r>
          </a:p>
          <a:p>
            <a:pPr lvl="1"/>
            <a:r>
              <a:rPr lang="en-US" dirty="0" smtClean="0"/>
              <a:t>Land initializations</a:t>
            </a:r>
          </a:p>
          <a:p>
            <a:r>
              <a:rPr lang="en-US" dirty="0" smtClean="0"/>
              <a:t>Relative Data Weaknesses</a:t>
            </a:r>
          </a:p>
          <a:p>
            <a:pPr lvl="1"/>
            <a:r>
              <a:rPr lang="en-US" dirty="0" smtClean="0"/>
              <a:t>Resolution and temporal dimensions of meat cross-walks</a:t>
            </a:r>
          </a:p>
          <a:p>
            <a:pPr lvl="1"/>
            <a:r>
              <a:rPr lang="en-US" dirty="0" smtClean="0"/>
              <a:t>Alternative demand scenarios</a:t>
            </a:r>
          </a:p>
          <a:p>
            <a:pPr lvl="1"/>
            <a:r>
              <a:rPr lang="en-US" dirty="0" smtClean="0"/>
              <a:t>Non-U.S. future term biofuel assumptions</a:t>
            </a:r>
          </a:p>
          <a:p>
            <a:pPr lvl="1"/>
            <a:r>
              <a:rPr lang="en-US" dirty="0" smtClean="0"/>
              <a:t>“Other” Land accounting</a:t>
            </a:r>
          </a:p>
          <a:p>
            <a:pPr lvl="2"/>
            <a:r>
              <a:rPr lang="en-US" dirty="0" smtClean="0"/>
              <a:t>Abandoned crop land leakage and reversion</a:t>
            </a:r>
          </a:p>
          <a:p>
            <a:pPr lvl="2"/>
            <a:r>
              <a:rPr lang="en-US" dirty="0" smtClean="0"/>
              <a:t>Fallow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5534CC-FCD1-4F25-99AD-E238B53BE6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 White Template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471</Words>
  <Application>Microsoft Office PowerPoint</Application>
  <PresentationFormat>On-screen Show (4:3)</PresentationFormat>
  <Paragraphs>131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NREL White Template</vt:lpstr>
      <vt:lpstr>PowerPoint Presentation</vt:lpstr>
      <vt:lpstr>Overview of BioLUC Data</vt:lpstr>
      <vt:lpstr>Data Sources</vt:lpstr>
      <vt:lpstr>Data Sources Cont.</vt:lpstr>
      <vt:lpstr>BioLUC Model Input Resolution</vt:lpstr>
      <vt:lpstr>Data Processing</vt:lpstr>
      <vt:lpstr>Comparison of BioLUC and GTAP Data</vt:lpstr>
      <vt:lpstr>Summary</vt:lpstr>
      <vt:lpstr>PowerPoint Presentation</vt:lpstr>
      <vt:lpstr>BioLUC and GTAP Data Comparison</vt:lpstr>
      <vt:lpstr>BioLUC and GTAP Data Comparison cont.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White PowerPoint Template</dc:title>
  <dc:subject>This is the most current version of the white PPT template, updated April 15, 2013.</dc:subject>
  <dc:creator>Carolyn Mathias</dc:creator>
  <cp:lastModifiedBy>ewarner</cp:lastModifiedBy>
  <cp:revision>14</cp:revision>
  <dcterms:created xsi:type="dcterms:W3CDTF">2012-03-14T19:12:30Z</dcterms:created>
  <dcterms:modified xsi:type="dcterms:W3CDTF">2013-05-07T14:54:58Z</dcterms:modified>
</cp:coreProperties>
</file>