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61" r:id="rId2"/>
    <p:sldId id="278" r:id="rId3"/>
    <p:sldId id="289" r:id="rId4"/>
    <p:sldId id="301" r:id="rId5"/>
    <p:sldId id="302" r:id="rId6"/>
    <p:sldId id="303" r:id="rId7"/>
    <p:sldId id="304" r:id="rId8"/>
    <p:sldId id="305" r:id="rId9"/>
    <p:sldId id="309" r:id="rId10"/>
    <p:sldId id="310" r:id="rId11"/>
    <p:sldId id="308" r:id="rId12"/>
    <p:sldId id="282" r:id="rId13"/>
    <p:sldId id="28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00" autoAdjust="0"/>
  </p:normalViewPr>
  <p:slideViewPr>
    <p:cSldViewPr>
      <p:cViewPr>
        <p:scale>
          <a:sx n="100" d="100"/>
          <a:sy n="100" d="100"/>
        </p:scale>
        <p:origin x="-1064"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430CC7-8C13-4D51-BC46-B95A4AC4A04B}" type="datetimeFigureOut">
              <a:rPr lang="en-US" smtClean="0"/>
              <a:pPr/>
              <a:t>5/6/13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D645B7-0B3A-4239-8069-075A43B72B67}" type="slidenum">
              <a:rPr lang="en-US" smtClean="0"/>
              <a:pPr/>
              <a:t>‹#›</a:t>
            </a:fld>
            <a:endParaRPr lang="en-US"/>
          </a:p>
        </p:txBody>
      </p:sp>
    </p:spTree>
    <p:extLst>
      <p:ext uri="{BB962C8B-B14F-4D97-AF65-F5344CB8AC3E}">
        <p14:creationId xmlns:p14="http://schemas.microsoft.com/office/powerpoint/2010/main" val="1155542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21508" name="Slide Number Placeholder 3"/>
          <p:cNvSpPr>
            <a:spLocks noGrp="1"/>
          </p:cNvSpPr>
          <p:nvPr>
            <p:ph type="sldNum" sz="quarter" idx="5"/>
          </p:nvPr>
        </p:nvSpPr>
        <p:spPr>
          <a:noFill/>
        </p:spPr>
        <p:txBody>
          <a:bodyPr/>
          <a:lstStyle/>
          <a:p>
            <a:fld id="{BF3755A1-1CCB-4232-A2EA-53BBDB9A126C}" type="slidenum">
              <a:rPr lang="en-US" smtClean="0"/>
              <a:pPr/>
              <a:t>2</a:t>
            </a:fld>
            <a:endParaRPr lang="en-US" smtClean="0"/>
          </a:p>
        </p:txBody>
      </p:sp>
      <p:sp>
        <p:nvSpPr>
          <p:cNvPr id="21509" name="Footer Placeholder 4"/>
          <p:cNvSpPr>
            <a:spLocks noGrp="1"/>
          </p:cNvSpPr>
          <p:nvPr>
            <p:ph type="ftr" sz="quarter" idx="4"/>
          </p:nvPr>
        </p:nvSpPr>
        <p:spPr>
          <a:noFill/>
        </p:spPr>
        <p:txBody>
          <a:bodyPr/>
          <a:lstStyle/>
          <a:p>
            <a:r>
              <a:rPr lang="en-US" smtClean="0"/>
              <a:t>RD&amp;D Project Presentation Template</a:t>
            </a:r>
          </a:p>
        </p:txBody>
      </p:sp>
      <p:sp>
        <p:nvSpPr>
          <p:cNvPr id="21510" name="Header Placeholder 5"/>
          <p:cNvSpPr>
            <a:spLocks noGrp="1"/>
          </p:cNvSpPr>
          <p:nvPr>
            <p:ph type="hdr" sz="quarter"/>
          </p:nvPr>
        </p:nvSpPr>
        <p:spPr>
          <a:noFill/>
        </p:spPr>
        <p:txBody>
          <a:bodyPr/>
          <a:lstStyle/>
          <a:p>
            <a:r>
              <a:rPr lang="en-US" smtClean="0"/>
              <a:t>2011 DOE Biomass Program Review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r>
              <a:rPr lang="en-US" dirty="0" smtClean="0">
                <a:latin typeface="Arial" charset="0"/>
              </a:rPr>
              <a:t>All scheduled</a:t>
            </a:r>
            <a:r>
              <a:rPr lang="en-US" baseline="0" dirty="0" smtClean="0">
                <a:latin typeface="Arial" charset="0"/>
              </a:rPr>
              <a:t> milestones have been completed on time.</a:t>
            </a:r>
          </a:p>
          <a:p>
            <a:pPr eaLnBrk="1" hangingPunct="1"/>
            <a:r>
              <a:rPr lang="en-US" baseline="0" dirty="0" smtClean="0">
                <a:latin typeface="Arial" charset="0"/>
              </a:rPr>
              <a:t>All of the milestones completed have directly addressed specific MYPP goals:</a:t>
            </a:r>
          </a:p>
          <a:p>
            <a:pPr lvl="1"/>
            <a:r>
              <a:rPr lang="en-US" b="0" dirty="0" smtClean="0">
                <a:latin typeface="Arial" charset="0"/>
              </a:rPr>
              <a:t>St-B. Consistent, Defensible Message on Bioenergy Sustainability: The prevalence of misrepresentations of the effects of bioenergy – including assumptions, scenarios, and model projections that lack empirical underpinnings – creates confusion about the benefits of bioenergy production and leaves the industry vulnerable to criticism. </a:t>
            </a:r>
          </a:p>
          <a:p>
            <a:pPr lvl="1"/>
            <a:r>
              <a:rPr lang="en-US" b="0" dirty="0" smtClean="0">
                <a:latin typeface="Arial" charset="0"/>
              </a:rPr>
              <a:t>St-C. Sustainability Data across the Supply Chain: A fundamental hurdle is the lack of data to evaluate sustainability along the supply chain and to compare effects of one pathway with another. The lack of adequate and accessible temporal and spatial data for measuring sustainability hinders other critical activities such as establishing baselines, determining targets for improvement, recommending best practices, and evaluating tradeoffs. </a:t>
            </a:r>
          </a:p>
          <a:p>
            <a:pPr lvl="1"/>
            <a:r>
              <a:rPr lang="en-US" b="0" dirty="0" smtClean="0">
                <a:latin typeface="Arial" charset="0"/>
              </a:rPr>
              <a:t>St-F. Systems Approach to Bioenergy Sustainability: The sustainability of the entire supply chain is not considered in current assessments of technical feasibility and economic optimization. No tools exist to allow researchers to consider the potential interactions and trade-offs among different goals (energy security, biodiversity protection, low-cost commodities) and different bioenergy scenarios.</a:t>
            </a:r>
          </a:p>
          <a:p>
            <a:pPr lvl="1" eaLnBrk="1" hangingPunct="1"/>
            <a:endParaRPr lang="en-US" dirty="0" smtClean="0">
              <a:latin typeface="Arial" charset="0"/>
            </a:endParaRPr>
          </a:p>
        </p:txBody>
      </p:sp>
      <p:sp>
        <p:nvSpPr>
          <p:cNvPr id="24580" name="Footer Placeholder 3"/>
          <p:cNvSpPr>
            <a:spLocks noGrp="1"/>
          </p:cNvSpPr>
          <p:nvPr>
            <p:ph type="ftr" sz="quarter" idx="4"/>
          </p:nvPr>
        </p:nvSpPr>
        <p:spPr>
          <a:noFill/>
        </p:spPr>
        <p:txBody>
          <a:bodyPr/>
          <a:lstStyle/>
          <a:p>
            <a:r>
              <a:rPr lang="en-US" smtClean="0"/>
              <a:t>RD&amp;D Project Presentation Template</a:t>
            </a:r>
          </a:p>
        </p:txBody>
      </p:sp>
      <p:sp>
        <p:nvSpPr>
          <p:cNvPr id="24581" name="Header Placeholder 4"/>
          <p:cNvSpPr>
            <a:spLocks noGrp="1"/>
          </p:cNvSpPr>
          <p:nvPr>
            <p:ph type="hdr" sz="quarter"/>
          </p:nvPr>
        </p:nvSpPr>
        <p:spPr>
          <a:noFill/>
        </p:spPr>
        <p:txBody>
          <a:bodyPr/>
          <a:lstStyle/>
          <a:p>
            <a:r>
              <a:rPr lang="en-US" smtClean="0"/>
              <a:t>2011 DOE Biomass Program Review</a:t>
            </a:r>
          </a:p>
        </p:txBody>
      </p:sp>
      <p:sp>
        <p:nvSpPr>
          <p:cNvPr id="24582" name="Slide Number Placeholder 5"/>
          <p:cNvSpPr>
            <a:spLocks noGrp="1"/>
          </p:cNvSpPr>
          <p:nvPr>
            <p:ph type="sldNum" sz="quarter" idx="5"/>
          </p:nvPr>
        </p:nvSpPr>
        <p:spPr>
          <a:noFill/>
        </p:spPr>
        <p:txBody>
          <a:bodyPr/>
          <a:lstStyle/>
          <a:p>
            <a:fld id="{0CAAFF93-8187-4101-A363-A8A73CE25283}"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7490" indent="-107490" defTabSz="897301">
              <a:buFont typeface="Arial" pitchFamily="34" charset="0"/>
              <a:buChar char="•"/>
              <a:defRPr/>
            </a:pPr>
            <a:r>
              <a:rPr lang="en-US" dirty="0" smtClean="0">
                <a:latin typeface="Arial" pitchFamily="34" charset="0"/>
                <a:cs typeface="Arial" pitchFamily="34" charset="0"/>
              </a:rPr>
              <a:t>structure and dynamics of global LUC align with key attributes of the SD toolset. One fundamental characteristic of LUC is the movement of land between usage categories (for example, abandonment of crop land) over time. In the SD model, stocks provide a mechanism for capturing the distribution of land in different classes at any point in time, while flows capture the movement of land between classes. A second characteristic of LUC relates to the mechanisms through which imbalances between production and consumption of various products from the land motivate changes in the allocation of lands among different uses. These are information feedback processes. A key feature of the NREL LUC model is its simple yet rich representation of key feedback processes that drive the allocation of land over time.</a:t>
            </a:r>
          </a:p>
          <a:p>
            <a:endParaRPr lang="en-US" dirty="0"/>
          </a:p>
        </p:txBody>
      </p:sp>
      <p:sp>
        <p:nvSpPr>
          <p:cNvPr id="4" name="Slide Number Placeholder 3"/>
          <p:cNvSpPr>
            <a:spLocks noGrp="1"/>
          </p:cNvSpPr>
          <p:nvPr>
            <p:ph type="sldNum" sz="quarter" idx="10"/>
          </p:nvPr>
        </p:nvSpPr>
        <p:spPr/>
        <p:txBody>
          <a:bodyPr/>
          <a:lstStyle/>
          <a:p>
            <a:fld id="{FBFC0834-AAF5-415B-8B91-4ECEBE5D9C0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FC0834-AAF5-415B-8B91-4ECEBE5D9C0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7490" indent="-107490" defTabSz="897301">
              <a:buFont typeface="Arial" pitchFamily="34" charset="0"/>
              <a:buChar char="•"/>
              <a:defRPr/>
            </a:pPr>
            <a:r>
              <a:rPr lang="en-US" i="1" dirty="0" smtClean="0">
                <a:latin typeface="Arial" pitchFamily="34" charset="0"/>
                <a:cs typeface="Arial" pitchFamily="34" charset="0"/>
              </a:rPr>
              <a:t>Avoidance of an explicit price mechanism.  </a:t>
            </a:r>
            <a:r>
              <a:rPr lang="en-US" dirty="0" smtClean="0">
                <a:latin typeface="Arial" pitchFamily="34" charset="0"/>
                <a:cs typeface="Arial" pitchFamily="34" charset="0"/>
              </a:rPr>
              <a:t>In market systems, price forms a feedback control mechanism that seeks to equilibrate production and consumption flows while sustaining product inventories at desired levels. Other things equal, when production is less than consumption, prices will increase. Similarly, when safety stocks of product are less than required, prices will tend to rise. The resultant price increases will stimulate production, depress consumption, and thus tend to drive the system toward equilibrium. We have chosen not to explicitly represent prices in the NREL LUC model. Instead, we have focused directly on the feedback mechanisms that equilibrate production, consumption, and inventories. When supply is out of balance with demand, the model uses the imbalance directly to motivate changes in land use, crop land allocation, and imports/exports. This allows us to capture in the model the result of the price control mechanism on the evolution of the system, without introducing the detail and dynamic complexities that come along with provision of a dynamic pricing mechanism for multiple crops and animal products in potentially multiple regions.</a:t>
            </a:r>
          </a:p>
          <a:p>
            <a:endParaRPr lang="en-US" dirty="0"/>
          </a:p>
        </p:txBody>
      </p:sp>
      <p:sp>
        <p:nvSpPr>
          <p:cNvPr id="4" name="Slide Number Placeholder 3"/>
          <p:cNvSpPr>
            <a:spLocks noGrp="1"/>
          </p:cNvSpPr>
          <p:nvPr>
            <p:ph type="sldNum" sz="quarter" idx="10"/>
          </p:nvPr>
        </p:nvSpPr>
        <p:spPr/>
        <p:txBody>
          <a:bodyPr/>
          <a:lstStyle/>
          <a:p>
            <a:fld id="{FBFC0834-AAF5-415B-8B91-4ECEBE5D9C0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Overall; the base case</a:t>
            </a:r>
            <a:r>
              <a:rPr lang="en-US" baseline="0" dirty="0" smtClean="0"/>
              <a:t> LUC changes are a result of continued trends in population and diet. In general, we see expansion of land dedicated to pasture- this is in response to increasing demands for meat based on dietary shifts.</a:t>
            </a:r>
          </a:p>
          <a:p>
            <a:endParaRPr lang="en-US" baseline="0" dirty="0" smtClean="0"/>
          </a:p>
          <a:p>
            <a:r>
              <a:rPr lang="en-US" baseline="0" dirty="0" smtClean="0"/>
              <a:t>In the high food and biofuel demand, we see a shift in cropland for the US and EU- cropland is being expanded to meet biofuel demands in those regions. Also, we see a marked shift to cropland expansion in Asia. </a:t>
            </a:r>
          </a:p>
          <a:p>
            <a:endParaRPr lang="en-US" baseline="0" dirty="0" smtClean="0"/>
          </a:p>
          <a:p>
            <a:r>
              <a:rPr lang="en-US" baseline="0" dirty="0" smtClean="0"/>
              <a:t>The low yield scenario appears very similar to the high biofuel/food scenario. Overall more land has to be converted to crops to meet the </a:t>
            </a:r>
            <a:r>
              <a:rPr lang="en-US" baseline="0" dirty="0" err="1" smtClean="0"/>
              <a:t>increaseind</a:t>
            </a:r>
            <a:r>
              <a:rPr lang="en-US" baseline="0" dirty="0" smtClean="0"/>
              <a:t> demand </a:t>
            </a:r>
            <a:r>
              <a:rPr lang="en-US" baseline="0" smtClean="0"/>
              <a:t>for food.</a:t>
            </a:r>
            <a:endParaRPr lang="en-US"/>
          </a:p>
        </p:txBody>
      </p:sp>
      <p:sp>
        <p:nvSpPr>
          <p:cNvPr id="4" name="Slide Number Placeholder 3"/>
          <p:cNvSpPr>
            <a:spLocks noGrp="1"/>
          </p:cNvSpPr>
          <p:nvPr>
            <p:ph type="sldNum" sz="quarter" idx="10"/>
          </p:nvPr>
        </p:nvSpPr>
        <p:spPr/>
        <p:txBody>
          <a:bodyPr/>
          <a:lstStyle/>
          <a:p>
            <a:fld id="{7CD645B7-0B3A-4239-8069-075A43B72B67}"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r>
              <a:rPr lang="en-US" smtClean="0">
                <a:latin typeface="Arial" charset="0"/>
              </a:rPr>
              <a:t>Purpose:  The objectives should describe what you are trying to do, both over the life of the project and since the last review.  </a:t>
            </a:r>
          </a:p>
          <a:p>
            <a:pPr eaLnBrk="1" hangingPunct="1"/>
            <a:endParaRPr lang="en-US" smtClean="0">
              <a:latin typeface="Arial" charset="0"/>
            </a:endParaRPr>
          </a:p>
          <a:p>
            <a:pPr eaLnBrk="1" hangingPunct="1"/>
            <a:r>
              <a:rPr lang="en-US" smtClean="0">
                <a:latin typeface="Arial" charset="0"/>
              </a:rPr>
              <a:t>Relevance to the Bioenergy Technologies Office includes contribution to achievement of specific targets and milestones as outlined in the MYPP and identified relevance to pathway(s). Also include relevance to the industry and the market place.</a:t>
            </a:r>
          </a:p>
          <a:p>
            <a:pPr eaLnBrk="1" hangingPunct="1"/>
            <a:endParaRPr lang="en-US" smtClean="0">
              <a:latin typeface="Arial" charset="0"/>
            </a:endParaRPr>
          </a:p>
        </p:txBody>
      </p:sp>
      <p:sp>
        <p:nvSpPr>
          <p:cNvPr id="25604" name="Footer Placeholder 3"/>
          <p:cNvSpPr>
            <a:spLocks noGrp="1"/>
          </p:cNvSpPr>
          <p:nvPr>
            <p:ph type="ftr" sz="quarter" idx="4"/>
          </p:nvPr>
        </p:nvSpPr>
        <p:spPr>
          <a:noFill/>
        </p:spPr>
        <p:txBody>
          <a:bodyPr/>
          <a:lstStyle/>
          <a:p>
            <a:r>
              <a:rPr lang="en-US" smtClean="0"/>
              <a:t>RD&amp;D Project Presentation Template</a:t>
            </a:r>
          </a:p>
        </p:txBody>
      </p:sp>
      <p:sp>
        <p:nvSpPr>
          <p:cNvPr id="25605" name="Header Placeholder 4"/>
          <p:cNvSpPr>
            <a:spLocks noGrp="1"/>
          </p:cNvSpPr>
          <p:nvPr>
            <p:ph type="hdr" sz="quarter"/>
          </p:nvPr>
        </p:nvSpPr>
        <p:spPr>
          <a:noFill/>
        </p:spPr>
        <p:txBody>
          <a:bodyPr/>
          <a:lstStyle/>
          <a:p>
            <a:r>
              <a:rPr lang="en-US" smtClean="0"/>
              <a:t>2011 DOE Biomass Program Review</a:t>
            </a:r>
          </a:p>
        </p:txBody>
      </p:sp>
      <p:sp>
        <p:nvSpPr>
          <p:cNvPr id="25606" name="Slide Number Placeholder 5"/>
          <p:cNvSpPr>
            <a:spLocks noGrp="1"/>
          </p:cNvSpPr>
          <p:nvPr>
            <p:ph type="sldNum" sz="quarter" idx="5"/>
          </p:nvPr>
        </p:nvSpPr>
        <p:spPr>
          <a:noFill/>
        </p:spPr>
        <p:txBody>
          <a:bodyPr/>
          <a:lstStyle/>
          <a:p>
            <a:fld id="{9B2E8C74-DD1A-43ED-9A87-DC97E558CD19}" type="slidenum">
              <a:rPr lang="en-US" smtClean="0"/>
              <a:pPr/>
              <a:t>12</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pPr eaLnBrk="1" hangingPunct="1"/>
            <a:endParaRPr lang="en-US" smtClean="0">
              <a:latin typeface="Arial" charset="0"/>
            </a:endParaRPr>
          </a:p>
          <a:p>
            <a:pPr eaLnBrk="1" hangingPunct="1"/>
            <a:r>
              <a:rPr lang="en-US" smtClean="0">
                <a:latin typeface="Arial" charset="0"/>
              </a:rPr>
              <a:t>Purpose:  Describe what will be done in the remainder of this year and in the coming year.</a:t>
            </a:r>
          </a:p>
        </p:txBody>
      </p:sp>
      <p:sp>
        <p:nvSpPr>
          <p:cNvPr id="27652" name="Footer Placeholder 3"/>
          <p:cNvSpPr>
            <a:spLocks noGrp="1"/>
          </p:cNvSpPr>
          <p:nvPr>
            <p:ph type="ftr" sz="quarter" idx="4"/>
          </p:nvPr>
        </p:nvSpPr>
        <p:spPr>
          <a:noFill/>
        </p:spPr>
        <p:txBody>
          <a:bodyPr/>
          <a:lstStyle/>
          <a:p>
            <a:r>
              <a:rPr lang="en-US" smtClean="0"/>
              <a:t>RD&amp;D Project Presentation Template</a:t>
            </a:r>
          </a:p>
        </p:txBody>
      </p:sp>
      <p:sp>
        <p:nvSpPr>
          <p:cNvPr id="27653" name="Header Placeholder 4"/>
          <p:cNvSpPr>
            <a:spLocks noGrp="1"/>
          </p:cNvSpPr>
          <p:nvPr>
            <p:ph type="hdr" sz="quarter"/>
          </p:nvPr>
        </p:nvSpPr>
        <p:spPr>
          <a:noFill/>
        </p:spPr>
        <p:txBody>
          <a:bodyPr/>
          <a:lstStyle/>
          <a:p>
            <a:r>
              <a:rPr lang="en-US" smtClean="0"/>
              <a:t>2011 DOE Biomass Program Review</a:t>
            </a:r>
          </a:p>
        </p:txBody>
      </p:sp>
      <p:sp>
        <p:nvSpPr>
          <p:cNvPr id="27654" name="Slide Number Placeholder 5"/>
          <p:cNvSpPr>
            <a:spLocks noGrp="1"/>
          </p:cNvSpPr>
          <p:nvPr>
            <p:ph type="sldNum" sz="quarter" idx="5"/>
          </p:nvPr>
        </p:nvSpPr>
        <p:spPr>
          <a:noFill/>
        </p:spPr>
        <p:txBody>
          <a:bodyPr/>
          <a:lstStyle/>
          <a:p>
            <a:fld id="{47A341D2-1841-45C6-B916-405E8AD2935C}" type="slidenum">
              <a:rPr lang="en-US" smtClean="0"/>
              <a:pPr/>
              <a:t>13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bg>
      <p:bgRef idx="1001">
        <a:schemeClr val="bg1"/>
      </p:bgRef>
    </p:bg>
    <p:spTree>
      <p:nvGrpSpPr>
        <p:cNvPr id="1" name=""/>
        <p:cNvGrpSpPr/>
        <p:nvPr/>
      </p:nvGrpSpPr>
      <p:grpSpPr>
        <a:xfrm>
          <a:off x="0" y="0"/>
          <a:ext cx="0" cy="0"/>
          <a:chOff x="0" y="0"/>
          <a:chExt cx="0" cy="0"/>
        </a:xfrm>
      </p:grpSpPr>
      <p:pic>
        <p:nvPicPr>
          <p:cNvPr id="7" name="Picture 6" descr="NREL_ppt_banner.png"/>
          <p:cNvPicPr>
            <a:picLocks noChangeAspect="1"/>
          </p:cNvPicPr>
          <p:nvPr userDrawn="1"/>
        </p:nvPicPr>
        <p:blipFill>
          <a:blip r:embed="rId2" cstate="print"/>
          <a:stretch>
            <a:fillRect/>
          </a:stretch>
        </p:blipFill>
        <p:spPr>
          <a:xfrm>
            <a:off x="0" y="2588490"/>
            <a:ext cx="9144000" cy="764310"/>
          </a:xfrm>
          <a:prstGeom prst="rect">
            <a:avLst/>
          </a:prstGeom>
        </p:spPr>
      </p:pic>
      <p:cxnSp>
        <p:nvCxnSpPr>
          <p:cNvPr id="10" name="Straight Connector 9"/>
          <p:cNvCxnSpPr/>
          <p:nvPr userDrawn="1"/>
        </p:nvCxnSpPr>
        <p:spPr>
          <a:xfrm rot="5400000">
            <a:off x="-2111247" y="2111247"/>
            <a:ext cx="6858002" cy="2635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flipH="1" flipV="1">
            <a:off x="-550737" y="547235"/>
            <a:ext cx="4956502" cy="38550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2" descr="NREL Logo2010white.eps"/>
          <p:cNvPicPr>
            <a:picLocks noChangeAspect="1"/>
          </p:cNvPicPr>
          <p:nvPr userDrawn="1"/>
        </p:nvPicPr>
        <p:blipFill>
          <a:blip r:embed="rId3" cstate="print"/>
          <a:stretch>
            <a:fillRect/>
          </a:stretch>
        </p:blipFill>
        <p:spPr>
          <a:xfrm>
            <a:off x="228600" y="304800"/>
            <a:ext cx="1600200" cy="421106"/>
          </a:xfrm>
          <a:prstGeom prst="rect">
            <a:avLst/>
          </a:prstGeom>
        </p:spPr>
      </p:pic>
      <p:sp>
        <p:nvSpPr>
          <p:cNvPr id="24" name="TextBox 23"/>
          <p:cNvSpPr txBox="1"/>
          <p:nvPr userDrawn="1"/>
        </p:nvSpPr>
        <p:spPr>
          <a:xfrm>
            <a:off x="304800" y="6553200"/>
            <a:ext cx="9144000" cy="246221"/>
          </a:xfrm>
          <a:prstGeom prst="rect">
            <a:avLst/>
          </a:prstGeom>
          <a:noFill/>
        </p:spPr>
        <p:txBody>
          <a:bodyPr wrap="square" rtlCol="0">
            <a:spAutoFit/>
          </a:bodyPr>
          <a:lstStyle/>
          <a:p>
            <a:r>
              <a:rPr lang="en-US" sz="1000" dirty="0" smtClean="0"/>
              <a:t>NREL is a national laboratory of the U.S. Department of Energy, Office of Energy Efficiency and Renewable Energy, operated</a:t>
            </a:r>
            <a:r>
              <a:rPr lang="en-US" sz="1000" baseline="0" dirty="0" smtClean="0"/>
              <a:t> by the Alliance for Sustainable Energy, LLC.</a:t>
            </a:r>
            <a:endParaRPr lang="en-US" sz="1000" dirty="0"/>
          </a:p>
        </p:txBody>
      </p:sp>
      <p:sp>
        <p:nvSpPr>
          <p:cNvPr id="9" name="Text Placeholder 8"/>
          <p:cNvSpPr>
            <a:spLocks noGrp="1"/>
          </p:cNvSpPr>
          <p:nvPr>
            <p:ph type="body" sz="quarter" idx="10" hasCustomPrompt="1"/>
          </p:nvPr>
        </p:nvSpPr>
        <p:spPr>
          <a:xfrm>
            <a:off x="2743200" y="1600200"/>
            <a:ext cx="6248400" cy="762000"/>
          </a:xfrm>
        </p:spPr>
        <p:txBody>
          <a:bodyPr>
            <a:noAutofit/>
          </a:bodyPr>
          <a:lstStyle>
            <a:lvl1pPr>
              <a:buNone/>
              <a:defRPr sz="4000">
                <a:solidFill>
                  <a:schemeClr val="tx1"/>
                </a:solidFill>
              </a:defRPr>
            </a:lvl1pPr>
          </a:lstStyle>
          <a:p>
            <a:pPr lvl="0"/>
            <a:r>
              <a:rPr lang="en-US" dirty="0" smtClean="0"/>
              <a:t>Click to edit Master title Style</a:t>
            </a:r>
          </a:p>
        </p:txBody>
      </p:sp>
      <p:sp>
        <p:nvSpPr>
          <p:cNvPr id="14" name="Text Placeholder 16"/>
          <p:cNvSpPr>
            <a:spLocks noGrp="1"/>
          </p:cNvSpPr>
          <p:nvPr>
            <p:ph type="body" sz="quarter" idx="12" hasCustomPrompt="1"/>
          </p:nvPr>
        </p:nvSpPr>
        <p:spPr>
          <a:xfrm>
            <a:off x="3657600" y="3810000"/>
            <a:ext cx="4648200" cy="2438400"/>
          </a:xfrm>
        </p:spPr>
        <p:txBody>
          <a:bodyPr>
            <a:normAutofit/>
          </a:bodyPr>
          <a:lstStyle>
            <a:lvl1pPr>
              <a:spcAft>
                <a:spcPts val="1800"/>
              </a:spcAft>
              <a:buNone/>
              <a:defRPr sz="2800">
                <a:solidFill>
                  <a:schemeClr val="tx1"/>
                </a:solidFill>
              </a:defRPr>
            </a:lvl1pPr>
          </a:lstStyle>
          <a:p>
            <a:pPr lvl="0"/>
            <a:r>
              <a:rPr lang="en-US" dirty="0" smtClean="0"/>
              <a:t>Click to edit Master subtitle style </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0675"/>
            <a:ext cx="8229600" cy="4876800"/>
          </a:xfrm>
          <a:prstGeom prst="rect">
            <a:avLst/>
          </a:prstGeom>
        </p:spPr>
        <p:txBody>
          <a:bodyPr/>
          <a:lstStyle>
            <a:lvl1pPr>
              <a:defRPr sz="2400"/>
            </a:lvl1pPr>
            <a:lvl2pPr>
              <a:defRPr sz="20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Content -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7010400" y="6324600"/>
            <a:ext cx="2133600" cy="228600"/>
          </a:xfrm>
          <a:prstGeom prst="rect">
            <a:avLst/>
          </a:prstGeom>
        </p:spPr>
        <p:txBody>
          <a:bodyPr/>
          <a:lstStyle/>
          <a:p>
            <a:pPr algn="ctr" fontAlgn="base">
              <a:spcBef>
                <a:spcPct val="0"/>
              </a:spcBef>
              <a:spcAft>
                <a:spcPct val="0"/>
              </a:spcAft>
            </a:pPr>
            <a:fld id="{052F19B7-D418-4022-ADCB-81F2774CAD6C}" type="slidenum">
              <a:rPr lang="en-US" smtClean="0"/>
              <a:pPr algn="ctr" fontAlgn="base">
                <a:spcBef>
                  <a:spcPct val="0"/>
                </a:spcBef>
                <a:spcAft>
                  <a:spcPct val="0"/>
                </a:spcAft>
              </a:pPr>
              <a:t>‹#›</a:t>
            </a:fld>
            <a:endParaRPr lang="en-US" dirty="0"/>
          </a:p>
        </p:txBody>
      </p:sp>
      <p:sp>
        <p:nvSpPr>
          <p:cNvPr id="4" name="Content Placeholder 2"/>
          <p:cNvSpPr>
            <a:spLocks noGrp="1"/>
          </p:cNvSpPr>
          <p:nvPr>
            <p:ph idx="1"/>
          </p:nvPr>
        </p:nvSpPr>
        <p:spPr>
          <a:xfrm>
            <a:off x="457200" y="15240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Ref idx="1001">
        <a:schemeClr val="bg1"/>
      </p:bgRef>
    </p:bg>
    <p:spTree>
      <p:nvGrpSpPr>
        <p:cNvPr id="1" name=""/>
        <p:cNvGrpSpPr/>
        <p:nvPr/>
      </p:nvGrpSpPr>
      <p:grpSpPr>
        <a:xfrm>
          <a:off x="0" y="0"/>
          <a:ext cx="0" cy="0"/>
          <a:chOff x="0" y="0"/>
          <a:chExt cx="0" cy="0"/>
        </a:xfrm>
      </p:grpSpPr>
      <p:pic>
        <p:nvPicPr>
          <p:cNvPr id="23" name="Picture 22" descr="NREL Logo2010white.eps"/>
          <p:cNvPicPr>
            <a:picLocks noChangeAspect="1"/>
          </p:cNvPicPr>
          <p:nvPr userDrawn="1"/>
        </p:nvPicPr>
        <p:blipFill>
          <a:blip r:embed="rId2" cstate="print"/>
          <a:stretch>
            <a:fillRect/>
          </a:stretch>
        </p:blipFill>
        <p:spPr>
          <a:xfrm>
            <a:off x="228600" y="304800"/>
            <a:ext cx="1600200" cy="421106"/>
          </a:xfrm>
          <a:prstGeom prst="rect">
            <a:avLst/>
          </a:prstGeom>
        </p:spPr>
      </p:pic>
      <p:pic>
        <p:nvPicPr>
          <p:cNvPr id="8" name="Picture 7" descr="image1.png"/>
          <p:cNvPicPr>
            <a:picLocks/>
          </p:cNvPicPr>
          <p:nvPr userDrawn="1"/>
        </p:nvPicPr>
        <p:blipFill>
          <a:blip r:embed="rId3" cstate="print"/>
          <a:stretch>
            <a:fillRect/>
          </a:stretch>
        </p:blipFill>
        <p:spPr>
          <a:xfrm>
            <a:off x="0" y="2590800"/>
            <a:ext cx="1664208" cy="768096"/>
          </a:xfrm>
          <a:prstGeom prst="rect">
            <a:avLst/>
          </a:prstGeom>
        </p:spPr>
      </p:pic>
      <p:pic>
        <p:nvPicPr>
          <p:cNvPr id="9" name="Picture 8" descr="image2.png"/>
          <p:cNvPicPr>
            <a:picLocks/>
          </p:cNvPicPr>
          <p:nvPr userDrawn="1"/>
        </p:nvPicPr>
        <p:blipFill>
          <a:blip r:embed="rId4" cstate="print"/>
          <a:stretch>
            <a:fillRect/>
          </a:stretch>
        </p:blipFill>
        <p:spPr>
          <a:xfrm>
            <a:off x="1371600" y="2590801"/>
            <a:ext cx="1901952" cy="765461"/>
          </a:xfrm>
          <a:prstGeom prst="rect">
            <a:avLst/>
          </a:prstGeom>
        </p:spPr>
      </p:pic>
      <p:cxnSp>
        <p:nvCxnSpPr>
          <p:cNvPr id="10" name="Straight Connector 9"/>
          <p:cNvCxnSpPr/>
          <p:nvPr userDrawn="1"/>
        </p:nvCxnSpPr>
        <p:spPr>
          <a:xfrm rot="5400000">
            <a:off x="-2111247" y="2111247"/>
            <a:ext cx="6858002" cy="2635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flipH="1" flipV="1">
            <a:off x="-550737" y="547235"/>
            <a:ext cx="4956502" cy="38550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image3.jpg"/>
          <p:cNvPicPr>
            <a:picLocks/>
          </p:cNvPicPr>
          <p:nvPr userDrawn="1"/>
        </p:nvPicPr>
        <p:blipFill>
          <a:blip r:embed="rId5" cstate="print"/>
          <a:stretch>
            <a:fillRect/>
          </a:stretch>
        </p:blipFill>
        <p:spPr>
          <a:xfrm>
            <a:off x="3310128" y="2590800"/>
            <a:ext cx="2203704" cy="768096"/>
          </a:xfrm>
          <a:prstGeom prst="rect">
            <a:avLst/>
          </a:prstGeom>
        </p:spPr>
      </p:pic>
      <p:pic>
        <p:nvPicPr>
          <p:cNvPr id="12" name="Picture 11" descr="image4.jpg"/>
          <p:cNvPicPr>
            <a:picLocks/>
          </p:cNvPicPr>
          <p:nvPr userDrawn="1"/>
        </p:nvPicPr>
        <p:blipFill>
          <a:blip r:embed="rId6" cstate="print"/>
          <a:stretch>
            <a:fillRect/>
          </a:stretch>
        </p:blipFill>
        <p:spPr>
          <a:xfrm>
            <a:off x="5550408" y="2587752"/>
            <a:ext cx="1271016" cy="771402"/>
          </a:xfrm>
          <a:prstGeom prst="rect">
            <a:avLst/>
          </a:prstGeom>
        </p:spPr>
      </p:pic>
      <p:pic>
        <p:nvPicPr>
          <p:cNvPr id="13" name="Picture 12" descr="image5.jpg"/>
          <p:cNvPicPr>
            <a:picLocks/>
          </p:cNvPicPr>
          <p:nvPr userDrawn="1"/>
        </p:nvPicPr>
        <p:blipFill>
          <a:blip r:embed="rId7" cstate="print"/>
          <a:stretch>
            <a:fillRect/>
          </a:stretch>
        </p:blipFill>
        <p:spPr>
          <a:xfrm>
            <a:off x="6858000" y="2590800"/>
            <a:ext cx="2286000" cy="768096"/>
          </a:xfrm>
          <a:prstGeom prst="rect">
            <a:avLst/>
          </a:prstGeom>
        </p:spPr>
      </p:pic>
      <p:sp>
        <p:nvSpPr>
          <p:cNvPr id="18" name="Text Placeholder 8"/>
          <p:cNvSpPr>
            <a:spLocks noGrp="1"/>
          </p:cNvSpPr>
          <p:nvPr>
            <p:ph type="body" sz="quarter" idx="12" hasCustomPrompt="1"/>
          </p:nvPr>
        </p:nvSpPr>
        <p:spPr>
          <a:xfrm>
            <a:off x="2743200" y="3581400"/>
            <a:ext cx="6248400" cy="762000"/>
          </a:xfrm>
        </p:spPr>
        <p:txBody>
          <a:bodyPr>
            <a:noAutofit/>
          </a:bodyPr>
          <a:lstStyle>
            <a:lvl1pPr>
              <a:buNone/>
              <a:defRPr sz="3600">
                <a:solidFill>
                  <a:schemeClr val="tx1"/>
                </a:solidFill>
              </a:defRPr>
            </a:lvl1pPr>
          </a:lstStyle>
          <a:p>
            <a:pPr lvl="0"/>
            <a:r>
              <a:rPr lang="en-US" dirty="0" smtClean="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mp; Content - Ba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18872"/>
            <a:ext cx="8229600" cy="566928"/>
          </a:xfrm>
        </p:spPr>
        <p:txBody>
          <a:bodyPr>
            <a:normAutofit/>
          </a:bodyPr>
          <a:lstStyle>
            <a:lvl1pPr algn="l">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2pPr>
              <a:buSzPct val="80000"/>
              <a:buFont typeface="Courier New" pitchFamily="49" charset="0"/>
              <a:buChar char="o"/>
              <a:defRPr/>
            </a:lvl2pPr>
            <a:lvl3pPr>
              <a:buFont typeface="Calibri" pitchFamily="34" charset="0"/>
              <a:buChar char="–"/>
              <a:defRPr/>
            </a:lvl3pPr>
            <a:lvl4pPr>
              <a:buFont typeface="Wingdings" pitchFamily="2" charset="2"/>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Line 5"/>
          <p:cNvSpPr>
            <a:spLocks noChangeShapeType="1"/>
          </p:cNvSpPr>
          <p:nvPr userDrawn="1"/>
        </p:nvSpPr>
        <p:spPr bwMode="auto">
          <a:xfrm>
            <a:off x="0" y="762000"/>
            <a:ext cx="9144000" cy="0"/>
          </a:xfrm>
          <a:prstGeom prst="line">
            <a:avLst/>
          </a:prstGeom>
          <a:noFill/>
          <a:ln w="2857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smtClean="0">
              <a:ln>
                <a:noFill/>
              </a:ln>
              <a:solidFill>
                <a:schemeClr val="tx1"/>
              </a:solidFill>
              <a:effectLst/>
              <a:uLnTx/>
              <a:uFillTx/>
              <a:latin typeface="Arial" charset="0"/>
              <a:ea typeface="ＭＳ Ｐゴシック" pitchFamily="-109" charset="-128"/>
              <a:cs typeface="+mn-cs"/>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267200"/>
          </a:xfrm>
        </p:spPr>
        <p:txBody>
          <a:bodyPr/>
          <a:lstStyle>
            <a:lvl1pPr>
              <a:defRPr sz="2400" b="0" baseline="0"/>
            </a:lvl1pPr>
            <a:lvl2pPr>
              <a:buSzPct val="80000"/>
              <a:buFont typeface="Courier New" pitchFamily="49" charset="0"/>
              <a:buChar char="o"/>
              <a:defRPr lang="en-US" sz="2200" kern="1200" dirty="0" smtClean="0">
                <a:solidFill>
                  <a:schemeClr val="tx1"/>
                </a:solidFill>
                <a:latin typeface="+mn-lt"/>
                <a:ea typeface="+mn-ea"/>
                <a:cs typeface="+mn-cs"/>
              </a:defRPr>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400" b="0"/>
            </a:lvl1pPr>
            <a:lvl2pPr>
              <a:buSzPct val="80000"/>
              <a:buFont typeface="Courier New" pitchFamily="49" charset="0"/>
              <a:buChar char="o"/>
              <a:defRPr sz="22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10"/>
          </p:nvPr>
        </p:nvSpPr>
        <p:spPr>
          <a:xfrm>
            <a:off x="457200" y="1295400"/>
            <a:ext cx="4038600" cy="457200"/>
          </a:xfrm>
        </p:spPr>
        <p:txBody>
          <a:bodyPr>
            <a:noAutofit/>
          </a:bodyPr>
          <a:lstStyle>
            <a:lvl1pPr>
              <a:buNone/>
              <a:defRPr sz="2400" b="1"/>
            </a:lvl1pPr>
          </a:lstStyle>
          <a:p>
            <a:pPr lvl="0"/>
            <a:r>
              <a:rPr lang="en-US" smtClean="0"/>
              <a:t>Click to edit Master text styles</a:t>
            </a:r>
          </a:p>
        </p:txBody>
      </p:sp>
      <p:sp>
        <p:nvSpPr>
          <p:cNvPr id="8" name="Text Placeholder 8"/>
          <p:cNvSpPr>
            <a:spLocks noGrp="1"/>
          </p:cNvSpPr>
          <p:nvPr>
            <p:ph type="body" sz="quarter" idx="11"/>
          </p:nvPr>
        </p:nvSpPr>
        <p:spPr>
          <a:xfrm>
            <a:off x="4648200" y="1295400"/>
            <a:ext cx="4038600" cy="457200"/>
          </a:xfrm>
        </p:spPr>
        <p:txBody>
          <a:bodyPr>
            <a:noAutofit/>
          </a:bodyPr>
          <a:lstStyle>
            <a:lvl1pPr>
              <a:buNone/>
              <a:defRPr sz="2400" b="1"/>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Text, Object -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24400"/>
          </a:xfrm>
        </p:spPr>
        <p:txBody>
          <a:bodyPr/>
          <a:lstStyle>
            <a:lvl1pPr>
              <a:defRPr sz="2800"/>
            </a:lvl1pPr>
            <a:lvl2pPr>
              <a:buSzPct val="80000"/>
              <a:buFont typeface="Courier New" pitchFamily="49" charset="0"/>
              <a:buChar char="o"/>
              <a:defRPr sz="2400"/>
            </a:lvl2pPr>
            <a:lvl3pPr marL="1258888" indent="-344488">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4724400"/>
          </a:xfrm>
        </p:spPr>
        <p:txBody>
          <a:bodyPr/>
          <a:lstStyle>
            <a:lvl1pPr>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No Ba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18872"/>
            <a:ext cx="8229600" cy="566928"/>
          </a:xfrm>
        </p:spPr>
        <p:txBody>
          <a:bodyPr>
            <a:normAutofit/>
          </a:bodyPr>
          <a:lstStyle>
            <a:lvl1pPr algn="l">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2pPr>
              <a:buSzPct val="80000"/>
              <a:buFont typeface="Courier New" pitchFamily="49" charset="0"/>
              <a:buChar char="o"/>
              <a:defRPr/>
            </a:lvl2pPr>
            <a:lvl3pPr>
              <a:buFont typeface="Calibri" pitchFamily="34" charset="0"/>
              <a:buChar char="–"/>
              <a:defRPr/>
            </a:lvl3pPr>
            <a:lvl4pPr>
              <a:buFont typeface="Wingdings" pitchFamily="2" charset="2"/>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 No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267200"/>
          </a:xfrm>
        </p:spPr>
        <p:txBody>
          <a:bodyPr/>
          <a:lstStyle>
            <a:lvl1pPr>
              <a:defRPr sz="2400" b="0" baseline="0"/>
            </a:lvl1pPr>
            <a:lvl2pPr>
              <a:buSzPct val="80000"/>
              <a:buFont typeface="Courier New" pitchFamily="49" charset="0"/>
              <a:buChar char="o"/>
              <a:defRPr lang="en-US" sz="2200" kern="1200" dirty="0" smtClean="0">
                <a:solidFill>
                  <a:schemeClr val="tx1"/>
                </a:solidFill>
                <a:latin typeface="+mn-lt"/>
                <a:ea typeface="+mn-ea"/>
                <a:cs typeface="+mn-cs"/>
              </a:defRPr>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400" b="0"/>
            </a:lvl1pPr>
            <a:lvl2pPr>
              <a:buSzPct val="80000"/>
              <a:buFont typeface="Courier New" pitchFamily="49" charset="0"/>
              <a:buChar char="o"/>
              <a:defRPr sz="22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0"/>
          </p:nvPr>
        </p:nvSpPr>
        <p:spPr>
          <a:xfrm>
            <a:off x="457200" y="1295400"/>
            <a:ext cx="4038600" cy="457200"/>
          </a:xfrm>
        </p:spPr>
        <p:txBody>
          <a:bodyPr>
            <a:noAutofit/>
          </a:bodyPr>
          <a:lstStyle>
            <a:lvl1pPr>
              <a:buNone/>
              <a:defRPr sz="2400" b="1"/>
            </a:lvl1pPr>
          </a:lstStyle>
          <a:p>
            <a:pPr lvl="0"/>
            <a:r>
              <a:rPr lang="en-US" smtClean="0"/>
              <a:t>Click to edit Master text styles</a:t>
            </a:r>
          </a:p>
        </p:txBody>
      </p:sp>
      <p:sp>
        <p:nvSpPr>
          <p:cNvPr id="10" name="Text Placeholder 8"/>
          <p:cNvSpPr>
            <a:spLocks noGrp="1"/>
          </p:cNvSpPr>
          <p:nvPr>
            <p:ph type="body" sz="quarter" idx="11"/>
          </p:nvPr>
        </p:nvSpPr>
        <p:spPr>
          <a:xfrm>
            <a:off x="4648200" y="1295400"/>
            <a:ext cx="4038600" cy="457200"/>
          </a:xfrm>
        </p:spPr>
        <p:txBody>
          <a:bodyPr>
            <a:noAutofit/>
          </a:bodyPr>
          <a:lstStyle>
            <a:lvl1pPr>
              <a:buNone/>
              <a:defRPr sz="2400" b="1"/>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Text, Object - No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24400"/>
          </a:xfrm>
        </p:spPr>
        <p:txBody>
          <a:bodyPr/>
          <a:lstStyle>
            <a:lvl1pPr>
              <a:defRPr sz="2800"/>
            </a:lvl1pPr>
            <a:lvl2pPr>
              <a:buSzPct val="80000"/>
              <a:buFont typeface="Courier New" pitchFamily="49" charset="0"/>
              <a:buChar char="o"/>
              <a:defRPr sz="24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4724400"/>
          </a:xfrm>
        </p:spPr>
        <p:txBody>
          <a:bodyPr/>
          <a:lstStyle>
            <a:lvl1pPr>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Rectangle 4"/>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563562"/>
          </a:xfrm>
        </p:spPr>
        <p:txBody>
          <a:bodyPr/>
          <a:lstStyle>
            <a:lvl1pPr algn="ctr">
              <a:defRPr/>
            </a:lvl1pPr>
          </a:lstStyle>
          <a:p>
            <a:r>
              <a:rPr lang="en-US" smtClean="0"/>
              <a:t>Click to edit Master title style</a:t>
            </a:r>
            <a:endParaRPr lang="en-US" dirty="0"/>
          </a:p>
        </p:txBody>
      </p:sp>
      <p:sp>
        <p:nvSpPr>
          <p:cNvPr id="3" name="Rectangle 2"/>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457200" y="2590800"/>
            <a:ext cx="8229600" cy="609600"/>
          </a:xfrm>
        </p:spPr>
        <p:txBody>
          <a:bodyPr>
            <a:normAutofit/>
          </a:bodyPr>
          <a:lstStyle>
            <a:lvl1pPr algn="ctr">
              <a:buNone/>
              <a:defRPr sz="2400"/>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2238"/>
            <a:ext cx="82296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82296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Line 5"/>
          <p:cNvSpPr>
            <a:spLocks noChangeShapeType="1"/>
          </p:cNvSpPr>
          <p:nvPr/>
        </p:nvSpPr>
        <p:spPr bwMode="auto">
          <a:xfrm>
            <a:off x="0" y="758825"/>
            <a:ext cx="9144000" cy="0"/>
          </a:xfrm>
          <a:prstGeom prst="line">
            <a:avLst/>
          </a:prstGeom>
          <a:noFill/>
          <a:ln w="2857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smtClean="0">
              <a:ln>
                <a:noFill/>
              </a:ln>
              <a:solidFill>
                <a:schemeClr val="tx1"/>
              </a:solidFill>
              <a:effectLst/>
              <a:uLnTx/>
              <a:uFillTx/>
              <a:latin typeface="Arial" charset="0"/>
              <a:ea typeface="ＭＳ Ｐゴシック" pitchFamily="-109" charset="-128"/>
              <a:cs typeface="+mn-cs"/>
            </a:endParaRPr>
          </a:p>
        </p:txBody>
      </p:sp>
      <p:pic>
        <p:nvPicPr>
          <p:cNvPr id="5" name="Picture 4" descr="bluebaseline.jpg"/>
          <p:cNvPicPr>
            <a:picLocks noChangeAspect="1"/>
          </p:cNvPicPr>
          <p:nvPr/>
        </p:nvPicPr>
        <p:blipFill>
          <a:blip r:embed="rId13" cstate="print"/>
          <a:stretch>
            <a:fillRect/>
          </a:stretch>
        </p:blipFill>
        <p:spPr>
          <a:xfrm>
            <a:off x="0" y="6647688"/>
            <a:ext cx="9144000" cy="213859"/>
          </a:xfrm>
          <a:prstGeom prst="rect">
            <a:avLst/>
          </a:prstGeom>
        </p:spPr>
      </p:pic>
      <p:sp>
        <p:nvSpPr>
          <p:cNvPr id="6" name="TextBox 5"/>
          <p:cNvSpPr txBox="1"/>
          <p:nvPr/>
        </p:nvSpPr>
        <p:spPr>
          <a:xfrm>
            <a:off x="8305800" y="6629400"/>
            <a:ext cx="381000"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052F19B7-D418-4022-ADCB-81F2774CAD6C}" type="slidenum">
              <a:rPr lang="en-US" sz="1100" smtClean="0">
                <a:solidFill>
                  <a:schemeClr val="bg1"/>
                </a:solidFill>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1100" dirty="0" smtClean="0">
              <a:solidFill>
                <a:schemeClr val="bg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62" r:id="rId5"/>
    <p:sldLayoutId id="2147483663" r:id="rId6"/>
    <p:sldLayoutId id="2147483669" r:id="rId7"/>
    <p:sldLayoutId id="2147483665" r:id="rId8"/>
    <p:sldLayoutId id="2147483667" r:id="rId9"/>
    <p:sldLayoutId id="2147483672" r:id="rId10"/>
    <p:sldLayoutId id="2147483673" r:id="rId11"/>
  </p:sldLayoutIdLst>
  <p:hf hdr="0" ftr="0" dt="0"/>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71800" y="1066800"/>
            <a:ext cx="6019800" cy="1295400"/>
          </a:xfrm>
        </p:spPr>
        <p:txBody>
          <a:bodyPr anchor="b"/>
          <a:lstStyle/>
          <a:p>
            <a:r>
              <a:rPr lang="en-US" dirty="0" smtClean="0"/>
              <a:t>Overview of the </a:t>
            </a:r>
            <a:r>
              <a:rPr lang="en-US" dirty="0" err="1" smtClean="0"/>
              <a:t>BioLUC</a:t>
            </a:r>
            <a:r>
              <a:rPr lang="en-US" dirty="0" smtClean="0"/>
              <a:t> Model</a:t>
            </a:r>
            <a:endParaRPr lang="en-US" dirty="0"/>
          </a:p>
        </p:txBody>
      </p:sp>
      <p:sp>
        <p:nvSpPr>
          <p:cNvPr id="3" name="Text Placeholder 2"/>
          <p:cNvSpPr>
            <a:spLocks noGrp="1"/>
          </p:cNvSpPr>
          <p:nvPr>
            <p:ph type="body" sz="quarter" idx="12"/>
          </p:nvPr>
        </p:nvSpPr>
        <p:spPr>
          <a:xfrm>
            <a:off x="3048000" y="3810000"/>
            <a:ext cx="5257800" cy="2438400"/>
          </a:xfrm>
        </p:spPr>
        <p:txBody>
          <a:bodyPr>
            <a:noAutofit/>
          </a:bodyPr>
          <a:lstStyle/>
          <a:p>
            <a:r>
              <a:rPr lang="en-US" sz="2000" dirty="0" smtClean="0"/>
              <a:t>Daniel Inman, PhD</a:t>
            </a:r>
          </a:p>
          <a:p>
            <a:r>
              <a:rPr lang="en-US" sz="2000" dirty="0" smtClean="0"/>
              <a:t>Biofuels Land Use Change Modeling Workshop</a:t>
            </a:r>
          </a:p>
          <a:p>
            <a:r>
              <a:rPr lang="en-US" sz="2000" dirty="0" smtClean="0"/>
              <a:t>Oak Ridge National Laboratory</a:t>
            </a:r>
          </a:p>
          <a:p>
            <a:r>
              <a:rPr lang="en-US" sz="2000" dirty="0" smtClean="0"/>
              <a:t>May 7</a:t>
            </a:r>
            <a:r>
              <a:rPr lang="en-US" sz="2000" baseline="30000" dirty="0" smtClean="0"/>
              <a:t>th</a:t>
            </a:r>
            <a:r>
              <a:rPr lang="en-US" sz="2000" dirty="0" smtClean="0"/>
              <a:t>, 2013</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lstStyle/>
          <a:p>
            <a:r>
              <a:rPr lang="en-US" dirty="0" smtClean="0"/>
              <a:t>Scenario - Detailed Conditions</a:t>
            </a:r>
            <a:endParaRPr lang="en-US" dirty="0"/>
          </a:p>
        </p:txBody>
      </p:sp>
      <p:sp>
        <p:nvSpPr>
          <p:cNvPr id="5" name="Content Placeholder 4"/>
          <p:cNvSpPr>
            <a:spLocks noGrp="1"/>
          </p:cNvSpPr>
          <p:nvPr>
            <p:ph idx="1"/>
          </p:nvPr>
        </p:nvSpPr>
        <p:spPr>
          <a:xfrm>
            <a:off x="0" y="914400"/>
            <a:ext cx="4419600" cy="5791200"/>
          </a:xfrm>
        </p:spPr>
        <p:txBody>
          <a:bodyPr>
            <a:normAutofit/>
          </a:bodyPr>
          <a:lstStyle/>
          <a:p>
            <a:r>
              <a:rPr lang="en-US" dirty="0" smtClean="0"/>
              <a:t>Globally in 2000</a:t>
            </a:r>
          </a:p>
          <a:p>
            <a:pPr lvl="1"/>
            <a:r>
              <a:rPr lang="en-US" dirty="0"/>
              <a:t>9 million ha harvested for biofuels</a:t>
            </a:r>
            <a:endParaRPr lang="en-US" sz="4000" dirty="0"/>
          </a:p>
          <a:p>
            <a:pPr lvl="1"/>
            <a:r>
              <a:rPr lang="en-US" dirty="0"/>
              <a:t>0.6 EJ biofuels</a:t>
            </a:r>
            <a:endParaRPr lang="en-US" sz="4000" dirty="0"/>
          </a:p>
          <a:p>
            <a:pPr lvl="1"/>
            <a:r>
              <a:rPr lang="en-US" dirty="0"/>
              <a:t>110-280 kg meat and dairy/capita-</a:t>
            </a:r>
            <a:r>
              <a:rPr lang="en-US" dirty="0" err="1"/>
              <a:t>yr</a:t>
            </a:r>
            <a:endParaRPr lang="en-US" sz="4000" dirty="0"/>
          </a:p>
          <a:p>
            <a:pPr lvl="1"/>
            <a:r>
              <a:rPr lang="en-US" dirty="0"/>
              <a:t>260-300 kg other </a:t>
            </a:r>
            <a:r>
              <a:rPr lang="en-US" dirty="0" smtClean="0"/>
              <a:t>food/capita-</a:t>
            </a:r>
            <a:r>
              <a:rPr lang="en-US" dirty="0" err="1" smtClean="0"/>
              <a:t>yr</a:t>
            </a:r>
            <a:endParaRPr lang="en-US" dirty="0" smtClean="0"/>
          </a:p>
        </p:txBody>
      </p:sp>
      <p:sp>
        <p:nvSpPr>
          <p:cNvPr id="6" name="Content Placeholder 4"/>
          <p:cNvSpPr txBox="1">
            <a:spLocks/>
          </p:cNvSpPr>
          <p:nvPr/>
        </p:nvSpPr>
        <p:spPr>
          <a:xfrm>
            <a:off x="4267200" y="914400"/>
            <a:ext cx="5029200" cy="5791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Base Case globally – by 2050</a:t>
            </a:r>
          </a:p>
          <a:p>
            <a:pPr lvl="1"/>
            <a:r>
              <a:rPr lang="en-US" dirty="0" smtClean="0"/>
              <a:t>80 million ha harvested for biofuels </a:t>
            </a:r>
            <a:endParaRPr lang="en-US" sz="4000" dirty="0" smtClean="0"/>
          </a:p>
          <a:p>
            <a:pPr lvl="1"/>
            <a:r>
              <a:rPr lang="en-US" dirty="0" smtClean="0"/>
              <a:t>7 EJ biofuels</a:t>
            </a:r>
            <a:endParaRPr lang="en-US" sz="4000" dirty="0" smtClean="0"/>
          </a:p>
          <a:p>
            <a:pPr lvl="1"/>
            <a:r>
              <a:rPr lang="en-US" dirty="0" smtClean="0"/>
              <a:t>140-310 kg meat and dairy/capita-</a:t>
            </a:r>
            <a:r>
              <a:rPr lang="en-US" dirty="0" err="1" smtClean="0"/>
              <a:t>yr</a:t>
            </a:r>
            <a:endParaRPr lang="en-US" sz="4000" dirty="0" smtClean="0"/>
          </a:p>
          <a:p>
            <a:pPr lvl="1"/>
            <a:r>
              <a:rPr lang="en-US" dirty="0" smtClean="0"/>
              <a:t>280-290 kg other food/capita-</a:t>
            </a:r>
            <a:r>
              <a:rPr lang="en-US" dirty="0" err="1" smtClean="0"/>
              <a:t>yr</a:t>
            </a:r>
            <a:endParaRPr lang="en-US" dirty="0" smtClean="0"/>
          </a:p>
          <a:p>
            <a:r>
              <a:rPr lang="en-US" dirty="0" smtClean="0"/>
              <a:t>High Food and Fuel – by 2050</a:t>
            </a:r>
          </a:p>
          <a:p>
            <a:pPr lvl="1"/>
            <a:r>
              <a:rPr lang="en-US" dirty="0" smtClean="0"/>
              <a:t>700 million ha harvested for biofuels</a:t>
            </a:r>
            <a:endParaRPr lang="en-US" sz="4000" dirty="0" smtClean="0"/>
          </a:p>
          <a:p>
            <a:pPr lvl="1"/>
            <a:r>
              <a:rPr lang="en-US" dirty="0" smtClean="0"/>
              <a:t>46 EJ biofuels</a:t>
            </a:r>
            <a:endParaRPr lang="en-US" sz="4000" dirty="0" smtClean="0"/>
          </a:p>
          <a:p>
            <a:pPr lvl="1"/>
            <a:r>
              <a:rPr lang="en-US" dirty="0" smtClean="0"/>
              <a:t>200-360 kg meat and dairy/capita-</a:t>
            </a:r>
            <a:r>
              <a:rPr lang="en-US" dirty="0" err="1" smtClean="0"/>
              <a:t>yr</a:t>
            </a:r>
            <a:endParaRPr lang="en-US" sz="4000" dirty="0" smtClean="0"/>
          </a:p>
          <a:p>
            <a:pPr lvl="1"/>
            <a:r>
              <a:rPr lang="en-US" dirty="0" smtClean="0"/>
              <a:t>330-340 kg other food/capita-</a:t>
            </a:r>
            <a:r>
              <a:rPr lang="en-US" dirty="0" err="1" smtClean="0"/>
              <a:t>yr</a:t>
            </a:r>
            <a:endParaRPr lang="en-US" dirty="0" smtClean="0"/>
          </a:p>
        </p:txBody>
      </p:sp>
    </p:spTree>
    <p:extLst>
      <p:ext uri="{BB962C8B-B14F-4D97-AF65-F5344CB8AC3E}">
        <p14:creationId xmlns:p14="http://schemas.microsoft.com/office/powerpoint/2010/main" val="4121202143"/>
      </p:ext>
    </p:extLst>
  </p:cSld>
  <p:clrMapOvr>
    <a:masterClrMapping/>
  </p:clrMapOvr>
  <p:transition xmlns:p14="http://schemas.microsoft.com/office/powerpoint/2010/mai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results (more later…)</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09600" y="811944"/>
            <a:ext cx="8153400" cy="5679838"/>
          </a:xfrm>
          <a:prstGeom prst="rect">
            <a:avLst/>
          </a:prstGeom>
          <a:noFill/>
          <a:ln w="9525">
            <a:noFill/>
            <a:miter lim="800000"/>
            <a:headEnd/>
            <a:tailEnd/>
          </a:ln>
        </p:spPr>
      </p:pic>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0" y="-152400"/>
            <a:ext cx="8229600" cy="1143000"/>
          </a:xfrm>
        </p:spPr>
        <p:txBody>
          <a:bodyPr/>
          <a:lstStyle/>
          <a:p>
            <a:pPr eaLnBrk="1" hangingPunct="1"/>
            <a:r>
              <a:rPr lang="en-US" sz="3200" b="1" dirty="0" smtClean="0"/>
              <a:t>Relevance to BETO</a:t>
            </a:r>
          </a:p>
        </p:txBody>
      </p:sp>
      <p:sp>
        <p:nvSpPr>
          <p:cNvPr id="3075" name="Rectangle 3"/>
          <p:cNvSpPr>
            <a:spLocks noGrp="1" noChangeArrowheads="1"/>
          </p:cNvSpPr>
          <p:nvPr>
            <p:ph type="body" idx="1"/>
          </p:nvPr>
        </p:nvSpPr>
        <p:spPr>
          <a:xfrm>
            <a:off x="533400" y="1189037"/>
            <a:ext cx="8229600" cy="5059363"/>
          </a:xfrm>
        </p:spPr>
        <p:txBody>
          <a:bodyPr>
            <a:noAutofit/>
          </a:bodyPr>
          <a:lstStyle/>
          <a:p>
            <a:pPr>
              <a:lnSpc>
                <a:spcPct val="90000"/>
              </a:lnSpc>
              <a:defRPr/>
            </a:pPr>
            <a:r>
              <a:rPr lang="en-US" sz="2400" b="0" dirty="0" err="1" smtClean="0"/>
              <a:t>BioLUC</a:t>
            </a:r>
            <a:r>
              <a:rPr lang="en-US" sz="2400" b="0" dirty="0" smtClean="0"/>
              <a:t> modeling effort is focused on improving our understanding of how bioenergy and LUC interact.  </a:t>
            </a:r>
          </a:p>
          <a:p>
            <a:pPr>
              <a:lnSpc>
                <a:spcPct val="90000"/>
              </a:lnSpc>
              <a:defRPr/>
            </a:pPr>
            <a:r>
              <a:rPr lang="en-US" sz="2400" b="0" dirty="0" smtClean="0"/>
              <a:t>Once this project is complete, the model will be released publically along with the datasets that we have processed.</a:t>
            </a:r>
          </a:p>
          <a:p>
            <a:pPr>
              <a:lnSpc>
                <a:spcPct val="90000"/>
              </a:lnSpc>
              <a:defRPr/>
            </a:pPr>
            <a:r>
              <a:rPr lang="en-US" sz="2400" b="0" dirty="0" smtClean="0"/>
              <a:t>We expect the model to facilitate much discussion among stakeholder as well as provide an accessible medium upon which groups may test different assumptions and datasets.</a:t>
            </a:r>
          </a:p>
          <a:p>
            <a:pPr>
              <a:lnSpc>
                <a:spcPct val="90000"/>
              </a:lnSpc>
              <a:defRPr/>
            </a:pPr>
            <a:r>
              <a:rPr lang="en-US" sz="2400" b="0" dirty="0" smtClean="0"/>
              <a:t>Having a transparent and relatively simple (i.e., runs quickly, isn’t very large, etc.) will add tremendous value to the community as a whole.</a:t>
            </a:r>
          </a:p>
          <a:p>
            <a:pPr>
              <a:lnSpc>
                <a:spcPct val="90000"/>
              </a:lnSpc>
              <a:defRPr/>
            </a:pPr>
            <a:r>
              <a:rPr lang="en-US" sz="2400" b="0" dirty="0" smtClean="0"/>
              <a:t>It is our hope that the release of this model will stimulate an “open-source” level of interest and external development. </a:t>
            </a:r>
          </a:p>
          <a:p>
            <a:pPr eaLnBrk="1" hangingPunct="1">
              <a:lnSpc>
                <a:spcPct val="90000"/>
              </a:lnSpc>
              <a:defRPr/>
            </a:pPr>
            <a:endParaRPr lang="en-US" sz="2000" b="0" dirty="0" smtClean="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81000" y="-152400"/>
            <a:ext cx="8229600" cy="1143000"/>
          </a:xfrm>
        </p:spPr>
        <p:txBody>
          <a:bodyPr/>
          <a:lstStyle/>
          <a:p>
            <a:pPr eaLnBrk="1" hangingPunct="1"/>
            <a:r>
              <a:rPr lang="en-US" sz="3200" b="1" dirty="0" smtClean="0"/>
              <a:t>FY 13 Work Plan</a:t>
            </a:r>
          </a:p>
        </p:txBody>
      </p:sp>
      <p:graphicFrame>
        <p:nvGraphicFramePr>
          <p:cNvPr id="7" name="Table 6"/>
          <p:cNvGraphicFramePr>
            <a:graphicFrameLocks noGrp="1"/>
          </p:cNvGraphicFramePr>
          <p:nvPr/>
        </p:nvGraphicFramePr>
        <p:xfrm>
          <a:off x="1524000" y="1905000"/>
          <a:ext cx="6061965" cy="3134360"/>
        </p:xfrm>
        <a:graphic>
          <a:graphicData uri="http://schemas.openxmlformats.org/drawingml/2006/table">
            <a:tbl>
              <a:tblPr firstRow="1" bandRow="1">
                <a:tableStyleId>{5C22544A-7EE6-4342-B048-85BDC9FD1C3A}</a:tableStyleId>
              </a:tblPr>
              <a:tblGrid>
                <a:gridCol w="2193163"/>
                <a:gridCol w="687705"/>
                <a:gridCol w="651828"/>
                <a:gridCol w="670242"/>
                <a:gridCol w="597218"/>
                <a:gridCol w="603568"/>
                <a:gridCol w="658241"/>
              </a:tblGrid>
              <a:tr h="370840">
                <a:tc>
                  <a:txBody>
                    <a:bodyPr/>
                    <a:lstStyle/>
                    <a:p>
                      <a:endParaRPr lang="en-US" dirty="0">
                        <a:solidFill>
                          <a:schemeClr val="tx1"/>
                        </a:solidFill>
                      </a:endParaRPr>
                    </a:p>
                  </a:txBody>
                  <a:tcPr/>
                </a:tc>
                <a:tc>
                  <a:txBody>
                    <a:bodyPr/>
                    <a:lstStyle/>
                    <a:p>
                      <a:pPr algn="ctr"/>
                      <a:r>
                        <a:rPr lang="en-US" dirty="0" smtClean="0">
                          <a:solidFill>
                            <a:schemeClr val="tx1"/>
                          </a:solidFill>
                        </a:rPr>
                        <a:t>April</a:t>
                      </a:r>
                      <a:endParaRPr lang="en-US" dirty="0">
                        <a:solidFill>
                          <a:schemeClr val="tx1"/>
                        </a:solidFill>
                      </a:endParaRPr>
                    </a:p>
                  </a:txBody>
                  <a:tcPr/>
                </a:tc>
                <a:tc>
                  <a:txBody>
                    <a:bodyPr/>
                    <a:lstStyle/>
                    <a:p>
                      <a:pPr algn="ctr"/>
                      <a:r>
                        <a:rPr lang="en-US" dirty="0" smtClean="0">
                          <a:solidFill>
                            <a:schemeClr val="tx1"/>
                          </a:solidFill>
                        </a:rPr>
                        <a:t>May</a:t>
                      </a:r>
                      <a:endParaRPr lang="en-US" dirty="0">
                        <a:solidFill>
                          <a:schemeClr val="tx1"/>
                        </a:solidFill>
                      </a:endParaRPr>
                    </a:p>
                  </a:txBody>
                  <a:tcPr/>
                </a:tc>
                <a:tc>
                  <a:txBody>
                    <a:bodyPr/>
                    <a:lstStyle/>
                    <a:p>
                      <a:pPr algn="ctr"/>
                      <a:r>
                        <a:rPr lang="en-US" dirty="0" smtClean="0">
                          <a:solidFill>
                            <a:schemeClr val="tx1"/>
                          </a:solidFill>
                        </a:rPr>
                        <a:t>June</a:t>
                      </a:r>
                      <a:endParaRPr lang="en-US" dirty="0">
                        <a:solidFill>
                          <a:schemeClr val="tx1"/>
                        </a:solidFill>
                      </a:endParaRPr>
                    </a:p>
                  </a:txBody>
                  <a:tcPr/>
                </a:tc>
                <a:tc>
                  <a:txBody>
                    <a:bodyPr/>
                    <a:lstStyle/>
                    <a:p>
                      <a:pPr algn="ctr"/>
                      <a:r>
                        <a:rPr lang="en-US" dirty="0" smtClean="0">
                          <a:solidFill>
                            <a:schemeClr val="tx1"/>
                          </a:solidFill>
                        </a:rPr>
                        <a:t>July</a:t>
                      </a:r>
                      <a:endParaRPr lang="en-US" dirty="0">
                        <a:solidFill>
                          <a:schemeClr val="tx1"/>
                        </a:solidFill>
                      </a:endParaRPr>
                    </a:p>
                  </a:txBody>
                  <a:tcPr/>
                </a:tc>
                <a:tc>
                  <a:txBody>
                    <a:bodyPr/>
                    <a:lstStyle/>
                    <a:p>
                      <a:pPr algn="ctr"/>
                      <a:r>
                        <a:rPr lang="en-US" dirty="0" smtClean="0">
                          <a:solidFill>
                            <a:schemeClr val="tx1"/>
                          </a:solidFill>
                        </a:rPr>
                        <a:t>Aug</a:t>
                      </a:r>
                      <a:endParaRPr lang="en-US" dirty="0">
                        <a:solidFill>
                          <a:schemeClr val="tx1"/>
                        </a:solidFill>
                      </a:endParaRPr>
                    </a:p>
                  </a:txBody>
                  <a:tcPr/>
                </a:tc>
                <a:tc>
                  <a:txBody>
                    <a:bodyPr/>
                    <a:lstStyle/>
                    <a:p>
                      <a:pPr algn="ctr"/>
                      <a:r>
                        <a:rPr lang="en-US" dirty="0" smtClean="0">
                          <a:solidFill>
                            <a:schemeClr val="tx1"/>
                          </a:solidFill>
                        </a:rPr>
                        <a:t>Sept</a:t>
                      </a:r>
                      <a:endParaRPr lang="en-US" dirty="0">
                        <a:solidFill>
                          <a:schemeClr val="tx1"/>
                        </a:solidFill>
                      </a:endParaRPr>
                    </a:p>
                  </a:txBody>
                  <a:tcPr/>
                </a:tc>
              </a:tr>
              <a:tr h="518160">
                <a:tc>
                  <a:txBody>
                    <a:bodyPr/>
                    <a:lstStyle/>
                    <a:p>
                      <a:r>
                        <a:rPr lang="en-US" dirty="0" smtClean="0">
                          <a:solidFill>
                            <a:schemeClr val="tx1"/>
                          </a:solidFill>
                        </a:rPr>
                        <a:t>Pre workshop testing</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X</a:t>
                      </a:r>
                    </a:p>
                    <a:p>
                      <a:pPr algn="ctr"/>
                      <a:endParaRPr lang="en-US"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r h="370840">
                <a:tc>
                  <a:txBody>
                    <a:bodyPr/>
                    <a:lstStyle/>
                    <a:p>
                      <a:r>
                        <a:rPr lang="en-US" b="1" dirty="0" smtClean="0">
                          <a:solidFill>
                            <a:srgbClr val="FF0000"/>
                          </a:solidFill>
                        </a:rPr>
                        <a:t>Workshop</a:t>
                      </a:r>
                      <a:endParaRPr lang="en-US" b="1" dirty="0">
                        <a:solidFill>
                          <a:srgbClr val="FF0000"/>
                        </a:solidFill>
                      </a:endParaRPr>
                    </a:p>
                  </a:txBody>
                  <a:tcPr/>
                </a:tc>
                <a:tc>
                  <a:txBody>
                    <a:bodyPr/>
                    <a:lstStyle/>
                    <a:p>
                      <a:pPr algn="ctr"/>
                      <a:endParaRPr lang="en-US"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r h="370840">
                <a:tc>
                  <a:txBody>
                    <a:bodyPr/>
                    <a:lstStyle/>
                    <a:p>
                      <a:r>
                        <a:rPr lang="en-US" dirty="0" smtClean="0">
                          <a:solidFill>
                            <a:schemeClr val="tx1"/>
                          </a:solidFill>
                        </a:rPr>
                        <a:t>Update</a:t>
                      </a:r>
                      <a:r>
                        <a:rPr lang="en-US" baseline="0" dirty="0" smtClean="0">
                          <a:solidFill>
                            <a:schemeClr val="tx1"/>
                          </a:solidFill>
                        </a:rPr>
                        <a:t> based on workshop</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a:solidFill>
                          <a:schemeClr val="tx1"/>
                        </a:solidFill>
                      </a:endParaRPr>
                    </a:p>
                  </a:txBody>
                  <a:tcPr/>
                </a:tc>
              </a:tr>
              <a:tr h="370840">
                <a:tc>
                  <a:txBody>
                    <a:bodyPr/>
                    <a:lstStyle/>
                    <a:p>
                      <a:r>
                        <a:rPr lang="en-US" dirty="0" smtClean="0">
                          <a:solidFill>
                            <a:schemeClr val="tx1"/>
                          </a:solidFill>
                        </a:rPr>
                        <a:t>Pre</a:t>
                      </a:r>
                      <a:r>
                        <a:rPr lang="en-US" baseline="0" dirty="0" smtClean="0">
                          <a:solidFill>
                            <a:schemeClr val="tx1"/>
                          </a:solidFill>
                        </a:rPr>
                        <a:t> release testing</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a:solidFill>
                          <a:schemeClr val="tx1"/>
                        </a:solidFill>
                      </a:endParaRPr>
                    </a:p>
                  </a:txBody>
                  <a:tcPr/>
                </a:tc>
              </a:tr>
              <a:tr h="370840">
                <a:tc>
                  <a:txBody>
                    <a:bodyPr/>
                    <a:lstStyle/>
                    <a:p>
                      <a:r>
                        <a:rPr lang="en-US" b="1" dirty="0" smtClean="0">
                          <a:solidFill>
                            <a:srgbClr val="FF0000"/>
                          </a:solidFill>
                        </a:rPr>
                        <a:t>Release</a:t>
                      </a:r>
                      <a:endParaRPr lang="en-US" b="1" dirty="0">
                        <a:solidFill>
                          <a:srgbClr val="FF0000"/>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a:solidFill>
                          <a:schemeClr val="tx1"/>
                        </a:solidFill>
                      </a:endParaRPr>
                    </a:p>
                  </a:txBody>
                  <a:tcPr/>
                </a:tc>
              </a:tr>
              <a:tr h="370840">
                <a:tc>
                  <a:txBody>
                    <a:bodyPr/>
                    <a:lstStyle/>
                    <a:p>
                      <a:r>
                        <a:rPr lang="en-US" baseline="0" dirty="0" smtClean="0">
                          <a:solidFill>
                            <a:schemeClr val="tx1"/>
                          </a:solidFill>
                        </a:rPr>
                        <a:t>Release support</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r>
            </a:tbl>
          </a:graphicData>
        </a:graphic>
      </p:graphicFrame>
      <p:sp>
        <p:nvSpPr>
          <p:cNvPr id="8" name="TextBox 7"/>
          <p:cNvSpPr txBox="1"/>
          <p:nvPr/>
        </p:nvSpPr>
        <p:spPr>
          <a:xfrm>
            <a:off x="457200" y="1066800"/>
            <a:ext cx="8153400" cy="923330"/>
          </a:xfrm>
          <a:prstGeom prst="rect">
            <a:avLst/>
          </a:prstGeom>
          <a:noFill/>
        </p:spPr>
        <p:txBody>
          <a:bodyPr wrap="square" rtlCol="0">
            <a:spAutoFit/>
          </a:bodyPr>
          <a:lstStyle/>
          <a:p>
            <a:pPr marL="284163" indent="-284163">
              <a:buFont typeface="Arial" pitchFamily="34" charset="0"/>
              <a:buChar char="•"/>
            </a:pPr>
            <a:r>
              <a:rPr lang="en-US" dirty="0" smtClean="0"/>
              <a:t>The </a:t>
            </a:r>
            <a:r>
              <a:rPr lang="en-US" dirty="0" err="1" smtClean="0"/>
              <a:t>BioLUC</a:t>
            </a:r>
            <a:r>
              <a:rPr lang="en-US" dirty="0" smtClean="0"/>
              <a:t> project will wrap up by the end of FY13.</a:t>
            </a:r>
          </a:p>
          <a:p>
            <a:pPr marL="284163" indent="-284163">
              <a:buFont typeface="Arial" pitchFamily="34" charset="0"/>
              <a:buChar char="•"/>
            </a:pPr>
            <a:r>
              <a:rPr lang="en-US" dirty="0" smtClean="0"/>
              <a:t>The goal of the remainder of the year is to prepare the model for release on the KDF .</a:t>
            </a:r>
            <a:endParaRPr lang="en-US" dirty="0"/>
          </a:p>
        </p:txBody>
      </p:sp>
      <p:sp>
        <p:nvSpPr>
          <p:cNvPr id="10" name="TextBox 9"/>
          <p:cNvSpPr txBox="1"/>
          <p:nvPr/>
        </p:nvSpPr>
        <p:spPr>
          <a:xfrm>
            <a:off x="533400" y="5144869"/>
            <a:ext cx="8153400" cy="646331"/>
          </a:xfrm>
          <a:prstGeom prst="rect">
            <a:avLst/>
          </a:prstGeom>
          <a:noFill/>
        </p:spPr>
        <p:txBody>
          <a:bodyPr wrap="square" rtlCol="0">
            <a:spAutoFit/>
          </a:bodyPr>
          <a:lstStyle/>
          <a:p>
            <a:pPr marL="284163" indent="-284163">
              <a:buFont typeface="Arial" pitchFamily="34" charset="0"/>
              <a:buChar char="•"/>
            </a:pPr>
            <a:r>
              <a:rPr lang="en-US" dirty="0" smtClean="0"/>
              <a:t>The workshop at ORNL is a major milestone and decision point.</a:t>
            </a:r>
          </a:p>
          <a:p>
            <a:pPr marL="284163" indent="-284163">
              <a:buFont typeface="Arial" pitchFamily="34" charset="0"/>
              <a:buChar char="•"/>
            </a:pPr>
            <a:r>
              <a:rPr lang="en-US" dirty="0" smtClean="0"/>
              <a:t>We incorporate suggestions/input from the workshop prior to public release.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152400"/>
            <a:ext cx="8229600" cy="1143000"/>
          </a:xfrm>
        </p:spPr>
        <p:txBody>
          <a:bodyPr/>
          <a:lstStyle/>
          <a:p>
            <a:pPr eaLnBrk="1" hangingPunct="1"/>
            <a:r>
              <a:rPr lang="en-US" dirty="0" smtClean="0"/>
              <a:t>Project Overview</a:t>
            </a:r>
          </a:p>
        </p:txBody>
      </p:sp>
      <p:sp>
        <p:nvSpPr>
          <p:cNvPr id="6147" name="Content Placeholder 2"/>
          <p:cNvSpPr>
            <a:spLocks noGrp="1"/>
          </p:cNvSpPr>
          <p:nvPr>
            <p:ph idx="1"/>
          </p:nvPr>
        </p:nvSpPr>
        <p:spPr>
          <a:xfrm>
            <a:off x="381000" y="990600"/>
            <a:ext cx="8229600" cy="5334000"/>
          </a:xfrm>
        </p:spPr>
        <p:txBody>
          <a:bodyPr>
            <a:normAutofit/>
          </a:bodyPr>
          <a:lstStyle/>
          <a:p>
            <a:pPr eaLnBrk="1" hangingPunct="1"/>
            <a:r>
              <a:rPr lang="en-US" sz="2600" b="0" dirty="0" smtClean="0"/>
              <a:t>Project came out of the Land Use Change and Bioenergy Workshop held May 11-14, 2009 in </a:t>
            </a:r>
            <a:r>
              <a:rPr lang="en-US" sz="2600" b="0" dirty="0" err="1" smtClean="0"/>
              <a:t>Vonore</a:t>
            </a:r>
            <a:r>
              <a:rPr lang="en-US" sz="2600" b="0" dirty="0" smtClean="0"/>
              <a:t>, TN.</a:t>
            </a:r>
          </a:p>
          <a:p>
            <a:pPr eaLnBrk="1" hangingPunct="1"/>
            <a:r>
              <a:rPr lang="en-US" sz="2600" b="0" dirty="0" smtClean="0"/>
              <a:t>Early collaborators: John Sheehan (UMN) and Nathaniel Greene (NRDC)</a:t>
            </a:r>
          </a:p>
          <a:p>
            <a:pPr eaLnBrk="1" hangingPunct="1"/>
            <a:r>
              <a:rPr lang="en-US" sz="2600" b="0" dirty="0" smtClean="0"/>
              <a:t>Initial project was folded in NREL’s “Strategic Analysis” task, FY 10.</a:t>
            </a:r>
          </a:p>
          <a:p>
            <a:pPr eaLnBrk="1" hangingPunct="1"/>
            <a:r>
              <a:rPr lang="en-US" sz="2600" b="0" dirty="0" smtClean="0"/>
              <a:t>Current team: Steve Peterson (Dartmouth College), Brian Bush (NREL), Laura Vimmerstedt (NREL), Ethan Warner (NREL), and Daniel Inman (NREL).</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81000" y="-76200"/>
            <a:ext cx="8839200" cy="1143000"/>
          </a:xfrm>
        </p:spPr>
        <p:txBody>
          <a:bodyPr>
            <a:normAutofit/>
          </a:bodyPr>
          <a:lstStyle/>
          <a:p>
            <a:pPr eaLnBrk="1" hangingPunct="1">
              <a:lnSpc>
                <a:spcPct val="85000"/>
              </a:lnSpc>
            </a:pPr>
            <a:r>
              <a:rPr lang="en-US" b="1" dirty="0" smtClean="0"/>
              <a:t>Milestones &amp; Publications</a:t>
            </a:r>
          </a:p>
        </p:txBody>
      </p:sp>
      <p:graphicFrame>
        <p:nvGraphicFramePr>
          <p:cNvPr id="6" name="Table 5"/>
          <p:cNvGraphicFramePr>
            <a:graphicFrameLocks noGrp="1"/>
          </p:cNvGraphicFramePr>
          <p:nvPr/>
        </p:nvGraphicFramePr>
        <p:xfrm>
          <a:off x="381000" y="838200"/>
          <a:ext cx="8534400" cy="3241039"/>
        </p:xfrm>
        <a:graphic>
          <a:graphicData uri="http://schemas.openxmlformats.org/drawingml/2006/table">
            <a:tbl>
              <a:tblPr firstRow="1" bandRow="1">
                <a:tableStyleId>{5C22544A-7EE6-4342-B048-85BDC9FD1C3A}</a:tableStyleId>
              </a:tblPr>
              <a:tblGrid>
                <a:gridCol w="1207968"/>
                <a:gridCol w="1442718"/>
                <a:gridCol w="5883714"/>
              </a:tblGrid>
              <a:tr h="370840">
                <a:tc>
                  <a:txBody>
                    <a:bodyPr/>
                    <a:lstStyle/>
                    <a:p>
                      <a:r>
                        <a:rPr lang="en-US" sz="1400" dirty="0" smtClean="0"/>
                        <a:t>FY</a:t>
                      </a:r>
                      <a:endParaRPr lang="en-US" sz="1400" dirty="0"/>
                    </a:p>
                  </a:txBody>
                  <a:tcPr/>
                </a:tc>
                <a:tc>
                  <a:txBody>
                    <a:bodyPr/>
                    <a:lstStyle/>
                    <a:p>
                      <a:r>
                        <a:rPr lang="en-US" sz="1400" dirty="0" smtClean="0"/>
                        <a:t>Quarter</a:t>
                      </a:r>
                      <a:endParaRPr lang="en-US" sz="1400" dirty="0"/>
                    </a:p>
                  </a:txBody>
                  <a:tcPr/>
                </a:tc>
                <a:tc>
                  <a:txBody>
                    <a:bodyPr/>
                    <a:lstStyle/>
                    <a:p>
                      <a:r>
                        <a:rPr lang="en-US" sz="1400" dirty="0" smtClean="0"/>
                        <a:t>Title</a:t>
                      </a:r>
                      <a:endParaRPr lang="en-US" sz="1400" dirty="0"/>
                    </a:p>
                  </a:txBody>
                  <a:tcPr/>
                </a:tc>
              </a:tr>
              <a:tr h="370840">
                <a:tc>
                  <a:txBody>
                    <a:bodyPr/>
                    <a:lstStyle/>
                    <a:p>
                      <a:pPr algn="ctr"/>
                      <a:r>
                        <a:rPr lang="en-US" sz="1400" dirty="0" smtClean="0">
                          <a:solidFill>
                            <a:srgbClr val="000000"/>
                          </a:solidFill>
                        </a:rPr>
                        <a:t>13</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mn-lt"/>
                          <a:ea typeface="Times New Roman"/>
                          <a:cs typeface="Times New Roman"/>
                        </a:rPr>
                        <a:t>Release of the model to the community at-large through the Bioenergy KDF or equivalent outlet to-be-determined. </a:t>
                      </a:r>
                      <a:endParaRPr lang="en-US" sz="1400" b="0" dirty="0">
                        <a:solidFill>
                          <a:schemeClr val="tx1"/>
                        </a:solidFill>
                      </a:endParaRPr>
                    </a:p>
                  </a:txBody>
                  <a:tcPr/>
                </a:tc>
              </a:tr>
              <a:tr h="370840">
                <a:tc>
                  <a:txBody>
                    <a:bodyPr/>
                    <a:lstStyle/>
                    <a:p>
                      <a:pPr algn="ctr"/>
                      <a:r>
                        <a:rPr lang="en-US" sz="1400" dirty="0" smtClean="0">
                          <a:solidFill>
                            <a:srgbClr val="000000"/>
                          </a:solidFill>
                        </a:rPr>
                        <a:t>13</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LUC modeling working meeting – NREL and ORNL will meet with a small group of key stakeholders involved with biomass program modeling of LUC to exercise the LUC models</a:t>
                      </a:r>
                      <a:endParaRPr lang="en-US" sz="1400" dirty="0">
                        <a:solidFill>
                          <a:schemeClr val="tx1"/>
                        </a:solidFill>
                      </a:endParaRPr>
                    </a:p>
                  </a:txBody>
                  <a:tcPr/>
                </a:tc>
              </a:tr>
              <a:tr h="370840">
                <a:tc>
                  <a:txBody>
                    <a:bodyPr/>
                    <a:lstStyle/>
                    <a:p>
                      <a:pPr algn="ctr"/>
                      <a:r>
                        <a:rPr lang="en-US" sz="1400" dirty="0" smtClean="0">
                          <a:solidFill>
                            <a:srgbClr val="000000"/>
                          </a:solidFill>
                        </a:rPr>
                        <a:t>13</a:t>
                      </a:r>
                      <a:endParaRPr lang="en-US" sz="1400" dirty="0">
                        <a:solidFill>
                          <a:srgbClr val="000000"/>
                        </a:solidFill>
                      </a:endParaRPr>
                    </a:p>
                  </a:txBody>
                  <a:tcPr/>
                </a:tc>
                <a:tc>
                  <a:txBody>
                    <a:bodyPr/>
                    <a:lstStyle/>
                    <a:p>
                      <a:pPr algn="ctr"/>
                      <a:r>
                        <a:rPr lang="en-US" sz="1400" dirty="0" smtClean="0">
                          <a:solidFill>
                            <a:srgbClr val="000000"/>
                          </a:solidFill>
                        </a:rPr>
                        <a:t>Q3</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Expansion of the model to include 18 global regions, plus the US – 19 total. </a:t>
                      </a:r>
                      <a:endParaRPr lang="en-US" sz="1400" dirty="0">
                        <a:solidFill>
                          <a:schemeClr val="tx1"/>
                        </a:solidFill>
                      </a:endParaRPr>
                    </a:p>
                  </a:txBody>
                  <a:tcPr/>
                </a:tc>
              </a:tr>
              <a:tr h="370840">
                <a:tc>
                  <a:txBody>
                    <a:bodyPr/>
                    <a:lstStyle/>
                    <a:p>
                      <a:pPr algn="ctr"/>
                      <a:r>
                        <a:rPr lang="en-US" sz="1400" dirty="0" smtClean="0">
                          <a:solidFill>
                            <a:srgbClr val="000000"/>
                          </a:solidFill>
                        </a:rPr>
                        <a:t>12</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NREL will produce an updated land use change systems dynamics model with expanded </a:t>
                      </a:r>
                      <a:r>
                        <a:rPr lang="en-US" sz="1400" kern="1200" dirty="0" err="1" smtClean="0">
                          <a:solidFill>
                            <a:schemeClr val="tx1"/>
                          </a:solidFill>
                          <a:latin typeface="+mn-lt"/>
                          <a:ea typeface="+mn-ea"/>
                          <a:cs typeface="+mn-cs"/>
                        </a:rPr>
                        <a:t>regionality</a:t>
                      </a:r>
                      <a:r>
                        <a:rPr lang="en-US" sz="1400" kern="1200" dirty="0" smtClean="0">
                          <a:solidFill>
                            <a:schemeClr val="tx1"/>
                          </a:solidFill>
                          <a:latin typeface="+mn-lt"/>
                          <a:ea typeface="+mn-ea"/>
                          <a:cs typeface="+mn-cs"/>
                        </a:rPr>
                        <a:t>.</a:t>
                      </a:r>
                      <a:endParaRPr lang="en-US" sz="1400" dirty="0">
                        <a:solidFill>
                          <a:schemeClr val="tx1"/>
                        </a:solidFill>
                      </a:endParaRPr>
                    </a:p>
                  </a:txBody>
                  <a:tcPr/>
                </a:tc>
              </a:tr>
              <a:tr h="370840">
                <a:tc>
                  <a:txBody>
                    <a:bodyPr/>
                    <a:lstStyle/>
                    <a:p>
                      <a:pPr algn="ctr"/>
                      <a:r>
                        <a:rPr lang="en-US" sz="1400" dirty="0" smtClean="0">
                          <a:solidFill>
                            <a:srgbClr val="000000"/>
                          </a:solidFill>
                        </a:rPr>
                        <a:t>11</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Report will summarize results of analysis conducted once BSM and LUC models are integrated.  The combined model will more clearly demonstrate the effects of land use change on the expanding biofuels market.</a:t>
                      </a:r>
                      <a:endParaRPr lang="en-US" sz="1400" dirty="0">
                        <a:solidFill>
                          <a:schemeClr val="tx1"/>
                        </a:solidFill>
                      </a:endParaRPr>
                    </a:p>
                  </a:txBody>
                  <a:tcPr/>
                </a:tc>
              </a:tr>
            </a:tbl>
          </a:graphicData>
        </a:graphic>
      </p:graphicFrame>
      <p:sp>
        <p:nvSpPr>
          <p:cNvPr id="5" name="Slide Number Placeholder 5"/>
          <p:cNvSpPr txBox="1">
            <a:spLocks/>
          </p:cNvSpPr>
          <p:nvPr/>
        </p:nvSpPr>
        <p:spPr>
          <a:xfrm>
            <a:off x="4419600" y="6629400"/>
            <a:ext cx="457200" cy="152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052F19B7-D418-4022-ADCB-81F2774CAD6C}" type="slidenum">
              <a:rPr kumimoji="0" lang="en-US" sz="1000" b="0" i="0" u="none" strike="noStrike" kern="1200" cap="none" spc="0" normalizeH="0" baseline="0" noProof="0" smtClean="0">
                <a:ln>
                  <a:noFill/>
                </a:ln>
                <a:solidFill>
                  <a:schemeClr val="bg1"/>
                </a:solidFill>
                <a:effectLst/>
                <a:uLnTx/>
                <a:uFillTx/>
                <a:latin typeface="Arial" pitchFamily="34" charset="0"/>
                <a:cs typeface="Arial"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3</a:t>
            </a:fld>
            <a:endParaRPr kumimoji="0" lang="en-US" sz="1000" b="0" i="0" u="none" strike="noStrike" kern="1200" cap="none" spc="0" normalizeH="0" baseline="0" noProof="0" dirty="0">
              <a:ln>
                <a:noFill/>
              </a:ln>
              <a:solidFill>
                <a:schemeClr val="bg1"/>
              </a:solidFill>
              <a:effectLst/>
              <a:uLnTx/>
              <a:uFillTx/>
              <a:latin typeface="Arial" pitchFamily="34" charset="0"/>
              <a:cs typeface="Arial" pitchFamily="34" charset="0"/>
            </a:endParaRPr>
          </a:p>
        </p:txBody>
      </p:sp>
      <p:sp>
        <p:nvSpPr>
          <p:cNvPr id="9" name="TextBox 8"/>
          <p:cNvSpPr txBox="1"/>
          <p:nvPr/>
        </p:nvSpPr>
        <p:spPr>
          <a:xfrm>
            <a:off x="457200" y="4114800"/>
            <a:ext cx="8001000" cy="2631490"/>
          </a:xfrm>
          <a:prstGeom prst="rect">
            <a:avLst/>
          </a:prstGeom>
          <a:noFill/>
        </p:spPr>
        <p:txBody>
          <a:bodyPr wrap="square" rtlCol="0">
            <a:spAutoFit/>
          </a:bodyPr>
          <a:lstStyle/>
          <a:p>
            <a:pPr marL="347472" indent="-347472">
              <a:spcAft>
                <a:spcPts val="600"/>
              </a:spcAft>
            </a:pPr>
            <a:r>
              <a:rPr lang="en-US" sz="2000" dirty="0" smtClean="0"/>
              <a:t>Publications:</a:t>
            </a:r>
          </a:p>
          <a:p>
            <a:pPr marL="747522" lvl="1" indent="-347472">
              <a:spcAft>
                <a:spcPts val="600"/>
              </a:spcAft>
              <a:buFont typeface="Arial" pitchFamily="34" charset="0"/>
              <a:buChar char="•"/>
            </a:pPr>
            <a:r>
              <a:rPr lang="en-US" sz="1600" dirty="0" smtClean="0"/>
              <a:t>Warner, E., D. Inman, B. Kunstman, B. Bush, L. Vimmerstedt, S. Peterson, J. Macknick, and Y. Zhang. 2013. Modeling Biofuel Expansion Effects on Land Use Change Dynamics. Submitted to Environmental Research Letters (8)015003 (10pp). </a:t>
            </a:r>
            <a:r>
              <a:rPr lang="en-US" sz="1600" dirty="0" err="1" smtClean="0"/>
              <a:t>doi</a:t>
            </a:r>
            <a:r>
              <a:rPr lang="en-US" sz="1600" dirty="0" smtClean="0"/>
              <a:t>: 10.1088/1748-9326/8/1/015003.</a:t>
            </a:r>
          </a:p>
          <a:p>
            <a:pPr marL="747522" lvl="1" indent="-347472">
              <a:spcAft>
                <a:spcPts val="600"/>
              </a:spcAft>
              <a:buFont typeface="Arial" pitchFamily="34" charset="0"/>
              <a:buChar char="•"/>
            </a:pPr>
            <a:r>
              <a:rPr lang="en-US" sz="1600" dirty="0" smtClean="0"/>
              <a:t>Warner, E., D. Inman. 2013. Insight: how will biofuels change land use? Environmental research web. March 20, 2013. </a:t>
            </a:r>
            <a:r>
              <a:rPr lang="en-US" sz="1600" dirty="0" err="1" smtClean="0"/>
              <a:t>url</a:t>
            </a:r>
            <a:r>
              <a:rPr lang="en-US" sz="1600" dirty="0" smtClean="0"/>
              <a:t>: http://environmentalresearchweb.org/cws/article/news/52780</a:t>
            </a:r>
          </a:p>
          <a:p>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NREL’s modeling strategy &amp; approach</a:t>
            </a:r>
            <a:endParaRPr lang="en-US" dirty="0"/>
          </a:p>
        </p:txBody>
      </p:sp>
      <p:sp>
        <p:nvSpPr>
          <p:cNvPr id="4" name="Content Placeholder 3"/>
          <p:cNvSpPr>
            <a:spLocks noGrp="1"/>
          </p:cNvSpPr>
          <p:nvPr>
            <p:ph idx="1"/>
          </p:nvPr>
        </p:nvSpPr>
        <p:spPr>
          <a:xfrm>
            <a:off x="457200" y="1143000"/>
            <a:ext cx="8229600" cy="4525963"/>
          </a:xfrm>
        </p:spPr>
        <p:txBody>
          <a:bodyPr>
            <a:normAutofit fontScale="77500" lnSpcReduction="20000"/>
          </a:bodyPr>
          <a:lstStyle/>
          <a:p>
            <a:r>
              <a:rPr lang="en-US" b="0" dirty="0" smtClean="0"/>
              <a:t>System Dynamics Framework</a:t>
            </a:r>
          </a:p>
          <a:p>
            <a:pPr lvl="1"/>
            <a:r>
              <a:rPr lang="en-US" dirty="0" smtClean="0"/>
              <a:t>Stocks/flows</a:t>
            </a:r>
          </a:p>
          <a:p>
            <a:pPr lvl="1"/>
            <a:r>
              <a:rPr lang="en-US" dirty="0" smtClean="0"/>
              <a:t>Feedback within and across stages in supply chain</a:t>
            </a:r>
          </a:p>
          <a:p>
            <a:r>
              <a:rPr lang="en-US" b="0" dirty="0" smtClean="0"/>
              <a:t>Modular, “Regional” model architecture</a:t>
            </a:r>
          </a:p>
          <a:p>
            <a:pPr lvl="1"/>
            <a:r>
              <a:rPr lang="en-US" dirty="0" smtClean="0"/>
              <a:t>“Region” can reflect world, nation, geographical region, level of development, etc. </a:t>
            </a:r>
          </a:p>
          <a:p>
            <a:pPr lvl="1"/>
            <a:r>
              <a:rPr lang="en-US" dirty="0" smtClean="0"/>
              <a:t>Enables rapid extension of model from 1 → 2 → n regions</a:t>
            </a:r>
          </a:p>
          <a:p>
            <a:pPr lvl="1"/>
            <a:r>
              <a:rPr lang="en-US" dirty="0" smtClean="0"/>
              <a:t>Current structure includes US + 18 regions</a:t>
            </a:r>
          </a:p>
          <a:p>
            <a:r>
              <a:rPr lang="en-US" b="0" dirty="0" smtClean="0"/>
              <a:t>Reliance on GDP/capita scenarios and FAO data to drive dynamics around population, yield, food demand.</a:t>
            </a:r>
          </a:p>
          <a:p>
            <a:r>
              <a:rPr lang="en-US" b="0" dirty="0" smtClean="0"/>
              <a:t>Calibrate model against FAO datasets for land use and disposition.</a:t>
            </a:r>
          </a:p>
          <a:p>
            <a:r>
              <a:rPr lang="en-US" b="0" dirty="0" smtClean="0"/>
              <a:t>Avoidance of explicit market mechanism</a:t>
            </a:r>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a:bodyPr>
          <a:lstStyle/>
          <a:p>
            <a:pPr eaLnBrk="1" hangingPunct="1"/>
            <a:r>
              <a:rPr lang="en-US" sz="2800" dirty="0" smtClean="0"/>
              <a:t>Our model captures important system interactions</a:t>
            </a:r>
            <a:endParaRPr lang="en-US" dirty="0" smtClean="0"/>
          </a:p>
        </p:txBody>
      </p:sp>
      <p:sp>
        <p:nvSpPr>
          <p:cNvPr id="7173" name="TextBox 186"/>
          <p:cNvSpPr txBox="1">
            <a:spLocks noChangeArrowheads="1"/>
          </p:cNvSpPr>
          <p:nvPr/>
        </p:nvSpPr>
        <p:spPr bwMode="auto">
          <a:xfrm>
            <a:off x="6400800" y="1493838"/>
            <a:ext cx="1524000" cy="430212"/>
          </a:xfrm>
          <a:prstGeom prst="rect">
            <a:avLst/>
          </a:prstGeom>
          <a:noFill/>
          <a:ln w="9525">
            <a:noFill/>
            <a:miter lim="800000"/>
            <a:headEnd/>
            <a:tailEnd/>
          </a:ln>
        </p:spPr>
        <p:txBody>
          <a:bodyPr>
            <a:spAutoFit/>
          </a:bodyPr>
          <a:lstStyle/>
          <a:p>
            <a:pPr algn="ctr"/>
            <a:r>
              <a:rPr lang="en-US" sz="1100"/>
              <a:t>Feed (via</a:t>
            </a:r>
          </a:p>
          <a:p>
            <a:pPr algn="ctr"/>
            <a:r>
              <a:rPr lang="en-US" sz="1100"/>
              <a:t>Animal Products)</a:t>
            </a:r>
            <a:endParaRPr lang="en-US" sz="900"/>
          </a:p>
        </p:txBody>
      </p:sp>
      <p:pic>
        <p:nvPicPr>
          <p:cNvPr id="8" name="Content Placeholder 7"/>
          <p:cNvPicPr>
            <a:picLocks noGrp="1" noChangeAspect="1" noChangeArrowheads="1"/>
          </p:cNvPicPr>
          <p:nvPr>
            <p:ph idx="1"/>
          </p:nvPr>
        </p:nvPicPr>
        <p:blipFill>
          <a:blip r:embed="rId3" cstate="print"/>
          <a:srcRect/>
          <a:stretch>
            <a:fillRect/>
          </a:stretch>
        </p:blipFill>
        <p:spPr bwMode="auto">
          <a:xfrm>
            <a:off x="73887" y="1295400"/>
            <a:ext cx="9070113" cy="4800599"/>
          </a:xfrm>
          <a:prstGeom prst="rect">
            <a:avLst/>
          </a:prstGeom>
          <a:noFill/>
          <a:ln w="9525">
            <a:noFill/>
            <a:miter lim="800000"/>
            <a:headEnd/>
            <a:tailEnd/>
          </a:ln>
          <a:effectLst/>
        </p:spPr>
      </p:pic>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2238"/>
            <a:ext cx="8763000" cy="563562"/>
          </a:xfrm>
        </p:spPr>
        <p:txBody>
          <a:bodyPr>
            <a:noAutofit/>
          </a:bodyPr>
          <a:lstStyle/>
          <a:p>
            <a:r>
              <a:rPr lang="en-US" sz="2400" dirty="0" smtClean="0"/>
              <a:t>Land, crop, and animal classes are aggregated into larger categories</a:t>
            </a:r>
            <a:endParaRPr lang="en-US" sz="2400" dirty="0"/>
          </a:p>
        </p:txBody>
      </p:sp>
      <p:sp>
        <p:nvSpPr>
          <p:cNvPr id="4" name="Content Placeholder 3"/>
          <p:cNvSpPr>
            <a:spLocks noGrp="1"/>
          </p:cNvSpPr>
          <p:nvPr>
            <p:ph idx="1"/>
          </p:nvPr>
        </p:nvSpPr>
        <p:spPr>
          <a:xfrm>
            <a:off x="457200" y="1219200"/>
            <a:ext cx="8229600" cy="4525963"/>
          </a:xfrm>
        </p:spPr>
        <p:txBody>
          <a:bodyPr>
            <a:normAutofit fontScale="70000" lnSpcReduction="20000"/>
          </a:bodyPr>
          <a:lstStyle/>
          <a:p>
            <a:r>
              <a:rPr lang="en-US" b="0" dirty="0" smtClean="0"/>
              <a:t>4 x 2 Land Bases</a:t>
            </a:r>
          </a:p>
          <a:p>
            <a:pPr lvl="1"/>
            <a:r>
              <a:rPr lang="en-US" dirty="0" smtClean="0"/>
              <a:t>“Available” | Pasture | Cropland | Abandoned</a:t>
            </a:r>
          </a:p>
          <a:p>
            <a:pPr lvl="1"/>
            <a:r>
              <a:rPr lang="en-US" dirty="0" smtClean="0"/>
              <a:t>Grassland | Forest</a:t>
            </a:r>
          </a:p>
          <a:p>
            <a:r>
              <a:rPr lang="en-US" b="0" dirty="0" smtClean="0"/>
              <a:t>12 Cropland uses</a:t>
            </a:r>
          </a:p>
          <a:p>
            <a:pPr lvl="1"/>
            <a:r>
              <a:rPr lang="en-US" dirty="0" smtClean="0"/>
              <a:t>Fallow</a:t>
            </a:r>
          </a:p>
          <a:p>
            <a:pPr lvl="1"/>
            <a:r>
              <a:rPr lang="en-US" dirty="0" smtClean="0"/>
              <a:t>Forage</a:t>
            </a:r>
          </a:p>
          <a:p>
            <a:pPr lvl="1"/>
            <a:r>
              <a:rPr lang="en-US" dirty="0" smtClean="0"/>
              <a:t>Fiber | Vegetable Fruit Nut | Other</a:t>
            </a:r>
          </a:p>
          <a:p>
            <a:pPr lvl="1"/>
            <a:r>
              <a:rPr lang="en-US" dirty="0" smtClean="0"/>
              <a:t>Maize | Wheat | Rice | Grains NEC | Oil crops | Sugar</a:t>
            </a:r>
          </a:p>
          <a:p>
            <a:pPr lvl="1"/>
            <a:r>
              <a:rPr lang="en-US" dirty="0" smtClean="0"/>
              <a:t>Energy Crops</a:t>
            </a:r>
          </a:p>
          <a:p>
            <a:r>
              <a:rPr lang="en-US" b="0" dirty="0" smtClean="0"/>
              <a:t>Four Animal Product Categories</a:t>
            </a:r>
          </a:p>
          <a:p>
            <a:pPr lvl="1"/>
            <a:r>
              <a:rPr lang="en-US" dirty="0" smtClean="0"/>
              <a:t>Cattle/Sheep/Goat | Dairy | Swine | Chicken</a:t>
            </a:r>
          </a:p>
          <a:p>
            <a:r>
              <a:rPr lang="en-US" b="0" dirty="0" smtClean="0"/>
              <a:t>Induced demand from animal product to commodity crops, pasture, forage</a:t>
            </a:r>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Autofit/>
          </a:bodyPr>
          <a:lstStyle/>
          <a:p>
            <a:pPr eaLnBrk="1" hangingPunct="1"/>
            <a:r>
              <a:rPr lang="en-US" sz="2800" dirty="0" smtClean="0"/>
              <a:t>Per-capita meat demand drives LUC</a:t>
            </a:r>
          </a:p>
        </p:txBody>
      </p:sp>
      <p:graphicFrame>
        <p:nvGraphicFramePr>
          <p:cNvPr id="5" name="Table 4"/>
          <p:cNvGraphicFramePr>
            <a:graphicFrameLocks noGrp="1"/>
          </p:cNvGraphicFramePr>
          <p:nvPr/>
        </p:nvGraphicFramePr>
        <p:xfrm>
          <a:off x="650875" y="1951038"/>
          <a:ext cx="7620004" cy="2174244"/>
        </p:xfrm>
        <a:graphic>
          <a:graphicData uri="http://schemas.openxmlformats.org/drawingml/2006/table">
            <a:tbl>
              <a:tblPr>
                <a:tableStyleId>{7E9639D4-E3E2-4D34-9284-5A2195B3D0D7}</a:tableStyleId>
              </a:tblPr>
              <a:tblGrid>
                <a:gridCol w="1607604"/>
                <a:gridCol w="738287"/>
                <a:gridCol w="799528"/>
                <a:gridCol w="629416"/>
                <a:gridCol w="678748"/>
                <a:gridCol w="483119"/>
                <a:gridCol w="506935"/>
                <a:gridCol w="847159"/>
                <a:gridCol w="629416"/>
                <a:gridCol w="699792"/>
              </a:tblGrid>
              <a:tr h="362374">
                <a:tc>
                  <a:txBody>
                    <a:bodyPr/>
                    <a:lstStyle/>
                    <a:p>
                      <a:pPr algn="l" fontAlgn="b"/>
                      <a:r>
                        <a:rPr lang="en-US" sz="1600" u="none" strike="noStrike" dirty="0"/>
                        <a:t> </a:t>
                      </a:r>
                      <a:endParaRPr lang="en-US" sz="1600" b="0" i="0" u="none" strike="noStrike" dirty="0">
                        <a:solidFill>
                          <a:schemeClr val="accent1"/>
                        </a:solidFill>
                        <a:latin typeface="Calibri"/>
                      </a:endParaRPr>
                    </a:p>
                  </a:txBody>
                  <a:tcPr marL="0" marR="0" marT="0" marB="0" anchor="b">
                    <a:lnL w="9525" cap="flat" cmpd="sng" algn="ctr">
                      <a:noFill/>
                      <a:prstDash val="soli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9">
                  <a:txBody>
                    <a:bodyPr/>
                    <a:lstStyle/>
                    <a:p>
                      <a:pPr algn="ctr" fontAlgn="b"/>
                      <a:r>
                        <a:rPr lang="en-US" sz="1600" u="none" strike="noStrike" dirty="0"/>
                        <a:t>Base case system input per kg of product</a:t>
                      </a:r>
                      <a:endParaRPr lang="en-US" sz="1600" b="0" i="0" u="none" strike="noStrike" dirty="0">
                        <a:solidFill>
                          <a:schemeClr val="accent1"/>
                        </a:solidFill>
                        <a:latin typeface="Calibri"/>
                      </a:endParaRPr>
                    </a:p>
                  </a:txBody>
                  <a:tcPr marL="0" marR="0" marT="0" marB="0" anchor="b">
                    <a:lnL>
                      <a:noFill/>
                    </a:lnL>
                    <a:lnR w="9525" cap="flat" cmpd="sng" algn="ctr">
                      <a:noFill/>
                      <a:prstDash val="soli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2374">
                <a:tc>
                  <a:txBody>
                    <a:bodyPr/>
                    <a:lstStyle/>
                    <a:p>
                      <a:pPr algn="l" fontAlgn="b"/>
                      <a:r>
                        <a:rPr lang="en-US" sz="1600" u="none" strike="noStrike" dirty="0"/>
                        <a:t>Animal Class</a:t>
                      </a:r>
                      <a:endParaRPr lang="en-US" sz="1600" b="1" i="0" u="none" strike="noStrike" dirty="0">
                        <a:solidFill>
                          <a:schemeClr val="accent1"/>
                        </a:solidFill>
                        <a:latin typeface="Calibri"/>
                      </a:endParaRPr>
                    </a:p>
                  </a:txBody>
                  <a:tcPr marL="0" marR="0" marT="0" marB="0" anchor="b">
                    <a:lnL w="9525" cap="flat" cmpd="sng" algn="ctr">
                      <a:noFill/>
                      <a:prstDash val="soli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Forage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Pasture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Maize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Wheat</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Rice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smtClean="0"/>
                        <a:t>NEC</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Oil Crop</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Sugar</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Total kg</a:t>
                      </a:r>
                      <a:endParaRPr lang="en-US" sz="1600" b="1" i="0" u="none" strike="noStrike" dirty="0">
                        <a:solidFill>
                          <a:schemeClr val="accent1"/>
                        </a:solidFill>
                        <a:latin typeface="Calibri"/>
                      </a:endParaRPr>
                    </a:p>
                  </a:txBody>
                  <a:tcPr marL="0" marR="0" marT="0" marB="0" anchor="b">
                    <a:lnL>
                      <a:noFill/>
                    </a:lnL>
                    <a:lnR w="9525" cap="flat" cmpd="sng" algn="ctr">
                      <a:noFill/>
                      <a:prstDash val="soli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2374">
                <a:tc>
                  <a:txBody>
                    <a:bodyPr/>
                    <a:lstStyle/>
                    <a:p>
                      <a:pPr algn="l" fontAlgn="b"/>
                      <a:r>
                        <a:rPr lang="en-US" sz="1600" u="none" strike="noStrike" dirty="0" smtClean="0"/>
                        <a:t>Cow </a:t>
                      </a:r>
                      <a:r>
                        <a:rPr lang="en-US" sz="1600" u="none" strike="noStrike" dirty="0"/>
                        <a:t>Goat Sheep</a:t>
                      </a:r>
                      <a:endParaRPr lang="en-US" sz="1600" b="1" i="0" u="none" strike="noStrike" dirty="0">
                        <a:solidFill>
                          <a:schemeClr val="accent1"/>
                        </a:solidFill>
                        <a:latin typeface="Calibri"/>
                      </a:endParaRPr>
                    </a:p>
                  </a:txBody>
                  <a:tcPr marL="0" marR="0" marT="0" marB="0" anchor="b">
                    <a:lnL w="9525" cap="flat" cmpd="sng" algn="ctr">
                      <a:noFill/>
                      <a:prstDash val="soli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6.1</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4.9</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2.6</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0.1</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1.1</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14.8</a:t>
                      </a:r>
                      <a:endParaRPr lang="en-US" sz="1600" b="0" i="0" u="none" strike="noStrike" dirty="0">
                        <a:solidFill>
                          <a:schemeClr val="accent1"/>
                        </a:solidFill>
                        <a:latin typeface="Calibri"/>
                      </a:endParaRPr>
                    </a:p>
                  </a:txBody>
                  <a:tcPr marL="0" marR="0" marT="0" marB="0" anchor="b">
                    <a:lnL>
                      <a:noFill/>
                    </a:lnL>
                    <a:lnR w="9525" cap="flat" cmpd="sng" algn="ctr">
                      <a:noFill/>
                      <a:prstDash val="soli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r h="362374">
                <a:tc>
                  <a:txBody>
                    <a:bodyPr/>
                    <a:lstStyle/>
                    <a:p>
                      <a:pPr algn="l" fontAlgn="b"/>
                      <a:r>
                        <a:rPr lang="en-US" sz="1600" u="none" strike="noStrike"/>
                        <a:t>Dairy</a:t>
                      </a:r>
                      <a:endParaRPr lang="en-US" sz="1600" b="1" i="0" u="none" strike="noStrike">
                        <a:solidFill>
                          <a:schemeClr val="accent1"/>
                        </a:solidFill>
                        <a:latin typeface="Calibri"/>
                      </a:endParaRPr>
                    </a:p>
                  </a:txBody>
                  <a:tcPr marL="0" marR="0" marT="0" marB="0" anchor="b">
                    <a:lnL w="9525" cap="flat" cmpd="sng" algn="ctr">
                      <a:noFill/>
                      <a:prstDash val="solid"/>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4.5</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1.2</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2.0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7.7</a:t>
                      </a:r>
                      <a:endParaRPr lang="en-US" sz="1600" b="0" i="0" u="none" strike="noStrike">
                        <a:solidFill>
                          <a:schemeClr val="accent1"/>
                        </a:solidFill>
                        <a:latin typeface="Calibri"/>
                      </a:endParaRPr>
                    </a:p>
                  </a:txBody>
                  <a:tcPr marL="0" marR="0" marT="0" marB="0" anchor="b">
                    <a:lnL>
                      <a:noFill/>
                    </a:lnL>
                    <a:lnR w="9525" cap="flat" cmpd="sng" algn="ctr">
                      <a:noFill/>
                      <a:prstDash val="solid"/>
                    </a:lnR>
                    <a:lnT>
                      <a:noFill/>
                    </a:lnT>
                    <a:lnB>
                      <a:noFill/>
                    </a:lnB>
                    <a:lnTlToBr w="12700" cmpd="sng">
                      <a:noFill/>
                      <a:prstDash val="solid"/>
                    </a:lnTlToBr>
                    <a:lnBlToTr w="12700" cmpd="sng">
                      <a:noFill/>
                      <a:prstDash val="solid"/>
                    </a:lnBlToTr>
                  </a:tcPr>
                </a:tc>
              </a:tr>
              <a:tr h="362374">
                <a:tc>
                  <a:txBody>
                    <a:bodyPr/>
                    <a:lstStyle/>
                    <a:p>
                      <a:pPr algn="l" fontAlgn="b"/>
                      <a:r>
                        <a:rPr lang="en-US" sz="1600" u="none" strike="noStrike"/>
                        <a:t>Pig</a:t>
                      </a:r>
                      <a:endParaRPr lang="en-US" sz="1600" b="1" i="0" u="none" strike="noStrike">
                        <a:solidFill>
                          <a:schemeClr val="accent1"/>
                        </a:solidFill>
                        <a:latin typeface="Calibri"/>
                      </a:endParaRPr>
                    </a:p>
                  </a:txBody>
                  <a:tcPr marL="0" marR="0" marT="0" marB="0" anchor="b">
                    <a:lnL w="9525" cap="flat" cmpd="sng" algn="ctr">
                      <a:noFill/>
                      <a:prstDash val="solid"/>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1.2</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1.4</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0.3</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0.7</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3.6</a:t>
                      </a:r>
                      <a:endParaRPr lang="en-US" sz="1600" b="0" i="0" u="none" strike="noStrike">
                        <a:solidFill>
                          <a:schemeClr val="accent1"/>
                        </a:solidFill>
                        <a:latin typeface="Calibri"/>
                      </a:endParaRPr>
                    </a:p>
                  </a:txBody>
                  <a:tcPr marL="0" marR="0" marT="0" marB="0" anchor="b">
                    <a:lnL>
                      <a:noFill/>
                    </a:lnL>
                    <a:lnR w="9525" cap="flat" cmpd="sng" algn="ctr">
                      <a:noFill/>
                      <a:prstDash val="solid"/>
                    </a:lnR>
                    <a:lnT>
                      <a:noFill/>
                    </a:lnT>
                    <a:lnB>
                      <a:noFill/>
                    </a:lnB>
                    <a:lnTlToBr w="12700" cmpd="sng">
                      <a:noFill/>
                      <a:prstDash val="solid"/>
                    </a:lnTlToBr>
                    <a:lnBlToTr w="12700" cmpd="sng">
                      <a:noFill/>
                      <a:prstDash val="solid"/>
                    </a:lnBlToTr>
                  </a:tcPr>
                </a:tc>
              </a:tr>
              <a:tr h="362374">
                <a:tc>
                  <a:txBody>
                    <a:bodyPr/>
                    <a:lstStyle/>
                    <a:p>
                      <a:pPr algn="l" fontAlgn="b"/>
                      <a:r>
                        <a:rPr lang="en-US" sz="1600" u="none" strike="noStrike" dirty="0"/>
                        <a:t>Poultry</a:t>
                      </a:r>
                      <a:endParaRPr lang="en-US" sz="1600" b="1" i="0" u="none" strike="noStrike" dirty="0">
                        <a:solidFill>
                          <a:schemeClr val="accent1"/>
                        </a:solidFill>
                        <a:latin typeface="Calibri"/>
                      </a:endParaRPr>
                    </a:p>
                  </a:txBody>
                  <a:tcPr marL="0" marR="0" marT="0" marB="0" anchor="b">
                    <a:lnL w="9525" cap="flat" cmpd="sng" algn="ctr">
                      <a:noFill/>
                      <a:prstDash val="soli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1.4</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0.3</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0.6</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2.4</a:t>
                      </a:r>
                      <a:endParaRPr lang="en-US" sz="1600" b="0" i="0" u="none" strike="noStrike" dirty="0">
                        <a:solidFill>
                          <a:schemeClr val="accent1"/>
                        </a:solidFill>
                        <a:latin typeface="Calibri"/>
                      </a:endParaRPr>
                    </a:p>
                  </a:txBody>
                  <a:tcPr marL="0" marR="0" marT="0" marB="0" anchor="b">
                    <a:lnL>
                      <a:noFill/>
                    </a:lnL>
                    <a:lnR w="9525" cap="flat" cmpd="sng" algn="ctr">
                      <a:noFill/>
                      <a:prstDash val="soli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Import/export structure seeks equilibrium</a:t>
            </a:r>
            <a:endParaRPr lang="en-US" sz="3200" dirty="0"/>
          </a:p>
        </p:txBody>
      </p:sp>
      <p:sp>
        <p:nvSpPr>
          <p:cNvPr id="4" name="Content Placeholder 3"/>
          <p:cNvSpPr>
            <a:spLocks noGrp="1"/>
          </p:cNvSpPr>
          <p:nvPr>
            <p:ph idx="1"/>
          </p:nvPr>
        </p:nvSpPr>
        <p:spPr/>
        <p:txBody>
          <a:bodyPr>
            <a:normAutofit fontScale="85000" lnSpcReduction="20000"/>
          </a:bodyPr>
          <a:lstStyle/>
          <a:p>
            <a:r>
              <a:rPr lang="en-US" b="0" i="1" dirty="0" smtClean="0"/>
              <a:t>Basic Challenge:  </a:t>
            </a:r>
            <a:r>
              <a:rPr lang="en-US" b="0" dirty="0" smtClean="0"/>
              <a:t>Provide simple mechanism for handling product movements across regional boundaries</a:t>
            </a:r>
          </a:p>
          <a:p>
            <a:endParaRPr lang="en-US" b="0" dirty="0" smtClean="0"/>
          </a:p>
          <a:p>
            <a:r>
              <a:rPr lang="en-US" b="0" i="1" dirty="0" smtClean="0"/>
              <a:t>Approach:  </a:t>
            </a:r>
            <a:r>
              <a:rPr lang="en-US" b="0" dirty="0" smtClean="0"/>
              <a:t>View x-region product movements as equilibrium-seeking, but with a constraint</a:t>
            </a:r>
          </a:p>
          <a:p>
            <a:pPr lvl="1"/>
            <a:r>
              <a:rPr lang="en-US" dirty="0" smtClean="0"/>
              <a:t>Supply/demand imbalance in one region drives “desire” for import/export</a:t>
            </a:r>
          </a:p>
          <a:p>
            <a:pPr lvl="1"/>
            <a:r>
              <a:rPr lang="en-US" dirty="0" smtClean="0"/>
              <a:t>Total GLOBAL Imports must match total GLOBAL Export</a:t>
            </a:r>
          </a:p>
          <a:p>
            <a:pPr lvl="1"/>
            <a:r>
              <a:rPr lang="en-US" i="1" dirty="0" smtClean="0"/>
              <a:t>Key insight:  </a:t>
            </a:r>
            <a:r>
              <a:rPr lang="en-US" dirty="0" smtClean="0"/>
              <a:t>Global pressure (as reflected by difference in global desired import/export </a:t>
            </a:r>
            <a:r>
              <a:rPr lang="en-US" dirty="0" err="1" smtClean="0"/>
              <a:t>vs</a:t>
            </a:r>
            <a:r>
              <a:rPr lang="en-US" dirty="0" smtClean="0"/>
              <a:t> total ACTUAL import/export) translates into land use pressure.</a:t>
            </a:r>
          </a:p>
          <a:p>
            <a:endParaRPr lang="en-US" b="0" dirty="0"/>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Scenario Conditions</a:t>
            </a:r>
            <a:endParaRPr lang="en-US" dirty="0"/>
          </a:p>
        </p:txBody>
      </p:sp>
      <p:sp>
        <p:nvSpPr>
          <p:cNvPr id="3" name="Content Placeholder 2"/>
          <p:cNvSpPr>
            <a:spLocks noGrp="1"/>
          </p:cNvSpPr>
          <p:nvPr>
            <p:ph idx="1"/>
          </p:nvPr>
        </p:nvSpPr>
        <p:spPr>
          <a:xfrm>
            <a:off x="152400" y="685800"/>
            <a:ext cx="8839200" cy="5791200"/>
          </a:xfrm>
        </p:spPr>
        <p:txBody>
          <a:bodyPr>
            <a:normAutofit/>
          </a:bodyPr>
          <a:lstStyle/>
          <a:p>
            <a:r>
              <a:rPr lang="en-US" dirty="0" smtClean="0"/>
              <a:t>Base Case</a:t>
            </a:r>
          </a:p>
          <a:p>
            <a:pPr lvl="1"/>
            <a:r>
              <a:rPr lang="en-US" dirty="0" smtClean="0"/>
              <a:t>0.7% yield growth per year, 2010-2050</a:t>
            </a:r>
          </a:p>
          <a:p>
            <a:pPr lvl="1"/>
            <a:r>
              <a:rPr lang="en-US" dirty="0" smtClean="0"/>
              <a:t>0.1% per capita commodity crop demand per year, 2010-2050</a:t>
            </a:r>
          </a:p>
          <a:p>
            <a:pPr lvl="1"/>
            <a:r>
              <a:rPr lang="en-US" dirty="0" smtClean="0"/>
              <a:t>0.4% per capita meat and dairy demand per year, 2010-2050</a:t>
            </a:r>
          </a:p>
          <a:p>
            <a:pPr lvl="1"/>
            <a:r>
              <a:rPr lang="en-US" dirty="0" smtClean="0"/>
              <a:t>4.3% increase in biofuel demand (MJ) per year, 2010 to ~2020</a:t>
            </a:r>
          </a:p>
          <a:p>
            <a:r>
              <a:rPr lang="en-US" dirty="0" smtClean="0"/>
              <a:t>High Food and Fuel</a:t>
            </a:r>
          </a:p>
          <a:p>
            <a:pPr lvl="1"/>
            <a:r>
              <a:rPr lang="en-US" dirty="0" smtClean="0"/>
              <a:t>0.7% yield growth per year, 2010-2050</a:t>
            </a:r>
          </a:p>
          <a:p>
            <a:pPr lvl="1"/>
            <a:r>
              <a:rPr lang="en-US" dirty="0" smtClean="0"/>
              <a:t>0.4% per capita commodity crop demand per year, 2010-2050</a:t>
            </a:r>
          </a:p>
          <a:p>
            <a:pPr lvl="1"/>
            <a:r>
              <a:rPr lang="en-US" dirty="0" smtClean="0"/>
              <a:t>0.7% per capita meat and dairy demand per year, 2010-2050</a:t>
            </a:r>
          </a:p>
          <a:p>
            <a:pPr lvl="1"/>
            <a:r>
              <a:rPr lang="en-US" dirty="0" smtClean="0"/>
              <a:t>2.3% increase in biofuel demand (MJ) per year, 2010 to 2050</a:t>
            </a:r>
          </a:p>
          <a:p>
            <a:r>
              <a:rPr lang="en-US" dirty="0" smtClean="0"/>
              <a:t>Low Yield</a:t>
            </a:r>
          </a:p>
          <a:p>
            <a:pPr lvl="1"/>
            <a:r>
              <a:rPr lang="en-US" dirty="0" smtClean="0"/>
              <a:t>0% growth per year from 2013 to 2050</a:t>
            </a:r>
          </a:p>
          <a:p>
            <a:pPr lvl="1"/>
            <a:r>
              <a:rPr lang="en-US" dirty="0" smtClean="0"/>
              <a:t>Otherwise, same as the base case</a:t>
            </a:r>
          </a:p>
          <a:p>
            <a:endParaRPr lang="en-US" dirty="0"/>
          </a:p>
        </p:txBody>
      </p:sp>
    </p:spTree>
    <p:extLst>
      <p:ext uri="{BB962C8B-B14F-4D97-AF65-F5344CB8AC3E}">
        <p14:creationId xmlns:p14="http://schemas.microsoft.com/office/powerpoint/2010/main" val="1735403123"/>
      </p:ext>
    </p:extLst>
  </p:cSld>
  <p:clrMapOvr>
    <a:masterClrMapping/>
  </p:clrMapOvr>
  <p:transition xmlns:p14="http://schemas.microsoft.com/office/powerpoint/2010/main">
    <p:fade thruBlk="1"/>
  </p:transition>
</p:sld>
</file>

<file path=ppt/theme/theme1.xml><?xml version="1.0" encoding="utf-8"?>
<a:theme xmlns:a="http://schemas.openxmlformats.org/drawingml/2006/main" name="LUC draft">
  <a:themeElements>
    <a:clrScheme name="NRELBLACK">
      <a:dk1>
        <a:srgbClr val="FFFFFF"/>
      </a:dk1>
      <a:lt1>
        <a:srgbClr val="000000"/>
      </a:lt1>
      <a:dk2>
        <a:srgbClr val="6A737B"/>
      </a:dk2>
      <a:lt2>
        <a:srgbClr val="CFD4D8"/>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LUC draft</Template>
  <TotalTime>186</TotalTime>
  <Words>1985</Words>
  <Application>Microsoft Macintosh PowerPoint</Application>
  <PresentationFormat>On-screen Show (4:3)</PresentationFormat>
  <Paragraphs>216</Paragraphs>
  <Slides>13</Slides>
  <Notes>8</Notes>
  <HiddenSlides>1</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LUC draft</vt:lpstr>
      <vt:lpstr>PowerPoint Presentation</vt:lpstr>
      <vt:lpstr>Project Overview</vt:lpstr>
      <vt:lpstr>Milestones &amp; Publications</vt:lpstr>
      <vt:lpstr>NREL’s modeling strategy &amp; approach</vt:lpstr>
      <vt:lpstr>Our model captures important system interactions</vt:lpstr>
      <vt:lpstr>Land, crop, and animal classes are aggregated into larger categories</vt:lpstr>
      <vt:lpstr>Per-capita meat demand drives LUC</vt:lpstr>
      <vt:lpstr>Import/export structure seeks equilibrium</vt:lpstr>
      <vt:lpstr>Scenario Conditions</vt:lpstr>
      <vt:lpstr>Scenario - Detailed Conditions</vt:lpstr>
      <vt:lpstr>Sample results (more later…)</vt:lpstr>
      <vt:lpstr>Relevance to BETO</vt:lpstr>
      <vt:lpstr>FY 13 Work Plan</vt:lpstr>
    </vt:vector>
  </TitlesOfParts>
  <Company>NREL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dinman</dc:creator>
  <cp:lastModifiedBy>Daniel Inman</cp:lastModifiedBy>
  <cp:revision>8</cp:revision>
  <dcterms:created xsi:type="dcterms:W3CDTF">2013-04-11T21:30:28Z</dcterms:created>
  <dcterms:modified xsi:type="dcterms:W3CDTF">2013-05-07T01:17:16Z</dcterms:modified>
</cp:coreProperties>
</file>