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1" r:id="rId2"/>
    <p:sldId id="279" r:id="rId3"/>
    <p:sldId id="281" r:id="rId4"/>
    <p:sldId id="280" r:id="rId5"/>
    <p:sldId id="282" r:id="rId6"/>
    <p:sldId id="283" r:id="rId7"/>
    <p:sldId id="28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9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NREL is a national laboratory of the U.S. Department of Energy, Office of Energy Efficiency and Renewable Energy, operated</a:t>
            </a:r>
            <a:r>
              <a:rPr lang="en-US" sz="1000" baseline="0" dirty="0" smtClean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14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1800" y="1066800"/>
            <a:ext cx="6019800" cy="1295400"/>
          </a:xfrm>
        </p:spPr>
        <p:txBody>
          <a:bodyPr anchor="b"/>
          <a:lstStyle/>
          <a:p>
            <a:r>
              <a:rPr lang="en-US" dirty="0" err="1" smtClean="0"/>
              <a:t>BioLUC</a:t>
            </a:r>
            <a:r>
              <a:rPr lang="en-US" dirty="0" smtClean="0"/>
              <a:t> Test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0" y="3810000"/>
            <a:ext cx="5257800" cy="2438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Brian Bush and Laura Vimmerstedt</a:t>
            </a:r>
            <a:endParaRPr lang="en-US" sz="2000" dirty="0" smtClean="0"/>
          </a:p>
          <a:p>
            <a:r>
              <a:rPr lang="en-US" sz="2000" dirty="0" smtClean="0"/>
              <a:t>Biofuels Land Use Change Modeling Workshop</a:t>
            </a:r>
          </a:p>
          <a:p>
            <a:r>
              <a:rPr lang="en-US" sz="2000" dirty="0" smtClean="0"/>
              <a:t>Oak Ridge National Laboratory</a:t>
            </a:r>
          </a:p>
          <a:p>
            <a:r>
              <a:rPr lang="en-US" sz="2000" dirty="0" smtClean="0"/>
              <a:t>May </a:t>
            </a:r>
            <a:r>
              <a:rPr lang="en-US" sz="2000" dirty="0" smtClean="0"/>
              <a:t>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2013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Motivation: </a:t>
            </a:r>
            <a:r>
              <a:rPr lang="en-US" dirty="0" smtClean="0"/>
              <a:t>The </a:t>
            </a:r>
            <a:r>
              <a:rPr lang="en-US" dirty="0" err="1" smtClean="0"/>
              <a:t>BioLUC</a:t>
            </a:r>
            <a:r>
              <a:rPr lang="en-US" dirty="0" smtClean="0"/>
              <a:t> model will be released to the public at the end of September 2013.</a:t>
            </a:r>
          </a:p>
          <a:p>
            <a:endParaRPr lang="en-US" i="1" dirty="0" smtClean="0"/>
          </a:p>
          <a:p>
            <a:r>
              <a:rPr lang="en-US" i="1" dirty="0" smtClean="0"/>
              <a:t>Goal: </a:t>
            </a:r>
            <a:r>
              <a:rPr lang="en-US" dirty="0" smtClean="0"/>
              <a:t>To </a:t>
            </a:r>
            <a:r>
              <a:rPr lang="en-US" dirty="0" smtClean="0"/>
              <a:t>verify the basic reasonableness of the formulation, behavior, output, and usability of the </a:t>
            </a:r>
            <a:r>
              <a:rPr lang="en-US" dirty="0" err="1" smtClean="0"/>
              <a:t>BioLUC</a:t>
            </a:r>
            <a:r>
              <a:rPr lang="en-US" dirty="0" smtClean="0"/>
              <a:t> model under a representative set of scenarios and digressions from them</a:t>
            </a:r>
            <a:r>
              <a:rPr lang="en-US" dirty="0" smtClean="0"/>
              <a:t>.</a:t>
            </a:r>
          </a:p>
          <a:p>
            <a:endParaRPr lang="en-US" i="1" dirty="0" smtClean="0"/>
          </a:p>
          <a:p>
            <a:r>
              <a:rPr lang="en-US" i="1" dirty="0" smtClean="0"/>
              <a:t>Timeline: </a:t>
            </a:r>
            <a:r>
              <a:rPr lang="en-US" dirty="0" smtClean="0"/>
              <a:t>May-September, 2013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Activities in Scope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Accuracy of the equations in the model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Consistency of units of measure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Appropriateness of the variable names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No fudge factors , unless there is a clear justification for them in terms of deficiencies in input data and modeling assumptions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Usability and functionality of the user interface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Accuracy of labels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Behavior and ranges on controls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Clarity of graphs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Sufficiency and ability to run and interpret interesting scenarios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Accuracy, clarity, usability of the documentation and </a:t>
            </a:r>
            <a:r>
              <a:rPr lang="en-US" dirty="0" smtClean="0"/>
              <a:t>tutorials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Activities in Scope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 startAt="7"/>
            </a:pPr>
            <a:r>
              <a:rPr lang="en-US" dirty="0" smtClean="0"/>
              <a:t>General </a:t>
            </a:r>
            <a:r>
              <a:rPr lang="en-US" dirty="0" smtClean="0"/>
              <a:t>reasonableness of metrics from canned scenarios, including</a:t>
            </a:r>
            <a:r>
              <a:rPr lang="en-US" sz="1800" dirty="0" smtClean="0"/>
              <a:t> 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Per capita consumption and shortfalls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Land usage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International trade flows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Ratio of vegetable to animal products</a:t>
            </a:r>
          </a:p>
          <a:p>
            <a:pPr marL="514350" lvl="0" indent="-514350">
              <a:buFont typeface="+mj-lt"/>
              <a:buAutoNum type="arabicPeriod" startAt="7"/>
            </a:pPr>
            <a:r>
              <a:rPr lang="en-US" dirty="0" smtClean="0"/>
              <a:t>Reasonableness </a:t>
            </a:r>
            <a:r>
              <a:rPr lang="en-US" dirty="0" smtClean="0"/>
              <a:t>of system behavior, including</a:t>
            </a:r>
            <a:r>
              <a:rPr lang="en-US" sz="1800" dirty="0" smtClean="0"/>
              <a:t> 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Directionality of trends in response to input parameter changes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Response to perturbations (pulse, steps, ramps, etc.), especially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/>
              <a:t>Stability or instability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/>
              <a:t>Time scales of responses and intensity of damping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Stability of steady-state if inputs are appropriate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Extreme value testing for basic metrics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Non-negative stocks should stay positive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Independent variable in lookup functions stays within the domain of the function</a:t>
            </a:r>
          </a:p>
          <a:p>
            <a:pPr marL="514350" lvl="0" indent="-514350">
              <a:buFont typeface="+mj-lt"/>
              <a:buAutoNum type="arabicPeriod" startAt="7"/>
            </a:pPr>
            <a:r>
              <a:rPr lang="en-US" dirty="0" smtClean="0"/>
              <a:t>Packaging of the model and data files for release, including license files</a:t>
            </a:r>
            <a:r>
              <a:rPr lang="en-US" sz="1800" dirty="0" smtClean="0"/>
              <a:t> 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Activities 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 startAt="10"/>
            </a:pPr>
            <a:r>
              <a:rPr lang="en-US" dirty="0" smtClean="0"/>
              <a:t>Overall design of the model</a:t>
            </a:r>
          </a:p>
          <a:p>
            <a:pPr marL="514350" lvl="0" indent="-514350">
              <a:buFont typeface="+mj-lt"/>
              <a:buAutoNum type="arabicPeriod" startAt="10"/>
            </a:pPr>
            <a:r>
              <a:rPr lang="en-US" dirty="0" smtClean="0"/>
              <a:t>Formulation of feedback</a:t>
            </a:r>
          </a:p>
          <a:p>
            <a:pPr marL="514350" lvl="0" indent="-514350">
              <a:buFont typeface="+mj-lt"/>
              <a:buAutoNum type="arabicPeriod" startAt="10"/>
            </a:pPr>
            <a:r>
              <a:rPr lang="en-US" dirty="0" smtClean="0"/>
              <a:t>Verification of input data</a:t>
            </a:r>
          </a:p>
          <a:p>
            <a:pPr marL="514350" lvl="0" indent="-514350">
              <a:buFont typeface="+mj-lt"/>
              <a:buAutoNum type="arabicPeriod" startAt="10"/>
            </a:pPr>
            <a:r>
              <a:rPr lang="en-US" dirty="0" smtClean="0"/>
              <a:t>Validation against historical data</a:t>
            </a:r>
          </a:p>
          <a:p>
            <a:pPr marL="514350" lvl="0" indent="-514350">
              <a:buFont typeface="+mj-lt"/>
              <a:buAutoNum type="arabicPeriod" startAt="10"/>
            </a:pPr>
            <a:r>
              <a:rPr lang="en-US" dirty="0" smtClean="0"/>
              <a:t>Comparison against results and publications of other models </a:t>
            </a:r>
          </a:p>
          <a:p>
            <a:pPr marL="514350" lvl="0" indent="-514350">
              <a:buFont typeface="+mj-lt"/>
              <a:buAutoNum type="arabicPeriod" startAt="10"/>
            </a:pPr>
            <a:r>
              <a:rPr lang="en-US" dirty="0" smtClean="0"/>
              <a:t>Sensitivity analysis</a:t>
            </a:r>
          </a:p>
          <a:p>
            <a:pPr marL="514350" lvl="0" indent="-514350">
              <a:buFont typeface="+mj-lt"/>
              <a:buAutoNum type="arabicPeriod" startAt="10"/>
            </a:pPr>
            <a:r>
              <a:rPr lang="en-US" dirty="0" smtClean="0"/>
              <a:t>Comprehensive extreme value testing </a:t>
            </a:r>
          </a:p>
          <a:p>
            <a:pPr marL="514350" lvl="0" indent="-514350">
              <a:buFont typeface="+mj-lt"/>
              <a:buAutoNum type="arabicPeriod" startAt="10"/>
            </a:pPr>
            <a:r>
              <a:rPr lang="en-US" dirty="0" smtClean="0"/>
              <a:t>Use on platforms other than STELLA 9.1.4 running on Windows</a:t>
            </a:r>
          </a:p>
          <a:p>
            <a:pPr marL="514350" lvl="0" indent="-514350">
              <a:buFont typeface="+mj-lt"/>
              <a:buAutoNum type="arabicPeriod" startAt="10"/>
            </a:pPr>
            <a:r>
              <a:rPr lang="en-US" dirty="0" smtClean="0"/>
              <a:t>Section 508 </a:t>
            </a:r>
            <a:r>
              <a:rPr lang="en-US" dirty="0" smtClean="0"/>
              <a:t>compliance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scope for testing will be divided among the testing team 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milestone tracker at </a:t>
            </a:r>
            <a:r>
              <a:rPr lang="en-US" dirty="0" smtClean="0"/>
              <a:t>&lt;https</a:t>
            </a:r>
            <a:r>
              <a:rPr lang="en-US" dirty="0" smtClean="0"/>
              <a:t>://github.com/NREL/bioluc/issues/milestones&gt; will be used to organize the testing scope and track progress.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issue tracker at &lt;https://</a:t>
            </a:r>
            <a:r>
              <a:rPr lang="en-US" dirty="0" smtClean="0"/>
              <a:t>github.com/NREL/bioluc/issues&gt; </a:t>
            </a:r>
            <a:r>
              <a:rPr lang="en-US" dirty="0" smtClean="0"/>
              <a:t>will be used to record test results and communicate with the model developers.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Model revision numbers will be recorded for all testing.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Snapshots of the model and input/output files will be archived in order to facilitate the reproduction of test conditions and results, and the verification of model changes made in response to the tests.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For the reasonableness tests, definitions of “reasonableness” will be documented in the test results.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testing team will consult with NREL Legal Counsel regarding packaging requirements.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testing team will consult with NREL Communications regarding issues of releasing the model on the NREL </a:t>
            </a:r>
            <a:r>
              <a:rPr lang="en-US" dirty="0" err="1" smtClean="0"/>
              <a:t>GitHub</a:t>
            </a:r>
            <a:r>
              <a:rPr lang="en-US" dirty="0" smtClean="0"/>
              <a:t> website, particularly Section 508 compliance issues.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Timeline</a:t>
            </a:r>
          </a:p>
          <a:p>
            <a:pPr lvl="1"/>
            <a:r>
              <a:rPr lang="en-US" dirty="0" smtClean="0"/>
              <a:t>Apr-May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Preliminary testing and follow-up in conjunction with workshop at ORNL</a:t>
            </a:r>
          </a:p>
          <a:p>
            <a:pPr lvl="1"/>
            <a:r>
              <a:rPr lang="en-US" dirty="0" smtClean="0"/>
              <a:t>Jun-Jul:</a:t>
            </a:r>
          </a:p>
          <a:p>
            <a:pPr lvl="2"/>
            <a:r>
              <a:rPr lang="en-US" dirty="0" smtClean="0"/>
              <a:t>Completion of testing</a:t>
            </a:r>
          </a:p>
          <a:p>
            <a:pPr lvl="1"/>
            <a:r>
              <a:rPr lang="en-US" dirty="0" smtClean="0"/>
              <a:t>Aug-Sep:</a:t>
            </a:r>
          </a:p>
          <a:p>
            <a:pPr lvl="2"/>
            <a:r>
              <a:rPr lang="en-US" dirty="0" smtClean="0"/>
              <a:t>Verification of test results</a:t>
            </a:r>
          </a:p>
          <a:p>
            <a:r>
              <a:rPr lang="en-US" dirty="0" smtClean="0"/>
              <a:t>Resources</a:t>
            </a:r>
            <a:endParaRPr lang="en-US" dirty="0" smtClean="0"/>
          </a:p>
          <a:p>
            <a:pPr lvl="1"/>
            <a:r>
              <a:rPr lang="en-US" dirty="0" smtClean="0"/>
              <a:t>Brian </a:t>
            </a:r>
            <a:r>
              <a:rPr lang="en-US" dirty="0" smtClean="0"/>
              <a:t>Bush</a:t>
            </a:r>
          </a:p>
          <a:p>
            <a:pPr lvl="1"/>
            <a:r>
              <a:rPr lang="en-US" dirty="0" smtClean="0"/>
              <a:t>Laura Vimmerstedt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or more summer </a:t>
            </a:r>
            <a:r>
              <a:rPr lang="en-US" dirty="0" smtClean="0"/>
              <a:t>interns</a:t>
            </a:r>
          </a:p>
          <a:p>
            <a:pPr lvl="1"/>
            <a:r>
              <a:rPr lang="en-US" dirty="0" smtClean="0"/>
              <a:t>other interested parties at national labs or universities</a:t>
            </a:r>
            <a:endParaRPr lang="en-US" dirty="0" smtClean="0"/>
          </a:p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The test results and supporting material will be documented at &lt;https://github.com/NREL/bioluc&gt;.  No stand-alone test report will be delivered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C draft">
  <a:themeElements>
    <a:clrScheme name="NRELBLACK">
      <a:dk1>
        <a:srgbClr val="FFFFFF"/>
      </a:dk1>
      <a:lt1>
        <a:srgbClr val="000000"/>
      </a:lt1>
      <a:dk2>
        <a:srgbClr val="6A737B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 draft</Template>
  <TotalTime>31</TotalTime>
  <Words>282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LUC draft</vt:lpstr>
      <vt:lpstr>Slide 1</vt:lpstr>
      <vt:lpstr>Overview</vt:lpstr>
      <vt:lpstr>Activities in Scope (1)</vt:lpstr>
      <vt:lpstr>Activities in Scope (2)</vt:lpstr>
      <vt:lpstr>Activities out of Scope</vt:lpstr>
      <vt:lpstr>Approach</vt:lpstr>
      <vt:lpstr>Logistics</vt:lpstr>
    </vt:vector>
  </TitlesOfParts>
  <Company>NREL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dinman</dc:creator>
  <cp:lastModifiedBy>Brian W Bush</cp:lastModifiedBy>
  <cp:revision>5</cp:revision>
  <dcterms:created xsi:type="dcterms:W3CDTF">2013-04-11T21:30:28Z</dcterms:created>
  <dcterms:modified xsi:type="dcterms:W3CDTF">2013-05-02T18:15:33Z</dcterms:modified>
</cp:coreProperties>
</file>