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8346400" cy="42976800"/>
  <p:notesSz cx="6858000" cy="9144000"/>
  <p:defaultTextStyle>
    <a:defPPr>
      <a:defRPr lang="en-US"/>
    </a:defPPr>
    <a:lvl1pPr algn="l" defTabSz="2036763" rtl="0" fontAlgn="base">
      <a:spcBef>
        <a:spcPct val="0"/>
      </a:spcBef>
      <a:spcAft>
        <a:spcPct val="0"/>
      </a:spcAft>
      <a:defRPr sz="8000" kern="1200">
        <a:solidFill>
          <a:schemeClr val="tx1"/>
        </a:solidFill>
        <a:latin typeface="Arial" charset="0"/>
        <a:ea typeface="ＭＳ Ｐゴシック" pitchFamily="-107" charset="-128"/>
        <a:cs typeface="+mn-cs"/>
      </a:defRPr>
    </a:lvl1pPr>
    <a:lvl2pPr marL="2036763" indent="-1579563" algn="l" defTabSz="2036763" rtl="0" fontAlgn="base">
      <a:spcBef>
        <a:spcPct val="0"/>
      </a:spcBef>
      <a:spcAft>
        <a:spcPct val="0"/>
      </a:spcAft>
      <a:defRPr sz="8000" kern="1200">
        <a:solidFill>
          <a:schemeClr val="tx1"/>
        </a:solidFill>
        <a:latin typeface="Arial" charset="0"/>
        <a:ea typeface="ＭＳ Ｐゴシック" pitchFamily="-107" charset="-128"/>
        <a:cs typeface="+mn-cs"/>
      </a:defRPr>
    </a:lvl2pPr>
    <a:lvl3pPr marL="4075113" indent="-3160713" algn="l" defTabSz="2036763" rtl="0" fontAlgn="base">
      <a:spcBef>
        <a:spcPct val="0"/>
      </a:spcBef>
      <a:spcAft>
        <a:spcPct val="0"/>
      </a:spcAft>
      <a:defRPr sz="8000" kern="1200">
        <a:solidFill>
          <a:schemeClr val="tx1"/>
        </a:solidFill>
        <a:latin typeface="Arial" charset="0"/>
        <a:ea typeface="ＭＳ Ｐゴシック" pitchFamily="-107" charset="-128"/>
        <a:cs typeface="+mn-cs"/>
      </a:defRPr>
    </a:lvl3pPr>
    <a:lvl4pPr marL="6111875" indent="-4740275" algn="l" defTabSz="2036763" rtl="0" fontAlgn="base">
      <a:spcBef>
        <a:spcPct val="0"/>
      </a:spcBef>
      <a:spcAft>
        <a:spcPct val="0"/>
      </a:spcAft>
      <a:defRPr sz="8000" kern="1200">
        <a:solidFill>
          <a:schemeClr val="tx1"/>
        </a:solidFill>
        <a:latin typeface="Arial" charset="0"/>
        <a:ea typeface="ＭＳ Ｐゴシック" pitchFamily="-107" charset="-128"/>
        <a:cs typeface="+mn-cs"/>
      </a:defRPr>
    </a:lvl4pPr>
    <a:lvl5pPr marL="8150225" indent="-6321425" algn="l" defTabSz="2036763" rtl="0" fontAlgn="base">
      <a:spcBef>
        <a:spcPct val="0"/>
      </a:spcBef>
      <a:spcAft>
        <a:spcPct val="0"/>
      </a:spcAft>
      <a:defRPr sz="8000" kern="1200">
        <a:solidFill>
          <a:schemeClr val="tx1"/>
        </a:solidFill>
        <a:latin typeface="Arial" charset="0"/>
        <a:ea typeface="ＭＳ Ｐゴシック" pitchFamily="-107" charset="-128"/>
        <a:cs typeface="+mn-cs"/>
      </a:defRPr>
    </a:lvl5pPr>
    <a:lvl6pPr marL="2286000" algn="l" defTabSz="914400" rtl="0" eaLnBrk="1" latinLnBrk="0" hangingPunct="1">
      <a:defRPr sz="8000" kern="1200">
        <a:solidFill>
          <a:schemeClr val="tx1"/>
        </a:solidFill>
        <a:latin typeface="Arial" charset="0"/>
        <a:ea typeface="ＭＳ Ｐゴシック" pitchFamily="-107" charset="-128"/>
        <a:cs typeface="+mn-cs"/>
      </a:defRPr>
    </a:lvl6pPr>
    <a:lvl7pPr marL="2743200" algn="l" defTabSz="914400" rtl="0" eaLnBrk="1" latinLnBrk="0" hangingPunct="1">
      <a:defRPr sz="8000" kern="1200">
        <a:solidFill>
          <a:schemeClr val="tx1"/>
        </a:solidFill>
        <a:latin typeface="Arial" charset="0"/>
        <a:ea typeface="ＭＳ Ｐゴシック" pitchFamily="-107" charset="-128"/>
        <a:cs typeface="+mn-cs"/>
      </a:defRPr>
    </a:lvl7pPr>
    <a:lvl8pPr marL="3200400" algn="l" defTabSz="914400" rtl="0" eaLnBrk="1" latinLnBrk="0" hangingPunct="1">
      <a:defRPr sz="8000" kern="1200">
        <a:solidFill>
          <a:schemeClr val="tx1"/>
        </a:solidFill>
        <a:latin typeface="Arial" charset="0"/>
        <a:ea typeface="ＭＳ Ｐゴシック" pitchFamily="-107" charset="-128"/>
        <a:cs typeface="+mn-cs"/>
      </a:defRPr>
    </a:lvl8pPr>
    <a:lvl9pPr marL="3657600" algn="l" defTabSz="914400" rtl="0" eaLnBrk="1" latinLnBrk="0" hangingPunct="1">
      <a:defRPr sz="8000" kern="1200">
        <a:solidFill>
          <a:schemeClr val="tx1"/>
        </a:solidFill>
        <a:latin typeface="Arial" charset="0"/>
        <a:ea typeface="ＭＳ Ｐゴシック" pitchFamily="-107"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warner" initials="e" lastIdx="8"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56EC9"/>
    <a:srgbClr val="0959A5"/>
    <a:srgbClr val="0063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78" autoAdjust="0"/>
  </p:normalViewPr>
  <p:slideViewPr>
    <p:cSldViewPr snapToGrid="0">
      <p:cViewPr>
        <p:scale>
          <a:sx n="25" d="100"/>
          <a:sy n="25" d="100"/>
        </p:scale>
        <p:origin x="-642" y="1524"/>
      </p:cViewPr>
      <p:guideLst>
        <p:guide orient="horz" pos="13536"/>
        <p:guide pos="8928"/>
      </p:guideLst>
    </p:cSldViewPr>
  </p:slideViewPr>
  <p:notesTextViewPr>
    <p:cViewPr>
      <p:scale>
        <a:sx n="100" d="100"/>
        <a:sy n="100" d="100"/>
      </p:scale>
      <p:origin x="0" y="0"/>
    </p:cViewPr>
  </p:notesTextViewPr>
  <p:notesViewPr>
    <p:cSldViewPr snapToGrid="0">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85A331-396B-4E66-BFEE-69DAEAACA8D6}" type="datetimeFigureOut">
              <a:rPr lang="en-US" smtClean="0"/>
              <a:t>8/2/2013</a:t>
            </a:fld>
            <a:endParaRPr lang="en-US"/>
          </a:p>
        </p:txBody>
      </p:sp>
      <p:sp>
        <p:nvSpPr>
          <p:cNvPr id="4" name="Slide Image Placeholder 3"/>
          <p:cNvSpPr>
            <a:spLocks noGrp="1" noRot="1" noChangeAspect="1"/>
          </p:cNvSpPr>
          <p:nvPr>
            <p:ph type="sldImg" idx="2"/>
          </p:nvPr>
        </p:nvSpPr>
        <p:spPr>
          <a:xfrm>
            <a:off x="2298700" y="685800"/>
            <a:ext cx="2260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40C73-7029-4E66-A191-00240C2AE07A}" type="slidenum">
              <a:rPr lang="en-US" smtClean="0"/>
              <a:t>‹#›</a:t>
            </a:fld>
            <a:endParaRPr lang="en-US"/>
          </a:p>
        </p:txBody>
      </p:sp>
    </p:spTree>
    <p:extLst>
      <p:ext uri="{BB962C8B-B14F-4D97-AF65-F5344CB8AC3E}">
        <p14:creationId xmlns:p14="http://schemas.microsoft.com/office/powerpoint/2010/main" val="2369781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40C73-7029-4E66-A191-00240C2AE07A}" type="slidenum">
              <a:rPr lang="en-US" smtClean="0"/>
              <a:t>1</a:t>
            </a:fld>
            <a:endParaRPr lang="en-US"/>
          </a:p>
        </p:txBody>
      </p:sp>
    </p:spTree>
    <p:extLst>
      <p:ext uri="{BB962C8B-B14F-4D97-AF65-F5344CB8AC3E}">
        <p14:creationId xmlns:p14="http://schemas.microsoft.com/office/powerpoint/2010/main" val="302683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3350666"/>
            <a:ext cx="24094440" cy="9212157"/>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251960" y="24353520"/>
            <a:ext cx="19842480" cy="10982960"/>
          </a:xfrm>
          <a:prstGeom prst="rect">
            <a:avLst/>
          </a:prstGeo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EDBB6195-08DB-42A0-B786-E6F3AF8C9C89}" type="datetime1">
              <a:rPr lang="en-US"/>
              <a:pPr/>
              <a:t>8/2/2013</a:t>
            </a:fld>
            <a:endParaRPr lang="en-US"/>
          </a:p>
        </p:txBody>
      </p:sp>
      <p:sp>
        <p:nvSpPr>
          <p:cNvPr id="5" name="Footer Placeholder 4"/>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6" name="Slide Number Placeholder 5"/>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3C1B1CA7-888C-4AFC-9E1B-8D729AAD9BF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17320" y="1721065"/>
            <a:ext cx="25511760" cy="7162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417320" y="10027923"/>
            <a:ext cx="25511760" cy="28362701"/>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7B6FA14E-CA77-4000-811E-282C918DD618}" type="datetime1">
              <a:rPr lang="en-US"/>
              <a:pPr/>
              <a:t>8/2/2013</a:t>
            </a:fld>
            <a:endParaRPr lang="en-US"/>
          </a:p>
        </p:txBody>
      </p:sp>
      <p:sp>
        <p:nvSpPr>
          <p:cNvPr id="5" name="Footer Placeholder 4"/>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6" name="Slide Number Placeholder 5"/>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7E284DE1-95DC-4221-8C6D-56025E7B586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721068"/>
            <a:ext cx="6377940" cy="3666955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17320" y="1721068"/>
            <a:ext cx="18661380" cy="3666955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2AE1CA5C-3477-45A0-80E5-333777425A51}" type="datetime1">
              <a:rPr lang="en-US"/>
              <a:pPr/>
              <a:t>8/2/2013</a:t>
            </a:fld>
            <a:endParaRPr lang="en-US"/>
          </a:p>
        </p:txBody>
      </p:sp>
      <p:sp>
        <p:nvSpPr>
          <p:cNvPr id="5" name="Footer Placeholder 4"/>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6" name="Slide Number Placeholder 5"/>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E7203BDD-9B3C-481F-8BD4-F930A4E7689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320" y="1721065"/>
            <a:ext cx="25511760" cy="71628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417320" y="10027923"/>
            <a:ext cx="25511760" cy="2836270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4AF5A719-CEBE-4F0F-92C7-0897A1AAFEFA}" type="datetime1">
              <a:rPr lang="en-US"/>
              <a:pPr/>
              <a:t>8/2/2013</a:t>
            </a:fld>
            <a:endParaRPr lang="en-US"/>
          </a:p>
        </p:txBody>
      </p:sp>
      <p:sp>
        <p:nvSpPr>
          <p:cNvPr id="5" name="Footer Placeholder 4"/>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6" name="Slide Number Placeholder 5"/>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A9DFD40C-11E3-4283-9E7D-7827C7A650C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0" y="27616576"/>
            <a:ext cx="24094440" cy="8535670"/>
          </a:xfrm>
          <a:prstGeom prst="rect">
            <a:avLst/>
          </a:prstGeo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2239170" y="18215405"/>
            <a:ext cx="24094440" cy="9401172"/>
          </a:xfrm>
          <a:prstGeom prst="rect">
            <a:avLst/>
          </a:prstGeo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4CE7450E-A6D1-4B11-AFDF-61AA34263F17}" type="datetime1">
              <a:rPr lang="en-US"/>
              <a:pPr/>
              <a:t>8/2/2013</a:t>
            </a:fld>
            <a:endParaRPr lang="en-US"/>
          </a:p>
        </p:txBody>
      </p:sp>
      <p:sp>
        <p:nvSpPr>
          <p:cNvPr id="5" name="Footer Placeholder 4"/>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6" name="Slide Number Placeholder 5"/>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F6811BF0-0BEB-4EA6-B0AA-2A63CD130F1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320" y="1721065"/>
            <a:ext cx="25511760" cy="71628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17320" y="10027923"/>
            <a:ext cx="12519660" cy="28362701"/>
          </a:xfrm>
          <a:prstGeom prst="rect">
            <a:avLst/>
          </a:prstGeo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409420" y="10027923"/>
            <a:ext cx="12519660" cy="28362701"/>
          </a:xfrm>
          <a:prstGeom prst="rect">
            <a:avLst/>
          </a:prstGeo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3F31523A-D33B-48EE-B5EF-A543736F4CCD}" type="datetime1">
              <a:rPr lang="en-US"/>
              <a:pPr/>
              <a:t>8/2/2013</a:t>
            </a:fld>
            <a:endParaRPr lang="en-US"/>
          </a:p>
        </p:txBody>
      </p:sp>
      <p:sp>
        <p:nvSpPr>
          <p:cNvPr id="6" name="Footer Placeholder 5"/>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7" name="Slide Number Placeholder 6"/>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31956049-CBA4-44A3-B2FB-20FB81EF4FD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17320" y="1721065"/>
            <a:ext cx="25511760" cy="71628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7320" y="9620042"/>
            <a:ext cx="12524583" cy="4009175"/>
          </a:xfrm>
          <a:prstGeom prst="rect">
            <a:avLst/>
          </a:prstGeo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417320" y="13629217"/>
            <a:ext cx="12524583" cy="24761405"/>
          </a:xfrm>
          <a:prstGeom prst="rect">
            <a:avLst/>
          </a:prstGeo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399579" y="9620042"/>
            <a:ext cx="12529503" cy="4009175"/>
          </a:xfrm>
          <a:prstGeom prst="rect">
            <a:avLst/>
          </a:prstGeo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4399579" y="13629217"/>
            <a:ext cx="12529503" cy="24761405"/>
          </a:xfrm>
          <a:prstGeom prst="rect">
            <a:avLst/>
          </a:prstGeo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EF0A4B3F-8B73-4DE0-8FE1-4107993409B5}" type="datetime1">
              <a:rPr lang="en-US"/>
              <a:pPr/>
              <a:t>8/2/2013</a:t>
            </a:fld>
            <a:endParaRPr lang="en-US"/>
          </a:p>
        </p:txBody>
      </p:sp>
      <p:sp>
        <p:nvSpPr>
          <p:cNvPr id="8" name="Footer Placeholder 7"/>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9" name="Slide Number Placeholder 8"/>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0415DE8D-D5F1-4E7E-B2EB-17372776E79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17320" y="1721065"/>
            <a:ext cx="25511760" cy="71628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D380C653-07E5-4982-B813-24A53175BE36}" type="datetime1">
              <a:rPr lang="en-US"/>
              <a:pPr/>
              <a:t>8/2/2013</a:t>
            </a:fld>
            <a:endParaRPr lang="en-US"/>
          </a:p>
        </p:txBody>
      </p:sp>
      <p:sp>
        <p:nvSpPr>
          <p:cNvPr id="4" name="Footer Placeholder 3"/>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5" name="Slide Number Placeholder 4"/>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D62518B7-3AEE-4E95-9518-A2641502F04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040442C6-BB45-4FF6-AF62-8FAB8B959251}" type="datetime1">
              <a:rPr lang="en-US"/>
              <a:pPr/>
              <a:t>8/2/2013</a:t>
            </a:fld>
            <a:endParaRPr lang="en-US"/>
          </a:p>
        </p:txBody>
      </p:sp>
      <p:sp>
        <p:nvSpPr>
          <p:cNvPr id="3" name="Footer Placeholder 2"/>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4" name="Slide Number Placeholder 3"/>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1330CC48-5034-466D-994F-3F9C75EB015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711113"/>
            <a:ext cx="9325770" cy="7282180"/>
          </a:xfrm>
          <a:prstGeom prst="rect">
            <a:avLst/>
          </a:prstGeo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1082655" y="1711117"/>
            <a:ext cx="15846425" cy="36679508"/>
          </a:xfrm>
          <a:prstGeom prst="rect">
            <a:avLst/>
          </a:prstGeo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17322" y="8993297"/>
            <a:ext cx="9325770" cy="29397328"/>
          </a:xfrm>
          <a:prstGeom prst="rect">
            <a:avLst/>
          </a:prstGeo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B8849D54-ED0B-4702-8EB1-49E74FEC1BC2}" type="datetime1">
              <a:rPr lang="en-US"/>
              <a:pPr/>
              <a:t>8/2/2013</a:t>
            </a:fld>
            <a:endParaRPr lang="en-US"/>
          </a:p>
        </p:txBody>
      </p:sp>
      <p:sp>
        <p:nvSpPr>
          <p:cNvPr id="6" name="Footer Placeholder 5"/>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7" name="Slide Number Placeholder 6"/>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934D1C16-5C5F-40A1-A32C-018B1802A52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3" y="30083760"/>
            <a:ext cx="17007840" cy="3551558"/>
          </a:xfrm>
          <a:prstGeom prst="rect">
            <a:avLst/>
          </a:prstGeo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5556093" y="3840057"/>
            <a:ext cx="17007840" cy="25786080"/>
          </a:xfrm>
          <a:prstGeom prst="rect">
            <a:avLst/>
          </a:prstGeo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5556093" y="33635318"/>
            <a:ext cx="17007840" cy="5043802"/>
          </a:xfrm>
          <a:prstGeom prst="rect">
            <a:avLst/>
          </a:prstGeo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a:xfrm>
            <a:off x="14176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DEEDD0F4-833F-4BDA-B7BE-60A6629CA6BF}" type="datetime1">
              <a:rPr lang="en-US"/>
              <a:pPr/>
              <a:t>8/2/2013</a:t>
            </a:fld>
            <a:endParaRPr lang="en-US"/>
          </a:p>
        </p:txBody>
      </p:sp>
      <p:sp>
        <p:nvSpPr>
          <p:cNvPr id="6" name="Footer Placeholder 5"/>
          <p:cNvSpPr>
            <a:spLocks noGrp="1"/>
          </p:cNvSpPr>
          <p:nvPr>
            <p:ph type="ftr" sz="quarter" idx="11"/>
          </p:nvPr>
        </p:nvSpPr>
        <p:spPr>
          <a:xfrm>
            <a:off x="9685338" y="39833550"/>
            <a:ext cx="89757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endParaRPr lang="en-US"/>
          </a:p>
        </p:txBody>
      </p:sp>
      <p:sp>
        <p:nvSpPr>
          <p:cNvPr id="7" name="Slide Number Placeholder 6"/>
          <p:cNvSpPr>
            <a:spLocks noGrp="1"/>
          </p:cNvSpPr>
          <p:nvPr>
            <p:ph type="sldNum" sz="quarter" idx="12"/>
          </p:nvPr>
        </p:nvSpPr>
        <p:spPr>
          <a:xfrm>
            <a:off x="20315238" y="39833550"/>
            <a:ext cx="6613525" cy="2287588"/>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107" charset="0"/>
              </a:defRPr>
            </a:lvl1pPr>
          </a:lstStyle>
          <a:p>
            <a:fld id="{F5C4408F-6676-4DD4-8F62-D523AC202CE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0"/>
            <a:ext cx="28346400" cy="42976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107" charset="-128"/>
            </a:endParaRPr>
          </a:p>
        </p:txBody>
      </p:sp>
      <p:grpSp>
        <p:nvGrpSpPr>
          <p:cNvPr id="1027" name="Group 6"/>
          <p:cNvGrpSpPr>
            <a:grpSpLocks/>
          </p:cNvGrpSpPr>
          <p:nvPr/>
        </p:nvGrpSpPr>
        <p:grpSpPr bwMode="auto">
          <a:xfrm>
            <a:off x="450850" y="428625"/>
            <a:ext cx="27444700" cy="2009775"/>
            <a:chOff x="450850" y="428625"/>
            <a:chExt cx="27444700" cy="2009775"/>
          </a:xfrm>
        </p:grpSpPr>
        <p:pic>
          <p:nvPicPr>
            <p:cNvPr id="1030" name="Picture 13" descr="Poster Header.jpg"/>
            <p:cNvPicPr>
              <a:picLocks noChangeAspect="1"/>
            </p:cNvPicPr>
            <p:nvPr/>
          </p:nvPicPr>
          <p:blipFill>
            <a:blip r:embed="rId13"/>
            <a:srcRect r="24933"/>
            <a:stretch>
              <a:fillRect/>
            </a:stretch>
          </p:blipFill>
          <p:spPr bwMode="auto">
            <a:xfrm>
              <a:off x="450850" y="428625"/>
              <a:ext cx="27444700" cy="2009775"/>
            </a:xfrm>
            <a:prstGeom prst="rect">
              <a:avLst/>
            </a:prstGeom>
            <a:noFill/>
            <a:ln w="9525">
              <a:noFill/>
              <a:miter lim="800000"/>
              <a:headEnd/>
              <a:tailEnd/>
            </a:ln>
          </p:spPr>
        </p:pic>
        <p:pic>
          <p:nvPicPr>
            <p:cNvPr id="1031" name="Picture 13" descr="Poster Header.jpg"/>
            <p:cNvPicPr>
              <a:picLocks noChangeAspect="1"/>
            </p:cNvPicPr>
            <p:nvPr/>
          </p:nvPicPr>
          <p:blipFill>
            <a:blip r:embed="rId13"/>
            <a:srcRect l="76648"/>
            <a:stretch>
              <a:fillRect/>
            </a:stretch>
          </p:blipFill>
          <p:spPr bwMode="auto">
            <a:xfrm>
              <a:off x="19358115" y="428625"/>
              <a:ext cx="8537435" cy="2009775"/>
            </a:xfrm>
            <a:prstGeom prst="rect">
              <a:avLst/>
            </a:prstGeom>
            <a:noFill/>
            <a:ln w="9525">
              <a:noFill/>
              <a:miter lim="800000"/>
              <a:headEnd/>
              <a:tailEnd/>
            </a:ln>
          </p:spPr>
        </p:pic>
      </p:grpSp>
      <p:pic>
        <p:nvPicPr>
          <p:cNvPr id="1028" name="Picture 9" descr="DOE_SC Horizontal.jpg"/>
          <p:cNvPicPr>
            <a:picLocks noChangeAspect="1"/>
          </p:cNvPicPr>
          <p:nvPr/>
        </p:nvPicPr>
        <p:blipFill>
          <a:blip r:embed="rId14"/>
          <a:srcRect l="17741"/>
          <a:stretch>
            <a:fillRect/>
          </a:stretch>
        </p:blipFill>
        <p:spPr bwMode="auto">
          <a:xfrm>
            <a:off x="384175" y="41165463"/>
            <a:ext cx="5913438" cy="1246187"/>
          </a:xfrm>
          <a:prstGeom prst="rect">
            <a:avLst/>
          </a:prstGeom>
          <a:noFill/>
          <a:ln w="9525">
            <a:noFill/>
            <a:miter lim="800000"/>
            <a:headEnd/>
            <a:tailEnd/>
          </a:ln>
        </p:spPr>
      </p:pic>
      <p:cxnSp>
        <p:nvCxnSpPr>
          <p:cNvPr id="1029" name="Straight Connector 14"/>
          <p:cNvCxnSpPr>
            <a:cxnSpLocks noChangeShapeType="1"/>
          </p:cNvCxnSpPr>
          <p:nvPr/>
        </p:nvCxnSpPr>
        <p:spPr bwMode="auto">
          <a:xfrm flipV="1">
            <a:off x="450850" y="40730488"/>
            <a:ext cx="27444700" cy="0"/>
          </a:xfrm>
          <a:prstGeom prst="line">
            <a:avLst/>
          </a:prstGeom>
          <a:noFill/>
          <a:ln w="50800">
            <a:solidFill>
              <a:srgbClr val="156EC9"/>
            </a:solidFill>
            <a:round/>
            <a:headEnd/>
            <a:tailEnd/>
          </a:ln>
        </p:spPr>
      </p:cxn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2036763" rtl="0" eaLnBrk="1" fontAlgn="base" hangingPunct="1">
        <a:spcBef>
          <a:spcPct val="0"/>
        </a:spcBef>
        <a:spcAft>
          <a:spcPct val="0"/>
        </a:spcAft>
        <a:defRPr sz="19600" kern="1200">
          <a:solidFill>
            <a:schemeClr val="tx1"/>
          </a:solidFill>
          <a:latin typeface="+mj-lt"/>
          <a:ea typeface="ＭＳ Ｐゴシック" pitchFamily="-107" charset="-128"/>
          <a:cs typeface="ＭＳ Ｐゴシック" pitchFamily="-107" charset="-128"/>
        </a:defRPr>
      </a:lvl1pPr>
      <a:lvl2pPr algn="ctr" defTabSz="2036763" rtl="0" eaLnBrk="1" fontAlgn="base" hangingPunct="1">
        <a:spcBef>
          <a:spcPct val="0"/>
        </a:spcBef>
        <a:spcAft>
          <a:spcPct val="0"/>
        </a:spcAft>
        <a:defRPr sz="19600">
          <a:solidFill>
            <a:schemeClr val="tx1"/>
          </a:solidFill>
          <a:latin typeface="Calibri" pitchFamily="-107" charset="0"/>
          <a:ea typeface="ＭＳ Ｐゴシック" pitchFamily="-107" charset="-128"/>
          <a:cs typeface="ＭＳ Ｐゴシック" pitchFamily="-107" charset="-128"/>
        </a:defRPr>
      </a:lvl2pPr>
      <a:lvl3pPr algn="ctr" defTabSz="2036763" rtl="0" eaLnBrk="1" fontAlgn="base" hangingPunct="1">
        <a:spcBef>
          <a:spcPct val="0"/>
        </a:spcBef>
        <a:spcAft>
          <a:spcPct val="0"/>
        </a:spcAft>
        <a:defRPr sz="19600">
          <a:solidFill>
            <a:schemeClr val="tx1"/>
          </a:solidFill>
          <a:latin typeface="Calibri" pitchFamily="-107" charset="0"/>
          <a:ea typeface="ＭＳ Ｐゴシック" pitchFamily="-107" charset="-128"/>
          <a:cs typeface="ＭＳ Ｐゴシック" pitchFamily="-107" charset="-128"/>
        </a:defRPr>
      </a:lvl3pPr>
      <a:lvl4pPr algn="ctr" defTabSz="2036763" rtl="0" eaLnBrk="1" fontAlgn="base" hangingPunct="1">
        <a:spcBef>
          <a:spcPct val="0"/>
        </a:spcBef>
        <a:spcAft>
          <a:spcPct val="0"/>
        </a:spcAft>
        <a:defRPr sz="19600">
          <a:solidFill>
            <a:schemeClr val="tx1"/>
          </a:solidFill>
          <a:latin typeface="Calibri" pitchFamily="-107" charset="0"/>
          <a:ea typeface="ＭＳ Ｐゴシック" pitchFamily="-107" charset="-128"/>
          <a:cs typeface="ＭＳ Ｐゴシック" pitchFamily="-107" charset="-128"/>
        </a:defRPr>
      </a:lvl4pPr>
      <a:lvl5pPr algn="ctr" defTabSz="2036763" rtl="0" eaLnBrk="1" fontAlgn="base" hangingPunct="1">
        <a:spcBef>
          <a:spcPct val="0"/>
        </a:spcBef>
        <a:spcAft>
          <a:spcPct val="0"/>
        </a:spcAft>
        <a:defRPr sz="19600">
          <a:solidFill>
            <a:schemeClr val="tx1"/>
          </a:solidFill>
          <a:latin typeface="Calibri" pitchFamily="-107" charset="0"/>
          <a:ea typeface="ＭＳ Ｐゴシック" pitchFamily="-107" charset="-128"/>
          <a:cs typeface="ＭＳ Ｐゴシック" pitchFamily="-107" charset="-128"/>
        </a:defRPr>
      </a:lvl5pPr>
      <a:lvl6pPr marL="457200" algn="ctr" defTabSz="2036763" rtl="0" eaLnBrk="1" fontAlgn="base" hangingPunct="1">
        <a:spcBef>
          <a:spcPct val="0"/>
        </a:spcBef>
        <a:spcAft>
          <a:spcPct val="0"/>
        </a:spcAft>
        <a:defRPr sz="19600">
          <a:solidFill>
            <a:schemeClr val="tx1"/>
          </a:solidFill>
          <a:latin typeface="Calibri" pitchFamily="-107" charset="0"/>
          <a:ea typeface="ＭＳ Ｐゴシック" pitchFamily="-107" charset="-128"/>
          <a:cs typeface="ＭＳ Ｐゴシック" pitchFamily="-107" charset="-128"/>
        </a:defRPr>
      </a:lvl6pPr>
      <a:lvl7pPr marL="914400" algn="ctr" defTabSz="2036763" rtl="0" eaLnBrk="1" fontAlgn="base" hangingPunct="1">
        <a:spcBef>
          <a:spcPct val="0"/>
        </a:spcBef>
        <a:spcAft>
          <a:spcPct val="0"/>
        </a:spcAft>
        <a:defRPr sz="19600">
          <a:solidFill>
            <a:schemeClr val="tx1"/>
          </a:solidFill>
          <a:latin typeface="Calibri" pitchFamily="-107" charset="0"/>
          <a:ea typeface="ＭＳ Ｐゴシック" pitchFamily="-107" charset="-128"/>
          <a:cs typeface="ＭＳ Ｐゴシック" pitchFamily="-107" charset="-128"/>
        </a:defRPr>
      </a:lvl7pPr>
      <a:lvl8pPr marL="1371600" algn="ctr" defTabSz="2036763" rtl="0" eaLnBrk="1" fontAlgn="base" hangingPunct="1">
        <a:spcBef>
          <a:spcPct val="0"/>
        </a:spcBef>
        <a:spcAft>
          <a:spcPct val="0"/>
        </a:spcAft>
        <a:defRPr sz="19600">
          <a:solidFill>
            <a:schemeClr val="tx1"/>
          </a:solidFill>
          <a:latin typeface="Calibri" pitchFamily="-107" charset="0"/>
          <a:ea typeface="ＭＳ Ｐゴシック" pitchFamily="-107" charset="-128"/>
          <a:cs typeface="ＭＳ Ｐゴシック" pitchFamily="-107" charset="-128"/>
        </a:defRPr>
      </a:lvl8pPr>
      <a:lvl9pPr marL="1828800" algn="ctr" defTabSz="2036763" rtl="0" eaLnBrk="1" fontAlgn="base" hangingPunct="1">
        <a:spcBef>
          <a:spcPct val="0"/>
        </a:spcBef>
        <a:spcAft>
          <a:spcPct val="0"/>
        </a:spcAft>
        <a:defRPr sz="19600">
          <a:solidFill>
            <a:schemeClr val="tx1"/>
          </a:solidFill>
          <a:latin typeface="Calibri" pitchFamily="-107" charset="0"/>
          <a:ea typeface="ＭＳ Ｐゴシック" pitchFamily="-107" charset="-128"/>
          <a:cs typeface="ＭＳ Ｐゴシック" pitchFamily="-107" charset="-128"/>
        </a:defRPr>
      </a:lvl9pPr>
    </p:titleStyle>
    <p:bodyStyle>
      <a:lvl1pPr marL="1527175" indent="-1527175" algn="l" defTabSz="2036763" rtl="0" eaLnBrk="1" fontAlgn="base" hangingPunct="1">
        <a:spcBef>
          <a:spcPct val="20000"/>
        </a:spcBef>
        <a:spcAft>
          <a:spcPct val="0"/>
        </a:spcAft>
        <a:buFont typeface="Arial" charset="0"/>
        <a:buChar char="•"/>
        <a:defRPr sz="14300" kern="1200">
          <a:solidFill>
            <a:schemeClr val="tx1"/>
          </a:solidFill>
          <a:latin typeface="+mn-lt"/>
          <a:ea typeface="ＭＳ Ｐゴシック" pitchFamily="-107" charset="-128"/>
          <a:cs typeface="ＭＳ Ｐゴシック" pitchFamily="-107" charset="-128"/>
        </a:defRPr>
      </a:lvl1pPr>
      <a:lvl2pPr marL="3309938" indent="-1273175" algn="l" defTabSz="2036763" rtl="0" eaLnBrk="1" fontAlgn="base" hangingPunct="1">
        <a:spcBef>
          <a:spcPct val="20000"/>
        </a:spcBef>
        <a:spcAft>
          <a:spcPct val="0"/>
        </a:spcAft>
        <a:buFont typeface="Arial" charset="0"/>
        <a:buChar char="–"/>
        <a:defRPr sz="12500" kern="1200">
          <a:solidFill>
            <a:schemeClr val="tx1"/>
          </a:solidFill>
          <a:latin typeface="+mn-lt"/>
          <a:ea typeface="ＭＳ Ｐゴシック" pitchFamily="-107" charset="-128"/>
          <a:cs typeface="+mn-cs"/>
        </a:defRPr>
      </a:lvl2pPr>
      <a:lvl3pPr marL="5094288" indent="-1017588" algn="l" defTabSz="2036763" rtl="0" eaLnBrk="1" fontAlgn="base" hangingPunct="1">
        <a:spcBef>
          <a:spcPct val="20000"/>
        </a:spcBef>
        <a:spcAft>
          <a:spcPct val="0"/>
        </a:spcAft>
        <a:buFont typeface="Arial" charset="0"/>
        <a:buChar char="•"/>
        <a:defRPr sz="10700" kern="1200">
          <a:solidFill>
            <a:schemeClr val="tx1"/>
          </a:solidFill>
          <a:latin typeface="+mn-lt"/>
          <a:ea typeface="ＭＳ Ｐゴシック" pitchFamily="-107" charset="-128"/>
          <a:cs typeface="+mn-cs"/>
        </a:defRPr>
      </a:lvl3pPr>
      <a:lvl4pPr marL="7131050" indent="-1017588" algn="l" defTabSz="2036763" rtl="0" eaLnBrk="1" fontAlgn="base" hangingPunct="1">
        <a:spcBef>
          <a:spcPct val="20000"/>
        </a:spcBef>
        <a:spcAft>
          <a:spcPct val="0"/>
        </a:spcAft>
        <a:buFont typeface="Arial" charset="0"/>
        <a:buChar char="–"/>
        <a:defRPr sz="8900" kern="1200">
          <a:solidFill>
            <a:schemeClr val="tx1"/>
          </a:solidFill>
          <a:latin typeface="+mn-lt"/>
          <a:ea typeface="ＭＳ Ｐゴシック" pitchFamily="-107" charset="-128"/>
          <a:cs typeface="+mn-cs"/>
        </a:defRPr>
      </a:lvl4pPr>
      <a:lvl5pPr marL="9169400" indent="-1017588" algn="l" defTabSz="2036763" rtl="0" eaLnBrk="1" fontAlgn="base" hangingPunct="1">
        <a:spcBef>
          <a:spcPct val="20000"/>
        </a:spcBef>
        <a:spcAft>
          <a:spcPct val="0"/>
        </a:spcAft>
        <a:buFont typeface="Arial" charset="0"/>
        <a:buChar char="»"/>
        <a:defRPr sz="8900" kern="1200">
          <a:solidFill>
            <a:schemeClr val="tx1"/>
          </a:solidFill>
          <a:latin typeface="+mn-lt"/>
          <a:ea typeface="ＭＳ Ｐゴシック" pitchFamily="-107" charset="-128"/>
          <a:cs typeface="+mn-cs"/>
        </a:defRPr>
      </a:lvl5pPr>
      <a:lvl6pPr marL="11207824" indent="-1018893" algn="l" defTabSz="2037786" rtl="0" eaLnBrk="1" latinLnBrk="0" hangingPunct="1">
        <a:spcBef>
          <a:spcPct val="20000"/>
        </a:spcBef>
        <a:buFont typeface="Arial"/>
        <a:buChar char="•"/>
        <a:defRPr sz="8900" kern="1200">
          <a:solidFill>
            <a:schemeClr val="tx1"/>
          </a:solidFill>
          <a:latin typeface="+mn-lt"/>
          <a:ea typeface="+mn-ea"/>
          <a:cs typeface="+mn-cs"/>
        </a:defRPr>
      </a:lvl6pPr>
      <a:lvl7pPr marL="13245610" indent="-1018893" algn="l" defTabSz="2037786" rtl="0" eaLnBrk="1" latinLnBrk="0" hangingPunct="1">
        <a:spcBef>
          <a:spcPct val="20000"/>
        </a:spcBef>
        <a:buFont typeface="Arial"/>
        <a:buChar char="•"/>
        <a:defRPr sz="8900" kern="1200">
          <a:solidFill>
            <a:schemeClr val="tx1"/>
          </a:solidFill>
          <a:latin typeface="+mn-lt"/>
          <a:ea typeface="+mn-ea"/>
          <a:cs typeface="+mn-cs"/>
        </a:defRPr>
      </a:lvl7pPr>
      <a:lvl8pPr marL="15283396" indent="-1018893" algn="l" defTabSz="2037786" rtl="0" eaLnBrk="1" latinLnBrk="0" hangingPunct="1">
        <a:spcBef>
          <a:spcPct val="20000"/>
        </a:spcBef>
        <a:buFont typeface="Arial"/>
        <a:buChar char="•"/>
        <a:defRPr sz="8900" kern="1200">
          <a:solidFill>
            <a:schemeClr val="tx1"/>
          </a:solidFill>
          <a:latin typeface="+mn-lt"/>
          <a:ea typeface="+mn-ea"/>
          <a:cs typeface="+mn-cs"/>
        </a:defRPr>
      </a:lvl8pPr>
      <a:lvl9pPr marL="17321182" indent="-1018893" algn="l" defTabSz="203778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6.tiff"/><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9.jp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01" y="31058719"/>
            <a:ext cx="8186451" cy="424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00" y="36047791"/>
            <a:ext cx="8186451" cy="4230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0148081" y="21953537"/>
            <a:ext cx="6788004" cy="5002166"/>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44"/>
          <p:cNvSpPr txBox="1">
            <a:spLocks noChangeArrowheads="1"/>
          </p:cNvSpPr>
          <p:nvPr/>
        </p:nvSpPr>
        <p:spPr bwMode="auto">
          <a:xfrm>
            <a:off x="9230445" y="31029675"/>
            <a:ext cx="4529137" cy="6912527"/>
          </a:xfrm>
          <a:prstGeom prst="rect">
            <a:avLst/>
          </a:prstGeom>
          <a:noFill/>
          <a:ln w="9525">
            <a:noFill/>
            <a:miter lim="800000"/>
            <a:headEnd/>
            <a:tailEnd/>
          </a:ln>
        </p:spPr>
        <p:txBody>
          <a:bodyPr/>
          <a:lstStyle/>
          <a:p>
            <a:r>
              <a:rPr lang="en-US" sz="2400" i="1" dirty="0">
                <a:cs typeface="Arial" charset="0"/>
              </a:rPr>
              <a:t>Left and below, BioLUC </a:t>
            </a:r>
            <a:r>
              <a:rPr lang="en-US" sz="2400" i="1" dirty="0" smtClean="0">
                <a:cs typeface="Arial" charset="0"/>
              </a:rPr>
              <a:t>results show anticipated 2030 land use allocation for the </a:t>
            </a:r>
            <a:r>
              <a:rPr lang="en-US" sz="2400" i="1" dirty="0">
                <a:cs typeface="Arial" charset="0"/>
              </a:rPr>
              <a:t>19-region global discretization </a:t>
            </a:r>
            <a:r>
              <a:rPr lang="en-US" sz="2400" i="1" dirty="0" smtClean="0">
                <a:cs typeface="Arial" charset="0"/>
              </a:rPr>
              <a:t>, with region </a:t>
            </a:r>
            <a:r>
              <a:rPr lang="en-US" sz="2400" i="1" dirty="0">
                <a:cs typeface="Arial" charset="0"/>
              </a:rPr>
              <a:t>allocation based upon similarly purposed </a:t>
            </a:r>
            <a:r>
              <a:rPr lang="en-US" sz="2400" i="1" dirty="0" smtClean="0">
                <a:cs typeface="Arial" charset="0"/>
              </a:rPr>
              <a:t>GTAP </a:t>
            </a:r>
            <a:r>
              <a:rPr lang="en-US" sz="2400" i="1" dirty="0">
                <a:cs typeface="Arial" charset="0"/>
              </a:rPr>
              <a:t>global equilibrium economic </a:t>
            </a:r>
            <a:r>
              <a:rPr lang="en-US" sz="2400" i="1" dirty="0" smtClean="0">
                <a:cs typeface="Arial" charset="0"/>
              </a:rPr>
              <a:t>model.</a:t>
            </a:r>
            <a:r>
              <a:rPr lang="en-US" sz="2400" i="1" baseline="30000" dirty="0" smtClean="0">
                <a:cs typeface="Arial" charset="0"/>
              </a:rPr>
              <a:t>1</a:t>
            </a:r>
            <a:r>
              <a:rPr lang="en-US" sz="2400" i="1" dirty="0" smtClean="0">
                <a:cs typeface="Arial" charset="0"/>
              </a:rPr>
              <a:t> </a:t>
            </a:r>
          </a:p>
          <a:p>
            <a:endParaRPr lang="en-US" sz="1200" i="1" dirty="0">
              <a:cs typeface="Arial" charset="0"/>
            </a:endParaRPr>
          </a:p>
          <a:p>
            <a:r>
              <a:rPr lang="en-US" sz="2400" i="1" dirty="0" smtClean="0">
                <a:cs typeface="Arial" charset="0"/>
              </a:rPr>
              <a:t>Results </a:t>
            </a:r>
            <a:r>
              <a:rPr lang="en-US" sz="2400" i="1" dirty="0">
                <a:cs typeface="Arial" charset="0"/>
              </a:rPr>
              <a:t>are </a:t>
            </a:r>
            <a:r>
              <a:rPr lang="en-US" sz="2400" i="1" dirty="0" smtClean="0">
                <a:cs typeface="Arial" charset="0"/>
              </a:rPr>
              <a:t>presented for scenarios derived from WAO</a:t>
            </a:r>
            <a:r>
              <a:rPr lang="en-US" sz="2400" i="1" baseline="30000" dirty="0" smtClean="0">
                <a:cs typeface="Arial" charset="0"/>
              </a:rPr>
              <a:t>2 </a:t>
            </a:r>
            <a:r>
              <a:rPr lang="en-US" sz="2400" i="1" dirty="0" smtClean="0">
                <a:cs typeface="Arial" charset="0"/>
              </a:rPr>
              <a:t>and IPCC-SRES</a:t>
            </a:r>
            <a:r>
              <a:rPr lang="en-US" sz="2400" i="1" baseline="30000" dirty="0" smtClean="0">
                <a:cs typeface="Arial" charset="0"/>
              </a:rPr>
              <a:t>3</a:t>
            </a:r>
            <a:r>
              <a:rPr lang="en-US" sz="2400" i="1" dirty="0" smtClean="0">
                <a:cs typeface="Arial" charset="0"/>
              </a:rPr>
              <a:t> sources, respectively. The former anticipates </a:t>
            </a:r>
            <a:r>
              <a:rPr lang="en-US" sz="2400" i="1" dirty="0">
                <a:cs typeface="Arial" charset="0"/>
              </a:rPr>
              <a:t>increases in </a:t>
            </a:r>
            <a:r>
              <a:rPr lang="en-US" sz="2400" i="1" dirty="0" smtClean="0">
                <a:cs typeface="Arial" charset="0"/>
              </a:rPr>
              <a:t>demand for food products, and the </a:t>
            </a:r>
            <a:r>
              <a:rPr lang="en-US" sz="2400" i="1" dirty="0">
                <a:cs typeface="Arial" charset="0"/>
              </a:rPr>
              <a:t>latter higher population </a:t>
            </a:r>
            <a:r>
              <a:rPr lang="en-US" sz="2400" i="1" dirty="0" smtClean="0">
                <a:cs typeface="Arial" charset="0"/>
              </a:rPr>
              <a:t>growth.</a:t>
            </a:r>
          </a:p>
          <a:p>
            <a:endParaRPr lang="en-US" sz="1200" i="1" dirty="0">
              <a:cs typeface="Arial" charset="0"/>
            </a:endParaRPr>
          </a:p>
          <a:p>
            <a:r>
              <a:rPr lang="en-US" sz="2400" i="1" dirty="0" smtClean="0">
                <a:cs typeface="Arial" charset="0"/>
              </a:rPr>
              <a:t>‘UN’ stands for  ‘Unchanged  World’ and ‘CH’ for ‘Changed World’ </a:t>
            </a:r>
          </a:p>
        </p:txBody>
      </p:sp>
      <p:cxnSp>
        <p:nvCxnSpPr>
          <p:cNvPr id="13314" name="Straight Connector 14"/>
          <p:cNvCxnSpPr>
            <a:cxnSpLocks noChangeShapeType="1"/>
          </p:cNvCxnSpPr>
          <p:nvPr/>
        </p:nvCxnSpPr>
        <p:spPr bwMode="auto">
          <a:xfrm rot="5400000" flipH="1" flipV="1">
            <a:off x="-3022600" y="23512463"/>
            <a:ext cx="34396363" cy="1587"/>
          </a:xfrm>
          <a:prstGeom prst="line">
            <a:avLst/>
          </a:prstGeom>
          <a:noFill/>
          <a:ln w="38100">
            <a:solidFill>
              <a:srgbClr val="156EC9"/>
            </a:solidFill>
            <a:round/>
            <a:headEnd/>
            <a:tailEnd/>
          </a:ln>
        </p:spPr>
      </p:cxnSp>
      <p:sp>
        <p:nvSpPr>
          <p:cNvPr id="13317" name="Text Box 7"/>
          <p:cNvSpPr txBox="1">
            <a:spLocks noChangeArrowheads="1"/>
          </p:cNvSpPr>
          <p:nvPr/>
        </p:nvSpPr>
        <p:spPr bwMode="auto">
          <a:xfrm>
            <a:off x="450850" y="2855913"/>
            <a:ext cx="27444700" cy="1708150"/>
          </a:xfrm>
          <a:prstGeom prst="rect">
            <a:avLst/>
          </a:prstGeom>
          <a:noFill/>
          <a:ln w="9525">
            <a:noFill/>
            <a:miter lim="800000"/>
            <a:headEnd/>
            <a:tailEnd/>
          </a:ln>
        </p:spPr>
        <p:txBody>
          <a:bodyPr lIns="0" tIns="0" rIns="0"/>
          <a:lstStyle/>
          <a:p>
            <a:pPr algn="ctr">
              <a:spcBef>
                <a:spcPct val="50000"/>
              </a:spcBef>
            </a:pPr>
            <a:r>
              <a:rPr lang="en-US" sz="10800" b="1" dirty="0" smtClean="0">
                <a:cs typeface="Arial" charset="0"/>
              </a:rPr>
              <a:t>BioLUC Model Sensitivity</a:t>
            </a:r>
            <a:endParaRPr lang="en-US" sz="10800" b="1" dirty="0">
              <a:cs typeface="Arial" charset="0"/>
            </a:endParaRPr>
          </a:p>
        </p:txBody>
      </p:sp>
      <p:sp>
        <p:nvSpPr>
          <p:cNvPr id="13318" name="Text Box 14"/>
          <p:cNvSpPr txBox="1">
            <a:spLocks noChangeArrowheads="1"/>
          </p:cNvSpPr>
          <p:nvPr/>
        </p:nvSpPr>
        <p:spPr bwMode="auto">
          <a:xfrm>
            <a:off x="450850" y="4605338"/>
            <a:ext cx="27398663" cy="1016000"/>
          </a:xfrm>
          <a:prstGeom prst="rect">
            <a:avLst/>
          </a:prstGeom>
          <a:noFill/>
          <a:ln w="9525">
            <a:noFill/>
            <a:miter lim="800000"/>
            <a:headEnd/>
            <a:tailEnd/>
          </a:ln>
        </p:spPr>
        <p:txBody>
          <a:bodyPr/>
          <a:lstStyle/>
          <a:p>
            <a:pPr algn="ctr">
              <a:spcBef>
                <a:spcPct val="50000"/>
              </a:spcBef>
            </a:pPr>
            <a:r>
              <a:rPr lang="en-US" sz="6000" dirty="0" smtClean="0">
                <a:cs typeface="Arial" charset="0"/>
              </a:rPr>
              <a:t>Eric Bryant – University of Massachusetts at Amherst</a:t>
            </a:r>
            <a:endParaRPr lang="en-US" sz="6000" dirty="0">
              <a:solidFill>
                <a:schemeClr val="bg2"/>
              </a:solidFill>
              <a:cs typeface="Arial" charset="0"/>
            </a:endParaRPr>
          </a:p>
        </p:txBody>
      </p:sp>
      <p:sp>
        <p:nvSpPr>
          <p:cNvPr id="13319" name="TextBox 26"/>
          <p:cNvSpPr txBox="1">
            <a:spLocks noChangeArrowheads="1"/>
          </p:cNvSpPr>
          <p:nvPr/>
        </p:nvSpPr>
        <p:spPr bwMode="auto">
          <a:xfrm>
            <a:off x="450850" y="6280150"/>
            <a:ext cx="13265150" cy="846138"/>
          </a:xfrm>
          <a:prstGeom prst="rect">
            <a:avLst/>
          </a:prstGeom>
          <a:solidFill>
            <a:srgbClr val="156EC9"/>
          </a:solidFill>
          <a:ln w="9525">
            <a:noFill/>
            <a:miter lim="800000"/>
            <a:headEnd/>
            <a:tailEnd/>
          </a:ln>
        </p:spPr>
        <p:txBody>
          <a:bodyPr wrap="none" lIns="0" tIns="18288" rIns="0" bIns="0"/>
          <a:lstStyle/>
          <a:p>
            <a:pPr algn="ctr"/>
            <a:r>
              <a:rPr lang="en-US" sz="4800" b="1" dirty="0">
                <a:solidFill>
                  <a:schemeClr val="bg1"/>
                </a:solidFill>
                <a:cs typeface="Arial" charset="0"/>
              </a:rPr>
              <a:t>Basics</a:t>
            </a:r>
          </a:p>
        </p:txBody>
      </p:sp>
      <p:sp>
        <p:nvSpPr>
          <p:cNvPr id="13320" name="TextBox 33"/>
          <p:cNvSpPr txBox="1">
            <a:spLocks noChangeArrowheads="1"/>
          </p:cNvSpPr>
          <p:nvPr/>
        </p:nvSpPr>
        <p:spPr bwMode="auto">
          <a:xfrm>
            <a:off x="450850" y="7372350"/>
            <a:ext cx="13236575" cy="10434638"/>
          </a:xfrm>
          <a:prstGeom prst="rect">
            <a:avLst/>
          </a:prstGeom>
          <a:noFill/>
          <a:ln w="9525">
            <a:noFill/>
            <a:miter lim="800000"/>
            <a:headEnd/>
            <a:tailEnd/>
          </a:ln>
        </p:spPr>
        <p:txBody>
          <a:bodyPr/>
          <a:lstStyle/>
          <a:p>
            <a:r>
              <a:rPr lang="en-US" sz="3200" b="1" dirty="0">
                <a:cs typeface="Arial" charset="0"/>
              </a:rPr>
              <a:t>What is BioLUC? </a:t>
            </a:r>
          </a:p>
          <a:p>
            <a:endParaRPr lang="en-US" sz="1200" dirty="0">
              <a:cs typeface="Arial" charset="0"/>
            </a:endParaRPr>
          </a:p>
          <a:p>
            <a:r>
              <a:rPr lang="en-US" sz="3200" dirty="0" smtClean="0">
                <a:cs typeface="Arial" charset="0"/>
              </a:rPr>
              <a:t>BioLUC is a system dynamics model written in Isee Systems Stella™ v9.1.4  and recently upgraded to v10.x. A  key remit for this summer’s work was to provide exploratory analysis of the upgraded model version. Model inputs describe various statistics for a 19-region discretization of the world, including: population, biofuels demand, and crop yield curves.</a:t>
            </a:r>
          </a:p>
          <a:p>
            <a:endParaRPr lang="en-US" sz="1200" dirty="0">
              <a:cs typeface="Arial" charset="0"/>
            </a:endParaRPr>
          </a:p>
          <a:p>
            <a:r>
              <a:rPr lang="en-US" sz="3200" dirty="0">
                <a:cs typeface="Arial" charset="0"/>
              </a:rPr>
              <a:t>Unavoidably, </a:t>
            </a:r>
            <a:r>
              <a:rPr lang="en-US" sz="3200" dirty="0" smtClean="0">
                <a:cs typeface="Arial" charset="0"/>
              </a:rPr>
              <a:t>BioLUC </a:t>
            </a:r>
            <a:r>
              <a:rPr lang="en-US" sz="3200" dirty="0">
                <a:cs typeface="Arial" charset="0"/>
              </a:rPr>
              <a:t>relies on analyst-provided conceptual frameworks in order to supply meaningful results. One such framework, or </a:t>
            </a:r>
            <a:r>
              <a:rPr lang="en-US" sz="3200" i="1" dirty="0">
                <a:cs typeface="Arial" charset="0"/>
              </a:rPr>
              <a:t>‘</a:t>
            </a:r>
            <a:r>
              <a:rPr lang="en-US" sz="3200" u="sng" dirty="0">
                <a:cs typeface="Arial" charset="0"/>
              </a:rPr>
              <a:t>scenario</a:t>
            </a:r>
            <a:r>
              <a:rPr lang="en-US" sz="3200" i="1" dirty="0">
                <a:cs typeface="Arial" charset="0"/>
              </a:rPr>
              <a:t>’</a:t>
            </a:r>
            <a:r>
              <a:rPr lang="en-US" sz="3200" dirty="0">
                <a:cs typeface="Arial" charset="0"/>
              </a:rPr>
              <a:t>, might be that a </a:t>
            </a:r>
            <a:r>
              <a:rPr lang="en-US" sz="3200" dirty="0" smtClean="0">
                <a:cs typeface="Arial" charset="0"/>
              </a:rPr>
              <a:t>global </a:t>
            </a:r>
            <a:r>
              <a:rPr lang="en-US" sz="3200" dirty="0">
                <a:cs typeface="Arial" charset="0"/>
              </a:rPr>
              <a:t>increase in per capita GDP drives a decline in the rate of population growth, as well as an increase in dietary demand for animal products</a:t>
            </a:r>
            <a:r>
              <a:rPr lang="en-US" sz="3200" dirty="0" smtClean="0">
                <a:cs typeface="Arial" charset="0"/>
              </a:rPr>
              <a:t>.</a:t>
            </a:r>
          </a:p>
          <a:p>
            <a:endParaRPr lang="en-US" sz="1200" dirty="0">
              <a:cs typeface="Arial" charset="0"/>
            </a:endParaRPr>
          </a:p>
          <a:p>
            <a:r>
              <a:rPr lang="en-US" sz="3200" b="1" dirty="0">
                <a:cs typeface="Arial" charset="0"/>
              </a:rPr>
              <a:t>What trends does BioLUC describe? </a:t>
            </a:r>
          </a:p>
          <a:p>
            <a:endParaRPr lang="en-US" sz="1200" dirty="0">
              <a:cs typeface="Arial" charset="0"/>
            </a:endParaRPr>
          </a:p>
          <a:p>
            <a:r>
              <a:rPr lang="en-US" sz="3200" dirty="0">
                <a:cs typeface="Arial" charset="0"/>
              </a:rPr>
              <a:t>BioLUC explores how energy policy in </a:t>
            </a:r>
            <a:r>
              <a:rPr lang="en-US" sz="3200" dirty="0" smtClean="0">
                <a:cs typeface="Arial" charset="0"/>
              </a:rPr>
              <a:t>individual nations can </a:t>
            </a:r>
            <a:r>
              <a:rPr lang="en-US" sz="3200" dirty="0">
                <a:cs typeface="Arial" charset="0"/>
              </a:rPr>
              <a:t>drive </a:t>
            </a:r>
            <a:r>
              <a:rPr lang="en-US" sz="3200" dirty="0" smtClean="0">
                <a:cs typeface="Arial" charset="0"/>
              </a:rPr>
              <a:t>future food </a:t>
            </a:r>
            <a:r>
              <a:rPr lang="en-US" sz="3200" dirty="0">
                <a:cs typeface="Arial" charset="0"/>
              </a:rPr>
              <a:t>supply shortfalls </a:t>
            </a:r>
            <a:r>
              <a:rPr lang="en-US" sz="3200" dirty="0" smtClean="0">
                <a:cs typeface="Arial" charset="0"/>
              </a:rPr>
              <a:t>as well as land </a:t>
            </a:r>
            <a:r>
              <a:rPr lang="en-US" sz="3200" dirty="0">
                <a:cs typeface="Arial" charset="0"/>
              </a:rPr>
              <a:t>use </a:t>
            </a:r>
            <a:r>
              <a:rPr lang="en-US" sz="3200" dirty="0" smtClean="0">
                <a:cs typeface="Arial" charset="0"/>
              </a:rPr>
              <a:t>allocation world-wide. </a:t>
            </a:r>
          </a:p>
          <a:p>
            <a:endParaRPr lang="en-US" sz="1200" dirty="0">
              <a:cs typeface="Arial" charset="0"/>
            </a:endParaRPr>
          </a:p>
          <a:p>
            <a:r>
              <a:rPr lang="en-US" sz="3200" b="1" dirty="0">
                <a:cs typeface="Arial" charset="0"/>
              </a:rPr>
              <a:t>What policy issue(s) </a:t>
            </a:r>
            <a:r>
              <a:rPr lang="en-US" sz="3200" b="1" dirty="0" smtClean="0">
                <a:cs typeface="Arial" charset="0"/>
              </a:rPr>
              <a:t>was BioLUC initiated to address</a:t>
            </a:r>
            <a:r>
              <a:rPr lang="en-US" sz="3200" b="1" dirty="0">
                <a:cs typeface="Arial" charset="0"/>
              </a:rPr>
              <a:t>? </a:t>
            </a:r>
          </a:p>
          <a:p>
            <a:endParaRPr lang="en-US" sz="1200" dirty="0">
              <a:cs typeface="Arial" charset="0"/>
            </a:endParaRPr>
          </a:p>
          <a:p>
            <a:r>
              <a:rPr lang="en-US" sz="3200" dirty="0" smtClean="0">
                <a:cs typeface="Arial" charset="0"/>
              </a:rPr>
              <a:t>The BioLUC modeling program was started in 2010, to address </a:t>
            </a:r>
            <a:r>
              <a:rPr lang="en-US" sz="3200" dirty="0">
                <a:cs typeface="Arial" charset="0"/>
              </a:rPr>
              <a:t>concerns that the 2007-2008 world food price crisis </a:t>
            </a:r>
            <a:r>
              <a:rPr lang="en-US" sz="3200" dirty="0" smtClean="0">
                <a:cs typeface="Arial" charset="0"/>
              </a:rPr>
              <a:t>was a response to a fluctuation in global demand for corn ethanol - spurred by changes to energy policy in developed nations, favoring the use of renewable fuels. </a:t>
            </a:r>
            <a:endParaRPr lang="en-US" sz="3200" dirty="0">
              <a:cs typeface="Arial" charset="0"/>
            </a:endParaRPr>
          </a:p>
        </p:txBody>
      </p:sp>
      <p:sp>
        <p:nvSpPr>
          <p:cNvPr id="13321" name="TextBox 34"/>
          <p:cNvSpPr txBox="1">
            <a:spLocks noChangeArrowheads="1"/>
          </p:cNvSpPr>
          <p:nvPr/>
        </p:nvSpPr>
        <p:spPr bwMode="auto">
          <a:xfrm>
            <a:off x="14630400" y="6280150"/>
            <a:ext cx="13265150" cy="846138"/>
          </a:xfrm>
          <a:prstGeom prst="rect">
            <a:avLst/>
          </a:prstGeom>
          <a:solidFill>
            <a:srgbClr val="156EC9"/>
          </a:solidFill>
          <a:ln w="9525">
            <a:noFill/>
            <a:miter lim="800000"/>
            <a:headEnd/>
            <a:tailEnd/>
          </a:ln>
        </p:spPr>
        <p:txBody>
          <a:bodyPr lIns="0" tIns="18288" rIns="0" bIns="0"/>
          <a:lstStyle/>
          <a:p>
            <a:pPr algn="ctr"/>
            <a:r>
              <a:rPr lang="en-US" sz="4800" b="1" dirty="0" smtClean="0">
                <a:solidFill>
                  <a:schemeClr val="bg1"/>
                </a:solidFill>
                <a:cs typeface="Arial" charset="0"/>
              </a:rPr>
              <a:t>Sensitivity Analysis (SA) Objective</a:t>
            </a:r>
            <a:endParaRPr lang="en-US" sz="4800" b="1" dirty="0">
              <a:solidFill>
                <a:schemeClr val="bg1"/>
              </a:solidFill>
              <a:cs typeface="Arial" charset="0"/>
            </a:endParaRPr>
          </a:p>
        </p:txBody>
      </p:sp>
      <p:sp>
        <p:nvSpPr>
          <p:cNvPr id="13322" name="TextBox 35"/>
          <p:cNvSpPr txBox="1">
            <a:spLocks noChangeArrowheads="1"/>
          </p:cNvSpPr>
          <p:nvPr/>
        </p:nvSpPr>
        <p:spPr bwMode="auto">
          <a:xfrm>
            <a:off x="450850" y="18097500"/>
            <a:ext cx="13265150" cy="846138"/>
          </a:xfrm>
          <a:prstGeom prst="rect">
            <a:avLst/>
          </a:prstGeom>
          <a:solidFill>
            <a:srgbClr val="156EC9"/>
          </a:solidFill>
          <a:ln w="9525">
            <a:noFill/>
            <a:miter lim="800000"/>
            <a:headEnd/>
            <a:tailEnd/>
          </a:ln>
        </p:spPr>
        <p:txBody>
          <a:bodyPr wrap="none" lIns="0" tIns="18288" rIns="0" bIns="0"/>
          <a:lstStyle/>
          <a:p>
            <a:pPr algn="ctr"/>
            <a:r>
              <a:rPr lang="en-US" sz="4800" b="1" dirty="0" smtClean="0">
                <a:solidFill>
                  <a:schemeClr val="bg1"/>
                </a:solidFill>
                <a:cs typeface="Arial" charset="0"/>
              </a:rPr>
              <a:t>Model Methods</a:t>
            </a:r>
            <a:endParaRPr lang="en-US" sz="4800" b="1" dirty="0">
              <a:solidFill>
                <a:schemeClr val="bg1"/>
              </a:solidFill>
              <a:cs typeface="Arial" charset="0"/>
            </a:endParaRPr>
          </a:p>
        </p:txBody>
      </p:sp>
      <p:sp>
        <p:nvSpPr>
          <p:cNvPr id="13323" name="TextBox 36"/>
          <p:cNvSpPr txBox="1">
            <a:spLocks noChangeArrowheads="1"/>
          </p:cNvSpPr>
          <p:nvPr/>
        </p:nvSpPr>
        <p:spPr bwMode="auto">
          <a:xfrm>
            <a:off x="14602518" y="14852650"/>
            <a:ext cx="13265150" cy="846138"/>
          </a:xfrm>
          <a:prstGeom prst="rect">
            <a:avLst/>
          </a:prstGeom>
          <a:solidFill>
            <a:srgbClr val="156EC9"/>
          </a:solidFill>
          <a:ln w="9525">
            <a:noFill/>
            <a:miter lim="800000"/>
            <a:headEnd/>
            <a:tailEnd/>
          </a:ln>
        </p:spPr>
        <p:txBody>
          <a:bodyPr wrap="none" lIns="0" tIns="18288" rIns="0" bIns="0"/>
          <a:lstStyle/>
          <a:p>
            <a:pPr algn="ctr"/>
            <a:r>
              <a:rPr lang="en-US" sz="4800" b="1" dirty="0" smtClean="0">
                <a:solidFill>
                  <a:schemeClr val="bg1"/>
                </a:solidFill>
                <a:cs typeface="Arial" charset="0"/>
              </a:rPr>
              <a:t>Sensitivity Analysis Methodology</a:t>
            </a:r>
            <a:endParaRPr lang="en-US" sz="4800" b="1" dirty="0">
              <a:solidFill>
                <a:schemeClr val="bg1"/>
              </a:solidFill>
              <a:cs typeface="Arial" charset="0"/>
            </a:endParaRPr>
          </a:p>
        </p:txBody>
      </p:sp>
      <p:sp>
        <p:nvSpPr>
          <p:cNvPr id="13324" name="TextBox 37"/>
          <p:cNvSpPr txBox="1">
            <a:spLocks noChangeArrowheads="1"/>
          </p:cNvSpPr>
          <p:nvPr/>
        </p:nvSpPr>
        <p:spPr bwMode="auto">
          <a:xfrm>
            <a:off x="450850" y="29376688"/>
            <a:ext cx="13265150" cy="846137"/>
          </a:xfrm>
          <a:prstGeom prst="rect">
            <a:avLst/>
          </a:prstGeom>
          <a:solidFill>
            <a:srgbClr val="156EC9"/>
          </a:solidFill>
          <a:ln w="9525">
            <a:noFill/>
            <a:miter lim="800000"/>
            <a:headEnd/>
            <a:tailEnd/>
          </a:ln>
        </p:spPr>
        <p:txBody>
          <a:bodyPr wrap="none" lIns="0" tIns="18288" rIns="0" bIns="0"/>
          <a:lstStyle/>
          <a:p>
            <a:pPr algn="ctr"/>
            <a:r>
              <a:rPr lang="en-US" sz="4800" b="1" dirty="0" smtClean="0">
                <a:solidFill>
                  <a:schemeClr val="bg1"/>
                </a:solidFill>
                <a:cs typeface="Arial" charset="0"/>
              </a:rPr>
              <a:t>Global Results</a:t>
            </a:r>
            <a:endParaRPr lang="en-US" sz="4800" b="1" dirty="0">
              <a:solidFill>
                <a:schemeClr val="bg1"/>
              </a:solidFill>
              <a:cs typeface="Arial" charset="0"/>
            </a:endParaRPr>
          </a:p>
        </p:txBody>
      </p:sp>
      <p:sp>
        <p:nvSpPr>
          <p:cNvPr id="13325" name="TextBox 38"/>
          <p:cNvSpPr txBox="1">
            <a:spLocks noChangeArrowheads="1"/>
          </p:cNvSpPr>
          <p:nvPr/>
        </p:nvSpPr>
        <p:spPr bwMode="auto">
          <a:xfrm>
            <a:off x="14630400" y="27120850"/>
            <a:ext cx="13265150" cy="846138"/>
          </a:xfrm>
          <a:prstGeom prst="rect">
            <a:avLst/>
          </a:prstGeom>
          <a:solidFill>
            <a:srgbClr val="156EC9"/>
          </a:solidFill>
          <a:ln w="9525">
            <a:noFill/>
            <a:miter lim="800000"/>
            <a:headEnd/>
            <a:tailEnd/>
          </a:ln>
        </p:spPr>
        <p:txBody>
          <a:bodyPr wrap="none" lIns="0" tIns="18288" rIns="0" bIns="0"/>
          <a:lstStyle/>
          <a:p>
            <a:pPr algn="ctr"/>
            <a:r>
              <a:rPr lang="en-US" sz="4800" b="1" dirty="0" smtClean="0">
                <a:solidFill>
                  <a:schemeClr val="bg1"/>
                </a:solidFill>
                <a:cs typeface="Arial" charset="0"/>
              </a:rPr>
              <a:t>Conclusion</a:t>
            </a:r>
            <a:endParaRPr lang="en-US" sz="4800" b="1" dirty="0">
              <a:solidFill>
                <a:schemeClr val="bg1"/>
              </a:solidFill>
              <a:cs typeface="Arial" charset="0"/>
            </a:endParaRPr>
          </a:p>
        </p:txBody>
      </p:sp>
      <p:sp>
        <p:nvSpPr>
          <p:cNvPr id="13326" name="TextBox 39"/>
          <p:cNvSpPr txBox="1">
            <a:spLocks noChangeArrowheads="1"/>
          </p:cNvSpPr>
          <p:nvPr/>
        </p:nvSpPr>
        <p:spPr bwMode="auto">
          <a:xfrm>
            <a:off x="14630400" y="37299901"/>
            <a:ext cx="13265150" cy="846138"/>
          </a:xfrm>
          <a:prstGeom prst="rect">
            <a:avLst/>
          </a:prstGeom>
          <a:solidFill>
            <a:srgbClr val="156EC9"/>
          </a:solidFill>
          <a:ln w="9525">
            <a:noFill/>
            <a:miter lim="800000"/>
            <a:headEnd/>
            <a:tailEnd/>
          </a:ln>
        </p:spPr>
        <p:txBody>
          <a:bodyPr wrap="none" lIns="0" tIns="18288" rIns="0" bIns="0"/>
          <a:lstStyle/>
          <a:p>
            <a:pPr algn="ctr"/>
            <a:r>
              <a:rPr lang="en-US" sz="4800" b="1" dirty="0" smtClean="0">
                <a:solidFill>
                  <a:schemeClr val="bg1"/>
                </a:solidFill>
                <a:cs typeface="Arial" charset="0"/>
              </a:rPr>
              <a:t>References</a:t>
            </a:r>
            <a:endParaRPr lang="en-US" sz="4800" b="1" dirty="0">
              <a:solidFill>
                <a:schemeClr val="bg1"/>
              </a:solidFill>
              <a:cs typeface="Arial" charset="0"/>
            </a:endParaRPr>
          </a:p>
        </p:txBody>
      </p:sp>
      <p:sp>
        <p:nvSpPr>
          <p:cNvPr id="13327" name="TextBox 41"/>
          <p:cNvSpPr txBox="1">
            <a:spLocks noChangeArrowheads="1"/>
          </p:cNvSpPr>
          <p:nvPr/>
        </p:nvSpPr>
        <p:spPr bwMode="auto">
          <a:xfrm>
            <a:off x="450850" y="19164301"/>
            <a:ext cx="13699331" cy="2666999"/>
          </a:xfrm>
          <a:prstGeom prst="rect">
            <a:avLst/>
          </a:prstGeom>
          <a:noFill/>
          <a:ln w="9525">
            <a:noFill/>
            <a:miter lim="800000"/>
            <a:headEnd/>
            <a:tailEnd/>
          </a:ln>
        </p:spPr>
        <p:txBody>
          <a:bodyPr/>
          <a:lstStyle/>
          <a:p>
            <a:r>
              <a:rPr lang="en-US" sz="3000" dirty="0" smtClean="0">
                <a:cs typeface="Arial" charset="0"/>
              </a:rPr>
              <a:t>BioLUC </a:t>
            </a:r>
            <a:r>
              <a:rPr lang="en-US" sz="3000" dirty="0">
                <a:cs typeface="Arial" charset="0"/>
              </a:rPr>
              <a:t>was implemented using a visual programming </a:t>
            </a:r>
            <a:r>
              <a:rPr lang="en-US" sz="3000" dirty="0" smtClean="0">
                <a:cs typeface="Arial" charset="0"/>
              </a:rPr>
              <a:t>approach, with the result that the </a:t>
            </a:r>
            <a:r>
              <a:rPr lang="en-US" sz="3000" dirty="0">
                <a:cs typeface="Arial" charset="0"/>
              </a:rPr>
              <a:t>various equations and relationships </a:t>
            </a:r>
            <a:r>
              <a:rPr lang="en-US" sz="3000" dirty="0" smtClean="0">
                <a:cs typeface="Arial" charset="0"/>
              </a:rPr>
              <a:t>in BioLUC are fixed between model runs. Differences </a:t>
            </a:r>
            <a:r>
              <a:rPr lang="en-US" sz="3000" dirty="0">
                <a:cs typeface="Arial" charset="0"/>
              </a:rPr>
              <a:t>in BioLUC output depend on variations in input </a:t>
            </a:r>
            <a:r>
              <a:rPr lang="en-US" sz="3000" dirty="0" smtClean="0">
                <a:cs typeface="Arial" charset="0"/>
              </a:rPr>
              <a:t>functions, </a:t>
            </a:r>
            <a:r>
              <a:rPr lang="en-US" sz="3000" dirty="0">
                <a:cs typeface="Arial" charset="0"/>
              </a:rPr>
              <a:t>such </a:t>
            </a:r>
            <a:r>
              <a:rPr lang="en-US" sz="3000" dirty="0" smtClean="0">
                <a:cs typeface="Arial" charset="0"/>
              </a:rPr>
              <a:t>as might include growth in crop yields during years 2013-2050. </a:t>
            </a:r>
            <a:r>
              <a:rPr lang="en-US" sz="3000" dirty="0" smtClean="0">
                <a:cs typeface="Arial" charset="0"/>
              </a:rPr>
              <a:t>Yields curves may change, i.e. due </a:t>
            </a:r>
            <a:r>
              <a:rPr lang="en-US" sz="3000" dirty="0">
                <a:cs typeface="Arial" charset="0"/>
              </a:rPr>
              <a:t>to </a:t>
            </a:r>
            <a:r>
              <a:rPr lang="en-US" sz="3000" dirty="0" smtClean="0">
                <a:cs typeface="Arial" charset="0"/>
              </a:rPr>
              <a:t>uncertainty as to rate of technological development. </a:t>
            </a:r>
            <a:endParaRPr lang="en-US" sz="3000" dirty="0">
              <a:cs typeface="Arial" charset="0"/>
            </a:endParaRPr>
          </a:p>
        </p:txBody>
      </p:sp>
      <p:sp>
        <p:nvSpPr>
          <p:cNvPr id="13328" name="TextBox 44"/>
          <p:cNvSpPr txBox="1">
            <a:spLocks noChangeArrowheads="1"/>
          </p:cNvSpPr>
          <p:nvPr/>
        </p:nvSpPr>
        <p:spPr bwMode="auto">
          <a:xfrm>
            <a:off x="9158288" y="22039262"/>
            <a:ext cx="4529137" cy="6992938"/>
          </a:xfrm>
          <a:prstGeom prst="rect">
            <a:avLst/>
          </a:prstGeom>
          <a:noFill/>
          <a:ln w="9525">
            <a:noFill/>
            <a:miter lim="800000"/>
            <a:headEnd/>
            <a:tailEnd/>
          </a:ln>
        </p:spPr>
        <p:txBody>
          <a:bodyPr/>
          <a:lstStyle/>
          <a:p>
            <a:r>
              <a:rPr lang="en-US" sz="2400" i="1" dirty="0" smtClean="0">
                <a:cs typeface="Arial" charset="0"/>
              </a:rPr>
              <a:t>A </a:t>
            </a:r>
            <a:r>
              <a:rPr lang="en-US" sz="2400" i="1" dirty="0">
                <a:cs typeface="Arial" charset="0"/>
              </a:rPr>
              <a:t>system dynamics model is a descriptive method enabling the solution of non-linear differential equations with varied input functions, utilizing finite difference methods</a:t>
            </a:r>
            <a:r>
              <a:rPr lang="en-US" sz="2400" i="1" dirty="0" smtClean="0">
                <a:cs typeface="Arial" charset="0"/>
              </a:rPr>
              <a:t>.</a:t>
            </a:r>
          </a:p>
          <a:p>
            <a:endParaRPr lang="en-US" sz="1600" i="1" dirty="0">
              <a:cs typeface="Arial" charset="0"/>
            </a:endParaRPr>
          </a:p>
          <a:p>
            <a:r>
              <a:rPr lang="en-US" sz="2400" i="1" dirty="0" smtClean="0">
                <a:cs typeface="Arial" charset="0"/>
              </a:rPr>
              <a:t>To left, a fractional view of the BioLUC system dynamics model is depicted handling input and conversion functions to the regional stocks of latent and crop land. </a:t>
            </a:r>
          </a:p>
          <a:p>
            <a:endParaRPr lang="en-US" sz="1600" i="1" dirty="0">
              <a:cs typeface="Arial" charset="0"/>
            </a:endParaRPr>
          </a:p>
          <a:p>
            <a:r>
              <a:rPr lang="en-US" sz="2400" i="1" dirty="0">
                <a:cs typeface="Arial" charset="0"/>
              </a:rPr>
              <a:t>The development team at NREL has a goal to open source a Stella™ v10.x BioLUC model version by September 2013. </a:t>
            </a:r>
          </a:p>
          <a:p>
            <a:endParaRPr lang="en-US" sz="2400" i="1" dirty="0" smtClean="0">
              <a:cs typeface="Arial" charset="0"/>
            </a:endParaRPr>
          </a:p>
          <a:p>
            <a:endParaRPr lang="en-US" sz="1200" i="1" dirty="0">
              <a:cs typeface="Arial" charset="0"/>
            </a:endParaRPr>
          </a:p>
        </p:txBody>
      </p:sp>
      <mc:AlternateContent xmlns:mc="http://schemas.openxmlformats.org/markup-compatibility/2006" xmlns:a14="http://schemas.microsoft.com/office/drawing/2010/main">
        <mc:Choice Requires="a14">
          <p:sp>
            <p:nvSpPr>
              <p:cNvPr id="13329" name="TextBox 47"/>
              <p:cNvSpPr txBox="1">
                <a:spLocks noChangeArrowheads="1"/>
              </p:cNvSpPr>
              <p:nvPr/>
            </p:nvSpPr>
            <p:spPr bwMode="auto">
              <a:xfrm>
                <a:off x="14630400" y="9018649"/>
                <a:ext cx="5603406" cy="5542351"/>
              </a:xfrm>
              <a:prstGeom prst="rect">
                <a:avLst/>
              </a:prstGeom>
              <a:noFill/>
              <a:ln w="9525">
                <a:noFill/>
                <a:miter lim="800000"/>
                <a:headEnd/>
                <a:tailEnd/>
              </a:ln>
            </p:spPr>
            <p:txBody>
              <a:bodyPr/>
              <a:lstStyle/>
              <a:p>
                <a:pPr marL="352425" indent="-352425">
                  <a:spcAft>
                    <a:spcPts val="1200"/>
                  </a:spcAft>
                  <a:buFont typeface="Arial" charset="0"/>
                  <a:buChar char="•"/>
                </a:pPr>
                <a:r>
                  <a:rPr lang="en-US" sz="3000" dirty="0" smtClean="0"/>
                  <a:t>Varied inputs included crop </a:t>
                </a:r>
                <a:r>
                  <a:rPr lang="en-US" sz="3000" dirty="0"/>
                  <a:t>yield</a:t>
                </a:r>
                <a:r>
                  <a:rPr lang="en-US" sz="3000" dirty="0" smtClean="0"/>
                  <a:t>, demand for red meat and poultry products, </a:t>
                </a:r>
                <a:r>
                  <a:rPr lang="en-US" sz="3000" dirty="0"/>
                  <a:t>and biofuels demand</a:t>
                </a:r>
                <a:r>
                  <a:rPr lang="en-US" sz="3000" dirty="0" smtClean="0"/>
                  <a:t>. </a:t>
                </a:r>
              </a:p>
              <a:p>
                <a:pPr marL="352425" indent="-352425">
                  <a:spcAft>
                    <a:spcPts val="1200"/>
                  </a:spcAft>
                  <a:buFont typeface="Arial" charset="0"/>
                  <a:buChar char="•"/>
                </a:pPr>
                <a:r>
                  <a:rPr lang="en-US" sz="3000" dirty="0" smtClean="0"/>
                  <a:t>For each input, minimum- </a:t>
                </a:r>
                <a:r>
                  <a:rPr lang="en-US" sz="3000" dirty="0"/>
                  <a:t>and maximum-valued time series were </a:t>
                </a:r>
                <a:r>
                  <a:rPr lang="en-US" sz="3000" dirty="0" smtClean="0"/>
                  <a:t>established for each region </a:t>
                </a:r>
                <a:r>
                  <a:rPr lang="en-US" sz="2800" dirty="0"/>
                  <a:t>𝑟</a:t>
                </a:r>
                <a:r>
                  <a:rPr lang="en-US" sz="3000" dirty="0" smtClean="0"/>
                  <a:t> at year </a:t>
                </a:r>
                <a:r>
                  <a:rPr lang="en-US" sz="2800" dirty="0" smtClean="0"/>
                  <a:t>𝑡</a:t>
                </a:r>
                <a:r>
                  <a:rPr lang="en-US" sz="3000" dirty="0" smtClean="0"/>
                  <a:t>: </a:t>
                </a:r>
                <a:r>
                  <a:rPr lang="en-US" sz="3200" dirty="0" smtClean="0"/>
                  <a:t/>
                </a:r>
                <a:br>
                  <a:rPr lang="en-US" sz="3200" dirty="0" smtClean="0"/>
                </a:br>
                <a:r>
                  <a:rPr lang="en-US" sz="1200" dirty="0" smtClean="0"/>
                  <a:t/>
                </a:r>
                <a:br>
                  <a:rPr lang="en-US" sz="1200" dirty="0" smtClean="0"/>
                </a:br>
                <a14:m>
                  <m:oMath xmlns:m="http://schemas.openxmlformats.org/officeDocument/2006/math">
                    <m:sSubSup>
                      <m:sSubSupPr>
                        <m:ctrlPr>
                          <a:rPr lang="en-US" sz="3200" i="1" smtClean="0">
                            <a:latin typeface="Cambria Math"/>
                          </a:rPr>
                        </m:ctrlPr>
                      </m:sSubSupPr>
                      <m:e>
                        <m:r>
                          <a:rPr lang="en-US" sz="3200" i="1">
                            <a:latin typeface="Cambria Math"/>
                          </a:rPr>
                          <m:t>𝑓</m:t>
                        </m:r>
                      </m:e>
                      <m:sub>
                        <m:r>
                          <a:rPr lang="en-US" sz="3200" i="1">
                            <a:latin typeface="Cambria Math"/>
                          </a:rPr>
                          <m:t>𝑟</m:t>
                        </m:r>
                        <m:r>
                          <a:rPr lang="en-US" sz="3200" i="1">
                            <a:latin typeface="Cambria Math"/>
                          </a:rPr>
                          <m:t>,</m:t>
                        </m:r>
                        <m:r>
                          <a:rPr lang="en-US" sz="3200" i="1">
                            <a:latin typeface="Cambria Math"/>
                          </a:rPr>
                          <m:t>𝑡</m:t>
                        </m:r>
                      </m:sub>
                      <m:sup>
                        <m:r>
                          <a:rPr lang="en-US" sz="3200" i="1">
                            <a:latin typeface="Cambria Math"/>
                          </a:rPr>
                          <m:t>𝐿𝑂</m:t>
                        </m:r>
                      </m:sup>
                    </m:sSubSup>
                    <m:r>
                      <a:rPr lang="en-US" sz="3200" b="0" i="1" smtClean="0">
                        <a:latin typeface="Cambria Math"/>
                      </a:rPr>
                      <m:t>=</m:t>
                    </m:r>
                  </m:oMath>
                </a14:m>
                <a:r>
                  <a:rPr lang="en-US" sz="3200" dirty="0" smtClean="0"/>
                  <a:t> </a:t>
                </a:r>
                <a:r>
                  <a:rPr lang="en-US" sz="2800" dirty="0" smtClean="0"/>
                  <a:t>Low input curve</a:t>
                </a:r>
                <a:br>
                  <a:rPr lang="en-US" sz="2800" dirty="0" smtClean="0"/>
                </a:br>
                <a:r>
                  <a:rPr lang="en-US" sz="1600" i="1" dirty="0">
                    <a:latin typeface="Cambria Math"/>
                  </a:rPr>
                  <a:t/>
                </a:r>
                <a:br>
                  <a:rPr lang="en-US" sz="1600" i="1" dirty="0">
                    <a:latin typeface="Cambria Math"/>
                  </a:rPr>
                </a:br>
                <a14:m>
                  <m:oMath xmlns:m="http://schemas.openxmlformats.org/officeDocument/2006/math">
                    <m:sSubSup>
                      <m:sSubSupPr>
                        <m:ctrlPr>
                          <a:rPr lang="en-US" sz="3200" i="1">
                            <a:latin typeface="Cambria Math"/>
                          </a:rPr>
                        </m:ctrlPr>
                      </m:sSubSupPr>
                      <m:e>
                        <m:r>
                          <a:rPr lang="en-US" sz="3200" i="1">
                            <a:latin typeface="Cambria Math"/>
                          </a:rPr>
                          <m:t>𝑓</m:t>
                        </m:r>
                      </m:e>
                      <m:sub>
                        <m:r>
                          <a:rPr lang="en-US" sz="3200" i="1">
                            <a:latin typeface="Cambria Math"/>
                          </a:rPr>
                          <m:t>𝑟</m:t>
                        </m:r>
                        <m:r>
                          <a:rPr lang="en-US" sz="3200" i="1">
                            <a:latin typeface="Cambria Math"/>
                          </a:rPr>
                          <m:t>,</m:t>
                        </m:r>
                        <m:r>
                          <a:rPr lang="en-US" sz="3200" i="1">
                            <a:latin typeface="Cambria Math"/>
                          </a:rPr>
                          <m:t>𝑡</m:t>
                        </m:r>
                      </m:sub>
                      <m:sup>
                        <m:r>
                          <a:rPr lang="en-US" sz="3200" b="0" i="1" smtClean="0">
                            <a:latin typeface="Cambria Math"/>
                          </a:rPr>
                          <m:t>𝐻𝐼</m:t>
                        </m:r>
                      </m:sup>
                    </m:sSubSup>
                    <m:r>
                      <a:rPr lang="en-US" sz="3200" i="1">
                        <a:latin typeface="Cambria Math"/>
                      </a:rPr>
                      <m:t>=</m:t>
                    </m:r>
                  </m:oMath>
                </a14:m>
                <a:r>
                  <a:rPr lang="en-US" sz="3200" dirty="0"/>
                  <a:t> </a:t>
                </a:r>
                <a:r>
                  <a:rPr lang="en-US" sz="2800" dirty="0" smtClean="0"/>
                  <a:t>High input curve</a:t>
                </a:r>
                <a:endParaRPr lang="en-US" sz="2800" dirty="0"/>
              </a:p>
            </p:txBody>
          </p:sp>
        </mc:Choice>
        <mc:Fallback xmlns="">
          <p:sp>
            <p:nvSpPr>
              <p:cNvPr id="13329" name="TextBox 47"/>
              <p:cNvSpPr txBox="1">
                <a:spLocks noRot="1" noChangeAspect="1" noMove="1" noResize="1" noEditPoints="1" noAdjustHandles="1" noChangeArrowheads="1" noChangeShapeType="1" noTextEdit="1"/>
              </p:cNvSpPr>
              <p:nvPr/>
            </p:nvSpPr>
            <p:spPr bwMode="auto">
              <a:xfrm>
                <a:off x="14630400" y="9018649"/>
                <a:ext cx="5603406" cy="5542351"/>
              </a:xfrm>
              <a:prstGeom prst="rect">
                <a:avLst/>
              </a:prstGeom>
              <a:blipFill rotWithShape="1">
                <a:blip r:embed="rId6"/>
                <a:stretch>
                  <a:fillRect l="-2176" t="-1429" r="-4244"/>
                </a:stretch>
              </a:blipFill>
              <a:ln w="9525">
                <a:noFill/>
                <a:miter lim="800000"/>
                <a:headEnd/>
                <a:tailEnd/>
              </a:ln>
            </p:spPr>
            <p:txBody>
              <a:bodyPr/>
              <a:lstStyle/>
              <a:p>
                <a:r>
                  <a:rPr lang="en-US">
                    <a:noFill/>
                  </a:rPr>
                  <a:t> </a:t>
                </a:r>
              </a:p>
            </p:txBody>
          </p:sp>
        </mc:Fallback>
      </mc:AlternateContent>
      <p:sp>
        <p:nvSpPr>
          <p:cNvPr id="74" name="TextBox 73"/>
          <p:cNvSpPr txBox="1"/>
          <p:nvPr/>
        </p:nvSpPr>
        <p:spPr>
          <a:xfrm>
            <a:off x="14630400" y="28374976"/>
            <a:ext cx="13237268" cy="5894331"/>
          </a:xfrm>
          <a:prstGeom prst="rect">
            <a:avLst/>
          </a:prstGeom>
          <a:noFill/>
        </p:spPr>
        <p:txBody>
          <a:bodyPr numCol="2" spcCol="365760"/>
          <a:lstStyle/>
          <a:p>
            <a:r>
              <a:rPr lang="en-US" sz="3200" dirty="0" smtClean="0"/>
              <a:t>BioLUC results for scenario UN showed only marginal changes in land use as biofuels demand was increased. </a:t>
            </a:r>
            <a:r>
              <a:rPr lang="en-US" sz="3200" dirty="0"/>
              <a:t>R</a:t>
            </a:r>
            <a:r>
              <a:rPr lang="en-US" sz="3200" dirty="0" smtClean="0"/>
              <a:t>esults were similar for scenario CH</a:t>
            </a:r>
            <a:r>
              <a:rPr lang="en-US" sz="3200" dirty="0"/>
              <a:t>. </a:t>
            </a:r>
            <a:r>
              <a:rPr lang="en-US" sz="3200" dirty="0" smtClean="0"/>
              <a:t>This minimizing </a:t>
            </a:r>
            <a:r>
              <a:rPr lang="en-US" sz="3200" dirty="0"/>
              <a:t>effect of increases in biofuels demand on anticipated future land use patterns was considered a crucial result of the </a:t>
            </a:r>
            <a:r>
              <a:rPr lang="en-US" sz="3200" dirty="0" smtClean="0"/>
              <a:t>analysis, particularly in comparison to the differentiation developed between </a:t>
            </a:r>
          </a:p>
          <a:p>
            <a:r>
              <a:rPr lang="en-US" sz="3200" dirty="0" smtClean="0"/>
              <a:t>UN and CH at 2030. </a:t>
            </a:r>
          </a:p>
          <a:p>
            <a:endParaRPr lang="en-US" sz="1200" dirty="0"/>
          </a:p>
          <a:p>
            <a:r>
              <a:rPr lang="en-US" sz="3200" dirty="0" smtClean="0"/>
              <a:t>As current, </a:t>
            </a:r>
            <a:r>
              <a:rPr lang="en-US" sz="3200" dirty="0"/>
              <a:t>the framework of the BioLUC sensitivity analysis had been completed. </a:t>
            </a:r>
            <a:r>
              <a:rPr lang="en-US" sz="3200" dirty="0" smtClean="0"/>
              <a:t>Contrast between </a:t>
            </a:r>
            <a:r>
              <a:rPr lang="en-US" sz="3200" dirty="0"/>
              <a:t>the two extreme Zeros and Ones input scenarios displayed sufficient </a:t>
            </a:r>
            <a:r>
              <a:rPr lang="en-US" sz="3200" dirty="0" smtClean="0"/>
              <a:t>differences to </a:t>
            </a:r>
            <a:r>
              <a:rPr lang="en-US" sz="3200" dirty="0"/>
              <a:t>justify further work, </a:t>
            </a:r>
            <a:r>
              <a:rPr lang="en-US" sz="3200" dirty="0" smtClean="0"/>
              <a:t>with thus far conducted a Monte Carlo analysis of size 1,000 simulations </a:t>
            </a:r>
            <a:r>
              <a:rPr lang="en-US" sz="3200" dirty="0"/>
              <a:t>run </a:t>
            </a:r>
            <a:r>
              <a:rPr lang="en-US" sz="3200" dirty="0" smtClean="0"/>
              <a:t>though </a:t>
            </a:r>
            <a:r>
              <a:rPr lang="en-US" sz="3200" dirty="0"/>
              <a:t>year </a:t>
            </a:r>
            <a:r>
              <a:rPr lang="en-US" sz="3200" dirty="0" smtClean="0"/>
              <a:t>2050.</a:t>
            </a:r>
            <a:endParaRPr lang="en-US" sz="3200" dirty="0"/>
          </a:p>
        </p:txBody>
      </p:sp>
      <p:sp>
        <p:nvSpPr>
          <p:cNvPr id="13343" name="TextBox 74"/>
          <p:cNvSpPr txBox="1">
            <a:spLocks noChangeArrowheads="1"/>
          </p:cNvSpPr>
          <p:nvPr/>
        </p:nvSpPr>
        <p:spPr bwMode="auto">
          <a:xfrm>
            <a:off x="14630400" y="38228589"/>
            <a:ext cx="13265150" cy="2454274"/>
          </a:xfrm>
          <a:prstGeom prst="rect">
            <a:avLst/>
          </a:prstGeom>
          <a:noFill/>
          <a:ln w="9525">
            <a:noFill/>
            <a:miter lim="800000"/>
            <a:headEnd/>
            <a:tailEnd/>
          </a:ln>
        </p:spPr>
        <p:txBody>
          <a:bodyPr/>
          <a:lstStyle/>
          <a:p>
            <a:pPr>
              <a:spcAft>
                <a:spcPts val="0"/>
              </a:spcAft>
            </a:pPr>
            <a:r>
              <a:rPr lang="en-US" sz="2400" baseline="30000" dirty="0" smtClean="0">
                <a:cs typeface="Arial" charset="0"/>
              </a:rPr>
              <a:t>1 </a:t>
            </a:r>
            <a:r>
              <a:rPr lang="en-US" sz="2400" dirty="0"/>
              <a:t>R. Keeney and T.W. </a:t>
            </a:r>
            <a:r>
              <a:rPr lang="en-US" sz="2400" dirty="0" err="1"/>
              <a:t>Hertel</a:t>
            </a:r>
            <a:r>
              <a:rPr lang="en-US" sz="2400" dirty="0"/>
              <a:t>, American Journal of Agricultural Economics </a:t>
            </a:r>
            <a:r>
              <a:rPr lang="en-US" sz="2400" b="1" dirty="0"/>
              <a:t>91</a:t>
            </a:r>
            <a:r>
              <a:rPr lang="en-US" sz="2400" dirty="0"/>
              <a:t>, 895 (2009</a:t>
            </a:r>
            <a:r>
              <a:rPr lang="en-US" sz="2400" dirty="0" smtClean="0"/>
              <a:t>).</a:t>
            </a:r>
            <a:endParaRPr lang="en-US" sz="2400" dirty="0">
              <a:cs typeface="Arial" charset="0"/>
            </a:endParaRPr>
          </a:p>
          <a:p>
            <a:pPr>
              <a:spcAft>
                <a:spcPts val="0"/>
              </a:spcAft>
            </a:pPr>
            <a:r>
              <a:rPr lang="en-US" sz="2400" baseline="30000" dirty="0" smtClean="0">
                <a:cs typeface="Arial" charset="0"/>
              </a:rPr>
              <a:t>2 </a:t>
            </a:r>
            <a:r>
              <a:rPr lang="en-US" sz="2400" dirty="0" smtClean="0">
                <a:cs typeface="Arial" charset="0"/>
              </a:rPr>
              <a:t>N</a:t>
            </a:r>
            <a:r>
              <a:rPr lang="en-US" sz="2400" dirty="0">
                <a:cs typeface="Arial" charset="0"/>
              </a:rPr>
              <a:t>. </a:t>
            </a:r>
            <a:r>
              <a:rPr lang="en-US" sz="2400" dirty="0" err="1">
                <a:cs typeface="Arial" charset="0"/>
              </a:rPr>
              <a:t>Alexandratos</a:t>
            </a:r>
            <a:r>
              <a:rPr lang="en-US" sz="2400" dirty="0">
                <a:cs typeface="Arial" charset="0"/>
              </a:rPr>
              <a:t> and J. </a:t>
            </a:r>
            <a:r>
              <a:rPr lang="en-US" sz="2400" dirty="0" err="1">
                <a:cs typeface="Arial" charset="0"/>
              </a:rPr>
              <a:t>Bruinsma</a:t>
            </a:r>
            <a:r>
              <a:rPr lang="en-US" sz="2400" dirty="0">
                <a:cs typeface="Arial" charset="0"/>
              </a:rPr>
              <a:t>, </a:t>
            </a:r>
            <a:r>
              <a:rPr lang="en-US" sz="2400" i="1" dirty="0">
                <a:cs typeface="Arial" charset="0"/>
              </a:rPr>
              <a:t>World Agriculture Towards 2030/2050: The 2012 Revision </a:t>
            </a:r>
            <a:r>
              <a:rPr lang="en-US" sz="2400" dirty="0">
                <a:cs typeface="Arial" charset="0"/>
              </a:rPr>
              <a:t>(2012</a:t>
            </a:r>
            <a:r>
              <a:rPr lang="en-US" sz="2400" dirty="0" smtClean="0">
                <a:cs typeface="Arial" charset="0"/>
              </a:rPr>
              <a:t>).</a:t>
            </a:r>
          </a:p>
          <a:p>
            <a:pPr>
              <a:spcAft>
                <a:spcPts val="0"/>
              </a:spcAft>
            </a:pPr>
            <a:r>
              <a:rPr lang="en-US" sz="2400" baseline="30000" dirty="0" smtClean="0">
                <a:cs typeface="Arial" charset="0"/>
              </a:rPr>
              <a:t>3 </a:t>
            </a:r>
            <a:r>
              <a:rPr lang="en-US" sz="2400" dirty="0" smtClean="0">
                <a:cs typeface="Arial" charset="0"/>
              </a:rPr>
              <a:t>N. </a:t>
            </a:r>
            <a:r>
              <a:rPr lang="en-US" sz="2400" dirty="0" err="1">
                <a:cs typeface="Arial" charset="0"/>
              </a:rPr>
              <a:t>Nakicenovic</a:t>
            </a:r>
            <a:r>
              <a:rPr lang="en-US" sz="2400" dirty="0">
                <a:cs typeface="Arial" charset="0"/>
              </a:rPr>
              <a:t>, J. Alcamo, and G. Davis, Special Report on Emission Scenarios (SRES) . </a:t>
            </a:r>
            <a:r>
              <a:rPr lang="en-US" sz="2400" i="1" dirty="0">
                <a:cs typeface="Arial" charset="0"/>
              </a:rPr>
              <a:t>A Special Report of Working Group III of the Intergovernmental Panel on Climate Change</a:t>
            </a:r>
            <a:r>
              <a:rPr lang="en-US" sz="2400" dirty="0">
                <a:cs typeface="Arial" charset="0"/>
              </a:rPr>
              <a:t>. Cambridge: (Cambridge University Press, Cambridge, 2000), p. 595.</a:t>
            </a:r>
          </a:p>
        </p:txBody>
      </p:sp>
      <p:pic>
        <p:nvPicPr>
          <p:cNvPr id="31"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t="16622" b="12920"/>
          <a:stretch/>
        </p:blipFill>
        <p:spPr bwMode="auto">
          <a:xfrm>
            <a:off x="21831300" y="41380190"/>
            <a:ext cx="6064249" cy="113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ebryant\Desktop\flow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944" y="22367875"/>
            <a:ext cx="7936031" cy="623570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39"/>
          <p:cNvSpPr txBox="1">
            <a:spLocks noChangeArrowheads="1"/>
          </p:cNvSpPr>
          <p:nvPr/>
        </p:nvSpPr>
        <p:spPr bwMode="auto">
          <a:xfrm>
            <a:off x="14630400" y="34297882"/>
            <a:ext cx="13265150" cy="1161524"/>
          </a:xfrm>
          <a:prstGeom prst="rect">
            <a:avLst/>
          </a:prstGeom>
          <a:solidFill>
            <a:srgbClr val="156EC9"/>
          </a:solidFill>
          <a:ln w="9525">
            <a:noFill/>
            <a:miter lim="800000"/>
            <a:headEnd/>
            <a:tailEnd/>
          </a:ln>
        </p:spPr>
        <p:txBody>
          <a:bodyPr wrap="none" lIns="0" tIns="18288" rIns="0" bIns="0"/>
          <a:lstStyle/>
          <a:p>
            <a:pPr algn="ctr"/>
            <a:r>
              <a:rPr lang="en-US" sz="4800" b="1" dirty="0" smtClean="0">
                <a:solidFill>
                  <a:schemeClr val="bg1"/>
                </a:solidFill>
                <a:cs typeface="Arial" charset="0"/>
              </a:rPr>
              <a:t>Acknowledgements</a:t>
            </a:r>
            <a:endParaRPr lang="en-US" sz="4800" b="1" dirty="0">
              <a:solidFill>
                <a:schemeClr val="bg1"/>
              </a:solidFill>
              <a:cs typeface="Arial" charset="0"/>
            </a:endParaRPr>
          </a:p>
        </p:txBody>
      </p:sp>
      <p:sp>
        <p:nvSpPr>
          <p:cNvPr id="47" name="TextBox 74"/>
          <p:cNvSpPr txBox="1">
            <a:spLocks noChangeArrowheads="1"/>
          </p:cNvSpPr>
          <p:nvPr/>
        </p:nvSpPr>
        <p:spPr bwMode="auto">
          <a:xfrm>
            <a:off x="14630400" y="35435464"/>
            <a:ext cx="13265150" cy="1585912"/>
          </a:xfrm>
          <a:prstGeom prst="rect">
            <a:avLst/>
          </a:prstGeom>
          <a:noFill/>
          <a:ln w="9525">
            <a:noFill/>
            <a:miter lim="800000"/>
            <a:headEnd/>
            <a:tailEnd/>
          </a:ln>
        </p:spPr>
        <p:txBody>
          <a:bodyPr/>
          <a:lstStyle/>
          <a:p>
            <a:pPr>
              <a:spcAft>
                <a:spcPts val="1200"/>
              </a:spcAft>
            </a:pPr>
            <a:r>
              <a:rPr lang="en-US" sz="2400" dirty="0" smtClean="0">
                <a:latin typeface="Arial"/>
                <a:cs typeface="Arial"/>
              </a:rPr>
              <a:t>This work was funded by a United States Department of Energy Office of Science Summer Undergraduate Laboratory Internship, and administered by the National Renewable Energy Laboratory. Special thanks to Laura Vimmerstedt, Danny Inman and Ethan Warner, and Brian Bush for assistance with work related to HPC computing and model-based sensitivity analysis.</a:t>
            </a:r>
            <a:endParaRPr lang="en-US" sz="2400" dirty="0">
              <a:cs typeface="Arial" charset="0"/>
            </a:endParaRPr>
          </a:p>
        </p:txBody>
      </p:sp>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51404" y="38257513"/>
            <a:ext cx="5085313" cy="2115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33"/>
          <p:cNvSpPr txBox="1">
            <a:spLocks noChangeArrowheads="1"/>
          </p:cNvSpPr>
          <p:nvPr/>
        </p:nvSpPr>
        <p:spPr bwMode="auto">
          <a:xfrm>
            <a:off x="14612940" y="7372349"/>
            <a:ext cx="13236572" cy="2086770"/>
          </a:xfrm>
          <a:prstGeom prst="rect">
            <a:avLst/>
          </a:prstGeom>
          <a:noFill/>
          <a:ln w="9525">
            <a:noFill/>
            <a:miter lim="800000"/>
            <a:headEnd/>
            <a:tailEnd/>
          </a:ln>
        </p:spPr>
        <p:txBody>
          <a:bodyPr/>
          <a:lstStyle/>
          <a:p>
            <a:r>
              <a:rPr lang="en-US" sz="3200" dirty="0" smtClean="0">
                <a:cs typeface="Arial" charset="0"/>
              </a:rPr>
              <a:t>Inter-scenario comparison inherently possessed limitations in describing BioLUC’s tipping points. To address this limitation, </a:t>
            </a:r>
            <a:r>
              <a:rPr lang="en-US" sz="3200" dirty="0">
                <a:cs typeface="Arial" charset="0"/>
              </a:rPr>
              <a:t>a sensitivity analysis framework was </a:t>
            </a:r>
            <a:r>
              <a:rPr lang="en-US" sz="3200" dirty="0" smtClean="0">
                <a:cs typeface="Arial" charset="0"/>
              </a:rPr>
              <a:t>constructed, primarily in  </a:t>
            </a:r>
            <a:r>
              <a:rPr lang="en-US" sz="3200" b="1" dirty="0" smtClean="0">
                <a:cs typeface="Arial" charset="0"/>
              </a:rPr>
              <a:t>Python v2.7</a:t>
            </a:r>
            <a:r>
              <a:rPr lang="en-US" sz="3200" dirty="0" smtClean="0">
                <a:cs typeface="Arial" charset="0"/>
              </a:rPr>
              <a:t>.</a:t>
            </a:r>
            <a:endParaRPr lang="en-US" sz="3200" dirty="0">
              <a:cs typeface="Arial" charset="0"/>
            </a:endParaRPr>
          </a:p>
        </p:txBody>
      </p: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4551862" y="16440150"/>
            <a:ext cx="4813243" cy="800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30" name="TextBox 50"/>
          <p:cNvSpPr txBox="1">
            <a:spLocks noChangeArrowheads="1"/>
          </p:cNvSpPr>
          <p:nvPr/>
        </p:nvSpPr>
        <p:spPr bwMode="auto">
          <a:xfrm>
            <a:off x="14602518" y="24677699"/>
            <a:ext cx="4737100" cy="1982776"/>
          </a:xfrm>
          <a:prstGeom prst="rect">
            <a:avLst/>
          </a:prstGeom>
          <a:noFill/>
          <a:ln w="9525">
            <a:noFill/>
            <a:miter lim="800000"/>
            <a:headEnd/>
            <a:tailEnd/>
          </a:ln>
        </p:spPr>
        <p:txBody>
          <a:bodyPr/>
          <a:lstStyle/>
          <a:p>
            <a:r>
              <a:rPr lang="en-US" sz="2200" i="1" dirty="0" smtClean="0">
                <a:cs typeface="Arial" charset="0"/>
              </a:rPr>
              <a:t>On top, global stacked time series  data for sensitivity analysis boundary </a:t>
            </a:r>
            <a:r>
              <a:rPr lang="en-US" sz="2200" i="1" dirty="0">
                <a:cs typeface="Arial" charset="0"/>
              </a:rPr>
              <a:t>cases where </a:t>
            </a:r>
            <a:r>
              <a:rPr lang="en-US" sz="2200" i="1" dirty="0" smtClean="0">
                <a:cs typeface="Arial" charset="0"/>
              </a:rPr>
              <a:t>𝛼=0 and 𝛼=1. </a:t>
            </a:r>
            <a:r>
              <a:rPr lang="en-US" sz="2200" i="1" dirty="0">
                <a:cs typeface="Arial" charset="0"/>
              </a:rPr>
              <a:t>Lower ‘Ones’ scenario is </a:t>
            </a:r>
            <a:r>
              <a:rPr lang="en-US" sz="2200" i="1" dirty="0" smtClean="0">
                <a:cs typeface="Arial" charset="0"/>
              </a:rPr>
              <a:t>seen to develop more pasture land, corresponding with beef demand.</a:t>
            </a:r>
            <a:endParaRPr lang="en-US" sz="2200" i="1" dirty="0">
              <a:cs typeface="Arial" charset="0"/>
            </a:endParaRPr>
          </a:p>
        </p:txBody>
      </p:sp>
      <p:sp>
        <p:nvSpPr>
          <p:cNvPr id="64" name="TextBox 41"/>
          <p:cNvSpPr txBox="1">
            <a:spLocks noChangeArrowheads="1"/>
          </p:cNvSpPr>
          <p:nvPr/>
        </p:nvSpPr>
        <p:spPr bwMode="auto">
          <a:xfrm>
            <a:off x="450850" y="30516145"/>
            <a:ext cx="8282781" cy="542574"/>
          </a:xfrm>
          <a:prstGeom prst="rect">
            <a:avLst/>
          </a:prstGeom>
          <a:noFill/>
          <a:ln w="9525">
            <a:noFill/>
            <a:miter lim="800000"/>
            <a:headEnd/>
            <a:tailEnd/>
          </a:ln>
        </p:spPr>
        <p:txBody>
          <a:bodyPr/>
          <a:lstStyle/>
          <a:p>
            <a:pPr algn="ctr"/>
            <a:r>
              <a:rPr lang="en-US" sz="3200" b="1" dirty="0" smtClean="0">
                <a:solidFill>
                  <a:srgbClr val="156EC9"/>
                </a:solidFill>
                <a:cs typeface="Arial" charset="0"/>
              </a:rPr>
              <a:t>Scenario UN Results for 2030</a:t>
            </a:r>
            <a:endParaRPr lang="en-US" sz="3200" b="1" dirty="0">
              <a:solidFill>
                <a:srgbClr val="156EC9"/>
              </a:solidFill>
              <a:cs typeface="Arial" charset="0"/>
            </a:endParaRPr>
          </a:p>
        </p:txBody>
      </p:sp>
      <p:sp>
        <p:nvSpPr>
          <p:cNvPr id="65" name="TextBox 41"/>
          <p:cNvSpPr txBox="1">
            <a:spLocks noChangeArrowheads="1"/>
          </p:cNvSpPr>
          <p:nvPr/>
        </p:nvSpPr>
        <p:spPr bwMode="auto">
          <a:xfrm>
            <a:off x="450850" y="35469864"/>
            <a:ext cx="8282781" cy="542574"/>
          </a:xfrm>
          <a:prstGeom prst="rect">
            <a:avLst/>
          </a:prstGeom>
          <a:noFill/>
          <a:ln w="9525">
            <a:noFill/>
            <a:miter lim="800000"/>
            <a:headEnd/>
            <a:tailEnd/>
          </a:ln>
        </p:spPr>
        <p:txBody>
          <a:bodyPr/>
          <a:lstStyle/>
          <a:p>
            <a:pPr algn="ctr"/>
            <a:r>
              <a:rPr lang="en-US" sz="3200" b="1" dirty="0">
                <a:solidFill>
                  <a:srgbClr val="156EC9"/>
                </a:solidFill>
                <a:cs typeface="Arial" charset="0"/>
              </a:rPr>
              <a:t>Scenario </a:t>
            </a:r>
            <a:r>
              <a:rPr lang="en-US" sz="3200" b="1" dirty="0" smtClean="0">
                <a:solidFill>
                  <a:srgbClr val="156EC9"/>
                </a:solidFill>
                <a:cs typeface="Arial" charset="0"/>
              </a:rPr>
              <a:t>CH Results</a:t>
            </a:r>
            <a:endParaRPr lang="en-US" sz="3200" b="1" dirty="0">
              <a:solidFill>
                <a:srgbClr val="156EC9"/>
              </a:solidFill>
              <a:cs typeface="Arial" charset="0"/>
            </a:endParaRPr>
          </a:p>
        </p:txBody>
      </p:sp>
      <mc:AlternateContent xmlns:mc="http://schemas.openxmlformats.org/markup-compatibility/2006" xmlns:a14="http://schemas.microsoft.com/office/drawing/2010/main">
        <mc:Choice Requires="a14">
          <p:sp>
            <p:nvSpPr>
              <p:cNvPr id="13331" name="TextBox 51"/>
              <p:cNvSpPr txBox="1">
                <a:spLocks noChangeArrowheads="1"/>
              </p:cNvSpPr>
              <p:nvPr/>
            </p:nvSpPr>
            <p:spPr bwMode="auto">
              <a:xfrm>
                <a:off x="19583400" y="16154399"/>
                <a:ext cx="8312150" cy="4772025"/>
              </a:xfrm>
              <a:prstGeom prst="rect">
                <a:avLst/>
              </a:prstGeom>
              <a:noFill/>
              <a:ln w="9525">
                <a:noFill/>
                <a:miter lim="800000"/>
                <a:headEnd/>
                <a:tailEnd/>
              </a:ln>
            </p:spPr>
            <p:txBody>
              <a:bodyPr/>
              <a:lstStyle/>
              <a:p>
                <a:r>
                  <a:rPr lang="en-US" sz="2800" dirty="0" smtClean="0"/>
                  <a:t>Selected input </a:t>
                </a:r>
                <a:r>
                  <a:rPr lang="en-US" sz="2800" dirty="0"/>
                  <a:t>time series were varied </a:t>
                </a:r>
                <a:r>
                  <a:rPr lang="en-US" sz="2800" dirty="0" smtClean="0"/>
                  <a:t>for each Monte </a:t>
                </a:r>
                <a:r>
                  <a:rPr lang="en-US" sz="2800" dirty="0"/>
                  <a:t>Carlo </a:t>
                </a:r>
                <a:r>
                  <a:rPr lang="en-US" sz="2800" dirty="0" smtClean="0"/>
                  <a:t>run. </a:t>
                </a:r>
                <a:r>
                  <a:rPr lang="en-US" sz="2800" dirty="0"/>
                  <a:t>For each run 𝑖 </a:t>
                </a:r>
                <a:r>
                  <a:rPr lang="en-US" sz="2800" dirty="0" smtClean="0"/>
                  <a:t>, random numbers were selected to describe a field of possible input functions:</a:t>
                </a:r>
                <a:endParaRPr lang="en-US" sz="2800" dirty="0"/>
              </a:p>
              <a:p>
                <a:endParaRPr lang="en-US" sz="800" dirty="0"/>
              </a:p>
              <a:p>
                <a:pPr/>
                <a14:m>
                  <m:oMathPara xmlns:m="http://schemas.openxmlformats.org/officeDocument/2006/math">
                    <m:oMathParaPr>
                      <m:jc m:val="left"/>
                    </m:oMathParaPr>
                    <m:oMath xmlns:m="http://schemas.openxmlformats.org/officeDocument/2006/math">
                      <m:sSubSup>
                        <m:sSubSupPr>
                          <m:ctrlPr>
                            <a:rPr lang="en-US" sz="2800" i="1">
                              <a:latin typeface="Cambria Math"/>
                            </a:rPr>
                          </m:ctrlPr>
                        </m:sSubSupPr>
                        <m:e>
                          <m:r>
                            <a:rPr lang="en-US" sz="2800" i="1">
                              <a:latin typeface="Cambria Math"/>
                            </a:rPr>
                            <m:t>𝑓</m:t>
                          </m:r>
                        </m:e>
                        <m:sub>
                          <m:r>
                            <a:rPr lang="en-US" sz="2800" i="1">
                              <a:latin typeface="Cambria Math"/>
                            </a:rPr>
                            <m:t>𝑟</m:t>
                          </m:r>
                          <m:r>
                            <a:rPr lang="en-US" sz="2800" i="1">
                              <a:latin typeface="Cambria Math"/>
                            </a:rPr>
                            <m:t>,</m:t>
                          </m:r>
                          <m:r>
                            <a:rPr lang="en-US" sz="2800" i="1">
                              <a:latin typeface="Cambria Math"/>
                            </a:rPr>
                            <m:t>𝑡</m:t>
                          </m:r>
                        </m:sub>
                        <m:sup>
                          <m:r>
                            <a:rPr lang="en-US" sz="2800" i="1">
                              <a:latin typeface="Cambria Math"/>
                            </a:rPr>
                            <m:t>(</m:t>
                          </m:r>
                          <m:r>
                            <a:rPr lang="en-US" sz="2800" i="1">
                              <a:latin typeface="Cambria Math"/>
                            </a:rPr>
                            <m:t>𝑖</m:t>
                          </m:r>
                          <m:r>
                            <a:rPr lang="en-US" sz="2800" i="1">
                              <a:latin typeface="Cambria Math"/>
                            </a:rPr>
                            <m:t>)</m:t>
                          </m:r>
                        </m:sup>
                      </m:sSubSup>
                      <m:r>
                        <a:rPr lang="en-US" sz="2800" i="1">
                          <a:latin typeface="Cambria Math"/>
                        </a:rPr>
                        <m:t> = </m:t>
                      </m:r>
                      <m:sSubSup>
                        <m:sSubSupPr>
                          <m:ctrlPr>
                            <a:rPr lang="en-US" sz="2800" i="1">
                              <a:latin typeface="Cambria Math"/>
                            </a:rPr>
                          </m:ctrlPr>
                        </m:sSubSupPr>
                        <m:e>
                          <m:r>
                            <a:rPr lang="en-US" sz="2800" i="1">
                              <a:latin typeface="Cambria Math"/>
                            </a:rPr>
                            <m:t>𝑓</m:t>
                          </m:r>
                        </m:e>
                        <m:sub>
                          <m:r>
                            <a:rPr lang="en-US" sz="2800" i="1">
                              <a:latin typeface="Cambria Math"/>
                            </a:rPr>
                            <m:t>𝑟</m:t>
                          </m:r>
                          <m:r>
                            <a:rPr lang="en-US" sz="2800" i="1">
                              <a:latin typeface="Cambria Math"/>
                            </a:rPr>
                            <m:t>,</m:t>
                          </m:r>
                          <m:r>
                            <a:rPr lang="en-US" sz="2800" i="1">
                              <a:latin typeface="Cambria Math"/>
                            </a:rPr>
                            <m:t>𝑡</m:t>
                          </m:r>
                        </m:sub>
                        <m:sup>
                          <m:r>
                            <a:rPr lang="en-US" sz="2800" i="1">
                              <a:latin typeface="Cambria Math"/>
                            </a:rPr>
                            <m:t>𝐿𝑂</m:t>
                          </m:r>
                        </m:sup>
                      </m:sSubSup>
                      <m:r>
                        <a:rPr lang="en-US" sz="2800" i="1">
                          <a:latin typeface="Cambria Math"/>
                        </a:rPr>
                        <m:t> </m:t>
                      </m:r>
                      <m:d>
                        <m:dPr>
                          <m:ctrlPr>
                            <a:rPr lang="en-US" sz="2800" i="1">
                              <a:latin typeface="Cambria Math"/>
                            </a:rPr>
                          </m:ctrlPr>
                        </m:dPr>
                        <m:e>
                          <m:r>
                            <a:rPr lang="en-US" sz="2800" i="1">
                              <a:latin typeface="Cambria Math"/>
                            </a:rPr>
                            <m:t>1− </m:t>
                          </m:r>
                          <m:sSubSup>
                            <m:sSubSupPr>
                              <m:ctrlPr>
                                <a:rPr lang="en-US" sz="2800" i="1">
                                  <a:latin typeface="Cambria Math"/>
                                </a:rPr>
                              </m:ctrlPr>
                            </m:sSubSupPr>
                            <m:e>
                              <m:r>
                                <a:rPr lang="en-US" sz="2800" i="1">
                                  <a:latin typeface="Cambria Math"/>
                                  <a:ea typeface="Cambria Math"/>
                                </a:rPr>
                                <m:t>𝛼</m:t>
                              </m:r>
                            </m:e>
                            <m:sub>
                              <m:sSup>
                                <m:sSupPr>
                                  <m:ctrlPr>
                                    <a:rPr lang="en-US" sz="2800" i="1">
                                      <a:latin typeface="Cambria Math"/>
                                    </a:rPr>
                                  </m:ctrlPr>
                                </m:sSupPr>
                                <m:e>
                                  <m:r>
                                    <a:rPr lang="en-US" sz="2800" i="1">
                                      <a:latin typeface="Cambria Math"/>
                                    </a:rPr>
                                    <m:t>𝑟</m:t>
                                  </m:r>
                                </m:e>
                                <m:sup>
                                  <m:r>
                                    <a:rPr lang="en-US" sz="2800" i="1">
                                      <a:latin typeface="Cambria Math"/>
                                    </a:rPr>
                                    <m:t>′</m:t>
                                  </m:r>
                                </m:sup>
                              </m:sSup>
                              <m:r>
                                <a:rPr lang="en-US" sz="2800" i="1">
                                  <a:latin typeface="Cambria Math"/>
                                </a:rPr>
                                <m:t>,</m:t>
                              </m:r>
                              <m:r>
                                <a:rPr lang="en-US" sz="2800" i="1">
                                  <a:latin typeface="Cambria Math"/>
                                </a:rPr>
                                <m:t>𝑚</m:t>
                              </m:r>
                            </m:sub>
                            <m:sup>
                              <m:d>
                                <m:dPr>
                                  <m:ctrlPr>
                                    <a:rPr lang="en-US" sz="2800" i="1">
                                      <a:latin typeface="Cambria Math"/>
                                    </a:rPr>
                                  </m:ctrlPr>
                                </m:dPr>
                                <m:e>
                                  <m:r>
                                    <a:rPr lang="en-US" sz="2800" i="1">
                                      <a:latin typeface="Cambria Math"/>
                                    </a:rPr>
                                    <m:t>𝑖</m:t>
                                  </m:r>
                                </m:e>
                              </m:d>
                            </m:sup>
                          </m:sSubSup>
                        </m:e>
                      </m:d>
                      <m:r>
                        <a:rPr lang="en-US" sz="2800" i="1">
                          <a:latin typeface="Cambria Math"/>
                        </a:rPr>
                        <m:t> + </m:t>
                      </m:r>
                      <m:sSubSup>
                        <m:sSubSupPr>
                          <m:ctrlPr>
                            <a:rPr lang="en-US" sz="2800" i="1">
                              <a:latin typeface="Cambria Math"/>
                            </a:rPr>
                          </m:ctrlPr>
                        </m:sSubSupPr>
                        <m:e>
                          <m:r>
                            <a:rPr lang="en-US" sz="2800" i="1">
                              <a:latin typeface="Cambria Math"/>
                            </a:rPr>
                            <m:t>𝑓</m:t>
                          </m:r>
                        </m:e>
                        <m:sub>
                          <m:r>
                            <a:rPr lang="en-US" sz="2800" i="1">
                              <a:latin typeface="Cambria Math"/>
                            </a:rPr>
                            <m:t>𝑟</m:t>
                          </m:r>
                          <m:r>
                            <a:rPr lang="en-US" sz="2800" i="1">
                              <a:latin typeface="Cambria Math"/>
                            </a:rPr>
                            <m:t>,</m:t>
                          </m:r>
                          <m:r>
                            <a:rPr lang="en-US" sz="2800" i="1">
                              <a:latin typeface="Cambria Math"/>
                            </a:rPr>
                            <m:t>𝑡</m:t>
                          </m:r>
                        </m:sub>
                        <m:sup>
                          <m:r>
                            <a:rPr lang="en-US" sz="2800" i="1">
                              <a:latin typeface="Cambria Math"/>
                            </a:rPr>
                            <m:t>𝐻𝐼</m:t>
                          </m:r>
                        </m:sup>
                      </m:sSubSup>
                      <m:r>
                        <a:rPr lang="en-US" sz="2800" i="1">
                          <a:latin typeface="Cambria Math"/>
                        </a:rPr>
                        <m:t> </m:t>
                      </m:r>
                      <m:sSubSup>
                        <m:sSubSupPr>
                          <m:ctrlPr>
                            <a:rPr lang="en-US" sz="2800" i="1">
                              <a:latin typeface="Cambria Math"/>
                            </a:rPr>
                          </m:ctrlPr>
                        </m:sSubSupPr>
                        <m:e>
                          <m:r>
                            <a:rPr lang="en-US" sz="2800" i="1">
                              <a:latin typeface="Cambria Math"/>
                              <a:ea typeface="Cambria Math"/>
                            </a:rPr>
                            <m:t>𝛼</m:t>
                          </m:r>
                        </m:e>
                        <m:sub>
                          <m:sSup>
                            <m:sSupPr>
                              <m:ctrlPr>
                                <a:rPr lang="en-US" sz="2800" i="1">
                                  <a:latin typeface="Cambria Math"/>
                                </a:rPr>
                              </m:ctrlPr>
                            </m:sSupPr>
                            <m:e>
                              <m:r>
                                <a:rPr lang="en-US" sz="2800" i="1">
                                  <a:latin typeface="Cambria Math"/>
                                </a:rPr>
                                <m:t>𝑟</m:t>
                              </m:r>
                            </m:e>
                            <m:sup>
                              <m:r>
                                <a:rPr lang="en-US" sz="2800" i="1">
                                  <a:latin typeface="Cambria Math"/>
                                </a:rPr>
                                <m:t>′</m:t>
                              </m:r>
                            </m:sup>
                          </m:sSup>
                        </m:sub>
                        <m:sup>
                          <m:d>
                            <m:dPr>
                              <m:ctrlPr>
                                <a:rPr lang="en-US" sz="2800" i="1">
                                  <a:latin typeface="Cambria Math"/>
                                </a:rPr>
                              </m:ctrlPr>
                            </m:dPr>
                            <m:e>
                              <m:r>
                                <a:rPr lang="en-US" sz="2800" i="1">
                                  <a:latin typeface="Cambria Math"/>
                                </a:rPr>
                                <m:t>𝑖</m:t>
                              </m:r>
                            </m:e>
                          </m:d>
                        </m:sup>
                      </m:sSubSup>
                      <m:r>
                        <a:rPr lang="en-US" sz="2800" i="1">
                          <a:latin typeface="Cambria Math"/>
                        </a:rPr>
                        <m:t> </m:t>
                      </m:r>
                    </m:oMath>
                  </m:oMathPara>
                </a14:m>
                <a:endParaRPr lang="en-US" sz="2800" i="1" dirty="0"/>
              </a:p>
              <a:p>
                <a:endParaRPr lang="en-US" sz="800" dirty="0" smtClean="0"/>
              </a:p>
              <a:p>
                <a:r>
                  <a:rPr lang="en-US" sz="2800" dirty="0" smtClean="0"/>
                  <a:t>where:</a:t>
                </a:r>
                <a:endParaRPr lang="en-US" sz="2800" i="1" dirty="0">
                  <a:latin typeface="Cambria Math"/>
                </a:endParaRPr>
              </a:p>
              <a:p>
                <a:endParaRPr lang="en-US" sz="800" i="1" dirty="0" smtClean="0">
                  <a:latin typeface="Cambria Math"/>
                </a:endParaRPr>
              </a:p>
              <a:p>
                <a14:m>
                  <m:oMath xmlns:m="http://schemas.openxmlformats.org/officeDocument/2006/math">
                    <m:sSubSup>
                      <m:sSubSupPr>
                        <m:ctrlPr>
                          <a:rPr lang="en-US" sz="2800" i="1" smtClean="0">
                            <a:latin typeface="Cambria Math"/>
                          </a:rPr>
                        </m:ctrlPr>
                      </m:sSubSupPr>
                      <m:e>
                        <m:r>
                          <a:rPr lang="en-US" sz="2800" i="1">
                            <a:latin typeface="Cambria Math"/>
                          </a:rPr>
                          <m:t>𝑓</m:t>
                        </m:r>
                      </m:e>
                      <m:sub>
                        <m:r>
                          <a:rPr lang="en-US" sz="2800" i="1">
                            <a:latin typeface="Cambria Math"/>
                          </a:rPr>
                          <m:t>𝑟</m:t>
                        </m:r>
                        <m:r>
                          <a:rPr lang="en-US" sz="2800" i="1">
                            <a:latin typeface="Cambria Math"/>
                          </a:rPr>
                          <m:t>,</m:t>
                        </m:r>
                        <m:r>
                          <a:rPr lang="en-US" sz="2800" i="1">
                            <a:latin typeface="Cambria Math"/>
                          </a:rPr>
                          <m:t>𝑡</m:t>
                        </m:r>
                      </m:sub>
                      <m:sup>
                        <m:d>
                          <m:dPr>
                            <m:ctrlPr>
                              <a:rPr lang="en-US" sz="2800" i="1">
                                <a:latin typeface="Cambria Math"/>
                              </a:rPr>
                            </m:ctrlPr>
                          </m:dPr>
                          <m:e>
                            <m:r>
                              <a:rPr lang="en-US" sz="2800" i="1">
                                <a:latin typeface="Cambria Math"/>
                              </a:rPr>
                              <m:t>𝑖</m:t>
                            </m:r>
                          </m:e>
                        </m:d>
                      </m:sup>
                    </m:sSubSup>
                    <m:r>
                      <a:rPr lang="en-US" sz="2800" i="1">
                        <a:latin typeface="Cambria Math"/>
                      </a:rPr>
                      <m:t> =</m:t>
                    </m:r>
                  </m:oMath>
                </a14:m>
                <a:r>
                  <a:rPr lang="en-US" sz="2800" dirty="0"/>
                  <a:t> Inputs curve for region 𝑟, crop 𝑐 at year </a:t>
                </a:r>
                <a:r>
                  <a:rPr lang="en-US" sz="2800" dirty="0" smtClean="0"/>
                  <a:t>𝑡</a:t>
                </a:r>
              </a:p>
              <a:p>
                <a:endParaRPr lang="en-US" sz="400" dirty="0" smtClean="0"/>
              </a:p>
              <a:p>
                <a14:m>
                  <m:oMath xmlns:m="http://schemas.openxmlformats.org/officeDocument/2006/math">
                    <m:sSubSup>
                      <m:sSubSupPr>
                        <m:ctrlPr>
                          <a:rPr lang="en-US" sz="2800" i="1">
                            <a:latin typeface="Cambria Math"/>
                          </a:rPr>
                        </m:ctrlPr>
                      </m:sSubSupPr>
                      <m:e>
                        <m:r>
                          <a:rPr lang="en-US" sz="2800" i="1">
                            <a:latin typeface="Cambria Math"/>
                            <a:ea typeface="Cambria Math"/>
                          </a:rPr>
                          <m:t>𝛼</m:t>
                        </m:r>
                      </m:e>
                      <m:sub>
                        <m:sSup>
                          <m:sSupPr>
                            <m:ctrlPr>
                              <a:rPr lang="en-US" sz="2800" i="1">
                                <a:latin typeface="Cambria Math"/>
                              </a:rPr>
                            </m:ctrlPr>
                          </m:sSupPr>
                          <m:e>
                            <m:r>
                              <a:rPr lang="en-US" sz="2800" i="1">
                                <a:latin typeface="Cambria Math"/>
                              </a:rPr>
                              <m:t>𝑟</m:t>
                            </m:r>
                          </m:e>
                          <m:sup>
                            <m:r>
                              <a:rPr lang="en-US" sz="2800" i="1">
                                <a:latin typeface="Cambria Math"/>
                              </a:rPr>
                              <m:t>′</m:t>
                            </m:r>
                          </m:sup>
                        </m:sSup>
                      </m:sub>
                      <m:sup>
                        <m:d>
                          <m:dPr>
                            <m:ctrlPr>
                              <a:rPr lang="en-US" sz="2800" i="1">
                                <a:latin typeface="Cambria Math"/>
                              </a:rPr>
                            </m:ctrlPr>
                          </m:dPr>
                          <m:e>
                            <m:r>
                              <a:rPr lang="en-US" sz="2800" i="1">
                                <a:latin typeface="Cambria Math"/>
                              </a:rPr>
                              <m:t>𝑖</m:t>
                            </m:r>
                          </m:e>
                        </m:d>
                      </m:sup>
                    </m:sSubSup>
                    <m:r>
                      <a:rPr lang="en-US" sz="2800" i="1">
                        <a:latin typeface="Cambria Math"/>
                      </a:rPr>
                      <m:t>=</m:t>
                    </m:r>
                  </m:oMath>
                </a14:m>
                <a:r>
                  <a:rPr lang="en-US" sz="2800" dirty="0"/>
                  <a:t>  Random number in [0,1] </a:t>
                </a:r>
                <a:r>
                  <a:rPr lang="en-US" sz="2800" dirty="0" smtClean="0"/>
                  <a:t>for </a:t>
                </a:r>
                <a:r>
                  <a:rPr lang="en-US" sz="2800" dirty="0"/>
                  <a:t>region group </a:t>
                </a:r>
                <a:r>
                  <a:rPr lang="en-US" sz="2800" dirty="0" smtClean="0"/>
                  <a:t>𝑟′</a:t>
                </a:r>
                <a:endParaRPr lang="en-US" sz="2800" dirty="0"/>
              </a:p>
            </p:txBody>
          </p:sp>
        </mc:Choice>
        <mc:Fallback xmlns="">
          <p:sp>
            <p:nvSpPr>
              <p:cNvPr id="13331" name="TextBox 51"/>
              <p:cNvSpPr txBox="1">
                <a:spLocks noRot="1" noChangeAspect="1" noMove="1" noResize="1" noEditPoints="1" noAdjustHandles="1" noChangeArrowheads="1" noChangeShapeType="1" noTextEdit="1"/>
              </p:cNvSpPr>
              <p:nvPr/>
            </p:nvSpPr>
            <p:spPr bwMode="auto">
              <a:xfrm>
                <a:off x="19583400" y="16154399"/>
                <a:ext cx="8312150" cy="4772025"/>
              </a:xfrm>
              <a:prstGeom prst="rect">
                <a:avLst/>
              </a:prstGeom>
              <a:blipFill rotWithShape="1">
                <a:blip r:embed="rId11"/>
                <a:stretch>
                  <a:fillRect l="-1541" t="-1277" r="-80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50"/>
              <p:cNvSpPr txBox="1">
                <a:spLocks noChangeArrowheads="1"/>
              </p:cNvSpPr>
              <p:nvPr/>
            </p:nvSpPr>
            <p:spPr bwMode="auto">
              <a:xfrm>
                <a:off x="19621499" y="20926425"/>
                <a:ext cx="8228013" cy="1046162"/>
              </a:xfrm>
              <a:prstGeom prst="rect">
                <a:avLst/>
              </a:prstGeom>
              <a:noFill/>
              <a:ln w="9525">
                <a:noFill/>
                <a:miter lim="800000"/>
                <a:headEnd/>
                <a:tailEnd/>
              </a:ln>
            </p:spPr>
            <p:txBody>
              <a:bodyPr/>
              <a:lstStyle/>
              <a:p>
                <a:r>
                  <a:rPr lang="en-US" sz="2400" i="1" dirty="0" smtClean="0">
                    <a:cs typeface="Arial" charset="0"/>
                  </a:rPr>
                  <a:t>Below, input time series curves for </a:t>
                </a:r>
                <a14:m>
                  <m:oMath xmlns:m="http://schemas.openxmlformats.org/officeDocument/2006/math">
                    <m:sSubSup>
                      <m:sSubSupPr>
                        <m:ctrlPr>
                          <a:rPr lang="en-US" sz="2400" i="1">
                            <a:latin typeface="Cambria Math"/>
                          </a:rPr>
                        </m:ctrlPr>
                      </m:sSubSupPr>
                      <m:e>
                        <m:r>
                          <a:rPr lang="en-US" sz="2400" i="1">
                            <a:latin typeface="Cambria Math"/>
                          </a:rPr>
                          <m:t>𝑓</m:t>
                        </m:r>
                      </m:e>
                      <m:sub>
                        <m:r>
                          <a:rPr lang="en-US" sz="2400" i="1">
                            <a:latin typeface="Cambria Math"/>
                          </a:rPr>
                          <m:t>𝑟</m:t>
                        </m:r>
                        <m:r>
                          <a:rPr lang="en-US" sz="2400" i="1">
                            <a:latin typeface="Cambria Math"/>
                          </a:rPr>
                          <m:t>,</m:t>
                        </m:r>
                        <m:r>
                          <a:rPr lang="en-US" sz="2400" i="1">
                            <a:latin typeface="Cambria Math"/>
                          </a:rPr>
                          <m:t>𝑡</m:t>
                        </m:r>
                      </m:sub>
                      <m:sup>
                        <m:r>
                          <a:rPr lang="en-US" sz="2400" i="1">
                            <a:latin typeface="Cambria Math"/>
                          </a:rPr>
                          <m:t>𝐿𝑂</m:t>
                        </m:r>
                      </m:sup>
                    </m:sSubSup>
                  </m:oMath>
                </a14:m>
                <a:r>
                  <a:rPr lang="en-US" sz="2400" i="1" dirty="0" smtClean="0">
                    <a:cs typeface="Arial" charset="0"/>
                  </a:rPr>
                  <a:t> and  </a:t>
                </a:r>
                <a14:m>
                  <m:oMath xmlns:m="http://schemas.openxmlformats.org/officeDocument/2006/math">
                    <m:sSubSup>
                      <m:sSubSupPr>
                        <m:ctrlPr>
                          <a:rPr lang="en-US" sz="2400" i="1">
                            <a:latin typeface="Cambria Math"/>
                          </a:rPr>
                        </m:ctrlPr>
                      </m:sSubSupPr>
                      <m:e>
                        <m:r>
                          <a:rPr lang="en-US" sz="2400" i="1">
                            <a:latin typeface="Cambria Math"/>
                          </a:rPr>
                          <m:t>𝑓</m:t>
                        </m:r>
                      </m:e>
                      <m:sub>
                        <m:r>
                          <a:rPr lang="en-US" sz="2400" i="1">
                            <a:latin typeface="Cambria Math"/>
                          </a:rPr>
                          <m:t>𝑟</m:t>
                        </m:r>
                        <m:r>
                          <a:rPr lang="en-US" sz="2400" i="1">
                            <a:latin typeface="Cambria Math"/>
                          </a:rPr>
                          <m:t>,</m:t>
                        </m:r>
                        <m:r>
                          <a:rPr lang="en-US" sz="2400" i="1">
                            <a:latin typeface="Cambria Math"/>
                          </a:rPr>
                          <m:t>𝑡</m:t>
                        </m:r>
                      </m:sub>
                      <m:sup>
                        <m:r>
                          <a:rPr lang="en-US" sz="2400" i="1">
                            <a:latin typeface="Cambria Math"/>
                          </a:rPr>
                          <m:t>𝐻𝐼</m:t>
                        </m:r>
                      </m:sup>
                    </m:sSubSup>
                  </m:oMath>
                </a14:m>
                <a:r>
                  <a:rPr lang="en-US" sz="2400" i="1" dirty="0" smtClean="0">
                    <a:cs typeface="Arial" charset="0"/>
                  </a:rPr>
                  <a:t> where poultry and red meat curves can be seen as zero sum.</a:t>
                </a:r>
                <a:endParaRPr lang="en-US" sz="2400" i="1" dirty="0">
                  <a:cs typeface="Arial" charset="0"/>
                </a:endParaRPr>
              </a:p>
            </p:txBody>
          </p:sp>
        </mc:Choice>
        <mc:Fallback xmlns="">
          <p:sp>
            <p:nvSpPr>
              <p:cNvPr id="39" name="TextBox 50"/>
              <p:cNvSpPr txBox="1">
                <a:spLocks noRot="1" noChangeAspect="1" noMove="1" noResize="1" noEditPoints="1" noAdjustHandles="1" noChangeArrowheads="1" noChangeShapeType="1" noTextEdit="1"/>
              </p:cNvSpPr>
              <p:nvPr/>
            </p:nvSpPr>
            <p:spPr bwMode="auto">
              <a:xfrm>
                <a:off x="19621499" y="20926425"/>
                <a:ext cx="8228013" cy="1046162"/>
              </a:xfrm>
              <a:prstGeom prst="rect">
                <a:avLst/>
              </a:prstGeom>
              <a:blipFill rotWithShape="1">
                <a:blip r:embed="rId12"/>
                <a:stretch>
                  <a:fillRect l="-1186" t="-3509"/>
                </a:stretch>
              </a:blipFill>
              <a:ln w="9525">
                <a:noFill/>
                <a:miter lim="800000"/>
                <a:headEnd/>
                <a:tailEnd/>
              </a:ln>
            </p:spPr>
            <p:txBody>
              <a:bodyPr/>
              <a:lstStyle/>
              <a:p>
                <a:r>
                  <a:rPr lang="en-US">
                    <a:noFill/>
                  </a:rPr>
                  <a:t> </a:t>
                </a:r>
              </a:p>
            </p:txBody>
          </p:sp>
        </mc:Fallback>
      </mc:AlternateContent>
      <p:pic>
        <p:nvPicPr>
          <p:cNvPr id="5" name="Picture 5"/>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20345400" y="9050533"/>
            <a:ext cx="7524698" cy="395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50"/>
          <p:cNvSpPr txBox="1">
            <a:spLocks noChangeArrowheads="1"/>
          </p:cNvSpPr>
          <p:nvPr/>
        </p:nvSpPr>
        <p:spPr bwMode="auto">
          <a:xfrm>
            <a:off x="20522939" y="13007433"/>
            <a:ext cx="7169620" cy="1553568"/>
          </a:xfrm>
          <a:prstGeom prst="rect">
            <a:avLst/>
          </a:prstGeom>
          <a:noFill/>
          <a:ln w="9525">
            <a:noFill/>
            <a:miter lim="800000"/>
            <a:headEnd/>
            <a:tailEnd/>
          </a:ln>
        </p:spPr>
        <p:txBody>
          <a:bodyPr/>
          <a:lstStyle/>
          <a:p>
            <a:r>
              <a:rPr lang="en-US" sz="2300" i="1" dirty="0" smtClean="0">
                <a:cs typeface="Arial" charset="0"/>
              </a:rPr>
              <a:t>Above, showing the limitations of discrete biofuels inputs, with two curves plotted for each time series </a:t>
            </a:r>
            <a:br>
              <a:rPr lang="en-US" sz="2300" i="1" dirty="0" smtClean="0">
                <a:cs typeface="Arial" charset="0"/>
              </a:rPr>
            </a:br>
            <a:r>
              <a:rPr lang="en-US" sz="2300" i="1" dirty="0" smtClean="0">
                <a:cs typeface="Arial" charset="0"/>
              </a:rPr>
              <a:t>- one for average demand in developed nations and one for developing nations.</a:t>
            </a:r>
            <a:endParaRPr lang="en-US" sz="2300" i="1" dirty="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1x47_pstr_tmplt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31x47_pstr_tmplt_a</Template>
  <TotalTime>824</TotalTime>
  <Words>1007</Words>
  <Application>Microsoft Office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31x47_pstr_tmplt_a</vt:lpstr>
      <vt:lpstr>PowerPoint Presentation</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llung</dc:creator>
  <cp:lastModifiedBy>NREL</cp:lastModifiedBy>
  <cp:revision>62</cp:revision>
  <dcterms:created xsi:type="dcterms:W3CDTF">2010-07-23T01:57:55Z</dcterms:created>
  <dcterms:modified xsi:type="dcterms:W3CDTF">2013-08-02T22:22:06Z</dcterms:modified>
</cp:coreProperties>
</file>