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1" r:id="rId2"/>
    <p:sldId id="279" r:id="rId3"/>
    <p:sldId id="281" r:id="rId4"/>
    <p:sldId id="280" r:id="rId5"/>
    <p:sldId id="287" r:id="rId6"/>
    <p:sldId id="282" r:id="rId7"/>
    <p:sldId id="283" r:id="rId8"/>
    <p:sldId id="290" r:id="rId9"/>
    <p:sldId id="288" r:id="rId10"/>
    <p:sldId id="289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warner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03T14:26:22.173" idx="1">
    <p:pos x="96" y="246"/>
    <p:text>The figure from the paper might be a better option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5/3/2013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14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066800"/>
            <a:ext cx="6019800" cy="1295400"/>
          </a:xfrm>
        </p:spPr>
        <p:txBody>
          <a:bodyPr anchor="b"/>
          <a:lstStyle/>
          <a:p>
            <a:r>
              <a:rPr lang="en-US" dirty="0" err="1" smtClean="0"/>
              <a:t>BioLUC</a:t>
            </a:r>
            <a:r>
              <a:rPr lang="en-US" dirty="0" smtClean="0"/>
              <a:t> Model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0" y="3810000"/>
            <a:ext cx="5257800" cy="2438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Steve Peterson</a:t>
            </a:r>
          </a:p>
          <a:p>
            <a:r>
              <a:rPr lang="en-US" sz="2000" dirty="0" smtClean="0"/>
              <a:t>Biofuels Land Use Change Modeling Workshop</a:t>
            </a:r>
          </a:p>
          <a:p>
            <a:r>
              <a:rPr lang="en-US" sz="2000" dirty="0" smtClean="0"/>
              <a:t>Oak Ridge National Laboratory</a:t>
            </a:r>
          </a:p>
          <a:p>
            <a:r>
              <a:rPr lang="en-US" sz="2000" dirty="0" smtClean="0"/>
              <a:t>May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2013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Stock/flow structure of model requires internal consistency in data around demand, yields, land allocation</a:t>
            </a:r>
            <a:endParaRPr lang="en-US" dirty="0"/>
          </a:p>
          <a:p>
            <a:r>
              <a:rPr lang="en-US" dirty="0" smtClean="0"/>
              <a:t>Potential issues in pasture yield, forage yield, and animal product demand for commodities, forage pasture required introduction of “calibration factors”</a:t>
            </a:r>
          </a:p>
          <a:p>
            <a:pPr lvl="1"/>
            <a:r>
              <a:rPr lang="en-US" dirty="0" smtClean="0"/>
              <a:t>Modifications to animal product demands for commodities, forage demand, pasture yield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5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International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around international flows of commodity products, animal products is less transparent than desirable</a:t>
            </a:r>
          </a:p>
          <a:p>
            <a:r>
              <a:rPr lang="en-US" dirty="0" smtClean="0"/>
              <a:t>Lack of market mechanism may lead to criticism of model</a:t>
            </a:r>
            <a:endParaRPr lang="en-US" dirty="0"/>
          </a:p>
          <a:p>
            <a:r>
              <a:rPr lang="en-US" dirty="0" smtClean="0"/>
              <a:t>Good news:  initial vetting of trade structure suggests that it works pretty well!</a:t>
            </a:r>
          </a:p>
          <a:p>
            <a:r>
              <a:rPr lang="en-US" dirty="0" smtClean="0"/>
              <a:t>Key parameter:  region-specific, product-specific “responsiveness to global shortfall”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90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Demands driven by animal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structure not satisfactory—requires substantial calibration factor</a:t>
            </a:r>
          </a:p>
          <a:p>
            <a:r>
              <a:rPr lang="en-US" dirty="0" smtClean="0"/>
              <a:t>Potentially better structure:</a:t>
            </a:r>
          </a:p>
          <a:p>
            <a:pPr lvl="1"/>
            <a:r>
              <a:rPr lang="en-US" dirty="0" smtClean="0"/>
              <a:t>Define “completely intensive” animal product crosswalk</a:t>
            </a:r>
          </a:p>
          <a:p>
            <a:pPr lvl="1"/>
            <a:r>
              <a:rPr lang="en-US" dirty="0" smtClean="0"/>
              <a:t>Define “completely extensive forage driven” animal product crosswalk</a:t>
            </a:r>
          </a:p>
          <a:p>
            <a:pPr lvl="1"/>
            <a:r>
              <a:rPr lang="en-US" dirty="0" smtClean="0"/>
              <a:t>Define “completely extensive pasture driven” animal product crosswalk.</a:t>
            </a:r>
          </a:p>
          <a:p>
            <a:pPr lvl="1"/>
            <a:r>
              <a:rPr lang="en-US" dirty="0" smtClean="0"/>
              <a:t>Within each region, set crosswalk as weighted average</a:t>
            </a:r>
          </a:p>
          <a:p>
            <a:pPr lvl="2"/>
            <a:r>
              <a:rPr lang="en-US" dirty="0" smtClean="0"/>
              <a:t>Intensive </a:t>
            </a:r>
            <a:r>
              <a:rPr lang="en-US" dirty="0" err="1" smtClean="0"/>
              <a:t>vs</a:t>
            </a:r>
            <a:r>
              <a:rPr lang="en-US" dirty="0" smtClean="0"/>
              <a:t> extensive; forage </a:t>
            </a:r>
            <a:r>
              <a:rPr lang="en-US" dirty="0" err="1" smtClean="0"/>
              <a:t>vs</a:t>
            </a:r>
            <a:r>
              <a:rPr lang="en-US" dirty="0" smtClean="0"/>
              <a:t> pasture</a:t>
            </a:r>
          </a:p>
          <a:p>
            <a:pPr lvl="1"/>
            <a:r>
              <a:rPr lang="en-US" dirty="0" smtClean="0"/>
              <a:t>Weighting factors could be static or set as scenarios.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43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3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Purpose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you to key structures in </a:t>
            </a:r>
            <a:r>
              <a:rPr lang="en-US" dirty="0" err="1" smtClean="0"/>
              <a:t>BioLUC</a:t>
            </a:r>
            <a:r>
              <a:rPr lang="en-US" dirty="0" smtClean="0"/>
              <a:t> model</a:t>
            </a:r>
          </a:p>
          <a:p>
            <a:endParaRPr lang="en-US" dirty="0" smtClean="0"/>
          </a:p>
          <a:p>
            <a:r>
              <a:rPr lang="en-US" dirty="0" smtClean="0"/>
              <a:t>Identify “challenges” associated with model development effort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Modular, Regional Approach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438400"/>
            <a:ext cx="32845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319588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4088" y="4038600"/>
            <a:ext cx="2146300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 dirty="0">
                <a:latin typeface="+mn-lt"/>
              </a:rPr>
              <a:t>Simple!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4953000"/>
            <a:ext cx="2144713" cy="461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aseline="0" dirty="0">
                <a:latin typeface="+mn-lt"/>
              </a:rPr>
              <a:t>Not-So-Simple!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structure within each region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57150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200" i="0" baseline="0" dirty="0">
                <a:latin typeface="Calibri" pitchFamily="34" charset="0"/>
              </a:rPr>
              <a:t>Figure 1 from Modeling biofuel expansion effects on land use change dynamics</a:t>
            </a:r>
          </a:p>
          <a:p>
            <a:pPr eaLnBrk="1" hangingPunct="1"/>
            <a:r>
              <a:rPr lang="en-US" sz="1200" i="0" baseline="0" dirty="0">
                <a:latin typeface="Calibri" pitchFamily="34" charset="0"/>
              </a:rPr>
              <a:t>Ethan Warner et al 2013 Environ. Res. </a:t>
            </a:r>
            <a:r>
              <a:rPr lang="en-US" sz="1200" i="0" baseline="0" dirty="0" err="1">
                <a:latin typeface="Calibri" pitchFamily="34" charset="0"/>
              </a:rPr>
              <a:t>Lett</a:t>
            </a:r>
            <a:r>
              <a:rPr lang="en-US" sz="1200" i="0" baseline="0" dirty="0">
                <a:latin typeface="Calibri" pitchFamily="34" charset="0"/>
              </a:rPr>
              <a:t>. 8 015003 doi:10.1088/1748-9326/8/1/015003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467600" cy="470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Dimensionality/Detail complexity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914400"/>
            <a:ext cx="6407150" cy="58159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2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Flows between regions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42506" cy="4871126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311753" y="2352675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219825" y="2552700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219573" y="3733800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283173" y="4966376"/>
            <a:ext cx="381000" cy="1066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5934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Detail complexity resulting from multiple region structure of model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Uncertainty around data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Calibration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International Trade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Region-specific, animal-product-induced demand for commodities, forage, pasture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regions imply multiple opportunities to introduce error!</a:t>
            </a:r>
          </a:p>
          <a:p>
            <a:endParaRPr lang="en-US" sz="2800" dirty="0"/>
          </a:p>
          <a:p>
            <a:r>
              <a:rPr lang="en-US" sz="2800" dirty="0" smtClean="0"/>
              <a:t>Disproportionately difficult to define and execute scenarios; develop useful output metrics and visualizations.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515422" cy="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542352"/>
            <a:ext cx="330810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073134"/>
            <a:ext cx="162806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aseline="0" dirty="0">
                <a:latin typeface="+mn-lt"/>
              </a:rPr>
              <a:t>Simple!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6133152"/>
            <a:ext cx="162686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aseline="0" dirty="0">
                <a:latin typeface="+mn-lt"/>
              </a:rPr>
              <a:t>Not-So-Simple!</a:t>
            </a:r>
          </a:p>
        </p:txBody>
      </p:sp>
    </p:spTree>
    <p:extLst>
      <p:ext uri="{BB962C8B-B14F-4D97-AF65-F5344CB8AC3E}">
        <p14:creationId xmlns:p14="http://schemas.microsoft.com/office/powerpoint/2010/main" val="27221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for US is pretty good, but data for other regions can be a bit less certain</a:t>
            </a:r>
          </a:p>
          <a:p>
            <a:endParaRPr lang="en-US" dirty="0"/>
          </a:p>
          <a:p>
            <a:r>
              <a:rPr lang="en-US" dirty="0" smtClean="0"/>
              <a:t>Forage land </a:t>
            </a:r>
            <a:r>
              <a:rPr lang="en-US" dirty="0" smtClean="0">
                <a:sym typeface="Wingdings" pitchFamily="2" charset="2"/>
              </a:rPr>
              <a:t> significant component of land base, but forage yield difficult to estimate with high degree of certainty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Pasture land  VERY significant component of land base, but pasture yield VERY difficult to estimate with high degree of certainty.  Current yield formulation pegged to forage yield, but requires calibration factor.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Interaction with animal product logic compounds difficulties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5137"/>
      </p:ext>
    </p:extLst>
  </p:cSld>
  <p:clrMapOvr>
    <a:masterClrMapping/>
  </p:clrMapOvr>
</p:sld>
</file>

<file path=ppt/theme/theme1.xml><?xml version="1.0" encoding="utf-8"?>
<a:theme xmlns:a="http://schemas.openxmlformats.org/drawingml/2006/main" name="LUC draft">
  <a:themeElements>
    <a:clrScheme name="NRELBLACK">
      <a:dk1>
        <a:srgbClr val="FFFFFF"/>
      </a:dk1>
      <a:lt1>
        <a:srgbClr val="000000"/>
      </a:lt1>
      <a:dk2>
        <a:srgbClr val="6A737B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 draft</Template>
  <TotalTime>141</TotalTime>
  <Words>378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LUC draft</vt:lpstr>
      <vt:lpstr>PowerPoint Presentation</vt:lpstr>
      <vt:lpstr>Purpose and Overview</vt:lpstr>
      <vt:lpstr>Modular, Regional Approach</vt:lpstr>
      <vt:lpstr>Essential structure within each region</vt:lpstr>
      <vt:lpstr>Dimensionality/Detail complexity</vt:lpstr>
      <vt:lpstr>Flows between regions</vt:lpstr>
      <vt:lpstr>Challenges</vt:lpstr>
      <vt:lpstr>Detail complexity</vt:lpstr>
      <vt:lpstr>Data uncertainty</vt:lpstr>
      <vt:lpstr>Calibration</vt:lpstr>
      <vt:lpstr>International Trade</vt:lpstr>
      <vt:lpstr>Demands driven by animal products</vt:lpstr>
      <vt:lpstr>Discussion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dinman</dc:creator>
  <cp:lastModifiedBy>ewarner</cp:lastModifiedBy>
  <cp:revision>13</cp:revision>
  <dcterms:created xsi:type="dcterms:W3CDTF">2013-04-11T21:30:28Z</dcterms:created>
  <dcterms:modified xsi:type="dcterms:W3CDTF">2013-05-03T20:28:36Z</dcterms:modified>
</cp:coreProperties>
</file>