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61" r:id="rId2"/>
    <p:sldId id="269" r:id="rId3"/>
    <p:sldId id="274" r:id="rId4"/>
    <p:sldId id="275" r:id="rId5"/>
    <p:sldId id="301" r:id="rId6"/>
    <p:sldId id="278" r:id="rId7"/>
    <p:sldId id="281" r:id="rId8"/>
    <p:sldId id="295" r:id="rId9"/>
    <p:sldId id="282" r:id="rId10"/>
    <p:sldId id="283" r:id="rId11"/>
    <p:sldId id="276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6" r:id="rId22"/>
    <p:sldId id="297" r:id="rId23"/>
    <p:sldId id="298" r:id="rId24"/>
    <p:sldId id="299" r:id="rId25"/>
    <p:sldId id="300" r:id="rId26"/>
    <p:sldId id="302" r:id="rId27"/>
    <p:sldId id="285" r:id="rId28"/>
    <p:sldId id="303" r:id="rId29"/>
    <p:sldId id="306" r:id="rId30"/>
    <p:sldId id="304" r:id="rId31"/>
    <p:sldId id="305" r:id="rId32"/>
    <p:sldId id="263" r:id="rId33"/>
    <p:sldId id="270" r:id="rId34"/>
    <p:sldId id="279" r:id="rId35"/>
    <p:sldId id="271" r:id="rId36"/>
    <p:sldId id="266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32" autoAdjust="0"/>
  </p:normalViewPr>
  <p:slideViewPr>
    <p:cSldViewPr>
      <p:cViewPr>
        <p:scale>
          <a:sx n="100" d="100"/>
          <a:sy n="100" d="100"/>
        </p:scale>
        <p:origin x="-1888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0CC7-8C13-4D51-BC46-B95A4AC4A04B}" type="datetimeFigureOut">
              <a:rPr lang="en-US" smtClean="0"/>
              <a:pPr/>
              <a:t>10/27/15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645B7-0B3A-4239-8069-075A43B72B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8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good point to stop and ensure that DOE has no other questions about basic model dynamics.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3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</a:p>
          <a:p>
            <a:endParaRPr lang="en-US" dirty="0" smtClean="0"/>
          </a:p>
          <a:p>
            <a:r>
              <a:rPr lang="en-US" dirty="0" smtClean="0"/>
              <a:t>Empirical</a:t>
            </a:r>
            <a:r>
              <a:rPr lang="en-US" baseline="0" dirty="0" smtClean="0"/>
              <a:t>  = based on data</a:t>
            </a:r>
          </a:p>
          <a:p>
            <a:r>
              <a:rPr lang="en-US" baseline="0" dirty="0" smtClean="0"/>
              <a:t>Empirical + Analysis = based on NREL analysis of empirical data</a:t>
            </a:r>
          </a:p>
          <a:p>
            <a:r>
              <a:rPr lang="en-US" baseline="0" dirty="0" smtClean="0"/>
              <a:t>Engineering Judgment = based on logical decisions made by NREL on the basis of domain expertise and/or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2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</a:p>
          <a:p>
            <a:endParaRPr lang="en-US" dirty="0" smtClean="0"/>
          </a:p>
          <a:p>
            <a:r>
              <a:rPr lang="en-US" dirty="0" smtClean="0"/>
              <a:t>Empirical</a:t>
            </a:r>
            <a:r>
              <a:rPr lang="en-US" baseline="0" dirty="0" smtClean="0"/>
              <a:t>  = based on data</a:t>
            </a:r>
          </a:p>
          <a:p>
            <a:r>
              <a:rPr lang="en-US" baseline="0" dirty="0" smtClean="0"/>
              <a:t>Empirical + Analysis = based on NREL analysis of empirical data</a:t>
            </a:r>
          </a:p>
          <a:p>
            <a:r>
              <a:rPr lang="en-US" baseline="0" dirty="0" smtClean="0"/>
              <a:t>Engineering Judgment = based on logical decisions made by NREL on the basis of domain expertise and/or research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23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645B7-0B3A-4239-8069-075A43B72B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REL_ppt_bann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588490"/>
            <a:ext cx="9144000" cy="764310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04800" y="6553200"/>
            <a:ext cx="914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NREL is a national laboratory of the U.S. Department of Energy, Office of Energy Efficiency and Renewable Energy, operated</a:t>
            </a:r>
            <a:r>
              <a:rPr lang="en-US" sz="1000" baseline="0" dirty="0" smtClean="0"/>
              <a:t> by the Alliance for Sustainable Energy, LLC.</a:t>
            </a:r>
            <a:endParaRPr lang="en-US" sz="10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0" y="16002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4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3810000"/>
            <a:ext cx="4648200" cy="2438400"/>
          </a:xfrm>
        </p:spPr>
        <p:txBody>
          <a:bodyPr>
            <a:normAutofit/>
          </a:bodyPr>
          <a:lstStyle>
            <a:lvl1pPr>
              <a:spcAft>
                <a:spcPts val="1800"/>
              </a:spcAft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subtitle style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NREL Logo2010white.eps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1600200" cy="421106"/>
          </a:xfrm>
          <a:prstGeom prst="rect">
            <a:avLst/>
          </a:prstGeom>
        </p:spPr>
      </p:pic>
      <p:pic>
        <p:nvPicPr>
          <p:cNvPr id="8" name="Picture 7" descr="image1.pn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2590800"/>
            <a:ext cx="1664208" cy="768096"/>
          </a:xfrm>
          <a:prstGeom prst="rect">
            <a:avLst/>
          </a:prstGeom>
        </p:spPr>
      </p:pic>
      <p:pic>
        <p:nvPicPr>
          <p:cNvPr id="9" name="Picture 8" descr="image2.png"/>
          <p:cNvPicPr>
            <a:picLocks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371600" y="2590801"/>
            <a:ext cx="1901952" cy="765461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 rot="5400000">
            <a:off x="-2111247" y="2111247"/>
            <a:ext cx="6858002" cy="26355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rot="5400000" flipH="1" flipV="1">
            <a:off x="-550737" y="547235"/>
            <a:ext cx="4956502" cy="38550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mage3.jpg"/>
          <p:cNvPicPr>
            <a:picLocks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3310128" y="2590800"/>
            <a:ext cx="2203704" cy="768096"/>
          </a:xfrm>
          <a:prstGeom prst="rect">
            <a:avLst/>
          </a:prstGeom>
        </p:spPr>
      </p:pic>
      <p:pic>
        <p:nvPicPr>
          <p:cNvPr id="12" name="Picture 11" descr="image4.jpg"/>
          <p:cNvPicPr>
            <a:picLocks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5550408" y="2587752"/>
            <a:ext cx="1271016" cy="771402"/>
          </a:xfrm>
          <a:prstGeom prst="rect">
            <a:avLst/>
          </a:prstGeom>
        </p:spPr>
      </p:pic>
      <p:pic>
        <p:nvPicPr>
          <p:cNvPr id="13" name="Picture 12" descr="image5.jpg"/>
          <p:cNvPicPr>
            <a:picLocks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858000" y="2590800"/>
            <a:ext cx="2286000" cy="768096"/>
          </a:xfrm>
          <a:prstGeom prst="rect">
            <a:avLst/>
          </a:prstGeom>
        </p:spPr>
      </p:pic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743200" y="3581400"/>
            <a:ext cx="6248400" cy="762000"/>
          </a:xfrm>
        </p:spPr>
        <p:txBody>
          <a:bodyPr>
            <a:noAutofit/>
          </a:bodyPr>
          <a:lstStyle>
            <a:lvl1pPr>
              <a:buNone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Line 5"/>
          <p:cNvSpPr>
            <a:spLocks noChangeShapeType="1"/>
          </p:cNvSpPr>
          <p:nvPr userDrawn="1"/>
        </p:nvSpPr>
        <p:spPr bwMode="auto">
          <a:xfrm>
            <a:off x="0" y="762000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 marL="1258888" indent="-344488"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872"/>
            <a:ext cx="8229600" cy="566928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80000"/>
              <a:buFont typeface="Courier New" pitchFamily="49" charset="0"/>
              <a:buChar char="o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67200"/>
          </a:xfrm>
        </p:spPr>
        <p:txBody>
          <a:bodyPr/>
          <a:lstStyle>
            <a:lvl1pPr>
              <a:defRPr sz="2400" b="0" baseline="0"/>
            </a:lvl1pPr>
            <a:lvl2pPr>
              <a:buSzPct val="80000"/>
              <a:buFont typeface="Courier New" pitchFamily="49" charset="0"/>
              <a:buChar char="o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67200"/>
          </a:xfrm>
        </p:spPr>
        <p:txBody>
          <a:bodyPr/>
          <a:lstStyle>
            <a:lvl1pPr>
              <a:defRPr sz="2400" b="0"/>
            </a:lvl1pPr>
            <a:lvl2pPr>
              <a:buSzPct val="80000"/>
              <a:buFont typeface="Courier New" pitchFamily="49" charset="0"/>
              <a:buChar char="o"/>
              <a:defRPr sz="22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57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648200" y="1295400"/>
            <a:ext cx="4038600" cy="457200"/>
          </a:xfrm>
        </p:spPr>
        <p:txBody>
          <a:bodyPr>
            <a:noAutofit/>
          </a:bodyPr>
          <a:lstStyle>
            <a:lvl1pPr>
              <a:buNone/>
              <a:defRPr sz="2400" b="1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Text, Object - No Ba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buSzPct val="80000"/>
              <a:buFont typeface="Courier New" pitchFamily="49" charset="0"/>
              <a:buChar char="o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724400"/>
          </a:xfrm>
        </p:spPr>
        <p:txBody>
          <a:bodyPr/>
          <a:lstStyle>
            <a:lvl1pPr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56356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85800"/>
            <a:ext cx="91440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90800"/>
            <a:ext cx="8229600" cy="609600"/>
          </a:xfrm>
        </p:spPr>
        <p:txBody>
          <a:bodyPr>
            <a:normAutofit/>
          </a:bodyPr>
          <a:lstStyle>
            <a:lvl1pPr algn="ctr">
              <a:buNone/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0" y="758825"/>
            <a:ext cx="914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ＭＳ Ｐゴシック" pitchFamily="-109" charset="-128"/>
              <a:cs typeface="+mn-cs"/>
            </a:endParaRPr>
          </a:p>
        </p:txBody>
      </p:sp>
      <p:pic>
        <p:nvPicPr>
          <p:cNvPr id="5" name="Picture 4" descr="bluebaseline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0" y="6647688"/>
            <a:ext cx="9144000" cy="213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05800" y="662940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2F19B7-D418-4022-ADCB-81F2774CAD6C}" type="slidenum">
              <a:rPr lang="en-US" sz="1100" smtClean="0">
                <a:solidFill>
                  <a:schemeClr val="bg1"/>
                </a:solidFill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dirty="0" smtClean="0">
              <a:solidFill>
                <a:schemeClr val="bg1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62" r:id="rId5"/>
    <p:sldLayoutId id="2147483663" r:id="rId6"/>
    <p:sldLayoutId id="2147483669" r:id="rId7"/>
    <p:sldLayoutId id="2147483665" r:id="rId8"/>
    <p:sldLayoutId id="2147483667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971800" y="1066800"/>
            <a:ext cx="6019800" cy="1295400"/>
          </a:xfrm>
        </p:spPr>
        <p:txBody>
          <a:bodyPr anchor="b"/>
          <a:lstStyle/>
          <a:p>
            <a:r>
              <a:rPr lang="en-US" dirty="0" err="1" smtClean="0"/>
              <a:t>dGen</a:t>
            </a:r>
            <a:r>
              <a:rPr lang="en-US" dirty="0" smtClean="0"/>
              <a:t>: Distributed Wind Model Assumptions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Presentation to DOE Wind Program</a:t>
            </a:r>
            <a:endParaRPr lang="en-US" dirty="0" smtClean="0"/>
          </a:p>
          <a:p>
            <a:r>
              <a:rPr lang="en-US" dirty="0" smtClean="0"/>
              <a:t>Ian-Baring Gould, Ben </a:t>
            </a:r>
            <a:r>
              <a:rPr lang="en-US" dirty="0" err="1" smtClean="0"/>
              <a:t>Sigrin</a:t>
            </a:r>
            <a:r>
              <a:rPr lang="en-US" dirty="0" smtClean="0"/>
              <a:t>, Robert </a:t>
            </a:r>
            <a:r>
              <a:rPr lang="en-US" dirty="0" err="1" smtClean="0"/>
              <a:t>Preus</a:t>
            </a:r>
            <a:r>
              <a:rPr lang="en-US" dirty="0" smtClean="0"/>
              <a:t>, and Mike Gleason</a:t>
            </a:r>
            <a:endParaRPr lang="en-US" dirty="0" smtClean="0"/>
          </a:p>
          <a:p>
            <a:r>
              <a:rPr lang="en-US" dirty="0" smtClean="0"/>
              <a:t>November 15, 2015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Turbine Performance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572000" cy="5562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Remaining 4 power curves represent near future and far future turbines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/>
              <a:t>Engineering Judgment</a:t>
            </a:r>
            <a:r>
              <a:rPr lang="en-US" dirty="0" smtClean="0"/>
              <a:t>: Considered the </a:t>
            </a:r>
            <a:r>
              <a:rPr lang="en-US" dirty="0"/>
              <a:t>maturity of existing </a:t>
            </a:r>
            <a:r>
              <a:rPr lang="en-US" dirty="0" smtClean="0"/>
              <a:t>tech at </a:t>
            </a:r>
            <a:r>
              <a:rPr lang="en-US" dirty="0"/>
              <a:t>different </a:t>
            </a:r>
            <a:r>
              <a:rPr lang="en-US" dirty="0" smtClean="0"/>
              <a:t>size classes and the </a:t>
            </a:r>
            <a:r>
              <a:rPr lang="en-US" dirty="0"/>
              <a:t>technical factors limiting </a:t>
            </a:r>
            <a:r>
              <a:rPr lang="en-US" dirty="0" smtClean="0"/>
              <a:t>tech improvements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Review by TRC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52158"/>
              </p:ext>
            </p:extLst>
          </p:nvPr>
        </p:nvGraphicFramePr>
        <p:xfrm>
          <a:off x="4876799" y="1465012"/>
          <a:ext cx="4038601" cy="4783388"/>
        </p:xfrm>
        <a:graphic>
          <a:graphicData uri="http://schemas.openxmlformats.org/drawingml/2006/table">
            <a:tbl>
              <a:tblPr/>
              <a:tblGrid>
                <a:gridCol w="1322990"/>
                <a:gridCol w="1115411"/>
                <a:gridCol w="823546"/>
                <a:gridCol w="776654"/>
              </a:tblGrid>
              <a:tr h="549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Power Curve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Rotor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Efficiency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sz="16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2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/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kWp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Capacity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Factor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Power Curve ID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392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ＭＳ 明朝"/>
                          <a:cs typeface="Calibri"/>
                        </a:rPr>
                        <a:t> </a:t>
                      </a: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Near Future Small Residential (2.5‑20 kw)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4.0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0.385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189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Far Future Small Residential (2.5‑20 kw)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5.2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0.40 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136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Near Future Small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Commercial to Large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(50-1500 kw)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4.2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0.43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85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Large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(1500</a:t>
                      </a:r>
                      <a:r>
                        <a:rPr lang="en-US" sz="1600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kw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5.2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0.44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libri"/>
                        <a:ea typeface="Times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"/>
                          <a:cs typeface="Calibri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9906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/>
              <a:t>Default Settings:</a:t>
            </a:r>
            <a:endParaRPr lang="en-US" sz="25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00400" y="61722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[Robert] Be prepared to succinctly explain the specific assumptions and judgments you made for these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69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Turbine Performance 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[Mike/Ben] Consider adding the graphic with all power curves here. Use better color coding and line styles to thematically group by size class and type period.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9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Turbine Performance Improvement Schedule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3657600" cy="1371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Overview:</a:t>
            </a:r>
          </a:p>
          <a:p>
            <a:pPr lvl="1"/>
            <a:r>
              <a:rPr lang="en-US" dirty="0" smtClean="0"/>
              <a:t>Power curves are assigned to each turbine size for each model year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21336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/>
              <a:t>Default Settings:</a:t>
            </a:r>
            <a:endParaRPr lang="en-US" sz="25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48960"/>
              </p:ext>
            </p:extLst>
          </p:nvPr>
        </p:nvGraphicFramePr>
        <p:xfrm>
          <a:off x="3484596" y="2667000"/>
          <a:ext cx="5638807" cy="2895602"/>
        </p:xfrm>
        <a:graphic>
          <a:graphicData uri="http://schemas.openxmlformats.org/drawingml/2006/table">
            <a:tbl>
              <a:tblPr/>
              <a:tblGrid>
                <a:gridCol w="731753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  <a:gridCol w="258266"/>
              </a:tblGrid>
              <a:tr h="429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Turbine Size (kw)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2014</a:t>
                      </a:r>
                    </a:p>
                  </a:txBody>
                  <a:tcPr marL="12700" marR="12700" marT="12700" marB="0" vert="vert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2016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2018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2020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2022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2024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2026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2028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2030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2032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2034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2036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2038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2040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2042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2044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2046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2048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2050</a:t>
                      </a:r>
                    </a:p>
                  </a:txBody>
                  <a:tcPr marL="12700" marR="12700" marT="12700" marB="0" vert="vert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2.5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</a:tr>
              <a:tr h="23552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FD0A1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250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500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750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1000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</a:tr>
              <a:tr h="2216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1500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26656"/>
              </p:ext>
            </p:extLst>
          </p:nvPr>
        </p:nvGraphicFramePr>
        <p:xfrm>
          <a:off x="152400" y="2667000"/>
          <a:ext cx="3124200" cy="2860845"/>
        </p:xfrm>
        <a:graphic>
          <a:graphicData uri="http://schemas.openxmlformats.org/drawingml/2006/table">
            <a:tbl>
              <a:tblPr/>
              <a:tblGrid>
                <a:gridCol w="661476"/>
                <a:gridCol w="2462724"/>
              </a:tblGrid>
              <a:tr h="2795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1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Power Curve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263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Current Small Residential-Scale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4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Current Small Commercial-Scale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Current Mid-Size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2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Current Large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D9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Near Future Small Residential-Scale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D0A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Far Future Small Residential-Scale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6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Small, Mid-Size, and Large Near Future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31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Small, Mid-Size, and Large Far Future Turbine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4724400" y="1066800"/>
            <a:ext cx="3657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500" dirty="0" smtClean="0"/>
              <a:t>Basis of Support:</a:t>
            </a:r>
          </a:p>
          <a:p>
            <a:pPr lvl="1"/>
            <a:r>
              <a:rPr lang="en-US" sz="2000" dirty="0" smtClean="0"/>
              <a:t>[</a:t>
            </a:r>
            <a:r>
              <a:rPr lang="en-US" sz="2000" dirty="0" smtClean="0">
                <a:solidFill>
                  <a:srgbClr val="FF0000"/>
                </a:solidFill>
              </a:rPr>
              <a:t>in progress</a:t>
            </a:r>
            <a:r>
              <a:rPr lang="en-US" sz="2000" dirty="0" smtClean="0"/>
              <a:t>]</a:t>
            </a:r>
            <a:endParaRPr lang="en-US" sz="2000" dirty="0" smtClean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28600" y="5638800"/>
            <a:ext cx="3657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500" dirty="0" smtClean="0"/>
              <a:t>Planned Future Work:</a:t>
            </a:r>
          </a:p>
          <a:p>
            <a:pPr lvl="1"/>
            <a:r>
              <a:rPr lang="en-US" sz="2000" dirty="0"/>
              <a:t>[</a:t>
            </a:r>
            <a:r>
              <a:rPr lang="en-US" sz="2000" dirty="0">
                <a:solidFill>
                  <a:srgbClr val="FF0000"/>
                </a:solidFill>
              </a:rPr>
              <a:t>in progress</a:t>
            </a:r>
            <a:r>
              <a:rPr lang="en-US" sz="2000" dirty="0"/>
              <a:t>]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038600" y="5867400"/>
            <a:ext cx="4876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[Ben/Mike] Update schedule with final version from Robert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[Robert] are there important transition points we want to call out here? 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7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Costs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91000" cy="5562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Two parameters for costs:</a:t>
            </a:r>
          </a:p>
          <a:p>
            <a:pPr lvl="2"/>
            <a:r>
              <a:rPr lang="en-US" dirty="0" smtClean="0"/>
              <a:t>Baseline capital costs ($/kw) based on default tower height</a:t>
            </a:r>
          </a:p>
          <a:p>
            <a:pPr lvl="2"/>
            <a:r>
              <a:rPr lang="en-US" dirty="0" smtClean="0"/>
              <a:t>Marginal costs for taller towers above default height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/>
              <a:t>Empirical</a:t>
            </a:r>
            <a:r>
              <a:rPr lang="en-US" dirty="0" smtClean="0"/>
              <a:t>: Reviewed project cost information from </a:t>
            </a:r>
            <a:r>
              <a:rPr lang="en-US" dirty="0" smtClean="0">
                <a:solidFill>
                  <a:srgbClr val="FF0000"/>
                </a:solidFill>
              </a:rPr>
              <a:t>[Robert: add count] </a:t>
            </a:r>
            <a:r>
              <a:rPr lang="en-US" dirty="0" smtClean="0"/>
              <a:t>datasets; interviewed </a:t>
            </a:r>
            <a:r>
              <a:rPr lang="en-US" dirty="0">
                <a:solidFill>
                  <a:srgbClr val="FF0000"/>
                </a:solidFill>
              </a:rPr>
              <a:t>[Robert: add count] </a:t>
            </a:r>
            <a:r>
              <a:rPr lang="en-US" dirty="0" smtClean="0"/>
              <a:t>manufacturers</a:t>
            </a:r>
          </a:p>
          <a:p>
            <a:pPr lvl="1"/>
            <a:r>
              <a:rPr lang="en-US" b="1" dirty="0" smtClean="0"/>
              <a:t>Analysis: </a:t>
            </a:r>
            <a:r>
              <a:rPr lang="en-US" dirty="0" smtClean="0"/>
              <a:t>Determined median costs for systems at various heights and for marginal tower height costs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Areas for Improvement:</a:t>
            </a:r>
          </a:p>
          <a:p>
            <a:pPr lvl="1"/>
            <a:r>
              <a:rPr lang="en-US" dirty="0" smtClean="0"/>
              <a:t>Sparse data available for marginal tower costs for 250-750 kw turbines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144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70735"/>
              </p:ext>
            </p:extLst>
          </p:nvPr>
        </p:nvGraphicFramePr>
        <p:xfrm>
          <a:off x="4572000" y="1524001"/>
          <a:ext cx="4432300" cy="3352799"/>
        </p:xfrm>
        <a:graphic>
          <a:graphicData uri="http://schemas.openxmlformats.org/drawingml/2006/table">
            <a:tbl>
              <a:tblPr/>
              <a:tblGrid>
                <a:gridCol w="886460"/>
                <a:gridCol w="886460"/>
                <a:gridCol w="1046480"/>
                <a:gridCol w="726440"/>
                <a:gridCol w="886460"/>
              </a:tblGrid>
              <a:tr h="660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Turbine Rated Power (kW)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Baseline Capital Cost 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(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$/kW)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Full Cost ($)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Default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Turbine Height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(m)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Marginal Tower Cost 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l" fontAlgn="ctr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(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/kW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*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2.5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$10,045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$25,113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$211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$7,785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$38,925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$164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$6,914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$69,145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$118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$6,459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$129,186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$71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$5,858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$292,879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$15.70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$5,402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$540,238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$11.30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$3,525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$881,232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$10.80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$2,961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$1,480,283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$9.90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750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$2,630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$1,972,827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$9.00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1,000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$2,396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$2,396,206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$8.10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1,500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$2,185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$3,277,628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$6.40 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5181600"/>
            <a:ext cx="4191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Additional research into tower costs for 250-750 kw turbines</a:t>
            </a:r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755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Installation Costs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910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Costs for each turbine size are specified for each model year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[in progress]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Areas for Improvement: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[in progress]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144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[Add graphic show cost trajectories, once they are determined]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5181600"/>
            <a:ext cx="4191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Review by TRC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555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O&amp;M Costs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6096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ixed O&amp;M costs account for scheduled and </a:t>
            </a:r>
            <a:r>
              <a:rPr lang="en-US" dirty="0"/>
              <a:t>u</a:t>
            </a:r>
            <a:r>
              <a:rPr lang="en-US" dirty="0" smtClean="0"/>
              <a:t>nscheduled maintenance</a:t>
            </a:r>
          </a:p>
          <a:p>
            <a:pPr lvl="1"/>
            <a:r>
              <a:rPr lang="en-US" dirty="0" smtClean="0"/>
              <a:t>Assume no variable O&amp;M</a:t>
            </a:r>
            <a:r>
              <a:rPr lang="en-US" dirty="0" smtClean="0">
                <a:solidFill>
                  <a:srgbClr val="FF0000"/>
                </a:solidFill>
              </a:rPr>
              <a:t> [be prepared to justify this]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/>
              <a:t>Empirical</a:t>
            </a:r>
            <a:r>
              <a:rPr lang="en-US" dirty="0" smtClean="0"/>
              <a:t>: Interviewed </a:t>
            </a:r>
            <a:r>
              <a:rPr lang="en-US" dirty="0">
                <a:solidFill>
                  <a:srgbClr val="FF0000"/>
                </a:solidFill>
              </a:rPr>
              <a:t>[Robert: add count] </a:t>
            </a:r>
            <a:r>
              <a:rPr lang="en-US" dirty="0" smtClean="0"/>
              <a:t>manufacturers, leasing companies, installers, and consultants</a:t>
            </a:r>
          </a:p>
          <a:p>
            <a:pPr lvl="1"/>
            <a:r>
              <a:rPr lang="en-US" b="1" dirty="0" smtClean="0"/>
              <a:t>Analysis: </a:t>
            </a:r>
            <a:r>
              <a:rPr lang="en-US" dirty="0" smtClean="0"/>
              <a:t>Fit linear regression to collected data to estimate O&amp;M costs at model turbine sizes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Areas for Improvement:</a:t>
            </a:r>
          </a:p>
          <a:p>
            <a:pPr lvl="1"/>
            <a:r>
              <a:rPr lang="en-US" dirty="0" smtClean="0"/>
              <a:t>Lacking data for unscheduled maintenance at size extremes (2.5-10 kw and 750-1500 kw)</a:t>
            </a:r>
          </a:p>
          <a:p>
            <a:pPr lvl="1"/>
            <a:r>
              <a:rPr lang="en-US" dirty="0" smtClean="0"/>
              <a:t>Insufficient sample size to capture important mechanical transitions around 50-100 kw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/>
              <a:t>Planned Future Work:</a:t>
            </a:r>
          </a:p>
          <a:p>
            <a:pPr lvl="1"/>
            <a:r>
              <a:rPr lang="en-US" sz="3300" dirty="0" smtClean="0"/>
              <a:t>Additional data collection/interviews focused on extreme size classes</a:t>
            </a:r>
          </a:p>
          <a:p>
            <a:pPr lvl="1"/>
            <a:r>
              <a:rPr lang="en-US" sz="3300" dirty="0" smtClean="0"/>
              <a:t>If sufficient data available, fit separate regressions for 2.5-50 kw and 50-1500 kw</a:t>
            </a:r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340056"/>
              </p:ext>
            </p:extLst>
          </p:nvPr>
        </p:nvGraphicFramePr>
        <p:xfrm>
          <a:off x="4648200" y="1219200"/>
          <a:ext cx="4432300" cy="3837940"/>
        </p:xfrm>
        <a:graphic>
          <a:graphicData uri="http://schemas.openxmlformats.org/drawingml/2006/table">
            <a:tbl>
              <a:tblPr/>
              <a:tblGrid>
                <a:gridCol w="850900"/>
                <a:gridCol w="1219200"/>
                <a:gridCol w="1219200"/>
                <a:gridCol w="1143000"/>
              </a:tblGrid>
              <a:tr h="101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Turbine Rating (kW)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Scheduled O&amp;M ($/kW)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Unscheduled O&amp;M ($/kW)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 Fixed O&amp;M ($/kW)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27.64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$38.94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$38.92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38.88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36.94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34.91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$32.89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$30.86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$26.81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33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O&amp;M Costs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191000" cy="5562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O&amp;M costs for each turbine size are specified for each model year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[in progress]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Areas for Improvement: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[in progress]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9144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</a:p>
          <a:p>
            <a:pPr lvl="1"/>
            <a:r>
              <a:rPr lang="en-US" sz="1600" dirty="0" smtClean="0">
                <a:solidFill>
                  <a:srgbClr val="FF0000"/>
                </a:solidFill>
              </a:rPr>
              <a:t>[Add graphic show O&amp;M cost trajectories, once they are determined]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48200" y="5181600"/>
            <a:ext cx="4191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Review by TRC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4045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Financing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6096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Financing parameter specified separately for each business model and market sector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/>
              <a:t>Empirical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[Ben: add notes on data sources for various financing parameters]</a:t>
            </a:r>
          </a:p>
          <a:p>
            <a:pPr marL="914400" lvl="2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Areas for Improvement:</a:t>
            </a:r>
          </a:p>
          <a:p>
            <a:pPr lvl="1"/>
            <a:r>
              <a:rPr lang="en-US" dirty="0" smtClean="0"/>
              <a:t>Lessor hurdle rates are based on historical rates for solar leasing companies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[Ben</a:t>
            </a:r>
            <a:r>
              <a:rPr lang="en-US" sz="1800" dirty="0">
                <a:solidFill>
                  <a:srgbClr val="FF0000"/>
                </a:solidFill>
              </a:rPr>
              <a:t>: add </a:t>
            </a:r>
            <a:r>
              <a:rPr lang="en-US" sz="1800" dirty="0" smtClean="0">
                <a:solidFill>
                  <a:srgbClr val="FF0000"/>
                </a:solidFill>
              </a:rPr>
              <a:t>charts with default settings]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3600" dirty="0" smtClean="0"/>
              <a:t>Planned Future Work:</a:t>
            </a:r>
          </a:p>
          <a:p>
            <a:pPr lvl="1"/>
            <a:r>
              <a:rPr lang="en-US" sz="3300" dirty="0" smtClean="0"/>
              <a:t>Contact wind leasing companies (United Wind) to request information on leasing parameters</a:t>
            </a:r>
          </a:p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523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Financing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6096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Financial parameters can also be specified to vary by model year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[in progress]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  <a:endParaRPr lang="en-US" dirty="0"/>
          </a:p>
          <a:p>
            <a:pPr lvl="1"/>
            <a:r>
              <a:rPr lang="en-US" sz="3300" dirty="0" smtClean="0"/>
              <a:t>Review by financial modeling experts within NREL’s Strategic Energy Analysis Center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Default Settings: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[Ben</a:t>
            </a:r>
            <a:r>
              <a:rPr lang="en-US" sz="1800" dirty="0">
                <a:solidFill>
                  <a:srgbClr val="FF0000"/>
                </a:solidFill>
              </a:rPr>
              <a:t>: add </a:t>
            </a:r>
            <a:r>
              <a:rPr lang="en-US" sz="1800" dirty="0" smtClean="0">
                <a:solidFill>
                  <a:srgbClr val="FF0000"/>
                </a:solidFill>
              </a:rPr>
              <a:t>charts with default settings]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912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Incentives (Federal)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5410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Federal ITC level can be specified by market sector and model year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Engineering </a:t>
            </a:r>
            <a:r>
              <a:rPr lang="en-US" b="1" dirty="0" err="1" smtClean="0">
                <a:solidFill>
                  <a:srgbClr val="000000"/>
                </a:solidFill>
              </a:rPr>
              <a:t>Judgement</a:t>
            </a:r>
            <a:r>
              <a:rPr lang="en-US" b="1" dirty="0" smtClean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Assume continuation of existing ITC policy under business-as-usual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  <a:endParaRPr lang="en-US" dirty="0"/>
          </a:p>
          <a:p>
            <a:pPr lvl="1"/>
            <a:r>
              <a:rPr lang="en-US" sz="3300" dirty="0" smtClean="0"/>
              <a:t>Review by TRC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Default Settings: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20482"/>
              </p:ext>
            </p:extLst>
          </p:nvPr>
        </p:nvGraphicFramePr>
        <p:xfrm>
          <a:off x="5181600" y="1295400"/>
          <a:ext cx="3386561" cy="4809660"/>
        </p:xfrm>
        <a:graphic>
          <a:graphicData uri="http://schemas.openxmlformats.org/drawingml/2006/table">
            <a:tbl>
              <a:tblPr/>
              <a:tblGrid>
                <a:gridCol w="534720"/>
                <a:gridCol w="962496"/>
                <a:gridCol w="1045675"/>
                <a:gridCol w="843670"/>
              </a:tblGrid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Year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Residential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Commercial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Industrial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2014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2016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2018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2020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2022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2024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2026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2028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2030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2032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2034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2036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2038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2040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2042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2044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2046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2048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0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2050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10%</a:t>
                      </a:r>
                    </a:p>
                  </a:txBody>
                  <a:tcPr marL="11883" marR="11883" marT="1188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9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Describe proposed default settings for major </a:t>
            </a:r>
            <a:r>
              <a:rPr lang="en-US" dirty="0" err="1" smtClean="0"/>
              <a:t>dGen</a:t>
            </a:r>
            <a:r>
              <a:rPr lang="en-US" dirty="0" smtClean="0"/>
              <a:t> model assumptions</a:t>
            </a:r>
          </a:p>
          <a:p>
            <a:endParaRPr lang="en-US" dirty="0" smtClean="0"/>
          </a:p>
          <a:p>
            <a:r>
              <a:rPr lang="en-US" dirty="0" smtClean="0"/>
              <a:t>Identify and </a:t>
            </a:r>
            <a:r>
              <a:rPr lang="en-US" dirty="0" smtClean="0"/>
              <a:t>discuss </a:t>
            </a:r>
            <a:r>
              <a:rPr lang="en-US" dirty="0" smtClean="0"/>
              <a:t>areas for improvement and gain DOE guidance </a:t>
            </a:r>
            <a:r>
              <a:rPr lang="en-US" dirty="0" smtClean="0"/>
              <a:t>on plans for </a:t>
            </a:r>
            <a:r>
              <a:rPr lang="en-US" dirty="0" smtClean="0"/>
              <a:t>resolution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Incentives (State and Local)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State and local incentives can either be sourced from DSIRE database or user-defined inputs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Support/Default Setting: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DSIRE database is used as the default source for state and local incentives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Areas of Improvement:</a:t>
            </a:r>
          </a:p>
          <a:p>
            <a:pPr lvl="1"/>
            <a:r>
              <a:rPr lang="en-US" dirty="0" smtClean="0"/>
              <a:t>DSIRE data has not been updated since 2013 and is missing key information (e.g., expiration dates)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  <a:endParaRPr lang="en-US" dirty="0"/>
          </a:p>
          <a:p>
            <a:pPr lvl="1"/>
            <a:r>
              <a:rPr lang="en-US" sz="3300" dirty="0" smtClean="0"/>
              <a:t>Replace/update DSIRE data with policy data from PNNL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2252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Detailed Model Assumptions: Technology-Agnostic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50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Electricity Rates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Three options for rates:</a:t>
            </a:r>
          </a:p>
          <a:p>
            <a:pPr lvl="2"/>
            <a:r>
              <a:rPr lang="en-US" dirty="0" smtClean="0"/>
              <a:t>Real-world tariffs based on the Utility Rate Database (URDB)</a:t>
            </a:r>
          </a:p>
          <a:p>
            <a:pPr lvl="2"/>
            <a:r>
              <a:rPr lang="en-US" dirty="0" smtClean="0"/>
              <a:t>Annual average flat rates by county (EIA 861)</a:t>
            </a:r>
          </a:p>
          <a:p>
            <a:pPr lvl="2"/>
            <a:r>
              <a:rPr lang="en-US" dirty="0" smtClean="0"/>
              <a:t>User-defined flat rates by state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Support/Default Setting: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Real-world tariffs from the URDB are the default setting. These most closely resemble the current electricity costs incurred by electricity consumers in the US.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  <a:endParaRPr lang="en-US" dirty="0"/>
          </a:p>
          <a:p>
            <a:pPr lvl="1"/>
            <a:r>
              <a:rPr lang="en-US" sz="3300" dirty="0" smtClean="0"/>
              <a:t>Review by TRC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22761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Electricity Rate Escalations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5715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Options include four rate escalation scenarios based on AEO, or no change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AEO 2014 &amp; 2015 Reference Case projections provide rate escalations through 2040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Analysis: </a:t>
            </a:r>
            <a:r>
              <a:rPr lang="en-US" dirty="0" smtClean="0">
                <a:solidFill>
                  <a:srgbClr val="000000"/>
                </a:solidFill>
              </a:rPr>
              <a:t>We extended these scenarios through 2075 using two methods – Constant rate of growth from 2040-2075, and time-series projection from 2040-2075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Engineering Judgment: </a:t>
            </a:r>
            <a:r>
              <a:rPr lang="en-US" dirty="0" smtClean="0">
                <a:solidFill>
                  <a:srgbClr val="000000"/>
                </a:solidFill>
              </a:rPr>
              <a:t>We use AEO 2015 (Constant after 2040) as the default because it is the most recent and conservative option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</a:p>
          <a:p>
            <a:pPr lvl="1"/>
            <a:r>
              <a:rPr lang="en-US" sz="3300" dirty="0" smtClean="0"/>
              <a:t>Review by TRC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Default Settings:</a:t>
            </a:r>
          </a:p>
          <a:p>
            <a:pPr marL="0" indent="0">
              <a:buNone/>
            </a:pPr>
            <a:r>
              <a:rPr lang="en-US" sz="1800" dirty="0" smtClean="0"/>
              <a:t>AEO 2015 (Constant after 2040)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[Ben or Mike: add graphic showing five rate escalation options (nationally) with AEO 205 constant highlighted]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375204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Net Energy Metering Policies (Current and Future)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Net Energy Metering (NEM) outflow credit valuation and maximum system size can be set by state and sector</a:t>
            </a:r>
          </a:p>
          <a:p>
            <a:pPr lvl="1"/>
            <a:r>
              <a:rPr lang="en-US" dirty="0" smtClean="0"/>
              <a:t>NEM expiration years can also be set by state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Support/Default Setting: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Default NEM maximum system sizes by state and sector are derived from Barnes et al. (2013). 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 </a:t>
            </a:r>
            <a:r>
              <a:rPr lang="en-US" dirty="0" smtClean="0">
                <a:solidFill>
                  <a:srgbClr val="000000"/>
                </a:solidFill>
              </a:rPr>
              <a:t>Non-NEM outflow credit valuation is based on projected wholesale electricity rates by state and model year from [</a:t>
            </a:r>
            <a:r>
              <a:rPr lang="en-US" dirty="0" smtClean="0">
                <a:solidFill>
                  <a:srgbClr val="FF0000"/>
                </a:solidFill>
              </a:rPr>
              <a:t>ben: add ref</a:t>
            </a:r>
            <a:r>
              <a:rPr lang="en-US" dirty="0" smtClean="0">
                <a:solidFill>
                  <a:srgbClr val="000000"/>
                </a:solidFill>
              </a:rPr>
              <a:t>]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Analysis: </a:t>
            </a:r>
            <a:r>
              <a:rPr lang="en-US" dirty="0" smtClean="0">
                <a:solidFill>
                  <a:srgbClr val="000000"/>
                </a:solidFill>
              </a:rPr>
              <a:t>Default NEM expiration years by state are based comparison of a recent </a:t>
            </a:r>
            <a:r>
              <a:rPr lang="en-US" dirty="0" err="1" smtClean="0">
                <a:solidFill>
                  <a:srgbClr val="000000"/>
                </a:solidFill>
              </a:rPr>
              <a:t>dGen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BAU run for the solar market against cumulative state NEM limits from Barnes et al. (2013).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  <a:endParaRPr lang="en-US" dirty="0"/>
          </a:p>
          <a:p>
            <a:pPr lvl="1"/>
            <a:r>
              <a:rPr lang="en-US" sz="3300" dirty="0" smtClean="0"/>
              <a:t>If necessary and feasible, default NEM expiration years will be updated to account for both the solar and wind markets, using the most recent BAU model assumptions for both technologies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123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Maximum Market Share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4876800" cy="6019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Maximum market share (MMS) curves relate economic attractiveness to long-term market potential</a:t>
            </a:r>
          </a:p>
          <a:p>
            <a:pPr lvl="1"/>
            <a:r>
              <a:rPr lang="en-US" dirty="0" smtClean="0"/>
              <a:t>The model includes several sources for MMS curves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The model includes several published MMS curves for host-owned systems, and one curve for leased systems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Engineering Judgment</a:t>
            </a:r>
            <a:r>
              <a:rPr lang="en-US" b="1" dirty="0">
                <a:solidFill>
                  <a:srgbClr val="000000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We use curves from </a:t>
            </a:r>
            <a:r>
              <a:rPr lang="en-US" dirty="0" err="1"/>
              <a:t>Paidipati</a:t>
            </a:r>
            <a:r>
              <a:rPr lang="en-US" dirty="0"/>
              <a:t> et al. (2008) </a:t>
            </a:r>
            <a:r>
              <a:rPr lang="en-US" dirty="0" smtClean="0"/>
              <a:t>for host-owned systems for consistency with previous research (</a:t>
            </a:r>
            <a:r>
              <a:rPr lang="en-US" dirty="0" err="1" smtClean="0"/>
              <a:t>SunShot</a:t>
            </a:r>
            <a:r>
              <a:rPr lang="en-US" dirty="0" smtClean="0"/>
              <a:t> Vision Study) and because it is less extreme than other options. We use the only available curve for leased systems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Areas for Improvement:</a:t>
            </a:r>
            <a:endParaRPr lang="en-US" dirty="0"/>
          </a:p>
          <a:p>
            <a:pPr lvl="1"/>
            <a:r>
              <a:rPr lang="en-US" dirty="0" smtClean="0"/>
              <a:t>The default MMS curves are all based on the solar market </a:t>
            </a:r>
            <a:r>
              <a:rPr lang="en-US" dirty="0" smtClean="0">
                <a:solidFill>
                  <a:srgbClr val="FF0000"/>
                </a:solidFill>
              </a:rPr>
              <a:t>[do we need to add some text here for further justification?]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81600" y="762000"/>
            <a:ext cx="39243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Default Settings:</a:t>
            </a:r>
          </a:p>
          <a:p>
            <a:pPr marL="0" indent="0">
              <a:buNone/>
            </a:pPr>
            <a:r>
              <a:rPr lang="en-US" sz="1800" dirty="0" smtClean="0"/>
              <a:t>Host-Owned MMS: </a:t>
            </a:r>
            <a:r>
              <a:rPr lang="en-US" sz="1800" dirty="0" err="1"/>
              <a:t>Paidipati</a:t>
            </a:r>
            <a:r>
              <a:rPr lang="en-US" sz="1800" dirty="0"/>
              <a:t> et al. </a:t>
            </a:r>
            <a:r>
              <a:rPr lang="en-US" sz="1800" dirty="0" smtClean="0"/>
              <a:t>(2008)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[Ben or Mike: add graphic showing MMS curve from </a:t>
            </a:r>
            <a:r>
              <a:rPr lang="en-US" sz="1800" dirty="0" err="1" smtClean="0">
                <a:solidFill>
                  <a:srgbClr val="FF0000"/>
                </a:solidFill>
              </a:rPr>
              <a:t>navigant</a:t>
            </a:r>
            <a:r>
              <a:rPr lang="en-US" sz="18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1800" dirty="0" smtClean="0"/>
              <a:t>Leased MMS: </a:t>
            </a:r>
            <a:r>
              <a:rPr lang="en-US" sz="1800" dirty="0" err="1" smtClean="0"/>
              <a:t>Sigrin</a:t>
            </a:r>
            <a:r>
              <a:rPr lang="en-US" sz="1800" dirty="0" smtClean="0"/>
              <a:t> and Drury (2013)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[Ben or Mike: add graphic showing MMS curve </a:t>
            </a:r>
            <a:r>
              <a:rPr lang="en-US" sz="1800" dirty="0" smtClean="0">
                <a:solidFill>
                  <a:srgbClr val="FF0000"/>
                </a:solidFill>
              </a:rPr>
              <a:t>from willingness to pay research]</a:t>
            </a: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29200" y="3886200"/>
            <a:ext cx="279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[all] could trim this down if we decide include slide at the beginning outlining how diffusion works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953000" y="5486400"/>
            <a:ext cx="4038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May update leasing MMS curve using more recent solar data</a:t>
            </a:r>
          </a:p>
          <a:p>
            <a:pPr lvl="1"/>
            <a:r>
              <a:rPr lang="en-US" dirty="0" smtClean="0"/>
              <a:t>Review by TRC</a:t>
            </a:r>
          </a:p>
          <a:p>
            <a:pPr lvl="1"/>
            <a:endParaRPr lang="en-US" sz="3300" dirty="0" smtClean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01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Growth Projections (Future)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191000" cy="5410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Load growth is implemented in the model as population growth in each sector</a:t>
            </a:r>
          </a:p>
          <a:p>
            <a:pPr lvl="1"/>
            <a:r>
              <a:rPr lang="en-US" dirty="0" smtClean="0"/>
              <a:t>10 load growth scenarios are available, all from AEO 2014 and 2015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Empirical:</a:t>
            </a:r>
            <a:r>
              <a:rPr lang="en-US" dirty="0" smtClean="0">
                <a:solidFill>
                  <a:srgbClr val="000000"/>
                </a:solidFill>
              </a:rPr>
              <a:t> AEO 2014 &amp; 2015 Reference Case projections provide 5 different scenarios each. 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</a:rPr>
              <a:t>Engineering Judgment: </a:t>
            </a:r>
            <a:r>
              <a:rPr lang="en-US" dirty="0" smtClean="0">
                <a:solidFill>
                  <a:srgbClr val="000000"/>
                </a:solidFill>
              </a:rPr>
              <a:t>We use AEO 2015 (Reference Case) as the default because it is the most up-to-date, business-as-usual case available from AEO</a:t>
            </a:r>
            <a:endParaRPr lang="en-US" b="1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</a:t>
            </a:r>
          </a:p>
          <a:p>
            <a:pPr lvl="1"/>
            <a:r>
              <a:rPr lang="en-US" sz="3300" dirty="0" smtClean="0"/>
              <a:t>Review by TRC</a:t>
            </a:r>
          </a:p>
          <a:p>
            <a:pPr lvl="1"/>
            <a:endParaRPr lang="en-US" sz="3300" dirty="0">
              <a:solidFill>
                <a:srgbClr val="FF0000"/>
              </a:solidFill>
            </a:endParaRP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3900" y="7620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dirty="0" smtClean="0"/>
              <a:t>Default Settings:</a:t>
            </a:r>
          </a:p>
          <a:p>
            <a:pPr marL="0" indent="0">
              <a:buNone/>
            </a:pPr>
            <a:r>
              <a:rPr lang="en-US" sz="1800" dirty="0" smtClean="0"/>
              <a:t>AEO 2015 (Reference Case)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[Ben or Mike: add graphic showing different load growth scenarios?]</a:t>
            </a:r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495800" y="5105400"/>
            <a:ext cx="46482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3300" dirty="0" smtClean="0"/>
          </a:p>
          <a:p>
            <a:pPr lvl="1"/>
            <a:endParaRPr lang="en-US" dirty="0" smtClean="0"/>
          </a:p>
          <a:p>
            <a:pPr marL="457200" lvl="1" indent="0">
              <a:buFont typeface="Courier New" pitchFamily="49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466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[ all ] should we bother </a:t>
            </a:r>
            <a:r>
              <a:rPr lang="en-US" dirty="0" smtClean="0">
                <a:solidFill>
                  <a:srgbClr val="FF0000"/>
                </a:solidFill>
              </a:rPr>
              <a:t>including </a:t>
            </a:r>
            <a:r>
              <a:rPr lang="en-US" dirty="0">
                <a:solidFill>
                  <a:srgbClr val="FF0000"/>
                </a:solidFill>
              </a:rPr>
              <a:t>a conclusions/summary slide?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1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Additional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233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Include back up slides, if needed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55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Review key model dynamics </a:t>
            </a:r>
          </a:p>
          <a:p>
            <a:r>
              <a:rPr lang="en-US" dirty="0" smtClean="0"/>
              <a:t>Review </a:t>
            </a:r>
            <a:r>
              <a:rPr lang="en-US" dirty="0" smtClean="0"/>
              <a:t>core framework for modeling diffusion of technology</a:t>
            </a:r>
          </a:p>
          <a:p>
            <a:r>
              <a:rPr lang="en-US" dirty="0" smtClean="0"/>
              <a:t>Summary of major assumptions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ind-specific and tech agnostic</a:t>
            </a:r>
          </a:p>
          <a:p>
            <a:r>
              <a:rPr lang="en-US" dirty="0" smtClean="0"/>
              <a:t>Detailed review of each major assumption</a:t>
            </a:r>
          </a:p>
          <a:p>
            <a:pPr lvl="1"/>
            <a:r>
              <a:rPr lang="en-US" dirty="0" smtClean="0"/>
              <a:t>Default settings</a:t>
            </a:r>
          </a:p>
          <a:p>
            <a:pPr lvl="1"/>
            <a:r>
              <a:rPr lang="en-US" dirty="0" smtClean="0"/>
              <a:t>Basis for settings</a:t>
            </a:r>
          </a:p>
          <a:p>
            <a:pPr lvl="1"/>
            <a:r>
              <a:rPr lang="en-US" dirty="0" smtClean="0"/>
              <a:t>Known areas for improvement</a:t>
            </a:r>
          </a:p>
          <a:p>
            <a:pPr lvl="1"/>
            <a:r>
              <a:rPr lang="en-US" dirty="0" smtClean="0"/>
              <a:t>Planned future work (Q1-Q2)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9268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Sample Section Divider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16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Text Slide with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20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2-Column Slide with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Column 1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Column 2 Title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Text and Object Slide with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marL="1198563" lvl="2" indent="-284163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Text and Object Slide with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marL="1198563" lvl="2" indent="-284163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pPr lvl="3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49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Text Slide without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pPr lvl="3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2-Column Slide without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Column 1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Column 2 Title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Text and Object Slide without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Sample main point</a:t>
            </a:r>
          </a:p>
          <a:p>
            <a:pPr lvl="1"/>
            <a:r>
              <a:rPr lang="en-US" dirty="0" smtClean="0"/>
              <a:t>Sample sub-bullet</a:t>
            </a:r>
          </a:p>
          <a:p>
            <a:pPr lvl="2"/>
            <a:r>
              <a:rPr lang="en-US" dirty="0" smtClean="0"/>
              <a:t>Sample sub-bullet</a:t>
            </a:r>
          </a:p>
          <a:p>
            <a:pPr lvl="3"/>
            <a:r>
              <a:rPr lang="en-US" dirty="0" smtClean="0"/>
              <a:t>Sample sub-bullet</a:t>
            </a:r>
          </a:p>
          <a:p>
            <a:pPr lvl="3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Model Dynamics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Models the deployment of distributed wind for behind-the-meter customers only</a:t>
            </a:r>
          </a:p>
          <a:p>
            <a:pPr lvl="1"/>
            <a:r>
              <a:rPr lang="en-US" dirty="0" smtClean="0"/>
              <a:t>Includes: individual households and businesses making independent investment choice for an on-site wind system</a:t>
            </a:r>
          </a:p>
          <a:p>
            <a:pPr lvl="1"/>
            <a:r>
              <a:rPr lang="en-US" dirty="0" smtClean="0"/>
              <a:t>Excludes: community wind, wind gardens, utility wind, virtual net-metering</a:t>
            </a:r>
          </a:p>
          <a:p>
            <a:endParaRPr lang="en-US" dirty="0" smtClean="0"/>
          </a:p>
          <a:p>
            <a:r>
              <a:rPr lang="en-US" dirty="0" smtClean="0"/>
              <a:t>Relationship to REEDS</a:t>
            </a:r>
            <a:r>
              <a:rPr lang="en-US" dirty="0" smtClean="0">
                <a:solidFill>
                  <a:srgbClr val="FF0000"/>
                </a:solidFill>
              </a:rPr>
              <a:t> [Ben – please revise this as necessary]</a:t>
            </a:r>
          </a:p>
          <a:p>
            <a:pPr lvl="1"/>
            <a:r>
              <a:rPr lang="en-US" dirty="0" smtClean="0"/>
              <a:t>REEDS models capacity expansion of utility (wholesale) wind generation</a:t>
            </a:r>
          </a:p>
          <a:p>
            <a:pPr lvl="1"/>
            <a:r>
              <a:rPr lang="en-US" dirty="0" err="1" smtClean="0"/>
              <a:t>dGen</a:t>
            </a:r>
            <a:r>
              <a:rPr lang="en-US" dirty="0" smtClean="0"/>
              <a:t> models market growth in single-customer distributed wind generation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overlap between the two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either accounts for community wind or wind gardens</a:t>
            </a:r>
          </a:p>
          <a:p>
            <a:endParaRPr lang="en-US" dirty="0" smtClean="0"/>
          </a:p>
          <a:p>
            <a:r>
              <a:rPr lang="en-US" dirty="0" smtClean="0"/>
              <a:t>System </a:t>
            </a:r>
            <a:r>
              <a:rPr lang="en-US" dirty="0"/>
              <a:t>sizes:</a:t>
            </a:r>
          </a:p>
          <a:p>
            <a:pPr lvl="1"/>
            <a:r>
              <a:rPr lang="en-US" dirty="0"/>
              <a:t>Turbine sizes range from 2.5 kw to 1.5 mw</a:t>
            </a:r>
          </a:p>
          <a:p>
            <a:pPr lvl="1"/>
            <a:r>
              <a:rPr lang="en-US" dirty="0"/>
              <a:t>For heavy industrial users, multiple 1.5 mw turbines may be </a:t>
            </a:r>
            <a:r>
              <a:rPr lang="en-US" dirty="0" smtClean="0"/>
              <a:t>installed</a:t>
            </a:r>
          </a:p>
          <a:p>
            <a:endParaRPr lang="en-US" dirty="0" smtClean="0"/>
          </a:p>
          <a:p>
            <a:r>
              <a:rPr lang="en-US" dirty="0" smtClean="0"/>
              <a:t>Competition between technologies:</a:t>
            </a:r>
          </a:p>
          <a:p>
            <a:pPr lvl="1"/>
            <a:r>
              <a:rPr lang="en-US" dirty="0" smtClean="0"/>
              <a:t>The solar and wind markets are generally modeled in isolation, which assumes no competition</a:t>
            </a:r>
          </a:p>
          <a:p>
            <a:pPr lvl="1"/>
            <a:r>
              <a:rPr lang="en-US" dirty="0" smtClean="0"/>
              <a:t>We recently added a feature to facilitate modeling of competition, but have not tested it thoroughly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[Ben, Ian, Eric] What other points do we need to clarify for DOE?</a:t>
            </a:r>
          </a:p>
        </p:txBody>
      </p:sp>
    </p:spTree>
    <p:extLst>
      <p:ext uri="{BB962C8B-B14F-4D97-AF65-F5344CB8AC3E}">
        <p14:creationId xmlns:p14="http://schemas.microsoft.com/office/powerpoint/2010/main" val="133184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Core Model Framework: Modeling Diffusion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[ all ] should we add a brief slide here outlining the basics of how economic attractiveness is translated to diffusion via max market share curves and the Bass diffusion process?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If so, Ben should prepare this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847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Summary of Model Assumptions (Wind-Specific)</a:t>
            </a:r>
            <a:endParaRPr lang="en-US" sz="3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848695"/>
              </p:ext>
            </p:extLst>
          </p:nvPr>
        </p:nvGraphicFramePr>
        <p:xfrm>
          <a:off x="152400" y="914400"/>
          <a:ext cx="8839200" cy="5039863"/>
        </p:xfrm>
        <a:graphic>
          <a:graphicData uri="http://schemas.openxmlformats.org/drawingml/2006/table">
            <a:tbl>
              <a:tblPr/>
              <a:tblGrid>
                <a:gridCol w="3423825"/>
                <a:gridCol w="985038"/>
                <a:gridCol w="4430337"/>
              </a:tblGrid>
              <a:tr h="47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Assumption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Level of Support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Basis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of Support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2877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Turbine Performance (Current)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Engineering Judgment + Analysis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77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Turbine Performance (Future)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Engineering Judgment?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7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Turbine Performance Improvement Schedule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Analysis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751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Installation Costs (Current)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Medium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+ Engineering Judgment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Installation Costs (Future)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Analysis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33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O&amp;M Costs (Current)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Medium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  <a:cs typeface="Calibri"/>
                        </a:rPr>
                        <a:t>Engineering Judgment?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5755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O&amp;M Costs (Future)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Engineering Judgment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16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Financing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4710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Incentives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Analysis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5943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[All] Do we want to include future projections in this presentation given the state they are currently in?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55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Summary of Model Assumptions (Tech Agnostic)</a:t>
            </a:r>
            <a:endParaRPr lang="en-US" sz="3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539112"/>
              </p:ext>
            </p:extLst>
          </p:nvPr>
        </p:nvGraphicFramePr>
        <p:xfrm>
          <a:off x="152400" y="2400032"/>
          <a:ext cx="8839200" cy="1518880"/>
        </p:xfrm>
        <a:graphic>
          <a:graphicData uri="http://schemas.openxmlformats.org/drawingml/2006/table">
            <a:tbl>
              <a:tblPr/>
              <a:tblGrid>
                <a:gridCol w="3423825"/>
                <a:gridCol w="985038"/>
                <a:gridCol w="4430337"/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Assumption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Level of Support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Basis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 of Support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Electricity Rates and Rate Escalations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 + Analysis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Net Metering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Maximum Market Share Curves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Load Growth</a:t>
                      </a: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Empirical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8870" marR="8870" marT="88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00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Detailed Model Assumptions: Wind-Specific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2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Turbine Performance (Current)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4572000" cy="5562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Overview:</a:t>
            </a:r>
          </a:p>
          <a:p>
            <a:pPr lvl="1"/>
            <a:r>
              <a:rPr lang="en-US" dirty="0" smtClean="0"/>
              <a:t>8 power curves in </a:t>
            </a:r>
            <a:r>
              <a:rPr lang="en-US" dirty="0" err="1" smtClean="0"/>
              <a:t>dGen</a:t>
            </a:r>
            <a:endParaRPr lang="en-US" dirty="0"/>
          </a:p>
          <a:p>
            <a:pPr lvl="1"/>
            <a:r>
              <a:rPr lang="en-US" dirty="0" smtClean="0"/>
              <a:t>4 representing current turbines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Basis of Support:</a:t>
            </a:r>
          </a:p>
          <a:p>
            <a:pPr lvl="1"/>
            <a:r>
              <a:rPr lang="en-US" b="1" dirty="0" smtClean="0"/>
              <a:t>Empirical: </a:t>
            </a:r>
            <a:r>
              <a:rPr lang="en-US" dirty="0" smtClean="0"/>
              <a:t>Reviewed </a:t>
            </a:r>
            <a:r>
              <a:rPr lang="en-US" dirty="0" smtClean="0">
                <a:solidFill>
                  <a:srgbClr val="FF0000"/>
                </a:solidFill>
              </a:rPr>
              <a:t>[Robert: insert  number] </a:t>
            </a:r>
            <a:r>
              <a:rPr lang="en-US" dirty="0" smtClean="0"/>
              <a:t>power curves for various size existing turbines</a:t>
            </a:r>
          </a:p>
          <a:p>
            <a:pPr lvl="1"/>
            <a:r>
              <a:rPr lang="en-US" b="1" dirty="0" smtClean="0"/>
              <a:t>Analysis: </a:t>
            </a:r>
            <a:r>
              <a:rPr lang="en-US" dirty="0" smtClean="0"/>
              <a:t>Normalized power curves by rated power, constructed generic representative power curves with equal swept area and normalized annual energy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Planned Future Work:</a:t>
            </a:r>
          </a:p>
          <a:p>
            <a:pPr lvl="1"/>
            <a:r>
              <a:rPr lang="en-US" dirty="0" smtClean="0"/>
              <a:t>Review by TRC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66907"/>
              </p:ext>
            </p:extLst>
          </p:nvPr>
        </p:nvGraphicFramePr>
        <p:xfrm>
          <a:off x="4953000" y="1654254"/>
          <a:ext cx="3962400" cy="4441746"/>
        </p:xfrm>
        <a:graphic>
          <a:graphicData uri="http://schemas.openxmlformats.org/drawingml/2006/table">
            <a:tbl>
              <a:tblPr/>
              <a:tblGrid>
                <a:gridCol w="1219200"/>
                <a:gridCol w="1066800"/>
                <a:gridCol w="914400"/>
                <a:gridCol w="762000"/>
              </a:tblGrid>
              <a:tr h="5493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Power Curve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Rotor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Efficiency</a:t>
                      </a:r>
                    </a:p>
                    <a:p>
                      <a:pPr algn="ctr" fontAlgn="ctr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(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m</a:t>
                      </a:r>
                      <a:r>
                        <a:rPr lang="en-US" sz="1600" b="1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2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/</a:t>
                      </a:r>
                      <a:r>
                        <a:rPr lang="en-US" sz="16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kWp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Capacity </a:t>
                      </a: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Factor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Power Curve ID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3923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Current Small Residential (2.5‑20 kw)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0.29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518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Current Small Commercial (50‑100  kw)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0.375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913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Current Midsize (250‑1000 kw)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0.42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0885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Current Large (1500 kw)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0.385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876800" y="990600"/>
            <a:ext cx="45720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/>
              <a:t>Default Settings:</a:t>
            </a:r>
            <a:endParaRPr lang="en-US" sz="25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0" y="61722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SzPct val="80000"/>
              <a:buFont typeface="Courier New" pitchFamily="49" charset="0"/>
              <a:buChar char="o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[Mike/Ben] Add a back up slide all 8 actual power curves on them?</a:t>
            </a:r>
            <a:endParaRPr lang="en-US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4992"/>
      </p:ext>
    </p:extLst>
  </p:cSld>
  <p:clrMapOvr>
    <a:masterClrMapping/>
  </p:clrMapOvr>
</p:sld>
</file>

<file path=ppt/theme/theme1.xml><?xml version="1.0" encoding="utf-8"?>
<a:theme xmlns:a="http://schemas.openxmlformats.org/drawingml/2006/main" name="NREL Black Template2012">
  <a:themeElements>
    <a:clrScheme name="NRELBLACK">
      <a:dk1>
        <a:srgbClr val="FFFFFF"/>
      </a:dk1>
      <a:lt1>
        <a:srgbClr val="000000"/>
      </a:lt1>
      <a:dk2>
        <a:srgbClr val="6A737B"/>
      </a:dk2>
      <a:lt2>
        <a:srgbClr val="CFD4D8"/>
      </a:lt2>
      <a:accent1>
        <a:srgbClr val="0079C1"/>
      </a:accent1>
      <a:accent2>
        <a:srgbClr val="00A4E4"/>
      </a:accent2>
      <a:accent3>
        <a:srgbClr val="F6A01A"/>
      </a:accent3>
      <a:accent4>
        <a:srgbClr val="5E9732"/>
      </a:accent4>
      <a:accent5>
        <a:srgbClr val="933C06"/>
      </a:accent5>
      <a:accent6>
        <a:srgbClr val="6A737B"/>
      </a:accent6>
      <a:hlink>
        <a:srgbClr val="0079C1"/>
      </a:hlink>
      <a:folHlink>
        <a:srgbClr val="00A4E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3205</Words>
  <Application>Microsoft Macintosh PowerPoint</Application>
  <PresentationFormat>On-screen Show (4:3)</PresentationFormat>
  <Paragraphs>889</Paragraphs>
  <Slides>37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NREL Black Template2012</vt:lpstr>
      <vt:lpstr>PowerPoint Presentation</vt:lpstr>
      <vt:lpstr>Presentation Objective</vt:lpstr>
      <vt:lpstr>Presentation Overview</vt:lpstr>
      <vt:lpstr>Key Model Dynamics</vt:lpstr>
      <vt:lpstr>Core Model Framework: Modeling Diffusion</vt:lpstr>
      <vt:lpstr>Summary of Model Assumptions (Wind-Specific)</vt:lpstr>
      <vt:lpstr>Summary of Model Assumptions (Tech Agnostic)</vt:lpstr>
      <vt:lpstr>PowerPoint Presentation</vt:lpstr>
      <vt:lpstr>Turbine Performance (Current)</vt:lpstr>
      <vt:lpstr>Turbine Performance (Future)</vt:lpstr>
      <vt:lpstr>Turbine Performance (All)</vt:lpstr>
      <vt:lpstr>Turbine Performance Improvement Schedule</vt:lpstr>
      <vt:lpstr>Installation Costs (Current)</vt:lpstr>
      <vt:lpstr>Installation Costs (Future)</vt:lpstr>
      <vt:lpstr>O&amp;M Costs (Current)</vt:lpstr>
      <vt:lpstr>O&amp;M Costs (Future)</vt:lpstr>
      <vt:lpstr>Financing (Current)</vt:lpstr>
      <vt:lpstr>Financing (Future)</vt:lpstr>
      <vt:lpstr>Incentives (Federal)</vt:lpstr>
      <vt:lpstr>Incentives (State and Local)</vt:lpstr>
      <vt:lpstr>PowerPoint Presentation</vt:lpstr>
      <vt:lpstr>Electricity Rates (Current)</vt:lpstr>
      <vt:lpstr>Electricity Rate Escalations (Future)</vt:lpstr>
      <vt:lpstr>Net Energy Metering Policies (Current and Future)</vt:lpstr>
      <vt:lpstr>Maximum Market Share Curves</vt:lpstr>
      <vt:lpstr>Load Growth Projections (Future)</vt:lpstr>
      <vt:lpstr>Summary</vt:lpstr>
      <vt:lpstr>PowerPoint Presentation</vt:lpstr>
      <vt:lpstr>Include back up slides, if needed</vt:lpstr>
      <vt:lpstr>PowerPoint Presentation</vt:lpstr>
      <vt:lpstr>Sample Text Slide with Bar</vt:lpstr>
      <vt:lpstr>Sample 2-Column Slide with Bar</vt:lpstr>
      <vt:lpstr>Sample Text and Object Slide with Bar</vt:lpstr>
      <vt:lpstr>Sample Text and Object Slide with Bar</vt:lpstr>
      <vt:lpstr>Sample Text Slide without Bar</vt:lpstr>
      <vt:lpstr>Sample 2-Column Slide without Bar</vt:lpstr>
      <vt:lpstr>Sample Text and Object Slide without Bar</vt:lpstr>
    </vt:vector>
  </TitlesOfParts>
  <Company>NREL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Carolyn Mathias</dc:creator>
  <cp:lastModifiedBy>Michael Gleason</cp:lastModifiedBy>
  <cp:revision>143</cp:revision>
  <dcterms:created xsi:type="dcterms:W3CDTF">2012-03-14T19:08:46Z</dcterms:created>
  <dcterms:modified xsi:type="dcterms:W3CDTF">2015-10-27T22:49:21Z</dcterms:modified>
</cp:coreProperties>
</file>