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61" r:id="rId2"/>
    <p:sldId id="269" r:id="rId3"/>
    <p:sldId id="274" r:id="rId4"/>
    <p:sldId id="275" r:id="rId5"/>
    <p:sldId id="301" r:id="rId6"/>
    <p:sldId id="278" r:id="rId7"/>
    <p:sldId id="281" r:id="rId8"/>
    <p:sldId id="295" r:id="rId9"/>
    <p:sldId id="282" r:id="rId10"/>
    <p:sldId id="283" r:id="rId11"/>
    <p:sldId id="276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302" r:id="rId27"/>
    <p:sldId id="285" r:id="rId28"/>
    <p:sldId id="303" r:id="rId29"/>
    <p:sldId id="306" r:id="rId30"/>
    <p:sldId id="304" r:id="rId31"/>
    <p:sldId id="305" r:id="rId32"/>
    <p:sldId id="263" r:id="rId33"/>
    <p:sldId id="270" r:id="rId34"/>
    <p:sldId id="279" r:id="rId35"/>
    <p:sldId id="271" r:id="rId36"/>
    <p:sldId id="266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32" autoAdjust="0"/>
  </p:normalViewPr>
  <p:slideViewPr>
    <p:cSldViewPr>
      <p:cViewPr>
        <p:scale>
          <a:sx n="100" d="100"/>
          <a:sy n="100" d="100"/>
        </p:scale>
        <p:origin x="-18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good point to stop and ensure that DOE has no other questions about basic model dynamics.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Empirical</a:t>
            </a:r>
            <a:r>
              <a:rPr lang="en-US" baseline="0" dirty="0" smtClean="0"/>
              <a:t>  = based on data</a:t>
            </a:r>
          </a:p>
          <a:p>
            <a:r>
              <a:rPr lang="en-US" baseline="0" dirty="0" smtClean="0"/>
              <a:t>Empirical + Analysis = based on NREL analysis of empirical data</a:t>
            </a:r>
          </a:p>
          <a:p>
            <a:r>
              <a:rPr lang="en-US" baseline="0" dirty="0" smtClean="0"/>
              <a:t>Engineering Judgment = based on logical decisions made by NREL on the basis of domain expertise and/or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Empirical</a:t>
            </a:r>
            <a:r>
              <a:rPr lang="en-US" baseline="0" dirty="0" smtClean="0"/>
              <a:t>  = based on data</a:t>
            </a:r>
          </a:p>
          <a:p>
            <a:r>
              <a:rPr lang="en-US" baseline="0" dirty="0" smtClean="0"/>
              <a:t>Empirical + Analysis = based on NREL analysis of empirical data</a:t>
            </a:r>
          </a:p>
          <a:p>
            <a:r>
              <a:rPr lang="en-US" baseline="0" dirty="0" smtClean="0"/>
              <a:t>Engineering Judgment = based on logical decisions made by NREL on the basis of domain expertise and/or research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14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066800"/>
            <a:ext cx="6019800" cy="1295400"/>
          </a:xfrm>
        </p:spPr>
        <p:txBody>
          <a:bodyPr anchor="b"/>
          <a:lstStyle/>
          <a:p>
            <a:r>
              <a:rPr lang="en-US" dirty="0" err="1" smtClean="0"/>
              <a:t>dGen</a:t>
            </a:r>
            <a:r>
              <a:rPr lang="en-US" dirty="0" smtClean="0"/>
              <a:t>: Distributed Wind Model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57600" y="3810000"/>
            <a:ext cx="46482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Presentation to DOE Wind Program</a:t>
            </a:r>
          </a:p>
          <a:p>
            <a:r>
              <a:rPr lang="en-US" dirty="0" smtClean="0"/>
              <a:t>Ian-Baring Gould, Ben </a:t>
            </a:r>
            <a:r>
              <a:rPr lang="en-US" dirty="0" err="1" smtClean="0"/>
              <a:t>Sigrin</a:t>
            </a:r>
            <a:r>
              <a:rPr lang="en-US" dirty="0" smtClean="0"/>
              <a:t>, Robert </a:t>
            </a:r>
            <a:r>
              <a:rPr lang="en-US" dirty="0" err="1" smtClean="0"/>
              <a:t>Preus</a:t>
            </a:r>
            <a:r>
              <a:rPr lang="en-US" dirty="0" smtClean="0"/>
              <a:t>, </a:t>
            </a:r>
            <a:r>
              <a:rPr lang="en-US" dirty="0" smtClean="0"/>
              <a:t>Eric Lantz, and </a:t>
            </a:r>
            <a:r>
              <a:rPr lang="en-US" smtClean="0"/>
              <a:t>Mike Gleason</a:t>
            </a:r>
            <a:endParaRPr lang="en-US" dirty="0" smtClean="0"/>
          </a:p>
          <a:p>
            <a:r>
              <a:rPr lang="en-US" dirty="0" smtClean="0"/>
              <a:t>November 15,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5720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Remaining 4 power curves represent near future and far future turbines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Engineering Judgment</a:t>
            </a:r>
            <a:r>
              <a:rPr lang="en-US" dirty="0" smtClean="0"/>
              <a:t>: Considered the </a:t>
            </a:r>
            <a:r>
              <a:rPr lang="en-US" dirty="0"/>
              <a:t>maturity of existing </a:t>
            </a:r>
            <a:r>
              <a:rPr lang="en-US" dirty="0" smtClean="0"/>
              <a:t>tech at </a:t>
            </a:r>
            <a:r>
              <a:rPr lang="en-US" dirty="0"/>
              <a:t>different </a:t>
            </a:r>
            <a:r>
              <a:rPr lang="en-US" dirty="0" smtClean="0"/>
              <a:t>size classes and the </a:t>
            </a:r>
            <a:r>
              <a:rPr lang="en-US" dirty="0"/>
              <a:t>technical factors limiting </a:t>
            </a:r>
            <a:r>
              <a:rPr lang="en-US" dirty="0" smtClean="0"/>
              <a:t>tech improvements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52158"/>
              </p:ext>
            </p:extLst>
          </p:nvPr>
        </p:nvGraphicFramePr>
        <p:xfrm>
          <a:off x="4876799" y="1465012"/>
          <a:ext cx="4038601" cy="4783388"/>
        </p:xfrm>
        <a:graphic>
          <a:graphicData uri="http://schemas.openxmlformats.org/drawingml/2006/table">
            <a:tbl>
              <a:tblPr/>
              <a:tblGrid>
                <a:gridCol w="1322990"/>
                <a:gridCol w="1115411"/>
                <a:gridCol w="823546"/>
                <a:gridCol w="776654"/>
              </a:tblGrid>
              <a:tr h="549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Rotor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Efficiency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sz="16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/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kWp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Factor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 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392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Near Future Small Residential (2.5‑20 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4.0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0.385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8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Far Future Small Residential (2.5‑20 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0.40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3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Near Future Small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Commercial to Large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(50-1500 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Large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(1500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kw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00400" y="6172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[Robert] Be prepared to succinctly explain the specific assumptions and judgments you made for these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9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[Mike/Ben] Consider adding the graphic with all power curves here. Use better color coding and line styles to thematically group by size class and type period.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Turbine Performance Improvement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657600" cy="137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Overview:</a:t>
            </a:r>
          </a:p>
          <a:p>
            <a:pPr lvl="1"/>
            <a:r>
              <a:rPr lang="en-US" dirty="0" smtClean="0"/>
              <a:t>Power curves are assigned to each turbine size for each model year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133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48960"/>
              </p:ext>
            </p:extLst>
          </p:nvPr>
        </p:nvGraphicFramePr>
        <p:xfrm>
          <a:off x="3484596" y="2667000"/>
          <a:ext cx="5638807" cy="2895602"/>
        </p:xfrm>
        <a:graphic>
          <a:graphicData uri="http://schemas.openxmlformats.org/drawingml/2006/table">
            <a:tbl>
              <a:tblPr/>
              <a:tblGrid>
                <a:gridCol w="731753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</a:tblGrid>
              <a:tr h="429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Turbine Size (kw)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12700" marR="12700" marT="12700" marB="0" vert="vert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2050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1500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26656"/>
              </p:ext>
            </p:extLst>
          </p:nvPr>
        </p:nvGraphicFramePr>
        <p:xfrm>
          <a:off x="152400" y="2667000"/>
          <a:ext cx="3124200" cy="2860845"/>
        </p:xfrm>
        <a:graphic>
          <a:graphicData uri="http://schemas.openxmlformats.org/drawingml/2006/table">
            <a:tbl>
              <a:tblPr/>
              <a:tblGrid>
                <a:gridCol w="661476"/>
                <a:gridCol w="2462724"/>
              </a:tblGrid>
              <a:tr h="279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63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Small Commercial-Scale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Mid-Size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Large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Near Future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Far Future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Small, Mid-Size, and Large Near Future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Small, Mid-Size, and Large Far Future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4724400" y="1066800"/>
            <a:ext cx="3657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/>
              <a:t>Basis of Support: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FF0000"/>
                </a:solidFill>
              </a:rPr>
              <a:t>in progress</a:t>
            </a:r>
            <a:r>
              <a:rPr lang="en-US" sz="2000" dirty="0" smtClean="0"/>
              <a:t>]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5638800"/>
            <a:ext cx="3657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/>
              <a:t>Planned Future Work:</a:t>
            </a:r>
          </a:p>
          <a:p>
            <a:pPr lvl="1"/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in progress</a:t>
            </a:r>
            <a:r>
              <a:rPr lang="en-US" sz="2000" dirty="0"/>
              <a:t>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38600" y="58674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[Ben/Mike] Update schedule with final version from Robert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[Robert] are there important transition points we want to call out here? 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Costs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Two parameters for costs:</a:t>
            </a:r>
          </a:p>
          <a:p>
            <a:pPr lvl="2"/>
            <a:r>
              <a:rPr lang="en-US" dirty="0" smtClean="0"/>
              <a:t>Baseline capital costs ($/kw) based on default tower height</a:t>
            </a:r>
          </a:p>
          <a:p>
            <a:pPr lvl="2"/>
            <a:r>
              <a:rPr lang="en-US" dirty="0" smtClean="0"/>
              <a:t>Marginal costs for taller towers above default height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Reviewed project cost information from </a:t>
            </a:r>
            <a:r>
              <a:rPr lang="en-US" dirty="0" smtClean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datasets; interviewed </a:t>
            </a:r>
            <a:r>
              <a:rPr lang="en-US" dirty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manufacturers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Determined median costs for systems at various heights and for marginal tower height costs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Sparse data available for marginal tower costs for 250-750 kw turbines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70735"/>
              </p:ext>
            </p:extLst>
          </p:nvPr>
        </p:nvGraphicFramePr>
        <p:xfrm>
          <a:off x="4572000" y="1524001"/>
          <a:ext cx="4432300" cy="3352799"/>
        </p:xfrm>
        <a:graphic>
          <a:graphicData uri="http://schemas.openxmlformats.org/drawingml/2006/table">
            <a:tbl>
              <a:tblPr/>
              <a:tblGrid>
                <a:gridCol w="886460"/>
                <a:gridCol w="886460"/>
                <a:gridCol w="1046480"/>
                <a:gridCol w="726440"/>
                <a:gridCol w="886460"/>
              </a:tblGrid>
              <a:tr h="66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Turbine Rated Power (kW)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Baseline Capital Cost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Full Cost ($)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Default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Turbine Height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(m)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Marginal Tower Cost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/kW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*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$10,045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$25,113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$211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$7,785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$38,925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$164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$6,914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$69,145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$118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$6,459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$129,186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$71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$5,858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$292,879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$15.70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$5,402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$540,238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$11.30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$3,525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$881,232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$10.80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$2,961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$1,480,283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$9.90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$2,630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$1,972,827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$9.00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$2,396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$2,396,206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$8.10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1,500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$2,185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$3,277,628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$6.40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Additional research into tower costs for 250-750 kw turbines</a:t>
            </a:r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55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Costs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Costs for each turbine size are specified for each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[in progress]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[in progress]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[Add graphic show cost trajectories, once they are determined]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</a:p>
        </p:txBody>
      </p:sp>
    </p:spTree>
    <p:extLst>
      <p:ext uri="{BB962C8B-B14F-4D97-AF65-F5344CB8AC3E}">
        <p14:creationId xmlns:p14="http://schemas.microsoft.com/office/powerpoint/2010/main" val="40555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O&amp;M Costs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O&amp;M costs account for scheduled and </a:t>
            </a:r>
            <a:r>
              <a:rPr lang="en-US" dirty="0"/>
              <a:t>u</a:t>
            </a:r>
            <a:r>
              <a:rPr lang="en-US" dirty="0" smtClean="0"/>
              <a:t>nscheduled maintenance</a:t>
            </a:r>
          </a:p>
          <a:p>
            <a:pPr lvl="1"/>
            <a:r>
              <a:rPr lang="en-US" dirty="0" smtClean="0"/>
              <a:t>Assume no variable O&amp;M</a:t>
            </a:r>
            <a:r>
              <a:rPr lang="en-US" dirty="0" smtClean="0">
                <a:solidFill>
                  <a:srgbClr val="FF0000"/>
                </a:solidFill>
              </a:rPr>
              <a:t> [be prepared to justify this]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Interviewed </a:t>
            </a:r>
            <a:r>
              <a:rPr lang="en-US" dirty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manufacturers, leasing companies, installers, and consultants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Fit linear regression to collected data to estimate O&amp;M costs at model turbine sizes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Lacking data for unscheduled maintenance at size extremes (2.5-10 kw and 750-1500 kw)</a:t>
            </a:r>
          </a:p>
          <a:p>
            <a:pPr lvl="1"/>
            <a:r>
              <a:rPr lang="en-US" dirty="0" smtClean="0"/>
              <a:t>Insufficient sample size to capture important mechanical transitions around 50-100 kw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Planned Future Work:</a:t>
            </a:r>
          </a:p>
          <a:p>
            <a:pPr lvl="1"/>
            <a:r>
              <a:rPr lang="en-US" sz="3300" dirty="0" smtClean="0"/>
              <a:t>Additional data collection/interviews focused on extreme size classes</a:t>
            </a:r>
          </a:p>
          <a:p>
            <a:pPr lvl="1"/>
            <a:r>
              <a:rPr lang="en-US" sz="3300" dirty="0" smtClean="0"/>
              <a:t>If sufficient data available, fit separate regressions for 2.5-50 kw and 50-1500 kw</a:t>
            </a:r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40056"/>
              </p:ext>
            </p:extLst>
          </p:nvPr>
        </p:nvGraphicFramePr>
        <p:xfrm>
          <a:off x="4648200" y="1219200"/>
          <a:ext cx="4432300" cy="3837940"/>
        </p:xfrm>
        <a:graphic>
          <a:graphicData uri="http://schemas.openxmlformats.org/drawingml/2006/table">
            <a:tbl>
              <a:tblPr/>
              <a:tblGrid>
                <a:gridCol w="850900"/>
                <a:gridCol w="1219200"/>
                <a:gridCol w="1219200"/>
                <a:gridCol w="1143000"/>
              </a:tblGrid>
              <a:tr h="10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Turbine Rating (kW)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Scheduled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Unscheduled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Fixed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$38.94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$38.92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$32.89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$30.86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$26.81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3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O&amp;M Costs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O&amp;M costs for each turbine size are specified for each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[in progress]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[in progress]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[Add graphic show O&amp;M cost trajectories, once they are determined]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</a:p>
        </p:txBody>
      </p:sp>
    </p:spTree>
    <p:extLst>
      <p:ext uri="{BB962C8B-B14F-4D97-AF65-F5344CB8AC3E}">
        <p14:creationId xmlns:p14="http://schemas.microsoft.com/office/powerpoint/2010/main" val="94045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Financing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Financing parameter specified separately for each business model and market sector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[Ben: add notes on data sources for various financing parameters]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Lessor hurdle rates are based on historical rates for solar leasing companies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</a:t>
            </a:r>
            <a:r>
              <a:rPr lang="en-US" sz="1800" dirty="0">
                <a:solidFill>
                  <a:srgbClr val="FF0000"/>
                </a:solidFill>
              </a:rPr>
              <a:t>: add </a:t>
            </a:r>
            <a:r>
              <a:rPr lang="en-US" sz="1800" dirty="0" smtClean="0">
                <a:solidFill>
                  <a:srgbClr val="FF0000"/>
                </a:solidFill>
              </a:rPr>
              <a:t>charts with default settings]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Planned Future Work:</a:t>
            </a:r>
          </a:p>
          <a:p>
            <a:pPr lvl="1"/>
            <a:r>
              <a:rPr lang="en-US" sz="3300" dirty="0" smtClean="0"/>
              <a:t>Contact wind leasing companies (United Wind) to request information on leasing parameters</a:t>
            </a:r>
          </a:p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23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Financing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Financial parameters can also be specified to vary by model year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[in progress]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financial modeling experts within NREL’s Strategic Energy Analysis Center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</a:t>
            </a:r>
            <a:r>
              <a:rPr lang="en-US" sz="1800" dirty="0">
                <a:solidFill>
                  <a:srgbClr val="FF0000"/>
                </a:solidFill>
              </a:rPr>
              <a:t>: add </a:t>
            </a:r>
            <a:r>
              <a:rPr lang="en-US" sz="1800" dirty="0" smtClean="0">
                <a:solidFill>
                  <a:srgbClr val="FF0000"/>
                </a:solidFill>
              </a:rPr>
              <a:t>charts with default settings]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12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Incentives (Federal)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Federal ITC level can be specified by market sector and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</a:t>
            </a:r>
            <a:r>
              <a:rPr lang="en-US" b="1" dirty="0" err="1" smtClean="0">
                <a:solidFill>
                  <a:srgbClr val="000000"/>
                </a:solidFill>
              </a:rPr>
              <a:t>Judgement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Assume continuation of existing ITC policy under business-as-usual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20482"/>
              </p:ext>
            </p:extLst>
          </p:nvPr>
        </p:nvGraphicFramePr>
        <p:xfrm>
          <a:off x="5181600" y="1295400"/>
          <a:ext cx="3386561" cy="4809660"/>
        </p:xfrm>
        <a:graphic>
          <a:graphicData uri="http://schemas.openxmlformats.org/drawingml/2006/table">
            <a:tbl>
              <a:tblPr/>
              <a:tblGrid>
                <a:gridCol w="534720"/>
                <a:gridCol w="962496"/>
                <a:gridCol w="1045675"/>
                <a:gridCol w="843670"/>
              </a:tblGrid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Residential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Commercial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9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proposed default settings for major </a:t>
            </a:r>
            <a:r>
              <a:rPr lang="en-US" dirty="0" err="1" smtClean="0"/>
              <a:t>dGen</a:t>
            </a:r>
            <a:r>
              <a:rPr lang="en-US" dirty="0" smtClean="0"/>
              <a:t> model assumptions</a:t>
            </a:r>
          </a:p>
          <a:p>
            <a:endParaRPr lang="en-US" dirty="0" smtClean="0"/>
          </a:p>
          <a:p>
            <a:r>
              <a:rPr lang="en-US" dirty="0" smtClean="0"/>
              <a:t>Identify and discuss areas for improvement and gain DOE guidance on plans for resolution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Incentives (State and 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State and local incentives can either be sourced from DSIRE database or user-defined inputs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DSIRE database is used as the default source for state and local incentives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of Improvement:</a:t>
            </a:r>
          </a:p>
          <a:p>
            <a:pPr lvl="1"/>
            <a:r>
              <a:rPr lang="en-US" dirty="0" smtClean="0"/>
              <a:t>DSIRE data has not been updated since 2013 and is missing key information (e.g., expiration dates)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Replace/update DSIRE data with policy data from PNNL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25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Detailed Model Assumptions: Technology-Agnostic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5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Rates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Three options for rates:</a:t>
            </a:r>
          </a:p>
          <a:p>
            <a:pPr lvl="2"/>
            <a:r>
              <a:rPr lang="en-US" dirty="0" smtClean="0"/>
              <a:t>Real-world tariffs based on the Utility Rate Database (URDB)</a:t>
            </a:r>
          </a:p>
          <a:p>
            <a:pPr lvl="2"/>
            <a:r>
              <a:rPr lang="en-US" dirty="0" smtClean="0"/>
              <a:t>Annual average flat rates by county (EIA 861)</a:t>
            </a:r>
          </a:p>
          <a:p>
            <a:pPr lvl="2"/>
            <a:r>
              <a:rPr lang="en-US" dirty="0" smtClean="0"/>
              <a:t>User-defined flat rates by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Real-world tariffs from the URDB are the default setting. These most closely resemble the current electricity costs incurred by electricity consumers in the US.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76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Rate Escalations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Options include four rate escalation scenarios based on AEO, or no change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AEO 2014 &amp; 2015 Reference Case projections provide rate escalations through 2040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Analysis: </a:t>
            </a:r>
            <a:r>
              <a:rPr lang="en-US" dirty="0" smtClean="0">
                <a:solidFill>
                  <a:srgbClr val="000000"/>
                </a:solidFill>
              </a:rPr>
              <a:t>We extended these scenarios through 2075 using two methods – Constant rate of growth from 2040-2075, and time-series projection from 2040-2075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Judgment: </a:t>
            </a:r>
            <a:r>
              <a:rPr lang="en-US" dirty="0" smtClean="0">
                <a:solidFill>
                  <a:srgbClr val="000000"/>
                </a:solidFill>
              </a:rPr>
              <a:t>We use AEO 2015 (Constant after 2040) as the default because it is the most recent and conservative option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AEO 2015 (Constant after 2040)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five rate escalation options (nationally) with AEO 205 constant highlighted]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2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Net Energy Metering Policies (Current and Future)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Net Energy Metering (NEM) outflow credit valuation and maximum system size can be set by state and sector</a:t>
            </a:r>
          </a:p>
          <a:p>
            <a:pPr lvl="1"/>
            <a:r>
              <a:rPr lang="en-US" dirty="0" smtClean="0"/>
              <a:t>NEM expiration years can also be set by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Default NEM maximum system sizes by state and sector are derived from Barnes et al. (2013).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 </a:t>
            </a:r>
            <a:r>
              <a:rPr lang="en-US" dirty="0" smtClean="0">
                <a:solidFill>
                  <a:srgbClr val="000000"/>
                </a:solidFill>
              </a:rPr>
              <a:t>Non-NEM outflow credit valuation is based on projected wholesale electricity rates by state and model year from [</a:t>
            </a:r>
            <a:r>
              <a:rPr lang="en-US" dirty="0" smtClean="0">
                <a:solidFill>
                  <a:srgbClr val="FF0000"/>
                </a:solidFill>
              </a:rPr>
              <a:t>ben: add ref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Analysis: </a:t>
            </a:r>
            <a:r>
              <a:rPr lang="en-US" dirty="0" smtClean="0">
                <a:solidFill>
                  <a:srgbClr val="000000"/>
                </a:solidFill>
              </a:rPr>
              <a:t>Default NEM expiration years by state are based comparison of a recent </a:t>
            </a:r>
            <a:r>
              <a:rPr lang="en-US" dirty="0" err="1" smtClean="0">
                <a:solidFill>
                  <a:srgbClr val="000000"/>
                </a:solidFill>
              </a:rPr>
              <a:t>dGen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BAU run for the solar market against cumulative state NEM limits from Barnes et al. (2013).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If necessary and feasible, default NEM expiration years will be updated to account for both the solar and wind markets, using the most recent BAU model assumptions for both technologies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3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Market Share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876800" cy="6019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Maximum market share (MMS) curves relate economic attractiveness to long-term market potential</a:t>
            </a:r>
          </a:p>
          <a:p>
            <a:pPr lvl="1"/>
            <a:r>
              <a:rPr lang="en-US" dirty="0" smtClean="0"/>
              <a:t>The model includes several sources for MMS curves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The model includes several published MMS curves for host-owned systems, and one curve for leased systems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We use curves from </a:t>
            </a:r>
            <a:r>
              <a:rPr lang="en-US" dirty="0" err="1"/>
              <a:t>Paidipati</a:t>
            </a:r>
            <a:r>
              <a:rPr lang="en-US" dirty="0"/>
              <a:t> et al. (2008) </a:t>
            </a:r>
            <a:r>
              <a:rPr lang="en-US" dirty="0" smtClean="0"/>
              <a:t>for host-owned systems for consistency with previous research (</a:t>
            </a:r>
            <a:r>
              <a:rPr lang="en-US" dirty="0" err="1" smtClean="0"/>
              <a:t>SunShot</a:t>
            </a:r>
            <a:r>
              <a:rPr lang="en-US" dirty="0" smtClean="0"/>
              <a:t> Vision Study) and because it is less extreme than other options. We use the only available curve for leased systems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  <a:endParaRPr lang="en-US" dirty="0"/>
          </a:p>
          <a:p>
            <a:pPr lvl="1"/>
            <a:r>
              <a:rPr lang="en-US" dirty="0" smtClean="0"/>
              <a:t>The default MMS curves are all based on the solar market </a:t>
            </a:r>
            <a:r>
              <a:rPr lang="en-US" dirty="0" smtClean="0">
                <a:solidFill>
                  <a:srgbClr val="FF0000"/>
                </a:solidFill>
              </a:rPr>
              <a:t>[do we need to add some text here for further justification?]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762000"/>
            <a:ext cx="3924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Host-Owned MMS: </a:t>
            </a:r>
            <a:r>
              <a:rPr lang="en-US" sz="1800" dirty="0" err="1"/>
              <a:t>Paidipati</a:t>
            </a:r>
            <a:r>
              <a:rPr lang="en-US" sz="1800" dirty="0"/>
              <a:t> et al. </a:t>
            </a:r>
            <a:r>
              <a:rPr lang="en-US" sz="1800" dirty="0" smtClean="0"/>
              <a:t>(2008)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MMS curve from </a:t>
            </a:r>
            <a:r>
              <a:rPr lang="en-US" sz="1800" dirty="0" err="1" smtClean="0">
                <a:solidFill>
                  <a:srgbClr val="FF0000"/>
                </a:solidFill>
              </a:rPr>
              <a:t>navigant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800" dirty="0" smtClean="0"/>
              <a:t>Leased MMS: </a:t>
            </a:r>
            <a:r>
              <a:rPr lang="en-US" sz="1800" dirty="0" err="1" smtClean="0"/>
              <a:t>Sigrin</a:t>
            </a:r>
            <a:r>
              <a:rPr lang="en-US" sz="1800" dirty="0" smtClean="0"/>
              <a:t> and Drury (2013)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[Ben or Mike: add graphic showing MMS curve </a:t>
            </a:r>
            <a:r>
              <a:rPr lang="en-US" sz="1800" dirty="0" smtClean="0">
                <a:solidFill>
                  <a:srgbClr val="FF0000"/>
                </a:solidFill>
              </a:rPr>
              <a:t>from willingness to pay research]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9200" y="3886200"/>
            <a:ext cx="279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[all] could trim this down if we decide include slide at the beginning outlining how diffusion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53000" y="5486400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May update leasing MMS curve using more recent solar data</a:t>
            </a:r>
          </a:p>
          <a:p>
            <a:pPr lvl="1"/>
            <a:r>
              <a:rPr lang="en-US" dirty="0" smtClean="0"/>
              <a:t>Review by TRC</a:t>
            </a:r>
          </a:p>
          <a:p>
            <a:pPr lvl="1"/>
            <a:endParaRPr lang="en-US" sz="3300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Growth Projections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Load growth is implemented in the model as population growth in each sector</a:t>
            </a:r>
          </a:p>
          <a:p>
            <a:pPr lvl="1"/>
            <a:r>
              <a:rPr lang="en-US" dirty="0" smtClean="0"/>
              <a:t>10 load growth scenarios are available, all from AEO 2014 and 2015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AEO 2014 &amp; 2015 Reference Case projections provide 5 different scenarios each.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Judgment: </a:t>
            </a:r>
            <a:r>
              <a:rPr lang="en-US" dirty="0" smtClean="0">
                <a:solidFill>
                  <a:srgbClr val="000000"/>
                </a:solidFill>
              </a:rPr>
              <a:t>We use AEO 2015 (Reference Case) as the default because it is the most up-to-date, business-as-usual case available from AEO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AEO 2015 (Reference Case)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different load growth scenarios?]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66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 all ] should we bother </a:t>
            </a:r>
            <a:r>
              <a:rPr lang="en-US" dirty="0" smtClean="0">
                <a:solidFill>
                  <a:srgbClr val="FF0000"/>
                </a:solidFill>
              </a:rPr>
              <a:t>including </a:t>
            </a:r>
            <a:r>
              <a:rPr lang="en-US" dirty="0">
                <a:solidFill>
                  <a:srgbClr val="FF0000"/>
                </a:solidFill>
              </a:rPr>
              <a:t>a conclusions/summary slide?</a:t>
            </a:r>
          </a:p>
        </p:txBody>
      </p:sp>
    </p:spTree>
    <p:extLst>
      <p:ext uri="{BB962C8B-B14F-4D97-AF65-F5344CB8AC3E}">
        <p14:creationId xmlns:p14="http://schemas.microsoft.com/office/powerpoint/2010/main" val="418351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 back up slides, if needed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key model dynamics </a:t>
            </a:r>
          </a:p>
          <a:p>
            <a:r>
              <a:rPr lang="en-US" dirty="0" smtClean="0"/>
              <a:t>Review core framework for modeling diffusion of technology</a:t>
            </a:r>
          </a:p>
          <a:p>
            <a:r>
              <a:rPr lang="en-US" dirty="0" smtClean="0"/>
              <a:t>Summary of major assumptions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ind-specific and tech agnostic</a:t>
            </a:r>
          </a:p>
          <a:p>
            <a:r>
              <a:rPr lang="en-US" dirty="0" smtClean="0"/>
              <a:t>Detailed review of each major assumption</a:t>
            </a:r>
          </a:p>
          <a:p>
            <a:pPr lvl="1"/>
            <a:r>
              <a:rPr lang="en-US" dirty="0" smtClean="0"/>
              <a:t>Default settings</a:t>
            </a:r>
          </a:p>
          <a:p>
            <a:pPr lvl="1"/>
            <a:r>
              <a:rPr lang="en-US" dirty="0" smtClean="0"/>
              <a:t>Basis for settings</a:t>
            </a:r>
          </a:p>
          <a:p>
            <a:pPr lvl="1"/>
            <a:r>
              <a:rPr lang="en-US" dirty="0" smtClean="0"/>
              <a:t>Known areas for improvement</a:t>
            </a:r>
          </a:p>
          <a:p>
            <a:pPr lvl="1"/>
            <a:r>
              <a:rPr lang="en-US" dirty="0" smtClean="0"/>
              <a:t>Planned future work (Q1-Q2)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68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Sample Section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0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2-Column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Column 1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Column 2 Title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marL="1198563" lvl="2" indent="-284163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marL="1198563" lvl="2" indent="-284163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2-Column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Column 1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Column 2 Title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Model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Models the deployment of distributed wind for behind-the-meter customers only</a:t>
            </a:r>
          </a:p>
          <a:p>
            <a:pPr lvl="1"/>
            <a:r>
              <a:rPr lang="en-US" dirty="0" smtClean="0"/>
              <a:t>Includes: individual households and businesses making independent investment choice for an on-site wind system</a:t>
            </a:r>
          </a:p>
          <a:p>
            <a:pPr lvl="1"/>
            <a:r>
              <a:rPr lang="en-US" dirty="0" smtClean="0"/>
              <a:t>Excludes: community wind, wind gardens, utility wind, virtual net-metering</a:t>
            </a:r>
          </a:p>
          <a:p>
            <a:endParaRPr lang="en-US" dirty="0" smtClean="0"/>
          </a:p>
          <a:p>
            <a:r>
              <a:rPr lang="en-US" dirty="0" smtClean="0"/>
              <a:t>Relationship to REEDS</a:t>
            </a:r>
            <a:r>
              <a:rPr lang="en-US" dirty="0" smtClean="0">
                <a:solidFill>
                  <a:srgbClr val="FF0000"/>
                </a:solidFill>
              </a:rPr>
              <a:t> [Ben – please revise this as necessary]</a:t>
            </a:r>
          </a:p>
          <a:p>
            <a:pPr lvl="1"/>
            <a:r>
              <a:rPr lang="en-US" dirty="0" smtClean="0"/>
              <a:t>REEDS models capacity expansion of utility (wholesale) wind generation</a:t>
            </a:r>
          </a:p>
          <a:p>
            <a:pPr lvl="1"/>
            <a:r>
              <a:rPr lang="en-US" dirty="0" err="1" smtClean="0"/>
              <a:t>dGen</a:t>
            </a:r>
            <a:r>
              <a:rPr lang="en-US" dirty="0" smtClean="0"/>
              <a:t> models market growth in single-customer distributed wind generation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overlap between the two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either accounts for community wind or wind gardens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sizes:</a:t>
            </a:r>
          </a:p>
          <a:p>
            <a:pPr lvl="1"/>
            <a:r>
              <a:rPr lang="en-US" dirty="0"/>
              <a:t>Turbine sizes range from 2.5 kw to 1.5 mw</a:t>
            </a:r>
          </a:p>
          <a:p>
            <a:pPr lvl="1"/>
            <a:r>
              <a:rPr lang="en-US" dirty="0"/>
              <a:t>For heavy industrial users, multiple 1.5 mw turbines may be </a:t>
            </a:r>
            <a:r>
              <a:rPr lang="en-US" dirty="0" smtClean="0"/>
              <a:t>installed</a:t>
            </a:r>
          </a:p>
          <a:p>
            <a:endParaRPr lang="en-US" dirty="0" smtClean="0"/>
          </a:p>
          <a:p>
            <a:r>
              <a:rPr lang="en-US" dirty="0" smtClean="0"/>
              <a:t>Competition between technologies:</a:t>
            </a:r>
          </a:p>
          <a:p>
            <a:pPr lvl="1"/>
            <a:r>
              <a:rPr lang="en-US" dirty="0" smtClean="0"/>
              <a:t>The solar and wind markets are generally modeled in isolation, which assumes no competition</a:t>
            </a:r>
          </a:p>
          <a:p>
            <a:pPr lvl="1"/>
            <a:r>
              <a:rPr lang="en-US" dirty="0" smtClean="0"/>
              <a:t>We recently added a feature to facilitate modeling of competition, but have not tested it thoroughly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[Ben, Ian, Eric] What other points do we need to clarify for DOE?</a:t>
            </a:r>
          </a:p>
        </p:txBody>
      </p:sp>
    </p:spTree>
    <p:extLst>
      <p:ext uri="{BB962C8B-B14F-4D97-AF65-F5344CB8AC3E}">
        <p14:creationId xmlns:p14="http://schemas.microsoft.com/office/powerpoint/2010/main" val="133184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Core Model Framework: Modeling Diffusion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 all ] should we add a brief slide here outlining the basics of how economic attractiveness is translated to diffusion via max market share curves and the Bass diffusion process?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so, Ben should prepare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Summary of Model Assumptions (Wind-Specific)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48695"/>
              </p:ext>
            </p:extLst>
          </p:nvPr>
        </p:nvGraphicFramePr>
        <p:xfrm>
          <a:off x="152400" y="914400"/>
          <a:ext cx="8839200" cy="5039863"/>
        </p:xfrm>
        <a:graphic>
          <a:graphicData uri="http://schemas.openxmlformats.org/drawingml/2006/table">
            <a:tbl>
              <a:tblPr/>
              <a:tblGrid>
                <a:gridCol w="3423825"/>
                <a:gridCol w="985038"/>
                <a:gridCol w="4430337"/>
              </a:tblGrid>
              <a:tr h="4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Assumption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Level of Support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Basis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of 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Engineering Judgment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Engineering Judgment?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Improvement Schedule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Installation Costs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+ Engineering Judgment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Installation Costs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O&amp;M Costs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Engineering Judgment?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O&amp;M Costs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Engineering Judgment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Financing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Incentives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43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[All] Do we want to include future projections in this presentation given the state they are currently in?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Summary of Model Assumptions (Tech Agnostic)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39112"/>
              </p:ext>
            </p:extLst>
          </p:nvPr>
        </p:nvGraphicFramePr>
        <p:xfrm>
          <a:off x="152400" y="2400032"/>
          <a:ext cx="8839200" cy="1518880"/>
        </p:xfrm>
        <a:graphic>
          <a:graphicData uri="http://schemas.openxmlformats.org/drawingml/2006/table">
            <a:tbl>
              <a:tblPr/>
              <a:tblGrid>
                <a:gridCol w="3423825"/>
                <a:gridCol w="985038"/>
                <a:gridCol w="4430337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Assumption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Level of Support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Basis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of 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Electricity Rates and Rate Escalations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Net Metering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Maximum Market Share Curves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Load Growth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Detailed Model Assumptions: Wind-Specific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2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5720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8 power curves in </a:t>
            </a:r>
            <a:r>
              <a:rPr lang="en-US" dirty="0" err="1" smtClean="0"/>
              <a:t>dGen</a:t>
            </a:r>
            <a:endParaRPr lang="en-US" dirty="0"/>
          </a:p>
          <a:p>
            <a:pPr lvl="1"/>
            <a:r>
              <a:rPr lang="en-US" dirty="0" smtClean="0"/>
              <a:t>4 representing current turbines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Empirical: </a:t>
            </a:r>
            <a:r>
              <a:rPr lang="en-US" dirty="0" smtClean="0"/>
              <a:t>Reviewed </a:t>
            </a:r>
            <a:r>
              <a:rPr lang="en-US" dirty="0" smtClean="0">
                <a:solidFill>
                  <a:srgbClr val="FF0000"/>
                </a:solidFill>
              </a:rPr>
              <a:t>[Robert: insert  number] </a:t>
            </a:r>
            <a:r>
              <a:rPr lang="en-US" dirty="0" smtClean="0"/>
              <a:t>power curves for various size existing turbines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Normalized power curves by rated power, constructed generic representative power curves with equal swept area and normalized annual energy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66907"/>
              </p:ext>
            </p:extLst>
          </p:nvPr>
        </p:nvGraphicFramePr>
        <p:xfrm>
          <a:off x="4953000" y="1654254"/>
          <a:ext cx="3962400" cy="4441746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914400"/>
                <a:gridCol w="762000"/>
              </a:tblGrid>
              <a:tr h="549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Rotor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Efficiency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sz="16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/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kWp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Factor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 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39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Small Residential (2.5‑20 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Small Commercial (50‑100  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Midsize (250‑1000 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Large (1500 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0.385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6172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[Mike/Ben] Add a back up slide all 8 actual power curves on them?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4992"/>
      </p:ext>
    </p:extLst>
  </p:cSld>
  <p:clrMapOvr>
    <a:masterClrMapping/>
  </p:clrMapOvr>
</p:sld>
</file>

<file path=ppt/theme/theme1.xml><?xml version="1.0" encoding="utf-8"?>
<a:theme xmlns:a="http://schemas.openxmlformats.org/drawingml/2006/main" name="NREL Black Template2012">
  <a:themeElements>
    <a:clrScheme name="NRELBLACK">
      <a:dk1>
        <a:srgbClr val="FFFFFF"/>
      </a:dk1>
      <a:lt1>
        <a:srgbClr val="000000"/>
      </a:lt1>
      <a:dk2>
        <a:srgbClr val="6A737B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3208</Words>
  <Application>Microsoft Macintosh PowerPoint</Application>
  <PresentationFormat>On-screen Show (4:3)</PresentationFormat>
  <Paragraphs>889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NREL Black Template2012</vt:lpstr>
      <vt:lpstr>PowerPoint Presentation</vt:lpstr>
      <vt:lpstr>Presentation Objective</vt:lpstr>
      <vt:lpstr>Presentation Overview</vt:lpstr>
      <vt:lpstr>Key Model Dynamics</vt:lpstr>
      <vt:lpstr>Core Model Framework: Modeling Diffusion</vt:lpstr>
      <vt:lpstr>Summary of Model Assumptions (Wind-Specific)</vt:lpstr>
      <vt:lpstr>Summary of Model Assumptions (Tech Agnostic)</vt:lpstr>
      <vt:lpstr>PowerPoint Presentation</vt:lpstr>
      <vt:lpstr>Turbine Performance (Current)</vt:lpstr>
      <vt:lpstr>Turbine Performance (Future)</vt:lpstr>
      <vt:lpstr>Turbine Performance (All)</vt:lpstr>
      <vt:lpstr>Turbine Performance Improvement Schedule</vt:lpstr>
      <vt:lpstr>Installation Costs (Current)</vt:lpstr>
      <vt:lpstr>Installation Costs (Future)</vt:lpstr>
      <vt:lpstr>O&amp;M Costs (Current)</vt:lpstr>
      <vt:lpstr>O&amp;M Costs (Future)</vt:lpstr>
      <vt:lpstr>Financing (Current)</vt:lpstr>
      <vt:lpstr>Financing (Future)</vt:lpstr>
      <vt:lpstr>Incentives (Federal)</vt:lpstr>
      <vt:lpstr>Incentives (State and Local)</vt:lpstr>
      <vt:lpstr>PowerPoint Presentation</vt:lpstr>
      <vt:lpstr>Electricity Rates (Current)</vt:lpstr>
      <vt:lpstr>Electricity Rate Escalations (Future)</vt:lpstr>
      <vt:lpstr>Net Energy Metering Policies (Current and Future)</vt:lpstr>
      <vt:lpstr>Maximum Market Share Curves</vt:lpstr>
      <vt:lpstr>Load Growth Projections (Future)</vt:lpstr>
      <vt:lpstr>Summary</vt:lpstr>
      <vt:lpstr>PowerPoint Presentation</vt:lpstr>
      <vt:lpstr>Include back up slides, if needed</vt:lpstr>
      <vt:lpstr>PowerPoint Presentation</vt:lpstr>
      <vt:lpstr>Sample Text Slide with Bar</vt:lpstr>
      <vt:lpstr>Sample 2-Column Slide with Bar</vt:lpstr>
      <vt:lpstr>Sample Text and Object Slide with Bar</vt:lpstr>
      <vt:lpstr>Sample Text and Object Slide with Bar</vt:lpstr>
      <vt:lpstr>Sample Text Slide without Bar</vt:lpstr>
      <vt:lpstr>Sample 2-Column Slide without Bar</vt:lpstr>
      <vt:lpstr>Sample Text and Object Slide without Bar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Michael Gleason</cp:lastModifiedBy>
  <cp:revision>146</cp:revision>
  <dcterms:created xsi:type="dcterms:W3CDTF">2012-03-14T19:08:46Z</dcterms:created>
  <dcterms:modified xsi:type="dcterms:W3CDTF">2015-10-27T23:03:34Z</dcterms:modified>
</cp:coreProperties>
</file>