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wdp" ContentType="image/vnd.ms-photo"/>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361" r:id="rId2"/>
    <p:sldId id="363" r:id="rId3"/>
    <p:sldId id="366" r:id="rId4"/>
    <p:sldId id="365" r:id="rId5"/>
    <p:sldId id="370" r:id="rId6"/>
    <p:sldId id="374" r:id="rId7"/>
    <p:sldId id="371" r:id="rId8"/>
    <p:sldId id="372" r:id="rId9"/>
    <p:sldId id="373" r:id="rId10"/>
    <p:sldId id="376" r:id="rId11"/>
    <p:sldId id="369" r:id="rId12"/>
    <p:sldId id="367" r:id="rId13"/>
    <p:sldId id="375" r:id="rId14"/>
    <p:sldId id="377" r:id="rId15"/>
    <p:sldId id="378" r:id="rId16"/>
    <p:sldId id="379" r:id="rId17"/>
    <p:sldId id="380" r:id="rId18"/>
    <p:sldId id="362"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C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6" autoAdjust="0"/>
    <p:restoredTop sz="98506" autoAdjust="0"/>
  </p:normalViewPr>
  <p:slideViewPr>
    <p:cSldViewPr snapToGrid="0" snapToObjects="1">
      <p:cViewPr>
        <p:scale>
          <a:sx n="147" d="100"/>
          <a:sy n="147" d="100"/>
        </p:scale>
        <p:origin x="-2064" y="-200"/>
      </p:cViewPr>
      <p:guideLst>
        <p:guide orient="horz" pos="2051"/>
        <p:guide pos="255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66" d="100"/>
          <a:sy n="66" d="100"/>
        </p:scale>
        <p:origin x="-3091"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atin typeface="Arial"/>
              </a:defRPr>
            </a:lvl1pPr>
          </a:lstStyle>
          <a:p>
            <a:fld id="{B376CFEB-F550-4D62-BF2B-5D5CD8BA2F55}" type="datetimeFigureOut">
              <a:rPr lang="en-US" smtClean="0"/>
              <a:pPr/>
              <a:t>5/9/16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atin typeface="Arial"/>
              </a:defRPr>
            </a:lvl1pPr>
          </a:lstStyle>
          <a:p>
            <a:fld id="{741BEC74-3D1D-45FD-80C7-5381F9E2D383}" type="slidenum">
              <a:rPr lang="en-US" smtClean="0"/>
              <a:pPr/>
              <a:t>‹#›</a:t>
            </a:fld>
            <a:endParaRPr lang="en-US" dirty="0"/>
          </a:p>
        </p:txBody>
      </p:sp>
    </p:spTree>
    <p:extLst>
      <p:ext uri="{BB962C8B-B14F-4D97-AF65-F5344CB8AC3E}">
        <p14:creationId xmlns:p14="http://schemas.microsoft.com/office/powerpoint/2010/main" val="973688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a:ea typeface="+mn-ea"/>
        <a:cs typeface="+mn-cs"/>
      </a:defRPr>
    </a:lvl1pPr>
    <a:lvl2pPr marL="457200" algn="l" defTabSz="914400" rtl="0" eaLnBrk="1" latinLnBrk="0" hangingPunct="1">
      <a:defRPr sz="1200" kern="1200">
        <a:solidFill>
          <a:schemeClr val="tx1"/>
        </a:solidFill>
        <a:latin typeface="Arial"/>
        <a:ea typeface="+mn-ea"/>
        <a:cs typeface="+mn-cs"/>
      </a:defRPr>
    </a:lvl2pPr>
    <a:lvl3pPr marL="914400" algn="l" defTabSz="914400" rtl="0" eaLnBrk="1" latinLnBrk="0" hangingPunct="1">
      <a:defRPr sz="1200" kern="1200">
        <a:solidFill>
          <a:schemeClr val="tx1"/>
        </a:solidFill>
        <a:latin typeface="Arial"/>
        <a:ea typeface="+mn-ea"/>
        <a:cs typeface="+mn-cs"/>
      </a:defRPr>
    </a:lvl3pPr>
    <a:lvl4pPr marL="1371600" algn="l" defTabSz="914400" rtl="0" eaLnBrk="1" latinLnBrk="0" hangingPunct="1">
      <a:defRPr sz="1200" kern="1200">
        <a:solidFill>
          <a:schemeClr val="tx1"/>
        </a:solidFill>
        <a:latin typeface="Arial"/>
        <a:ea typeface="+mn-ea"/>
        <a:cs typeface="+mn-cs"/>
      </a:defRPr>
    </a:lvl4pPr>
    <a:lvl5pPr marL="1828800" algn="l" defTabSz="914400" rtl="0" eaLnBrk="1" latinLnBrk="0" hangingPunct="1">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1BEC74-3D1D-45FD-80C7-5381F9E2D383}" type="slidenum">
              <a:rPr lang="en-US" smtClean="0"/>
              <a:pPr/>
              <a:t>1</a:t>
            </a:fld>
            <a:endParaRPr lang="en-US" dirty="0"/>
          </a:p>
        </p:txBody>
      </p:sp>
    </p:spTree>
    <p:extLst>
      <p:ext uri="{BB962C8B-B14F-4D97-AF65-F5344CB8AC3E}">
        <p14:creationId xmlns:p14="http://schemas.microsoft.com/office/powerpoint/2010/main" val="108136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Title &amp; Content - Bar Layout">
    <p:spTree>
      <p:nvGrpSpPr>
        <p:cNvPr id="1" name=""/>
        <p:cNvGrpSpPr/>
        <p:nvPr/>
      </p:nvGrpSpPr>
      <p:grpSpPr>
        <a:xfrm>
          <a:off x="0" y="0"/>
          <a:ext cx="0" cy="0"/>
          <a:chOff x="0" y="0"/>
          <a:chExt cx="0" cy="0"/>
        </a:xfrm>
      </p:grpSpPr>
      <p:pic>
        <p:nvPicPr>
          <p:cNvPr id="4" name="Picture 3" descr="cover-13.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Placeholder 1"/>
          <p:cNvSpPr>
            <a:spLocks noGrp="1"/>
          </p:cNvSpPr>
          <p:nvPr>
            <p:ph type="title" hasCustomPrompt="1"/>
          </p:nvPr>
        </p:nvSpPr>
        <p:spPr>
          <a:xfrm>
            <a:off x="2761708" y="3564061"/>
            <a:ext cx="5139372" cy="880866"/>
          </a:xfrm>
          <a:prstGeom prst="rect">
            <a:avLst/>
          </a:prstGeom>
        </p:spPr>
        <p:txBody>
          <a:bodyPr vert="horz" lIns="91440" tIns="45720" rIns="91440" bIns="45720" rtlCol="0" anchor="t">
            <a:normAutofit/>
          </a:bodyPr>
          <a:lstStyle>
            <a:lvl1pPr>
              <a:lnSpc>
                <a:spcPct val="90000"/>
              </a:lnSpc>
              <a:defRPr sz="3200" b="1">
                <a:latin typeface="+mj-lt"/>
                <a:cs typeface="Calibri"/>
              </a:defRPr>
            </a:lvl1pPr>
          </a:lstStyle>
          <a:p>
            <a:r>
              <a:rPr lang="en-US" dirty="0" smtClean="0"/>
              <a:t>Title</a:t>
            </a:r>
            <a:br>
              <a:rPr lang="en-US" dirty="0" smtClean="0"/>
            </a:br>
            <a:endParaRPr lang="en-US" dirty="0"/>
          </a:p>
        </p:txBody>
      </p:sp>
      <p:sp>
        <p:nvSpPr>
          <p:cNvPr id="7" name="Text Placeholder 8"/>
          <p:cNvSpPr>
            <a:spLocks noGrp="1"/>
          </p:cNvSpPr>
          <p:nvPr>
            <p:ph type="body" sz="quarter" idx="10" hasCustomPrompt="1"/>
          </p:nvPr>
        </p:nvSpPr>
        <p:spPr>
          <a:xfrm>
            <a:off x="2761708" y="4522268"/>
            <a:ext cx="5139372" cy="682929"/>
          </a:xfrm>
        </p:spPr>
        <p:txBody>
          <a:bodyPr>
            <a:noAutofit/>
          </a:bodyPr>
          <a:lstStyle>
            <a:lvl1pPr>
              <a:buNone/>
              <a:defRPr sz="2000" b="0">
                <a:latin typeface="Calibri"/>
                <a:cs typeface="Calibri"/>
              </a:defRPr>
            </a:lvl1pPr>
          </a:lstStyle>
          <a:p>
            <a:pPr lvl="0"/>
            <a:r>
              <a:rPr lang="en-US" dirty="0" smtClean="0"/>
              <a:t>Presenter</a:t>
            </a:r>
          </a:p>
        </p:txBody>
      </p:sp>
      <p:sp>
        <p:nvSpPr>
          <p:cNvPr id="8" name="Text Placeholder 8"/>
          <p:cNvSpPr>
            <a:spLocks noGrp="1"/>
          </p:cNvSpPr>
          <p:nvPr>
            <p:ph type="body" sz="quarter" idx="11" hasCustomPrompt="1"/>
          </p:nvPr>
        </p:nvSpPr>
        <p:spPr>
          <a:xfrm>
            <a:off x="2768155" y="6097518"/>
            <a:ext cx="5144986" cy="243016"/>
          </a:xfrm>
        </p:spPr>
        <p:txBody>
          <a:bodyPr>
            <a:noAutofit/>
          </a:bodyPr>
          <a:lstStyle>
            <a:lvl1pPr>
              <a:buNone/>
              <a:defRPr sz="1100" b="0">
                <a:latin typeface="Calibri"/>
                <a:cs typeface="Calibri"/>
              </a:defRPr>
            </a:lvl1pPr>
          </a:lstStyle>
          <a:p>
            <a:pPr lvl="0"/>
            <a:r>
              <a:rPr lang="en-US" dirty="0" smtClean="0"/>
              <a:t>Publication No. </a:t>
            </a:r>
          </a:p>
        </p:txBody>
      </p:sp>
      <p:sp>
        <p:nvSpPr>
          <p:cNvPr id="9" name="Text Placeholder 8"/>
          <p:cNvSpPr>
            <a:spLocks noGrp="1"/>
          </p:cNvSpPr>
          <p:nvPr>
            <p:ph type="body" sz="quarter" idx="12" hasCustomPrompt="1"/>
          </p:nvPr>
        </p:nvSpPr>
        <p:spPr>
          <a:xfrm>
            <a:off x="2767322" y="5261812"/>
            <a:ext cx="5139372" cy="682929"/>
          </a:xfrm>
        </p:spPr>
        <p:txBody>
          <a:bodyPr>
            <a:noAutofit/>
          </a:bodyPr>
          <a:lstStyle>
            <a:lvl1pPr>
              <a:buNone/>
              <a:defRPr sz="1400" b="0">
                <a:latin typeface="Calibri"/>
                <a:cs typeface="Calibri"/>
              </a:defRPr>
            </a:lvl1pPr>
          </a:lstStyle>
          <a:p>
            <a:pPr lvl="0"/>
            <a:r>
              <a:rPr lang="en-US" dirty="0" smtClean="0"/>
              <a:t>Month Day, Year</a:t>
            </a:r>
          </a:p>
        </p:txBody>
      </p:sp>
    </p:spTree>
    <p:extLst>
      <p:ext uri="{BB962C8B-B14F-4D97-AF65-F5344CB8AC3E}">
        <p14:creationId xmlns:p14="http://schemas.microsoft.com/office/powerpoint/2010/main" val="2574049232"/>
      </p:ext>
    </p:extLst>
  </p:cSld>
  <p:clrMapOvr>
    <a:masterClrMapping/>
  </p:clrMapOvr>
  <p:timing>
    <p:tnLst>
      <p:par>
        <p:cTn xmlns:p14="http://schemas.microsoft.com/office/powerpoint/2010/mai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2" descr="back.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993900" y="993658"/>
            <a:ext cx="5102225" cy="870181"/>
          </a:xfrm>
        </p:spPr>
        <p:txBody>
          <a:bodyPr/>
          <a:lstStyle>
            <a:lvl1pPr algn="ctr">
              <a:defRPr>
                <a:solidFill>
                  <a:srgbClr val="353A3E"/>
                </a:solidFill>
              </a:defRPr>
            </a:lvl1pPr>
          </a:lstStyle>
          <a:p>
            <a:r>
              <a:rPr lang="en-US" dirty="0" smtClean="0"/>
              <a:t>Thank you!</a:t>
            </a:r>
            <a:endParaRPr lang="en-US" dirty="0"/>
          </a:p>
        </p:txBody>
      </p:sp>
      <p:pic>
        <p:nvPicPr>
          <p:cNvPr id="7" name="Picture 6" descr="ppt-blue-bk.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6564297"/>
            <a:ext cx="9144000" cy="283464"/>
          </a:xfrm>
          <a:prstGeom prst="rect">
            <a:avLst/>
          </a:prstGeom>
        </p:spPr>
      </p:pic>
    </p:spTree>
    <p:extLst>
      <p:ext uri="{BB962C8B-B14F-4D97-AF65-F5344CB8AC3E}">
        <p14:creationId xmlns:p14="http://schemas.microsoft.com/office/powerpoint/2010/main" val="3265452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 Bar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732403"/>
          </a:xfrm>
          <a:prstGeom prst="rect">
            <a:avLst/>
          </a:prstGeom>
        </p:spPr>
      </p:pic>
      <p:sp>
        <p:nvSpPr>
          <p:cNvPr id="3" name="Content Placeholder 2"/>
          <p:cNvSpPr>
            <a:spLocks noGrp="1"/>
          </p:cNvSpPr>
          <p:nvPr>
            <p:ph idx="1" hasCustomPrompt="1"/>
          </p:nvPr>
        </p:nvSpPr>
        <p:spPr/>
        <p:txBody>
          <a:bodyPr/>
          <a:lstStyle>
            <a:lvl1pPr>
              <a:defRPr sz="2800">
                <a:solidFill>
                  <a:srgbClr val="353A3E"/>
                </a:solidFill>
              </a:defRPr>
            </a:lvl1pPr>
            <a:lvl2pPr>
              <a:buSzPct val="80000"/>
              <a:buFont typeface="Courier New" pitchFamily="49" charset="0"/>
              <a:buChar char="o"/>
              <a:defRPr sz="260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latin typeface="Calibri"/>
                <a:cs typeface="Calibri"/>
              </a:defRPr>
            </a:lvl1pPr>
          </a:lstStyle>
          <a:p>
            <a:r>
              <a:rPr lang="en-US" dirty="0" smtClean="0"/>
              <a:t>CLICK TO EDIT MASTER TITLE STYLE</a:t>
            </a:r>
            <a:endParaRPr lang="en-US" dirty="0"/>
          </a:p>
        </p:txBody>
      </p:sp>
      <p:sp>
        <p:nvSpPr>
          <p:cNvPr id="7" name="Rectangle 6"/>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10" name="Picture 9" descr="white-lgo-NREL-logotype.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57200" y="6720002"/>
            <a:ext cx="2927604" cy="90678"/>
          </a:xfrm>
          <a:prstGeom prst="rect">
            <a:avLst/>
          </a:prstGeom>
        </p:spPr>
      </p:pic>
    </p:spTree>
  </p:cSld>
  <p:clrMapOvr>
    <a:masterClrMapping/>
  </p:clrMapOvr>
  <p:timing>
    <p:tnLst>
      <p:par>
        <p:cTn xmlns:p14="http://schemas.microsoft.com/office/powerpoint/2010/mai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 Bar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05000"/>
            <a:ext cx="4038600" cy="4267200"/>
          </a:xfrm>
        </p:spPr>
        <p:txBody>
          <a:bodyPr/>
          <a:lstStyle>
            <a:lvl1pPr>
              <a:defRPr sz="2000" b="0" baseline="0">
                <a:solidFill>
                  <a:srgbClr val="353A3E"/>
                </a:solidFill>
                <a:latin typeface="Calibri"/>
                <a:cs typeface="Calibri"/>
              </a:defRPr>
            </a:lvl1pPr>
            <a:lvl2pPr>
              <a:buSzPct val="80000"/>
              <a:buFont typeface="Courier New" pitchFamily="49" charset="0"/>
              <a:buChar char="o"/>
              <a:defRPr lang="en-US" sz="2000" kern="1200" dirty="0" smtClean="0">
                <a:solidFill>
                  <a:srgbClr val="353A3E"/>
                </a:solidFill>
                <a:latin typeface="Calibri"/>
                <a:ea typeface="+mn-ea"/>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05000"/>
            <a:ext cx="4038600" cy="4267200"/>
          </a:xfrm>
        </p:spPr>
        <p:txBody>
          <a:bodyPr/>
          <a:lstStyle>
            <a:lvl1pPr>
              <a:defRPr sz="2000" b="0">
                <a:solidFill>
                  <a:srgbClr val="353A3E"/>
                </a:solidFill>
                <a:latin typeface="Calibri"/>
                <a:cs typeface="Calibri"/>
              </a:defRPr>
            </a:lvl1pPr>
            <a:lvl2pPr>
              <a:buSzPct val="80000"/>
              <a:buFont typeface="Courier New" pitchFamily="49" charset="0"/>
              <a:buChar char="o"/>
              <a:defRPr sz="2000">
                <a:solidFill>
                  <a:srgbClr val="353A3E"/>
                </a:solidFill>
                <a:latin typeface="Calibri"/>
                <a:cs typeface="Calibri"/>
              </a:defRPr>
            </a:lvl2pPr>
            <a:lvl3pPr>
              <a:buFont typeface="Calibri" pitchFamily="34" charset="0"/>
              <a:buChar char="–"/>
              <a:defRPr sz="1800">
                <a:solidFill>
                  <a:srgbClr val="353A3E"/>
                </a:solidFill>
                <a:latin typeface="Calibri"/>
                <a:cs typeface="Calibri"/>
              </a:defRPr>
            </a:lvl3pPr>
            <a:lvl4pPr>
              <a:buFont typeface="Wingdings" pitchFamily="2" charset="2"/>
              <a:buChar char="§"/>
              <a:defRPr sz="1600">
                <a:solidFill>
                  <a:srgbClr val="353A3E"/>
                </a:solidFill>
                <a:latin typeface="Calibri"/>
                <a:cs typeface="Calibri"/>
              </a:defRPr>
            </a:lvl4pPr>
            <a:lvl5pPr>
              <a:defRPr sz="1400">
                <a:solidFill>
                  <a:srgbClr val="353A3E"/>
                </a:solidFill>
                <a:latin typeface="Calibri"/>
                <a:cs typeface="Calibri"/>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8"/>
          <p:cNvSpPr>
            <a:spLocks noGrp="1"/>
          </p:cNvSpPr>
          <p:nvPr>
            <p:ph type="body" sz="quarter" idx="10"/>
          </p:nvPr>
        </p:nvSpPr>
        <p:spPr>
          <a:xfrm>
            <a:off x="457200" y="1295400"/>
            <a:ext cx="4038600" cy="457200"/>
          </a:xfrm>
        </p:spPr>
        <p:txBody>
          <a:bodyPr>
            <a:noAutofit/>
          </a:bodyPr>
          <a:lstStyle>
            <a:lvl1pPr>
              <a:buNone/>
              <a:defRPr sz="2000" b="0">
                <a:solidFill>
                  <a:srgbClr val="353A3E"/>
                </a:solidFill>
                <a:latin typeface="Calibri"/>
                <a:cs typeface="Calibri"/>
              </a:defRPr>
            </a:lvl1pPr>
          </a:lstStyle>
          <a:p>
            <a:pPr lvl="0"/>
            <a:r>
              <a:rPr lang="en-US" dirty="0" smtClean="0"/>
              <a:t>Click to edit Master text styles</a:t>
            </a:r>
          </a:p>
        </p:txBody>
      </p:sp>
      <p:sp>
        <p:nvSpPr>
          <p:cNvPr id="8" name="Text Placeholder 8"/>
          <p:cNvSpPr>
            <a:spLocks noGrp="1"/>
          </p:cNvSpPr>
          <p:nvPr>
            <p:ph type="body" sz="quarter" idx="11"/>
          </p:nvPr>
        </p:nvSpPr>
        <p:spPr>
          <a:xfrm>
            <a:off x="4648200" y="1295400"/>
            <a:ext cx="4038600" cy="457200"/>
          </a:xfrm>
        </p:spPr>
        <p:txBody>
          <a:bodyPr>
            <a:noAutofit/>
          </a:bodyPr>
          <a:lstStyle>
            <a:lvl1pPr>
              <a:buNone/>
              <a:defRPr sz="2000" b="0">
                <a:solidFill>
                  <a:srgbClr val="353A3E"/>
                </a:solidFill>
                <a:latin typeface="Calibri"/>
                <a:cs typeface="Calibri"/>
              </a:defRPr>
            </a:lvl1pPr>
          </a:lstStyle>
          <a:p>
            <a:pPr lvl="0"/>
            <a:r>
              <a:rPr lang="en-US" smtClean="0"/>
              <a:t>Click to edit Master text styles</a:t>
            </a:r>
          </a:p>
        </p:txBody>
      </p:sp>
      <p:sp>
        <p:nvSpPr>
          <p:cNvPr id="10" name="Rectangle 9"/>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cs typeface="Calibri"/>
            </a:endParaRPr>
          </a:p>
        </p:txBody>
      </p:sp>
      <p:sp>
        <p:nvSpPr>
          <p:cNvPr id="12" name="TextBox 11"/>
          <p:cNvSpPr txBox="1"/>
          <p:nvPr userDrawn="1"/>
        </p:nvSpPr>
        <p:spPr>
          <a:xfrm>
            <a:off x="8465170" y="6655741"/>
            <a:ext cx="312906"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Calibri"/>
                <a:cs typeface="Calibri"/>
              </a:rPr>
              <a:t>‹#›</a:t>
            </a:fld>
            <a:endParaRPr lang="en-US" sz="850" dirty="0">
              <a:solidFill>
                <a:schemeClr val="bg1"/>
              </a:solidFill>
              <a:latin typeface="Calibri"/>
              <a:cs typeface="Calibri"/>
            </a:endParaRPr>
          </a:p>
        </p:txBody>
      </p:sp>
      <p:pic>
        <p:nvPicPr>
          <p:cNvPr id="13" name="Picture 12" descr="white-lgo-NREL-logotyp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6720002"/>
            <a:ext cx="2927604" cy="90678"/>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descr="Screen Shot 2016-04-26 at 5.18.34 PM.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258300" cy="6943725"/>
          </a:xfrm>
          <a:prstGeom prst="rect">
            <a:avLst/>
          </a:prstGeom>
        </p:spPr>
      </p:pic>
      <p:sp>
        <p:nvSpPr>
          <p:cNvPr id="4" name="Title 1"/>
          <p:cNvSpPr>
            <a:spLocks noGrp="1"/>
          </p:cNvSpPr>
          <p:nvPr>
            <p:ph type="title" hasCustomPrompt="1"/>
          </p:nvPr>
        </p:nvSpPr>
        <p:spPr>
          <a:xfrm>
            <a:off x="457200" y="1828800"/>
            <a:ext cx="8229600" cy="563562"/>
          </a:xfrm>
          <a:prstGeom prst="rect">
            <a:avLst/>
          </a:prstGeom>
        </p:spPr>
        <p:txBody>
          <a:bodyPr>
            <a:noAutofit/>
          </a:bodyPr>
          <a:lstStyle>
            <a:lvl1pPr algn="ctr">
              <a:defRPr sz="4000">
                <a:solidFill>
                  <a:schemeClr val="bg1"/>
                </a:solidFill>
                <a:latin typeface="Calibri"/>
                <a:cs typeface="Calibri"/>
              </a:defRPr>
            </a:lvl1pPr>
          </a:lstStyle>
          <a:p>
            <a:r>
              <a:rPr lang="en-US" dirty="0" smtClean="0"/>
              <a:t>Transition Title</a:t>
            </a:r>
            <a:endParaRPr lang="en-US" dirty="0"/>
          </a:p>
        </p:txBody>
      </p:sp>
    </p:spTree>
    <p:extLst>
      <p:ext uri="{BB962C8B-B14F-4D97-AF65-F5344CB8AC3E}">
        <p14:creationId xmlns:p14="http://schemas.microsoft.com/office/powerpoint/2010/main" val="216981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9144000" cy="7607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3" name="Rectangle 2"/>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4" name="TextBox 3"/>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5" name="Picture 4" descr="white-lgo-NREL-logotyp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6720002"/>
            <a:ext cx="2927604" cy="90678"/>
          </a:xfrm>
          <a:prstGeom prst="rect">
            <a:avLst/>
          </a:prstGeom>
        </p:spPr>
      </p:pic>
      <p:sp>
        <p:nvSpPr>
          <p:cNvPr id="7" name="Title 1"/>
          <p:cNvSpPr>
            <a:spLocks noGrp="1"/>
          </p:cNvSpPr>
          <p:nvPr>
            <p:ph type="title" hasCustomPrompt="1"/>
          </p:nvPr>
        </p:nvSpPr>
        <p:spPr>
          <a:xfrm>
            <a:off x="457200" y="95569"/>
            <a:ext cx="8229600" cy="566928"/>
          </a:xfrm>
        </p:spPr>
        <p:txBody>
          <a:bodyPr>
            <a:normAutofit/>
          </a:bodyPr>
          <a:lstStyle>
            <a:lvl1pPr algn="l">
              <a:defRPr sz="28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4706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14111"/>
            <a:ext cx="4203323" cy="687211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
        <p:nvSpPr>
          <p:cNvPr id="7" name="Title 1"/>
          <p:cNvSpPr>
            <a:spLocks noGrp="1"/>
          </p:cNvSpPr>
          <p:nvPr>
            <p:ph type="title" hasCustomPrompt="1"/>
          </p:nvPr>
        </p:nvSpPr>
        <p:spPr>
          <a:xfrm>
            <a:off x="244979" y="309457"/>
            <a:ext cx="3855195" cy="1618198"/>
          </a:xfrm>
        </p:spPr>
        <p:txBody>
          <a:bodyPr anchor="t">
            <a:normAutofit/>
          </a:bodyPr>
          <a:lstStyle>
            <a:lvl1pPr algn="l">
              <a:defRPr sz="28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0"/>
          </p:nvPr>
        </p:nvSpPr>
        <p:spPr>
          <a:xfrm>
            <a:off x="244475" y="2030806"/>
            <a:ext cx="3855699" cy="45386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015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mp; Content - Bar Layou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solidFill>
                  <a:schemeClr val="accent6">
                    <a:lumMod val="50000"/>
                  </a:schemeClr>
                </a:solidFill>
              </a:defRPr>
            </a:lvl1pPr>
            <a:lvl2pPr>
              <a:buSzPct val="80000"/>
              <a:buFont typeface="Courier New" pitchFamily="49" charset="0"/>
              <a:buChar char="o"/>
              <a:defRPr sz="2600">
                <a:solidFill>
                  <a:schemeClr val="accent6">
                    <a:lumMod val="50000"/>
                  </a:schemeClr>
                </a:solidFill>
              </a:defRPr>
            </a:lvl2pPr>
            <a:lvl3pPr>
              <a:buFont typeface="Calibri" pitchFamily="34" charset="0"/>
              <a:buChar char="–"/>
              <a:defRPr>
                <a:solidFill>
                  <a:schemeClr val="accent6">
                    <a:lumMod val="50000"/>
                  </a:schemeClr>
                </a:solidFill>
              </a:defRPr>
            </a:lvl3pPr>
            <a:lvl4pPr>
              <a:buFont typeface="Wingdings" pitchFamily="2" charset="2"/>
              <a:buChar char="§"/>
              <a:defRPr>
                <a:solidFill>
                  <a:schemeClr val="accent6">
                    <a:lumMod val="50000"/>
                  </a:schemeClr>
                </a:solidFill>
              </a:defRPr>
            </a:lvl4pPr>
            <a:lvl5pPr>
              <a:defRPr>
                <a:solidFill>
                  <a:schemeClr val="accent6">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457200" y="118872"/>
            <a:ext cx="8229600" cy="566928"/>
          </a:xfrm>
        </p:spPr>
        <p:txBody>
          <a:bodyPr>
            <a:normAutofit/>
          </a:bodyPr>
          <a:lstStyle>
            <a:lvl1pPr algn="l">
              <a:defRPr sz="3000">
                <a:solidFill>
                  <a:schemeClr val="tx1"/>
                </a:solidFill>
              </a:defRPr>
            </a:lvl1pPr>
          </a:lstStyle>
          <a:p>
            <a:r>
              <a:rPr lang="en-US" dirty="0" smtClean="0"/>
              <a:t>Click to edit Master title style</a:t>
            </a:r>
            <a:endParaRPr lang="en-US" dirty="0"/>
          </a:p>
        </p:txBody>
      </p:sp>
      <p:sp>
        <p:nvSpPr>
          <p:cNvPr id="6" name="Rectangle 5"/>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8" name="TextBox 7"/>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9" name="Picture 8" descr="white-lgo-NREL-logotyp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6720002"/>
            <a:ext cx="2927604" cy="90678"/>
          </a:xfrm>
          <a:prstGeom prst="rect">
            <a:avLst/>
          </a:prstGeom>
        </p:spPr>
      </p:pic>
    </p:spTree>
    <p:extLst>
      <p:ext uri="{BB962C8B-B14F-4D97-AF65-F5344CB8AC3E}">
        <p14:creationId xmlns:p14="http://schemas.microsoft.com/office/powerpoint/2010/main" val="555848910"/>
      </p:ext>
    </p:extLst>
  </p:cSld>
  <p:clrMapOvr>
    <a:masterClrMapping/>
  </p:clrMapOvr>
  <p:timing>
    <p:tnLst>
      <p:par>
        <p:cTn xmlns:p14="http://schemas.microsoft.com/office/powerpoint/2010/mai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28800"/>
            <a:ext cx="8229600" cy="563562"/>
          </a:xfrm>
        </p:spPr>
        <p:txBody>
          <a:bodyPr/>
          <a:lstStyle>
            <a:lvl1pPr algn="ctr">
              <a:defRPr/>
            </a:lvl1pPr>
          </a:lstStyle>
          <a:p>
            <a:r>
              <a:rPr lang="en-US" dirty="0" smtClean="0"/>
              <a:t>CLICK TO EDIT MASTER TITLE STYLE</a:t>
            </a:r>
            <a:endParaRPr lang="en-US" dirty="0"/>
          </a:p>
        </p:txBody>
      </p:sp>
      <p:sp>
        <p:nvSpPr>
          <p:cNvPr id="3" name="Rectangle 2"/>
          <p:cNvSpPr/>
          <p:nvPr userDrawn="1"/>
        </p:nvSpPr>
        <p:spPr>
          <a:xfrm>
            <a:off x="0" y="685800"/>
            <a:ext cx="91440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ndParaRPr>
          </a:p>
        </p:txBody>
      </p:sp>
      <p:sp>
        <p:nvSpPr>
          <p:cNvPr id="5" name="Text Placeholder 4"/>
          <p:cNvSpPr>
            <a:spLocks noGrp="1"/>
          </p:cNvSpPr>
          <p:nvPr>
            <p:ph type="body" sz="quarter" idx="10"/>
          </p:nvPr>
        </p:nvSpPr>
        <p:spPr>
          <a:xfrm>
            <a:off x="457200" y="2590800"/>
            <a:ext cx="8229600" cy="609600"/>
          </a:xfrm>
        </p:spPr>
        <p:txBody>
          <a:bodyPr>
            <a:normAutofit/>
          </a:bodyPr>
          <a:lstStyle>
            <a:lvl1pPr algn="ctr">
              <a:buNone/>
              <a:defRPr sz="2400">
                <a:solidFill>
                  <a:schemeClr val="accent6">
                    <a:lumMod val="50000"/>
                  </a:schemeClr>
                </a:solidFill>
              </a:defRPr>
            </a:lvl1pPr>
          </a:lstStyle>
          <a:p>
            <a:pPr lvl="0"/>
            <a:r>
              <a:rPr lang="en-US" smtClean="0"/>
              <a:t>Click to edit Master text styles</a:t>
            </a:r>
          </a:p>
        </p:txBody>
      </p:sp>
      <p:sp>
        <p:nvSpPr>
          <p:cNvPr id="7" name="Rectangle 6"/>
          <p:cNvSpPr/>
          <p:nvPr userDrawn="1"/>
        </p:nvSpPr>
        <p:spPr>
          <a:xfrm>
            <a:off x="0" y="6660444"/>
            <a:ext cx="9144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9" name="TextBox 8"/>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10" name="Picture 9" descr="white-lgo-NREL-logotyp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6720002"/>
            <a:ext cx="2927604" cy="90678"/>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Box 4"/>
          <p:cNvSpPr txBox="1"/>
          <p:nvPr userDrawn="1"/>
        </p:nvSpPr>
        <p:spPr>
          <a:xfrm>
            <a:off x="8452346" y="6655741"/>
            <a:ext cx="325730"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spTree>
    <p:extLst>
      <p:ext uri="{BB962C8B-B14F-4D97-AF65-F5344CB8AC3E}">
        <p14:creationId xmlns:p14="http://schemas.microsoft.com/office/powerpoint/2010/main" val="17910815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56944"/>
            <a:ext cx="8229600" cy="5635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50" r:id="rId2"/>
    <p:sldLayoutId id="2147483652" r:id="rId3"/>
    <p:sldLayoutId id="2147483675" r:id="rId4"/>
    <p:sldLayoutId id="2147483676" r:id="rId5"/>
    <p:sldLayoutId id="2147483677" r:id="rId6"/>
    <p:sldLayoutId id="2147483670" r:id="rId7"/>
    <p:sldLayoutId id="2147483667" r:id="rId8"/>
    <p:sldLayoutId id="2147483678" r:id="rId9"/>
    <p:sldLayoutId id="2147483674" r:id="rId10"/>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3000" b="0" kern="1200">
          <a:solidFill>
            <a:schemeClr val="tx1"/>
          </a:solidFill>
          <a:latin typeface="Calibri"/>
          <a:ea typeface="+mj-ea"/>
          <a:cs typeface="Calibri"/>
        </a:defRPr>
      </a:lvl1pPr>
    </p:titleStyle>
    <p:bodyStyle>
      <a:lvl1pPr marL="342900" indent="-342900" algn="l" defTabSz="914400" rtl="0" eaLnBrk="1" latinLnBrk="0" hangingPunct="1">
        <a:spcBef>
          <a:spcPct val="20000"/>
        </a:spcBef>
        <a:buFont typeface="Arial" pitchFamily="34" charset="0"/>
        <a:buChar char="•"/>
        <a:defRPr sz="2800" b="0" kern="1200">
          <a:solidFill>
            <a:schemeClr val="accent6">
              <a:lumMod val="50000"/>
            </a:schemeClr>
          </a:solidFill>
          <a:latin typeface="Calibri"/>
          <a:ea typeface="+mn-ea"/>
          <a:cs typeface="Calibri"/>
        </a:defRPr>
      </a:lvl1pPr>
      <a:lvl2pPr marL="742950" indent="-285750" algn="l" defTabSz="914400" rtl="0" eaLnBrk="1" latinLnBrk="0" hangingPunct="1">
        <a:spcBef>
          <a:spcPct val="20000"/>
        </a:spcBef>
        <a:buFont typeface="Arial" pitchFamily="34" charset="0"/>
        <a:buChar char="–"/>
        <a:defRPr sz="2600" kern="1200">
          <a:solidFill>
            <a:schemeClr val="accent6">
              <a:lumMod val="50000"/>
            </a:schemeClr>
          </a:solidFill>
          <a:latin typeface="Calibri"/>
          <a:ea typeface="+mn-ea"/>
          <a:cs typeface="Calibri"/>
        </a:defRPr>
      </a:lvl2pPr>
      <a:lvl3pPr marL="1143000" indent="-228600" algn="l" defTabSz="914400" rtl="0" eaLnBrk="1" latinLnBrk="0" hangingPunct="1">
        <a:spcBef>
          <a:spcPct val="20000"/>
        </a:spcBef>
        <a:buFont typeface="Arial" pitchFamily="34" charset="0"/>
        <a:buChar char="•"/>
        <a:defRPr sz="2400" kern="1200">
          <a:solidFill>
            <a:schemeClr val="accent6">
              <a:lumMod val="50000"/>
            </a:schemeClr>
          </a:solidFill>
          <a:latin typeface="Calibri"/>
          <a:ea typeface="+mn-ea"/>
          <a:cs typeface="Calibri"/>
        </a:defRPr>
      </a:lvl3pPr>
      <a:lvl4pPr marL="16002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4pPr>
      <a:lvl5pPr marL="2057400" indent="-228600" algn="l" defTabSz="914400" rtl="0" eaLnBrk="1" latinLnBrk="0" hangingPunct="1">
        <a:spcBef>
          <a:spcPct val="20000"/>
        </a:spcBef>
        <a:buFont typeface="Arial" pitchFamily="34" charset="0"/>
        <a:buChar char="»"/>
        <a:defRPr sz="2000" kern="1200">
          <a:solidFill>
            <a:schemeClr val="accent6">
              <a:lumMod val="50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12.png"/><Relationship Id="rId12"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microsoft.com/office/2007/relationships/hdphoto" Target="../media/hdphoto1.wdp"/><Relationship Id="rId6" Type="http://schemas.microsoft.com/office/2007/relationships/hdphoto" Target="../media/hdphoto2.wdp"/><Relationship Id="rId7" Type="http://schemas.openxmlformats.org/officeDocument/2006/relationships/image" Target="../media/image10.png"/><Relationship Id="rId8" Type="http://schemas.microsoft.com/office/2007/relationships/hdphoto" Target="../media/hdphoto3.wdp"/><Relationship Id="rId9" Type="http://schemas.openxmlformats.org/officeDocument/2006/relationships/image" Target="../media/image11.png"/><Relationship Id="rId10" Type="http://schemas.microsoft.com/office/2007/relationships/hdphoto" Target="../media/hdphoto4.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3.png"/><Relationship Id="rId5" Type="http://schemas.openxmlformats.org/officeDocument/2006/relationships/package" Target="../embeddings/Microsoft_Word_Document2.docx"/><Relationship Id="rId6" Type="http://schemas.openxmlformats.org/officeDocument/2006/relationships/image" Target="../media/image14.png"/><Relationship Id="rId7" Type="http://schemas.openxmlformats.org/officeDocument/2006/relationships/package" Target="../embeddings/Microsoft_Word_Document3.docx"/><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1708" y="3265920"/>
            <a:ext cx="5139372" cy="1179007"/>
          </a:xfrm>
        </p:spPr>
        <p:txBody>
          <a:bodyPr>
            <a:normAutofit fontScale="90000"/>
          </a:bodyPr>
          <a:lstStyle/>
          <a:p>
            <a:r>
              <a:rPr lang="en-US" dirty="0" smtClean="0"/>
              <a:t>Preliminary Assessment of Distributed Wind Technical Potential in the Continental U.S.</a:t>
            </a:r>
            <a:endParaRPr lang="en-US" dirty="0"/>
          </a:p>
        </p:txBody>
      </p:sp>
      <p:sp>
        <p:nvSpPr>
          <p:cNvPr id="3" name="Text Placeholder 2"/>
          <p:cNvSpPr>
            <a:spLocks noGrp="1"/>
          </p:cNvSpPr>
          <p:nvPr>
            <p:ph type="body" sz="quarter" idx="10"/>
          </p:nvPr>
        </p:nvSpPr>
        <p:spPr/>
        <p:txBody>
          <a:bodyPr/>
          <a:lstStyle/>
          <a:p>
            <a:r>
              <a:rPr lang="en-US" dirty="0" smtClean="0"/>
              <a:t>Mike Gleason</a:t>
            </a:r>
            <a:endParaRPr lang="en-US" dirty="0"/>
          </a:p>
        </p:txBody>
      </p:sp>
      <p:sp>
        <p:nvSpPr>
          <p:cNvPr id="4" name="Text Placeholder 3"/>
          <p:cNvSpPr>
            <a:spLocks noGrp="1"/>
          </p:cNvSpPr>
          <p:nvPr>
            <p:ph type="body" sz="quarter" idx="11"/>
          </p:nvPr>
        </p:nvSpPr>
        <p:spPr/>
        <p:txBody>
          <a:bodyPr/>
          <a:lstStyle/>
          <a:p>
            <a:endParaRPr lang="en-US"/>
          </a:p>
        </p:txBody>
      </p:sp>
      <p:sp>
        <p:nvSpPr>
          <p:cNvPr id="5" name="Text Placeholder 4"/>
          <p:cNvSpPr>
            <a:spLocks noGrp="1"/>
          </p:cNvSpPr>
          <p:nvPr>
            <p:ph type="body" sz="quarter" idx="12"/>
          </p:nvPr>
        </p:nvSpPr>
        <p:spPr/>
        <p:txBody>
          <a:bodyPr/>
          <a:lstStyle/>
          <a:p>
            <a:r>
              <a:rPr lang="en-US" dirty="0" smtClean="0"/>
              <a:t>May 6, 2016</a:t>
            </a:r>
            <a:endParaRPr lang="en-US" dirty="0"/>
          </a:p>
        </p:txBody>
      </p:sp>
    </p:spTree>
    <p:extLst>
      <p:ext uri="{BB962C8B-B14F-4D97-AF65-F5344CB8AC3E}">
        <p14:creationId xmlns:p14="http://schemas.microsoft.com/office/powerpoint/2010/main" val="34232030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Turbine Specifications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94820042"/>
              </p:ext>
            </p:extLst>
          </p:nvPr>
        </p:nvGraphicFramePr>
        <p:xfrm>
          <a:off x="457200" y="1371600"/>
          <a:ext cx="8229600" cy="44500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fontAlgn="b"/>
                      <a:r>
                        <a:rPr lang="en-US" sz="1800" b="1" i="0" u="none" strike="noStrike" dirty="0">
                          <a:solidFill>
                            <a:schemeClr val="bg1"/>
                          </a:solidFill>
                          <a:effectLst/>
                          <a:latin typeface="Calibri"/>
                        </a:rPr>
                        <a:t>Turbine Size (kw)</a:t>
                      </a:r>
                    </a:p>
                  </a:txBody>
                  <a:tcPr marL="12700" marR="12700" marT="12700" marB="0" anchor="b"/>
                </a:tc>
                <a:tc>
                  <a:txBody>
                    <a:bodyPr/>
                    <a:lstStyle/>
                    <a:p>
                      <a:pPr algn="ctr" fontAlgn="b"/>
                      <a:r>
                        <a:rPr lang="en-US" sz="1800" b="1" i="0" u="none" strike="noStrike" dirty="0">
                          <a:solidFill>
                            <a:schemeClr val="bg1"/>
                          </a:solidFill>
                          <a:effectLst/>
                          <a:latin typeface="Calibri"/>
                        </a:rPr>
                        <a:t>Power Curve</a:t>
                      </a:r>
                    </a:p>
                  </a:txBody>
                  <a:tcPr marL="12700" marR="12700" marT="12700" marB="0" anchor="b"/>
                </a:tc>
                <a:tc>
                  <a:txBody>
                    <a:bodyPr/>
                    <a:lstStyle/>
                    <a:p>
                      <a:pPr algn="ctr" fontAlgn="b"/>
                      <a:r>
                        <a:rPr lang="en-US" sz="1800" b="1" i="0" u="none" strike="noStrike" dirty="0">
                          <a:solidFill>
                            <a:schemeClr val="bg1"/>
                          </a:solidFill>
                          <a:effectLst/>
                          <a:latin typeface="Calibri"/>
                        </a:rPr>
                        <a:t>Rotor Radius (m)</a:t>
                      </a:r>
                    </a:p>
                  </a:txBody>
                  <a:tcPr marL="12700" marR="12700" marT="12700" marB="0" anchor="b"/>
                </a:tc>
                <a:tc>
                  <a:txBody>
                    <a:bodyPr/>
                    <a:lstStyle/>
                    <a:p>
                      <a:pPr algn="ctr" fontAlgn="b"/>
                      <a:r>
                        <a:rPr lang="en-US" sz="1800" b="1" i="0" u="none" strike="noStrike" dirty="0">
                          <a:solidFill>
                            <a:schemeClr val="bg1"/>
                          </a:solidFill>
                          <a:effectLst/>
                          <a:latin typeface="Calibri"/>
                        </a:rPr>
                        <a:t>Hub Heights (m)</a:t>
                      </a:r>
                    </a:p>
                  </a:txBody>
                  <a:tcPr marL="12700" marR="12700" marT="12700" marB="0" anchor="b"/>
                </a:tc>
              </a:tr>
              <a:tr h="370840">
                <a:tc>
                  <a:txBody>
                    <a:bodyPr/>
                    <a:lstStyle/>
                    <a:p>
                      <a:pPr algn="ctr" fontAlgn="b"/>
                      <a:r>
                        <a:rPr lang="en-US" sz="1800" b="0" i="0" u="none" strike="noStrike" dirty="0">
                          <a:solidFill>
                            <a:schemeClr val="tx1">
                              <a:lumMod val="75000"/>
                            </a:schemeClr>
                          </a:solidFill>
                          <a:effectLst/>
                          <a:latin typeface="Calibri"/>
                        </a:rPr>
                        <a:t>2.5</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Small Residential</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2.2</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20, 30, 40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5</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Small Residential</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3.1</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30, 40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10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Small Residential</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4.4</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30, 40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20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Small Residential</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6.2</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30, 40, 50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50</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Small Commercial</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9.8</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30, 40, 50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100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Small Commercial</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13.8</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40, 50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250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Mid-size</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21.9</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50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500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Mid-size</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30.9</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50, 80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750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Mid-size</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37.8</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50, 80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1000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Large</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43.7</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50, 80</a:t>
                      </a:r>
                    </a:p>
                  </a:txBody>
                  <a:tcPr marL="12700" marR="12700" marT="12700" marB="0" anchor="b"/>
                </a:tc>
              </a:tr>
              <a:tr h="370840">
                <a:tc>
                  <a:txBody>
                    <a:bodyPr/>
                    <a:lstStyle/>
                    <a:p>
                      <a:pPr algn="ctr" fontAlgn="b"/>
                      <a:r>
                        <a:rPr lang="en-US" sz="1800" b="0" i="0" u="none" strike="noStrike">
                          <a:solidFill>
                            <a:schemeClr val="tx1">
                              <a:lumMod val="75000"/>
                            </a:schemeClr>
                          </a:solidFill>
                          <a:effectLst/>
                          <a:latin typeface="Calibri"/>
                        </a:rPr>
                        <a:t>1500</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Large</a:t>
                      </a:r>
                    </a:p>
                  </a:txBody>
                  <a:tcPr marL="12700" marR="12700" marT="12700" marB="0" anchor="b"/>
                </a:tc>
                <a:tc>
                  <a:txBody>
                    <a:bodyPr/>
                    <a:lstStyle/>
                    <a:p>
                      <a:pPr algn="ctr" fontAlgn="b"/>
                      <a:r>
                        <a:rPr lang="en-US" sz="1800" b="0" i="0" u="none" strike="noStrike">
                          <a:solidFill>
                            <a:schemeClr val="tx1">
                              <a:lumMod val="75000"/>
                            </a:schemeClr>
                          </a:solidFill>
                          <a:effectLst/>
                          <a:latin typeface="Calibri"/>
                        </a:rPr>
                        <a:t>53.5</a:t>
                      </a:r>
                    </a:p>
                  </a:txBody>
                  <a:tcPr marL="12700" marR="12700" marT="12700" marB="0" anchor="b"/>
                </a:tc>
                <a:tc>
                  <a:txBody>
                    <a:bodyPr/>
                    <a:lstStyle/>
                    <a:p>
                      <a:pPr algn="ctr" fontAlgn="b"/>
                      <a:r>
                        <a:rPr lang="en-US" sz="1800" b="0" i="0" u="none" strike="noStrike" dirty="0">
                          <a:solidFill>
                            <a:schemeClr val="tx1">
                              <a:lumMod val="75000"/>
                            </a:schemeClr>
                          </a:solidFill>
                          <a:effectLst/>
                          <a:latin typeface="Calibri"/>
                        </a:rPr>
                        <a:t>80</a:t>
                      </a:r>
                    </a:p>
                  </a:txBody>
                  <a:tcPr marL="12700" marR="12700" marT="12700" marB="0" anchor="b"/>
                </a:tc>
              </a:tr>
            </a:tbl>
          </a:graphicData>
        </a:graphic>
      </p:graphicFrame>
    </p:spTree>
    <p:extLst>
      <p:ext uri="{BB962C8B-B14F-4D97-AF65-F5344CB8AC3E}">
        <p14:creationId xmlns:p14="http://schemas.microsoft.com/office/powerpoint/2010/main" val="7094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35520"/>
            <a:ext cx="8229600" cy="4936680"/>
          </a:xfrm>
        </p:spPr>
        <p:txBody>
          <a:bodyPr>
            <a:normAutofit fontScale="92500" lnSpcReduction="20000"/>
          </a:bodyPr>
          <a:lstStyle/>
          <a:p>
            <a:r>
              <a:rPr lang="en-US" dirty="0" smtClean="0"/>
              <a:t>No consideration of local or even regional variation in siting regulations or guidelines</a:t>
            </a:r>
          </a:p>
          <a:p>
            <a:r>
              <a:rPr lang="en-US" dirty="0" smtClean="0"/>
              <a:t>Setbacks only apply to property lines, not structures, roads, etc.</a:t>
            </a:r>
          </a:p>
          <a:p>
            <a:pPr lvl="1"/>
            <a:r>
              <a:rPr lang="en-US" dirty="0"/>
              <a:t>N</a:t>
            </a:r>
            <a:r>
              <a:rPr lang="en-US" dirty="0" smtClean="0"/>
              <a:t>o setback is required from structures on the same property as the turbine</a:t>
            </a:r>
          </a:p>
          <a:p>
            <a:r>
              <a:rPr lang="en-US" dirty="0" smtClean="0"/>
              <a:t>Average characteristics of each Census block are representative of all properties in that block</a:t>
            </a:r>
          </a:p>
          <a:p>
            <a:pPr lvl="1"/>
            <a:r>
              <a:rPr lang="en-US" dirty="0" smtClean="0"/>
              <a:t>Applies to canopy height, canopy cover, parcel size</a:t>
            </a:r>
          </a:p>
          <a:p>
            <a:r>
              <a:rPr lang="en-US" dirty="0" smtClean="0"/>
              <a:t>Each parcel can only install one turbine, selected to maximize generation</a:t>
            </a:r>
          </a:p>
          <a:p>
            <a:r>
              <a:rPr lang="en-US" dirty="0" smtClean="0"/>
              <a:t>The only constraint applied to account for inter-turbine (e.g., wake) effects is the 3 MW/km</a:t>
            </a:r>
            <a:r>
              <a:rPr lang="en-US" baseline="30000" dirty="0" smtClean="0"/>
              <a:t>2</a:t>
            </a:r>
            <a:r>
              <a:rPr lang="en-US" dirty="0" smtClean="0"/>
              <a:t> density limit</a:t>
            </a:r>
            <a:endParaRPr lang="en-US" dirty="0" smtClean="0"/>
          </a:p>
          <a:p>
            <a:endParaRPr lang="en-US" dirty="0"/>
          </a:p>
        </p:txBody>
      </p:sp>
      <p:sp>
        <p:nvSpPr>
          <p:cNvPr id="3" name="Title 2"/>
          <p:cNvSpPr>
            <a:spLocks noGrp="1"/>
          </p:cNvSpPr>
          <p:nvPr>
            <p:ph type="title"/>
          </p:nvPr>
        </p:nvSpPr>
        <p:spPr/>
        <p:txBody>
          <a:bodyPr/>
          <a:lstStyle/>
          <a:p>
            <a:r>
              <a:rPr lang="en-US" dirty="0" smtClean="0"/>
              <a:t>Additional Assumptions</a:t>
            </a:r>
            <a:endParaRPr lang="en-US" dirty="0"/>
          </a:p>
        </p:txBody>
      </p:sp>
    </p:spTree>
    <p:extLst>
      <p:ext uri="{BB962C8B-B14F-4D97-AF65-F5344CB8AC3E}">
        <p14:creationId xmlns:p14="http://schemas.microsoft.com/office/powerpoint/2010/main" val="156018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Distributed wind technical potential in the continental U.S.:</a:t>
            </a:r>
          </a:p>
          <a:p>
            <a:pPr lvl="1"/>
            <a:r>
              <a:rPr lang="en-US" dirty="0"/>
              <a:t>49.5 million systems</a:t>
            </a:r>
            <a:endParaRPr lang="en-US" sz="3000" dirty="0"/>
          </a:p>
          <a:p>
            <a:pPr lvl="1"/>
            <a:r>
              <a:rPr lang="en-US" dirty="0"/>
              <a:t>8.1 TW capacity</a:t>
            </a:r>
            <a:endParaRPr lang="en-US" sz="3000" dirty="0"/>
          </a:p>
          <a:p>
            <a:pPr lvl="1"/>
            <a:r>
              <a:rPr lang="en-US" dirty="0"/>
              <a:t>18,691 </a:t>
            </a:r>
            <a:r>
              <a:rPr lang="en-US" dirty="0" err="1"/>
              <a:t>TWh</a:t>
            </a:r>
            <a:r>
              <a:rPr lang="en-US" dirty="0"/>
              <a:t> generation</a:t>
            </a:r>
            <a:endParaRPr lang="en-US" dirty="0" smtClean="0"/>
          </a:p>
          <a:p>
            <a:endParaRPr lang="en-US" dirty="0" smtClean="0"/>
          </a:p>
          <a:p>
            <a:r>
              <a:rPr lang="en-US" dirty="0" smtClean="0"/>
              <a:t>Compared to onshore utility scale technical potential from Wind Vision:</a:t>
            </a:r>
          </a:p>
          <a:p>
            <a:pPr lvl="1"/>
            <a:r>
              <a:rPr lang="en-US" dirty="0" smtClean="0"/>
              <a:t>10.6 TW</a:t>
            </a:r>
          </a:p>
          <a:p>
            <a:pPr lvl="1"/>
            <a:r>
              <a:rPr lang="en-US" dirty="0" smtClean="0"/>
              <a:t>30,950 </a:t>
            </a:r>
            <a:r>
              <a:rPr lang="en-US" dirty="0" err="1" smtClean="0"/>
              <a:t>TWh</a:t>
            </a:r>
            <a:endParaRPr lang="en-US" dirty="0"/>
          </a:p>
          <a:p>
            <a:pPr marL="0" indent="0">
              <a:buNone/>
            </a:pPr>
            <a:endParaRPr lang="en-US" dirty="0"/>
          </a:p>
          <a:p>
            <a:r>
              <a:rPr lang="en-US" dirty="0" smtClean="0"/>
              <a:t>Key considerations in comparing these assessments:</a:t>
            </a:r>
          </a:p>
          <a:p>
            <a:pPr lvl="1"/>
            <a:r>
              <a:rPr lang="en-US" dirty="0" smtClean="0"/>
              <a:t>Because these were separate assessments, there is likely to be significant “double-counting”, especially in rural areas</a:t>
            </a:r>
          </a:p>
          <a:p>
            <a:pPr lvl="1"/>
            <a:r>
              <a:rPr lang="en-US" dirty="0" smtClean="0"/>
              <a:t>The utility wind technical potential analysis considered several additional factors excluded in this preliminary assessment for distributed wind (e.g., setbacks from airports, slope exclusions, wetland exclusions, etc.)</a:t>
            </a:r>
            <a:endParaRPr lang="en-US" dirty="0"/>
          </a:p>
        </p:txBody>
      </p:sp>
      <p:sp>
        <p:nvSpPr>
          <p:cNvPr id="3" name="Title 2"/>
          <p:cNvSpPr>
            <a:spLocks noGrp="1"/>
          </p:cNvSpPr>
          <p:nvPr>
            <p:ph type="title"/>
          </p:nvPr>
        </p:nvSpPr>
        <p:spPr/>
        <p:txBody>
          <a:bodyPr/>
          <a:lstStyle/>
          <a:p>
            <a:r>
              <a:rPr lang="en-US" dirty="0" smtClean="0"/>
              <a:t>Results - Summary</a:t>
            </a:r>
            <a:endParaRPr lang="en-US" dirty="0"/>
          </a:p>
        </p:txBody>
      </p:sp>
    </p:spTree>
    <p:extLst>
      <p:ext uri="{BB962C8B-B14F-4D97-AF65-F5344CB8AC3E}">
        <p14:creationId xmlns:p14="http://schemas.microsoft.com/office/powerpoint/2010/main" val="42823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 Breakout by Turbine Size</a:t>
            </a:r>
            <a:endParaRPr lang="en-US" dirty="0"/>
          </a:p>
        </p:txBody>
      </p:sp>
      <p:pic>
        <p:nvPicPr>
          <p:cNvPr id="7" name="Picture 6" descr="systems_count_by_siz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4004784"/>
            <a:ext cx="3637297" cy="2424865"/>
          </a:xfrm>
          <a:prstGeom prst="rect">
            <a:avLst/>
          </a:prstGeom>
        </p:spPr>
      </p:pic>
      <p:pic>
        <p:nvPicPr>
          <p:cNvPr id="8" name="Picture 7" descr="capacity_by_siz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30670" y="1244160"/>
            <a:ext cx="3637297" cy="2424865"/>
          </a:xfrm>
          <a:prstGeom prst="rect">
            <a:avLst/>
          </a:prstGeom>
        </p:spPr>
      </p:pic>
      <p:pic>
        <p:nvPicPr>
          <p:cNvPr id="9" name="Picture 8" descr="generation_by_size.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52913" y="3997345"/>
            <a:ext cx="3648456" cy="2432304"/>
          </a:xfrm>
          <a:prstGeom prst="rect">
            <a:avLst/>
          </a:prstGeom>
        </p:spPr>
      </p:pic>
      <p:sp>
        <p:nvSpPr>
          <p:cNvPr id="10" name="Content Placeholder 1"/>
          <p:cNvSpPr>
            <a:spLocks noGrp="1"/>
          </p:cNvSpPr>
          <p:nvPr>
            <p:ph idx="1"/>
          </p:nvPr>
        </p:nvSpPr>
        <p:spPr>
          <a:xfrm>
            <a:off x="457200" y="1204465"/>
            <a:ext cx="4389649" cy="2464560"/>
          </a:xfrm>
        </p:spPr>
        <p:txBody>
          <a:bodyPr>
            <a:normAutofit fontScale="85000" lnSpcReduction="20000"/>
          </a:bodyPr>
          <a:lstStyle/>
          <a:p>
            <a:r>
              <a:rPr lang="en-US" dirty="0" smtClean="0"/>
              <a:t>By pure systems count, most systems are small or medium sized (2.5 – 100 kw)</a:t>
            </a:r>
          </a:p>
          <a:p>
            <a:r>
              <a:rPr lang="en-US" dirty="0" smtClean="0"/>
              <a:t>However, in terms of capacity and generation, utility scale systems (1 – 1.5 MW) make up the bulk of the national total</a:t>
            </a:r>
            <a:endParaRPr lang="en-US" dirty="0"/>
          </a:p>
        </p:txBody>
      </p:sp>
    </p:spTree>
    <p:extLst>
      <p:ext uri="{BB962C8B-B14F-4D97-AF65-F5344CB8AC3E}">
        <p14:creationId xmlns:p14="http://schemas.microsoft.com/office/powerpoint/2010/main" val="335572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 Breakout by State</a:t>
            </a:r>
            <a:endParaRPr lang="en-US" dirty="0"/>
          </a:p>
        </p:txBody>
      </p:sp>
      <p:pic>
        <p:nvPicPr>
          <p:cNvPr id="7" name="Picture 6" descr="systems_count_by_stat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 y="982399"/>
            <a:ext cx="2807889" cy="5615778"/>
          </a:xfrm>
          <a:prstGeom prst="rect">
            <a:avLst/>
          </a:prstGeom>
        </p:spPr>
      </p:pic>
      <p:pic>
        <p:nvPicPr>
          <p:cNvPr id="10" name="Picture 9" descr="generation_by_state.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67938" y="982399"/>
            <a:ext cx="2811780" cy="5623560"/>
          </a:xfrm>
          <a:prstGeom prst="rect">
            <a:avLst/>
          </a:prstGeom>
        </p:spPr>
      </p:pic>
      <p:pic>
        <p:nvPicPr>
          <p:cNvPr id="12" name="Picture 11" descr="capacity_by_state.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41388" y="982399"/>
            <a:ext cx="2811780" cy="5623560"/>
          </a:xfrm>
          <a:prstGeom prst="rect">
            <a:avLst/>
          </a:prstGeom>
        </p:spPr>
      </p:pic>
    </p:spTree>
    <p:extLst>
      <p:ext uri="{BB962C8B-B14F-4D97-AF65-F5344CB8AC3E}">
        <p14:creationId xmlns:p14="http://schemas.microsoft.com/office/powerpoint/2010/main" val="2182409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 Breakout by </a:t>
            </a:r>
            <a:r>
              <a:rPr lang="en-US" dirty="0"/>
              <a:t>Turbine </a:t>
            </a:r>
            <a:r>
              <a:rPr lang="en-US" dirty="0" smtClean="0"/>
              <a:t>Size and State (Systems)</a:t>
            </a:r>
            <a:endParaRPr lang="en-US" dirty="0"/>
          </a:p>
        </p:txBody>
      </p:sp>
      <p:pic>
        <p:nvPicPr>
          <p:cNvPr id="7" name="Picture 6" descr="systems_count_by_state_and_siz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849240"/>
            <a:ext cx="9144000" cy="5715000"/>
          </a:xfrm>
          <a:prstGeom prst="rect">
            <a:avLst/>
          </a:prstGeom>
        </p:spPr>
      </p:pic>
    </p:spTree>
    <p:extLst>
      <p:ext uri="{BB962C8B-B14F-4D97-AF65-F5344CB8AC3E}">
        <p14:creationId xmlns:p14="http://schemas.microsoft.com/office/powerpoint/2010/main" val="24695747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 Breakout by </a:t>
            </a:r>
            <a:r>
              <a:rPr lang="en-US" dirty="0"/>
              <a:t>Turbine </a:t>
            </a:r>
            <a:r>
              <a:rPr lang="en-US" dirty="0" smtClean="0"/>
              <a:t>Size and State (Capacity)</a:t>
            </a:r>
            <a:endParaRPr lang="en-US" dirty="0"/>
          </a:p>
        </p:txBody>
      </p:sp>
      <p:pic>
        <p:nvPicPr>
          <p:cNvPr id="2" name="Picture 1" descr="capacity_by_state_and_siz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857700"/>
            <a:ext cx="9144000" cy="5715000"/>
          </a:xfrm>
          <a:prstGeom prst="rect">
            <a:avLst/>
          </a:prstGeom>
        </p:spPr>
      </p:pic>
    </p:spTree>
    <p:extLst>
      <p:ext uri="{BB962C8B-B14F-4D97-AF65-F5344CB8AC3E}">
        <p14:creationId xmlns:p14="http://schemas.microsoft.com/office/powerpoint/2010/main" val="9236464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Results – Breakout by </a:t>
            </a:r>
            <a:r>
              <a:rPr lang="en-US" dirty="0"/>
              <a:t>Turbine </a:t>
            </a:r>
            <a:r>
              <a:rPr lang="en-US" dirty="0" smtClean="0"/>
              <a:t>Size and State (Generation)</a:t>
            </a:r>
            <a:endParaRPr lang="en-US" dirty="0"/>
          </a:p>
        </p:txBody>
      </p:sp>
      <p:pic>
        <p:nvPicPr>
          <p:cNvPr id="2" name="Picture 1" descr="generation_by_state_and_size.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872640"/>
            <a:ext cx="9144000" cy="5715000"/>
          </a:xfrm>
          <a:prstGeom prst="rect">
            <a:avLst/>
          </a:prstGeom>
        </p:spPr>
      </p:pic>
    </p:spTree>
    <p:extLst>
      <p:ext uri="{BB962C8B-B14F-4D97-AF65-F5344CB8AC3E}">
        <p14:creationId xmlns:p14="http://schemas.microsoft.com/office/powerpoint/2010/main" val="252894181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676260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Objective:</a:t>
            </a:r>
          </a:p>
          <a:p>
            <a:pPr lvl="1"/>
            <a:r>
              <a:rPr lang="en-US" dirty="0" smtClean="0"/>
              <a:t>Perform a preliminary assessment of the technical potential for distributed wind technologies in the continental</a:t>
            </a:r>
            <a:r>
              <a:rPr lang="en-US" dirty="0" smtClean="0">
                <a:solidFill>
                  <a:srgbClr val="000C14"/>
                </a:solidFill>
              </a:rPr>
              <a:t> U.S. </a:t>
            </a:r>
          </a:p>
          <a:p>
            <a:pPr lvl="1"/>
            <a:endParaRPr lang="en-US" dirty="0" smtClean="0">
              <a:solidFill>
                <a:srgbClr val="000C14"/>
              </a:solidFill>
            </a:endParaRPr>
          </a:p>
          <a:p>
            <a:r>
              <a:rPr lang="en-US" dirty="0" smtClean="0"/>
              <a:t>Scope:</a:t>
            </a:r>
          </a:p>
          <a:p>
            <a:pPr lvl="1"/>
            <a:r>
              <a:rPr lang="en-US" dirty="0" smtClean="0"/>
              <a:t>“Technical Potential” in this analysis is defined as resource potential constrained to areas proximal to end-use electricity demand and constrained by the siting considerations of those areas, but without any consideration of the actual amount of end-use electricity demand</a:t>
            </a:r>
          </a:p>
          <a:p>
            <a:pPr lvl="2"/>
            <a:r>
              <a:rPr lang="en-US" dirty="0" smtClean="0"/>
              <a:t>Turbines must be located in areas near buildings and will be sized to maximize annual energy generation under the physical siting constraints of each area, without regard to whether the generated energy could be consumed on-site</a:t>
            </a:r>
            <a:endParaRPr lang="en-US" dirty="0"/>
          </a:p>
        </p:txBody>
      </p:sp>
      <p:sp>
        <p:nvSpPr>
          <p:cNvPr id="3" name="Title 2"/>
          <p:cNvSpPr>
            <a:spLocks noGrp="1"/>
          </p:cNvSpPr>
          <p:nvPr>
            <p:ph type="title"/>
          </p:nvPr>
        </p:nvSpPr>
        <p:spPr/>
        <p:txBody>
          <a:bodyPr/>
          <a:lstStyle/>
          <a:p>
            <a:r>
              <a:rPr lang="en-US" dirty="0" smtClean="0"/>
              <a:t>Objective and Scope</a:t>
            </a:r>
            <a:endParaRPr lang="en-US" dirty="0"/>
          </a:p>
        </p:txBody>
      </p:sp>
      <p:sp>
        <p:nvSpPr>
          <p:cNvPr id="4" name="TextBox 3"/>
          <p:cNvSpPr txBox="1"/>
          <p:nvPr/>
        </p:nvSpPr>
        <p:spPr>
          <a:xfrm>
            <a:off x="-619334" y="533117"/>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956200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00080"/>
            <a:ext cx="8229600" cy="4800600"/>
          </a:xfrm>
        </p:spPr>
        <p:txBody>
          <a:bodyPr/>
          <a:lstStyle/>
          <a:p>
            <a:r>
              <a:rPr lang="en-US" dirty="0" smtClean="0"/>
              <a:t>Census Blocks:</a:t>
            </a:r>
          </a:p>
          <a:p>
            <a:pPr lvl="1"/>
            <a:r>
              <a:rPr lang="en-US" dirty="0" smtClean="0"/>
              <a:t>Smallest geographic unit used by U.S. Census Bureau</a:t>
            </a:r>
          </a:p>
          <a:p>
            <a:pPr lvl="1"/>
            <a:r>
              <a:rPr lang="en-US" dirty="0" smtClean="0"/>
              <a:t>~11 million blocks in the U.S.</a:t>
            </a:r>
          </a:p>
          <a:p>
            <a:pPr lvl="1"/>
            <a:r>
              <a:rPr lang="en-US" dirty="0" smtClean="0"/>
              <a:t>~7 million contain buildings</a:t>
            </a:r>
          </a:p>
          <a:p>
            <a:pPr lvl="2"/>
            <a:r>
              <a:rPr lang="en-US" dirty="0" smtClean="0"/>
              <a:t>Average size = 0.9 km</a:t>
            </a:r>
            <a:r>
              <a:rPr lang="en-US" baseline="30000" dirty="0" smtClean="0"/>
              <a:t>2</a:t>
            </a:r>
            <a:r>
              <a:rPr lang="en-US" dirty="0"/>
              <a:t> </a:t>
            </a:r>
            <a:r>
              <a:rPr lang="en-US" dirty="0" smtClean="0"/>
              <a:t>(0.35 mi</a:t>
            </a:r>
            <a:r>
              <a:rPr lang="en-US" baseline="30000" dirty="0" smtClean="0"/>
              <a:t>2</a:t>
            </a:r>
            <a:r>
              <a:rPr lang="en-US" dirty="0"/>
              <a:t> </a:t>
            </a:r>
            <a:r>
              <a:rPr lang="en-US" dirty="0" smtClean="0"/>
              <a:t>or 222 acres)</a:t>
            </a:r>
            <a:endParaRPr lang="en-US" baseline="30000" dirty="0"/>
          </a:p>
        </p:txBody>
      </p:sp>
      <p:sp>
        <p:nvSpPr>
          <p:cNvPr id="3" name="Title 2"/>
          <p:cNvSpPr>
            <a:spLocks noGrp="1"/>
          </p:cNvSpPr>
          <p:nvPr>
            <p:ph type="title"/>
          </p:nvPr>
        </p:nvSpPr>
        <p:spPr/>
        <p:txBody>
          <a:bodyPr/>
          <a:lstStyle/>
          <a:p>
            <a:r>
              <a:rPr lang="en-US" dirty="0" smtClean="0"/>
              <a:t>Geographic Resolution of Analysis</a:t>
            </a:r>
            <a:endParaRPr lang="en-US" dirty="0"/>
          </a:p>
        </p:txBody>
      </p:sp>
    </p:spTree>
    <p:extLst>
      <p:ext uri="{BB962C8B-B14F-4D97-AF65-F5344CB8AC3E}">
        <p14:creationId xmlns:p14="http://schemas.microsoft.com/office/powerpoint/2010/main" val="149216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Focus on siting constraints that are:</a:t>
            </a:r>
          </a:p>
          <a:p>
            <a:pPr lvl="1"/>
            <a:r>
              <a:rPr lang="en-US" dirty="0" smtClean="0"/>
              <a:t>Nationally measurable (datasets available)</a:t>
            </a:r>
          </a:p>
          <a:p>
            <a:pPr lvl="1"/>
            <a:r>
              <a:rPr lang="en-US" dirty="0" smtClean="0"/>
              <a:t>Commonly applied (supported by review of DSIRE)</a:t>
            </a:r>
          </a:p>
          <a:p>
            <a:pPr lvl="1"/>
            <a:r>
              <a:rPr lang="en-US" dirty="0" smtClean="0"/>
              <a:t>Intuitive and non-controversial</a:t>
            </a:r>
          </a:p>
          <a:p>
            <a:pPr marL="57150" indent="0">
              <a:buNone/>
            </a:pPr>
            <a:endParaRPr lang="en-US" dirty="0" smtClean="0"/>
          </a:p>
          <a:p>
            <a:pPr marL="57150" indent="0">
              <a:buNone/>
            </a:pPr>
            <a:r>
              <a:rPr lang="en-US" dirty="0" smtClean="0"/>
              <a:t>Constraints include:</a:t>
            </a:r>
          </a:p>
          <a:p>
            <a:pPr marL="514350" indent="-514350">
              <a:buFont typeface="+mj-lt"/>
              <a:buAutoNum type="arabicPeriod"/>
            </a:pPr>
            <a:r>
              <a:rPr lang="en-US" dirty="0" smtClean="0"/>
              <a:t>Development limited to Census Blocks containing buildings</a:t>
            </a:r>
          </a:p>
          <a:p>
            <a:pPr marL="514350" indent="-514350">
              <a:buFont typeface="+mj-lt"/>
              <a:buAutoNum type="arabicPeriod"/>
            </a:pPr>
            <a:r>
              <a:rPr lang="en-US" dirty="0" smtClean="0"/>
              <a:t>Clearance above tree canopy</a:t>
            </a:r>
          </a:p>
          <a:p>
            <a:pPr marL="914400" lvl="1" indent="-514350"/>
            <a:r>
              <a:rPr lang="en-US" dirty="0" smtClean="0"/>
              <a:t>Affects minimum allowable blade height</a:t>
            </a:r>
          </a:p>
          <a:p>
            <a:pPr marL="514350" indent="-514350">
              <a:buFont typeface="+mj-lt"/>
              <a:buAutoNum type="arabicPeriod"/>
            </a:pPr>
            <a:r>
              <a:rPr lang="en-US" dirty="0" smtClean="0"/>
              <a:t>Parcel size/setback from property lines</a:t>
            </a:r>
          </a:p>
          <a:p>
            <a:pPr marL="914400" lvl="1" indent="-514350"/>
            <a:r>
              <a:rPr lang="en-US" dirty="0" smtClean="0"/>
              <a:t>Affects maximum allowable blade height</a:t>
            </a:r>
          </a:p>
          <a:p>
            <a:pPr marL="514350" indent="-514350">
              <a:buFont typeface="+mj-lt"/>
              <a:buAutoNum type="arabicPeriod"/>
            </a:pPr>
            <a:r>
              <a:rPr lang="en-US" smtClean="0"/>
              <a:t>Power density</a:t>
            </a:r>
          </a:p>
          <a:p>
            <a:pPr marL="914400" lvl="1" indent="-514350">
              <a:buFont typeface="+mj-lt"/>
              <a:buAutoNum type="arabicPeriod"/>
            </a:pPr>
            <a:endParaRPr lang="en-US" dirty="0"/>
          </a:p>
        </p:txBody>
      </p:sp>
      <p:sp>
        <p:nvSpPr>
          <p:cNvPr id="3" name="Title 2"/>
          <p:cNvSpPr>
            <a:spLocks noGrp="1"/>
          </p:cNvSpPr>
          <p:nvPr>
            <p:ph type="title"/>
          </p:nvPr>
        </p:nvSpPr>
        <p:spPr/>
        <p:txBody>
          <a:bodyPr/>
          <a:lstStyle/>
          <a:p>
            <a:r>
              <a:rPr lang="en-US" dirty="0" smtClean="0"/>
              <a:t>Siting Constraints: Overview</a:t>
            </a:r>
            <a:endParaRPr lang="en-US" dirty="0"/>
          </a:p>
        </p:txBody>
      </p:sp>
    </p:spTree>
    <p:extLst>
      <p:ext uri="{BB962C8B-B14F-4D97-AF65-F5344CB8AC3E}">
        <p14:creationId xmlns:p14="http://schemas.microsoft.com/office/powerpoint/2010/main" val="169968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dirty="0"/>
              <a:t>general rule of thumb is to install a wind turbine on a tower with the bottom of the rotor blades at least 30 </a:t>
            </a:r>
            <a:r>
              <a:rPr lang="en-US" dirty="0" smtClean="0"/>
              <a:t>feet (</a:t>
            </a:r>
            <a:r>
              <a:rPr lang="en-US" dirty="0"/>
              <a:t>9 meters) above any obstacle that is within 300 feet (90 meters) of the tower.” </a:t>
            </a:r>
            <a:endParaRPr lang="en-US" dirty="0" smtClean="0"/>
          </a:p>
          <a:p>
            <a:pPr marL="457200" lvl="1" indent="0">
              <a:buNone/>
            </a:pPr>
            <a:r>
              <a:rPr lang="en-US" sz="1600" dirty="0"/>
              <a:t>	</a:t>
            </a:r>
            <a:r>
              <a:rPr lang="en-US" sz="1600" dirty="0" smtClean="0"/>
              <a:t>(</a:t>
            </a:r>
            <a:r>
              <a:rPr lang="en-US" sz="1600" dirty="0"/>
              <a:t>NREL 2009 - http://</a:t>
            </a:r>
            <a:r>
              <a:rPr lang="en-US" sz="1600" dirty="0" err="1"/>
              <a:t>www.nrel.gov</a:t>
            </a:r>
            <a:r>
              <a:rPr lang="en-US" sz="1600" dirty="0"/>
              <a:t>/docs/fy09osti/45911.pdf</a:t>
            </a:r>
            <a:r>
              <a:rPr lang="en-US" sz="1600" dirty="0" smtClean="0"/>
              <a:t>)</a:t>
            </a:r>
          </a:p>
          <a:p>
            <a:r>
              <a:rPr lang="en-US" sz="3000" dirty="0" smtClean="0"/>
              <a:t>This is consistent with multiple state guidelines and incentives for distributed wind</a:t>
            </a:r>
            <a:endParaRPr lang="en-US" sz="3000" dirty="0"/>
          </a:p>
        </p:txBody>
      </p:sp>
      <p:sp>
        <p:nvSpPr>
          <p:cNvPr id="3" name="Title 2"/>
          <p:cNvSpPr>
            <a:spLocks noGrp="1"/>
          </p:cNvSpPr>
          <p:nvPr>
            <p:ph type="title"/>
          </p:nvPr>
        </p:nvSpPr>
        <p:spPr/>
        <p:txBody>
          <a:bodyPr/>
          <a:lstStyle/>
          <a:p>
            <a:r>
              <a:rPr lang="en-US" dirty="0"/>
              <a:t>Siting </a:t>
            </a:r>
            <a:r>
              <a:rPr lang="en-US" dirty="0" smtClean="0"/>
              <a:t>Constraints: Tree Canopy – Overview</a:t>
            </a:r>
            <a:endParaRPr lang="en-US" dirty="0"/>
          </a:p>
        </p:txBody>
      </p:sp>
    </p:spTree>
    <p:extLst>
      <p:ext uri="{BB962C8B-B14F-4D97-AF65-F5344CB8AC3E}">
        <p14:creationId xmlns:p14="http://schemas.microsoft.com/office/powerpoint/2010/main" val="100441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5658128" y="3028562"/>
            <a:ext cx="2680685" cy="3523087"/>
            <a:chOff x="6250066" y="3101954"/>
            <a:chExt cx="2680685" cy="3523087"/>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250066" y="3101954"/>
              <a:ext cx="1572418" cy="3523087"/>
            </a:xfrm>
            <a:prstGeom prst="rect">
              <a:avLst/>
            </a:prstGeom>
          </p:spPr>
        </p:pic>
        <p:sp>
          <p:nvSpPr>
            <p:cNvPr id="11" name="TextBox 10"/>
            <p:cNvSpPr txBox="1"/>
            <p:nvPr/>
          </p:nvSpPr>
          <p:spPr>
            <a:xfrm>
              <a:off x="7840817" y="5225219"/>
              <a:ext cx="534104" cy="287762"/>
            </a:xfrm>
            <a:prstGeom prst="rect">
              <a:avLst/>
            </a:prstGeom>
            <a:noFill/>
          </p:spPr>
          <p:txBody>
            <a:bodyPr wrap="none" rtlCol="0">
              <a:spAutoFit/>
            </a:bodyPr>
            <a:lstStyle/>
            <a:p>
              <a:r>
                <a:rPr lang="en-US" dirty="0" smtClean="0">
                  <a:solidFill>
                    <a:schemeClr val="tx2">
                      <a:lumMod val="50000"/>
                    </a:schemeClr>
                  </a:solidFill>
                  <a:effectLst>
                    <a:outerShdw blurRad="50800" dist="38100" dir="2700000" algn="tl" rotWithShape="0">
                      <a:prstClr val="black">
                        <a:alpha val="40000"/>
                      </a:prstClr>
                    </a:outerShdw>
                  </a:effectLst>
                </a:rPr>
                <a:t>12 m</a:t>
              </a:r>
              <a:endParaRPr lang="en-US" dirty="0">
                <a:solidFill>
                  <a:schemeClr val="tx2">
                    <a:lumMod val="50000"/>
                  </a:schemeClr>
                </a:solidFill>
                <a:effectLst>
                  <a:outerShdw blurRad="50800" dist="38100" dir="2700000" algn="tl" rotWithShape="0">
                    <a:prstClr val="black">
                      <a:alpha val="40000"/>
                    </a:prstClr>
                  </a:outerShdw>
                </a:effectLst>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22484" y="5553459"/>
              <a:ext cx="776094" cy="894922"/>
            </a:xfrm>
            <a:prstGeom prst="rect">
              <a:avLst/>
            </a:prstGeom>
          </p:spPr>
        </p:pic>
        <p:pic>
          <p:nvPicPr>
            <p:cNvPr id="24" name="Picture 23"/>
            <p:cNvPicPr>
              <a:picLocks noChangeAspect="1"/>
            </p:cNvPicPr>
            <p:nvPr/>
          </p:nvPicPr>
          <p:blipFill>
            <a:blip r:embed="rId4" cstate="print">
              <a:extLst>
                <a:ext uri="{BEBA8EAE-BF5A-486C-A8C5-ECC9F3942E4B}">
                  <a14:imgProps xmlns:a14="http://schemas.microsoft.com/office/drawing/2010/main">
                    <a14:imgLayer r:embed="rId5">
                      <a14:imgEffect>
                        <a14:backgroundRemoval t="415" b="100000" l="2871" r="100000"/>
                      </a14:imgEffect>
                    </a14:imgLayer>
                  </a14:imgProps>
                </a:ext>
                <a:ext uri="{28A0092B-C50C-407E-A947-70E740481C1C}">
                  <a14:useLocalDpi xmlns:a14="http://schemas.microsoft.com/office/drawing/2010/main"/>
                </a:ext>
              </a:extLst>
            </a:blip>
            <a:stretch>
              <a:fillRect/>
            </a:stretch>
          </p:blipFill>
          <p:spPr>
            <a:xfrm>
              <a:off x="8338813" y="5758097"/>
              <a:ext cx="591938" cy="682570"/>
            </a:xfrm>
            <a:prstGeom prst="rect">
              <a:avLst/>
            </a:prstGeom>
          </p:spPr>
        </p:pic>
        <p:pic>
          <p:nvPicPr>
            <p:cNvPr id="25" name="Picture 24"/>
            <p:cNvPicPr>
              <a:picLocks noChangeAspect="1"/>
            </p:cNvPicPr>
            <p:nvPr/>
          </p:nvPicPr>
          <p:blipFill>
            <a:blip r:embed="rId4" cstate="print">
              <a:extLst>
                <a:ext uri="{BEBA8EAE-BF5A-486C-A8C5-ECC9F3942E4B}">
                  <a14:imgProps xmlns:a14="http://schemas.microsoft.com/office/drawing/2010/main">
                    <a14:imgLayer r:embed="rId6">
                      <a14:imgEffect>
                        <a14:backgroundRemoval t="415" b="100000" l="2871" r="100000"/>
                      </a14:imgEffect>
                    </a14:imgLayer>
                  </a14:imgProps>
                </a:ext>
                <a:ext uri="{28A0092B-C50C-407E-A947-70E740481C1C}">
                  <a14:useLocalDpi xmlns:a14="http://schemas.microsoft.com/office/drawing/2010/main"/>
                </a:ext>
              </a:extLst>
            </a:blip>
            <a:stretch>
              <a:fillRect/>
            </a:stretch>
          </p:blipFill>
          <p:spPr>
            <a:xfrm>
              <a:off x="7600172" y="5855236"/>
              <a:ext cx="507697" cy="585431"/>
            </a:xfrm>
            <a:prstGeom prst="rect">
              <a:avLst/>
            </a:prstGeom>
          </p:spPr>
        </p:pic>
        <p:sp>
          <p:nvSpPr>
            <p:cNvPr id="10" name="Right Bracket 9"/>
            <p:cNvSpPr/>
            <p:nvPr/>
          </p:nvSpPr>
          <p:spPr>
            <a:xfrm>
              <a:off x="7798767" y="5082406"/>
              <a:ext cx="45719" cy="653786"/>
            </a:xfrm>
            <a:prstGeom prst="rightBracket">
              <a:avLst/>
            </a:prstGeom>
            <a:ln>
              <a:solidFill>
                <a:schemeClr val="tx2">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6A972D"/>
                </a:solidFill>
              </a:endParaRPr>
            </a:p>
          </p:txBody>
        </p:sp>
      </p:grpSp>
      <p:sp>
        <p:nvSpPr>
          <p:cNvPr id="2" name="Content Placeholder 1"/>
          <p:cNvSpPr>
            <a:spLocks noGrp="1"/>
          </p:cNvSpPr>
          <p:nvPr>
            <p:ph idx="1"/>
          </p:nvPr>
        </p:nvSpPr>
        <p:spPr>
          <a:xfrm>
            <a:off x="457200" y="794880"/>
            <a:ext cx="8473551" cy="3292667"/>
          </a:xfrm>
        </p:spPr>
        <p:txBody>
          <a:bodyPr>
            <a:normAutofit fontScale="62500" lnSpcReduction="20000"/>
          </a:bodyPr>
          <a:lstStyle/>
          <a:p>
            <a:r>
              <a:rPr lang="en-US" dirty="0" smtClean="0"/>
              <a:t>Two datasets to support this constraint:</a:t>
            </a:r>
          </a:p>
          <a:p>
            <a:pPr lvl="1"/>
            <a:r>
              <a:rPr lang="en-US" dirty="0" smtClean="0"/>
              <a:t>Percent canopy cover (30 m x 30 m grid) (NLCD 2011)</a:t>
            </a:r>
          </a:p>
          <a:p>
            <a:pPr lvl="1"/>
            <a:r>
              <a:rPr lang="en-US" dirty="0" smtClean="0"/>
              <a:t>Average canopy height (</a:t>
            </a:r>
            <a:r>
              <a:rPr lang="en-US" dirty="0"/>
              <a:t>30 m x 30 m grid</a:t>
            </a:r>
            <a:r>
              <a:rPr lang="en-US" dirty="0" smtClean="0"/>
              <a:t>) (NBCD 2000)</a:t>
            </a:r>
          </a:p>
          <a:p>
            <a:r>
              <a:rPr lang="en-US" dirty="0" smtClean="0"/>
              <a:t>Data do not support perfectly replicating “9 meters above obstruction within 300 m” </a:t>
            </a:r>
          </a:p>
          <a:p>
            <a:r>
              <a:rPr lang="en-US" dirty="0" smtClean="0"/>
              <a:t>Instead, approximate as follows:</a:t>
            </a:r>
          </a:p>
          <a:p>
            <a:pPr lvl="1"/>
            <a:r>
              <a:rPr lang="en-US" dirty="0" smtClean="0"/>
              <a:t>In Census blocks with non-negligible canopy cover (</a:t>
            </a:r>
            <a:r>
              <a:rPr lang="en-US" dirty="0" smtClean="0">
                <a:latin typeface="ＭＳ ゴシック"/>
                <a:ea typeface="ＭＳ ゴシック"/>
                <a:cs typeface="ＭＳ ゴシック"/>
              </a:rPr>
              <a:t>≥</a:t>
            </a:r>
            <a:r>
              <a:rPr lang="en-US" dirty="0" smtClean="0"/>
              <a:t> 10%), the minimum turbine blade height must be a specified clearance (12 m) above the average canopy height</a:t>
            </a:r>
          </a:p>
          <a:p>
            <a:pPr lvl="2"/>
            <a:r>
              <a:rPr lang="en-US" dirty="0" smtClean="0"/>
              <a:t>10% canopy is a preliminary, conservative setting based on engineering judgment</a:t>
            </a:r>
          </a:p>
          <a:p>
            <a:pPr lvl="2"/>
            <a:r>
              <a:rPr lang="en-US" dirty="0" smtClean="0"/>
              <a:t>Clearance of 12 meters used instead of 9 meters to account for past and future vegetation growth and offset from average (rather than maximum) canopy height</a:t>
            </a:r>
          </a:p>
          <a:p>
            <a:endParaRPr lang="en-US" dirty="0"/>
          </a:p>
        </p:txBody>
      </p:sp>
      <p:sp>
        <p:nvSpPr>
          <p:cNvPr id="3" name="Title 2"/>
          <p:cNvSpPr>
            <a:spLocks noGrp="1"/>
          </p:cNvSpPr>
          <p:nvPr>
            <p:ph type="title"/>
          </p:nvPr>
        </p:nvSpPr>
        <p:spPr/>
        <p:txBody>
          <a:bodyPr/>
          <a:lstStyle/>
          <a:p>
            <a:r>
              <a:rPr lang="en-US" dirty="0"/>
              <a:t>Siting Constraints: Tree Canopy – </a:t>
            </a:r>
            <a:r>
              <a:rPr lang="en-US" dirty="0" smtClean="0"/>
              <a:t>Implementation</a:t>
            </a:r>
            <a:endParaRPr lang="en-US" dirty="0"/>
          </a:p>
        </p:txBody>
      </p:sp>
      <p:grpSp>
        <p:nvGrpSpPr>
          <p:cNvPr id="4" name="Group 3"/>
          <p:cNvGrpSpPr/>
          <p:nvPr/>
        </p:nvGrpSpPr>
        <p:grpSpPr>
          <a:xfrm>
            <a:off x="639335" y="3532561"/>
            <a:ext cx="4570380" cy="2658267"/>
            <a:chOff x="639335" y="3532561"/>
            <a:chExt cx="4570380" cy="2658267"/>
          </a:xfrm>
        </p:grpSpPr>
        <p:pic>
          <p:nvPicPr>
            <p:cNvPr id="17" name="Picture 16"/>
            <p:cNvPicPr>
              <a:picLocks noChangeAspect="1"/>
            </p:cNvPicPr>
            <p:nvPr/>
          </p:nvPicPr>
          <p:blipFill>
            <a:blip r:embed="rId7" cstate="print">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639335" y="5700933"/>
              <a:ext cx="439098" cy="458188"/>
            </a:xfrm>
            <a:prstGeom prst="rect">
              <a:avLst/>
            </a:prstGeom>
          </p:spPr>
        </p:pic>
        <p:sp>
          <p:nvSpPr>
            <p:cNvPr id="13" name="Rectangle 12"/>
            <p:cNvSpPr/>
            <p:nvPr/>
          </p:nvSpPr>
          <p:spPr>
            <a:xfrm>
              <a:off x="639335" y="3627601"/>
              <a:ext cx="4570380" cy="2531520"/>
            </a:xfrm>
            <a:prstGeom prst="rect">
              <a:avLst/>
            </a:prstGeom>
            <a:noFill/>
            <a:ln>
              <a:solidFill>
                <a:srgbClr val="000C14"/>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1131" b="98241" l="3699" r="97613"/>
                      </a14:imgEffect>
                    </a14:imgLayer>
                  </a14:imgProps>
                </a:ext>
                <a:ext uri="{28A0092B-C50C-407E-A947-70E740481C1C}">
                  <a14:useLocalDpi xmlns:a14="http://schemas.microsoft.com/office/drawing/2010/main"/>
                </a:ext>
              </a:extLst>
            </a:blip>
            <a:srcRect/>
            <a:stretch/>
          </p:blipFill>
          <p:spPr>
            <a:xfrm>
              <a:off x="850244" y="5276246"/>
              <a:ext cx="447344" cy="424687"/>
            </a:xfrm>
            <a:prstGeom prst="rect">
              <a:avLst/>
            </a:prstGeom>
          </p:spPr>
        </p:pic>
        <p:pic>
          <p:nvPicPr>
            <p:cNvPr id="20" name="Picture 19"/>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1070" b="99130" l="3400" r="96067"/>
                      </a14:imgEffect>
                    </a14:imgLayer>
                  </a14:imgProps>
                </a:ext>
                <a:ext uri="{28A0092B-C50C-407E-A947-70E740481C1C}">
                  <a14:useLocalDpi xmlns:a14="http://schemas.microsoft.com/office/drawing/2010/main"/>
                </a:ext>
              </a:extLst>
            </a:blip>
            <a:srcRect/>
            <a:stretch/>
          </p:blipFill>
          <p:spPr>
            <a:xfrm>
              <a:off x="1094739" y="5455788"/>
              <a:ext cx="737409" cy="735040"/>
            </a:xfrm>
            <a:prstGeom prst="rect">
              <a:avLst/>
            </a:prstGeom>
          </p:spPr>
        </p:pic>
        <p:sp>
          <p:nvSpPr>
            <p:cNvPr id="21" name="TextBox 20"/>
            <p:cNvSpPr txBox="1"/>
            <p:nvPr/>
          </p:nvSpPr>
          <p:spPr>
            <a:xfrm>
              <a:off x="2367266" y="3532561"/>
              <a:ext cx="760394" cy="369332"/>
            </a:xfrm>
            <a:prstGeom prst="rect">
              <a:avLst/>
            </a:prstGeom>
            <a:noFill/>
          </p:spPr>
          <p:txBody>
            <a:bodyPr wrap="none" rtlCol="0">
              <a:spAutoFit/>
            </a:bodyPr>
            <a:lstStyle/>
            <a:p>
              <a:r>
                <a:rPr lang="en-US" dirty="0" smtClean="0">
                  <a:solidFill>
                    <a:srgbClr val="000C14"/>
                  </a:solidFill>
                  <a:effectLst>
                    <a:outerShdw blurRad="50800" dist="38100" dir="2700000" algn="tl" rotWithShape="0">
                      <a:prstClr val="black">
                        <a:alpha val="40000"/>
                      </a:prstClr>
                    </a:outerShdw>
                  </a:effectLst>
                </a:rPr>
                <a:t>Parcel</a:t>
              </a:r>
              <a:endParaRPr lang="en-US" dirty="0">
                <a:solidFill>
                  <a:srgbClr val="000C14"/>
                </a:solidFill>
                <a:effectLst>
                  <a:outerShdw blurRad="50800" dist="38100" dir="2700000" algn="tl" rotWithShape="0">
                    <a:prstClr val="black">
                      <a:alpha val="40000"/>
                    </a:prstClr>
                  </a:outerShdw>
                </a:effectLst>
              </a:endParaRPr>
            </a:p>
          </p:txBody>
        </p:sp>
        <p:sp>
          <p:nvSpPr>
            <p:cNvPr id="22" name="TextBox 21"/>
            <p:cNvSpPr txBox="1"/>
            <p:nvPr/>
          </p:nvSpPr>
          <p:spPr>
            <a:xfrm>
              <a:off x="2032120" y="4672341"/>
              <a:ext cx="2050261" cy="369332"/>
            </a:xfrm>
            <a:prstGeom prst="rect">
              <a:avLst/>
            </a:prstGeom>
            <a:noFill/>
          </p:spPr>
          <p:txBody>
            <a:bodyPr wrap="none" rtlCol="0">
              <a:spAutoFit/>
            </a:bodyPr>
            <a:lstStyle/>
            <a:p>
              <a:r>
                <a:rPr lang="en-US" dirty="0">
                  <a:solidFill>
                    <a:srgbClr val="47651E"/>
                  </a:solidFill>
                  <a:effectLst>
                    <a:outerShdw blurRad="50800" dist="38100" dir="2700000" algn="tl" rotWithShape="0">
                      <a:prstClr val="black">
                        <a:alpha val="40000"/>
                      </a:prstClr>
                    </a:outerShdw>
                  </a:effectLst>
                  <a:latin typeface="ＭＳ ゴシック"/>
                  <a:ea typeface="ＭＳ ゴシック"/>
                  <a:cs typeface="ＭＳ ゴシック"/>
                </a:rPr>
                <a:t>≥</a:t>
              </a:r>
              <a:r>
                <a:rPr lang="en-US" dirty="0" smtClean="0">
                  <a:solidFill>
                    <a:srgbClr val="47651E"/>
                  </a:solidFill>
                  <a:effectLst>
                    <a:outerShdw blurRad="50800" dist="38100" dir="2700000" algn="tl" rotWithShape="0">
                      <a:prstClr val="black">
                        <a:alpha val="40000"/>
                      </a:prstClr>
                    </a:outerShdw>
                  </a:effectLst>
                </a:rPr>
                <a:t>10% Canopy Cover</a:t>
              </a:r>
              <a:endParaRPr lang="en-US" dirty="0">
                <a:solidFill>
                  <a:srgbClr val="47651E"/>
                </a:solidFill>
                <a:effectLst>
                  <a:outerShdw blurRad="50800" dist="38100" dir="2700000" algn="tl" rotWithShape="0">
                    <a:prstClr val="black">
                      <a:alpha val="40000"/>
                    </a:prstClr>
                  </a:outerShdw>
                </a:effectLst>
              </a:endParaRPr>
            </a:p>
          </p:txBody>
        </p:sp>
      </p:grpSp>
    </p:spTree>
    <p:extLst>
      <p:ext uri="{BB962C8B-B14F-4D97-AF65-F5344CB8AC3E}">
        <p14:creationId xmlns:p14="http://schemas.microsoft.com/office/powerpoint/2010/main" val="276192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Parcel Size</a:t>
            </a:r>
          </a:p>
          <a:p>
            <a:r>
              <a:rPr lang="en-US" dirty="0" smtClean="0"/>
              <a:t>Parcel size is commonly used by distributed wind developers as a rule-of-thumb measure for siting various turbine heights</a:t>
            </a:r>
          </a:p>
          <a:p>
            <a:r>
              <a:rPr lang="en-US" dirty="0" smtClean="0"/>
              <a:t>However, existing state legislature rarely considers parcel size (only 3 states)</a:t>
            </a:r>
          </a:p>
          <a:p>
            <a:pPr lvl="1"/>
            <a:r>
              <a:rPr lang="en-US" dirty="0" smtClean="0"/>
              <a:t>Minimum parcel size required (~1-2 acres)</a:t>
            </a:r>
          </a:p>
          <a:p>
            <a:pPr marL="0" indent="0">
              <a:buNone/>
            </a:pPr>
            <a:endParaRPr lang="en-US" dirty="0"/>
          </a:p>
          <a:p>
            <a:pPr marL="0" indent="0">
              <a:buNone/>
            </a:pPr>
            <a:r>
              <a:rPr lang="en-US" dirty="0" smtClean="0"/>
              <a:t>Setbacks</a:t>
            </a:r>
          </a:p>
          <a:p>
            <a:r>
              <a:rPr lang="en-US" dirty="0" smtClean="0"/>
              <a:t>Nearly all state guidelines for distributed wind suggest setbacks from property lines of 1, 1.1, or 1.5 times the total turbine height (i.e., blade tip)</a:t>
            </a:r>
          </a:p>
          <a:p>
            <a:pPr lvl="1"/>
            <a:r>
              <a:rPr lang="en-US" dirty="0" smtClean="0"/>
              <a:t>Different setback factors (1, 1.1, 1.5) are equally common amongst reviewed legislature</a:t>
            </a:r>
          </a:p>
          <a:p>
            <a:pPr lvl="1"/>
            <a:endParaRPr lang="en-US" dirty="0" smtClean="0"/>
          </a:p>
          <a:p>
            <a:endParaRPr lang="en-US" dirty="0" smtClean="0"/>
          </a:p>
          <a:p>
            <a:endParaRPr lang="en-US" dirty="0"/>
          </a:p>
        </p:txBody>
      </p:sp>
      <p:sp>
        <p:nvSpPr>
          <p:cNvPr id="3" name="Title 2"/>
          <p:cNvSpPr>
            <a:spLocks noGrp="1"/>
          </p:cNvSpPr>
          <p:nvPr>
            <p:ph type="title"/>
          </p:nvPr>
        </p:nvSpPr>
        <p:spPr/>
        <p:txBody>
          <a:bodyPr>
            <a:normAutofit/>
          </a:bodyPr>
          <a:lstStyle/>
          <a:p>
            <a:r>
              <a:rPr lang="en-US" dirty="0"/>
              <a:t>Siting </a:t>
            </a:r>
            <a:r>
              <a:rPr lang="en-US" dirty="0" smtClean="0"/>
              <a:t>Constraints: Parcel Size/Setbacks – Explained</a:t>
            </a:r>
            <a:endParaRPr lang="en-US" dirty="0"/>
          </a:p>
        </p:txBody>
      </p:sp>
    </p:spTree>
    <p:extLst>
      <p:ext uri="{BB962C8B-B14F-4D97-AF65-F5344CB8AC3E}">
        <p14:creationId xmlns:p14="http://schemas.microsoft.com/office/powerpoint/2010/main" val="347549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311" y="758160"/>
            <a:ext cx="8061505" cy="4529520"/>
          </a:xfrm>
        </p:spPr>
        <p:txBody>
          <a:bodyPr>
            <a:normAutofit fontScale="55000" lnSpcReduction="20000"/>
          </a:bodyPr>
          <a:lstStyle/>
          <a:p>
            <a:r>
              <a:rPr lang="en-US" dirty="0" smtClean="0"/>
              <a:t>Two primary datasets to support this constraint:</a:t>
            </a:r>
          </a:p>
          <a:p>
            <a:pPr lvl="1"/>
            <a:r>
              <a:rPr lang="en-US" dirty="0" smtClean="0"/>
              <a:t>Estimated counts of buildings by Census Block (HAZUS General Building Stock 2013)</a:t>
            </a:r>
          </a:p>
          <a:p>
            <a:pPr lvl="1"/>
            <a:r>
              <a:rPr lang="en-US" dirty="0" smtClean="0"/>
              <a:t>Land area per Census Block (Census 2010)</a:t>
            </a:r>
          </a:p>
          <a:p>
            <a:r>
              <a:rPr lang="en-US" dirty="0"/>
              <a:t>Data do not support perfectly replicating </a:t>
            </a:r>
            <a:r>
              <a:rPr lang="en-US" dirty="0" smtClean="0"/>
              <a:t>“setback from parcel boundaries” because parcel boundaries are not available</a:t>
            </a:r>
          </a:p>
          <a:p>
            <a:r>
              <a:rPr lang="en-US" dirty="0" smtClean="0"/>
              <a:t>Instead, approximate as follows:</a:t>
            </a:r>
          </a:p>
          <a:p>
            <a:pPr lvl="1"/>
            <a:r>
              <a:rPr lang="en-US" dirty="0" smtClean="0"/>
              <a:t>Estimate the average parcel size for each block as: </a:t>
            </a:r>
          </a:p>
          <a:p>
            <a:pPr lvl="1"/>
            <a:endParaRPr lang="en-US" dirty="0" smtClean="0"/>
          </a:p>
          <a:p>
            <a:pPr lvl="1"/>
            <a:endParaRPr lang="en-US" dirty="0" smtClean="0"/>
          </a:p>
          <a:p>
            <a:pPr marL="914400" lvl="2" indent="0">
              <a:buNone/>
            </a:pPr>
            <a:r>
              <a:rPr lang="en-US" dirty="0" smtClean="0"/>
              <a:t>(Note: this calculation assumes one building per parcel)</a:t>
            </a:r>
          </a:p>
          <a:p>
            <a:pPr lvl="1"/>
            <a:r>
              <a:rPr lang="en-US" dirty="0" smtClean="0"/>
              <a:t>Based on the average parcel size and blade-tip setback factor of 1.1, calculate the maximum blade height as:</a:t>
            </a:r>
          </a:p>
          <a:p>
            <a:pPr lvl="2"/>
            <a:endParaRPr lang="en-US" dirty="0" smtClean="0"/>
          </a:p>
          <a:p>
            <a:pPr lvl="2"/>
            <a:endParaRPr lang="en-US" dirty="0" smtClean="0"/>
          </a:p>
          <a:p>
            <a:pPr lvl="1"/>
            <a:r>
              <a:rPr lang="en-US" dirty="0" smtClean="0"/>
              <a:t>This equation was created by assuming a square area for each turbine setback and solving for the maximum allowable blade height:</a:t>
            </a:r>
            <a:endParaRPr lang="en-US" dirty="0"/>
          </a:p>
          <a:p>
            <a:endParaRPr lang="en-US" dirty="0" smtClean="0"/>
          </a:p>
          <a:p>
            <a:pPr lvl="1"/>
            <a:r>
              <a:rPr lang="en-US" dirty="0" smtClean="0"/>
              <a:t>The setback factor of 1.1 was selected as a reasonable midpoint based on review of state  guidelines for distributed wind siting</a:t>
            </a:r>
            <a:endParaRPr lang="en-US" dirty="0"/>
          </a:p>
        </p:txBody>
      </p:sp>
      <p:sp>
        <p:nvSpPr>
          <p:cNvPr id="3" name="Title 2"/>
          <p:cNvSpPr>
            <a:spLocks noGrp="1"/>
          </p:cNvSpPr>
          <p:nvPr>
            <p:ph type="title"/>
          </p:nvPr>
        </p:nvSpPr>
        <p:spPr/>
        <p:txBody>
          <a:bodyPr>
            <a:normAutofit fontScale="90000"/>
          </a:bodyPr>
          <a:lstStyle/>
          <a:p>
            <a:r>
              <a:rPr lang="en-US" dirty="0"/>
              <a:t>Siting Constraints: Parcel Size/Setbacks – </a:t>
            </a:r>
            <a:r>
              <a:rPr lang="en-US" dirty="0" smtClean="0"/>
              <a:t>Implementation</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057644738"/>
              </p:ext>
            </p:extLst>
          </p:nvPr>
        </p:nvGraphicFramePr>
        <p:xfrm>
          <a:off x="1912389" y="3264940"/>
          <a:ext cx="5486400" cy="431800"/>
        </p:xfrm>
        <a:graphic>
          <a:graphicData uri="http://schemas.openxmlformats.org/presentationml/2006/ole">
            <mc:AlternateContent xmlns:mc="http://schemas.openxmlformats.org/markup-compatibility/2006">
              <mc:Choice xmlns:v="urn:schemas-microsoft-com:vml" Requires="v">
                <p:oleObj spid="_x0000_s1139" name="Document" r:id="rId3" imgW="5486400" imgH="431800" progId="Word.Document.12">
                  <p:embed/>
                </p:oleObj>
              </mc:Choice>
              <mc:Fallback>
                <p:oleObj name="Document" r:id="rId3" imgW="5486400" imgH="431800" progId="Word.Document.12">
                  <p:embed/>
                  <p:pic>
                    <p:nvPicPr>
                      <p:cNvPr id="0" name=""/>
                      <p:cNvPicPr/>
                      <p:nvPr/>
                    </p:nvPicPr>
                    <p:blipFill>
                      <a:blip r:embed="rId4"/>
                      <a:stretch>
                        <a:fillRect/>
                      </a:stretch>
                    </p:blipFill>
                    <p:spPr>
                      <a:xfrm>
                        <a:off x="1912389" y="3264940"/>
                        <a:ext cx="5486400" cy="431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15252688"/>
              </p:ext>
            </p:extLst>
          </p:nvPr>
        </p:nvGraphicFramePr>
        <p:xfrm>
          <a:off x="1851911" y="4112980"/>
          <a:ext cx="5486400" cy="177800"/>
        </p:xfrm>
        <a:graphic>
          <a:graphicData uri="http://schemas.openxmlformats.org/presentationml/2006/ole">
            <mc:AlternateContent xmlns:mc="http://schemas.openxmlformats.org/markup-compatibility/2006">
              <mc:Choice xmlns:v="urn:schemas-microsoft-com:vml" Requires="v">
                <p:oleObj spid="_x0000_s1140" name="Document" r:id="rId5" imgW="5486400" imgH="177800" progId="Word.Document.12">
                  <p:embed/>
                </p:oleObj>
              </mc:Choice>
              <mc:Fallback>
                <p:oleObj name="Document" r:id="rId5" imgW="5486400" imgH="177800" progId="Word.Document.12">
                  <p:embed/>
                  <p:pic>
                    <p:nvPicPr>
                      <p:cNvPr id="0" name=""/>
                      <p:cNvPicPr/>
                      <p:nvPr/>
                    </p:nvPicPr>
                    <p:blipFill>
                      <a:blip r:embed="rId6"/>
                      <a:stretch>
                        <a:fillRect/>
                      </a:stretch>
                    </p:blipFill>
                    <p:spPr>
                      <a:xfrm>
                        <a:off x="1851911" y="4112980"/>
                        <a:ext cx="5486400" cy="177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840981498"/>
              </p:ext>
            </p:extLst>
          </p:nvPr>
        </p:nvGraphicFramePr>
        <p:xfrm>
          <a:off x="1851911" y="2251200"/>
          <a:ext cx="5486400" cy="381000"/>
        </p:xfrm>
        <a:graphic>
          <a:graphicData uri="http://schemas.openxmlformats.org/presentationml/2006/ole">
            <mc:AlternateContent xmlns:mc="http://schemas.openxmlformats.org/markup-compatibility/2006">
              <mc:Choice xmlns:v="urn:schemas-microsoft-com:vml" Requires="v">
                <p:oleObj spid="_x0000_s1141" name="Document" r:id="rId7" imgW="5486400" imgH="381000" progId="Word.Document.12">
                  <p:embed/>
                </p:oleObj>
              </mc:Choice>
              <mc:Fallback>
                <p:oleObj name="Document" r:id="rId7" imgW="5486400" imgH="381000" progId="Word.Document.12">
                  <p:embed/>
                  <p:pic>
                    <p:nvPicPr>
                      <p:cNvPr id="0" name=""/>
                      <p:cNvPicPr/>
                      <p:nvPr/>
                    </p:nvPicPr>
                    <p:blipFill>
                      <a:blip r:embed="rId8"/>
                      <a:stretch>
                        <a:fillRect/>
                      </a:stretch>
                    </p:blipFill>
                    <p:spPr>
                      <a:xfrm>
                        <a:off x="1851911" y="2251200"/>
                        <a:ext cx="5486400" cy="381000"/>
                      </a:xfrm>
                      <a:prstGeom prst="rect">
                        <a:avLst/>
                      </a:prstGeom>
                    </p:spPr>
                  </p:pic>
                </p:oleObj>
              </mc:Fallback>
            </mc:AlternateContent>
          </a:graphicData>
        </a:graphic>
      </p:graphicFrame>
      <p:pic>
        <p:nvPicPr>
          <p:cNvPr id="10" name="Picture 9"/>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856578" y="4825335"/>
            <a:ext cx="1170349" cy="1050693"/>
          </a:xfrm>
          <a:prstGeom prst="rect">
            <a:avLst/>
          </a:prstGeom>
        </p:spPr>
      </p:pic>
      <p:sp>
        <p:nvSpPr>
          <p:cNvPr id="12" name="TextBox 11"/>
          <p:cNvSpPr txBox="1"/>
          <p:nvPr/>
        </p:nvSpPr>
        <p:spPr>
          <a:xfrm>
            <a:off x="1478530" y="4846830"/>
            <a:ext cx="1844676" cy="338554"/>
          </a:xfrm>
          <a:prstGeom prst="rect">
            <a:avLst/>
          </a:prstGeom>
          <a:noFill/>
        </p:spPr>
        <p:txBody>
          <a:bodyPr wrap="none" rtlCol="0">
            <a:spAutoFit/>
          </a:bodyPr>
          <a:lstStyle/>
          <a:p>
            <a:r>
              <a:rPr lang="en-US" sz="1600" dirty="0" smtClean="0">
                <a:solidFill>
                  <a:srgbClr val="000C14"/>
                </a:solidFill>
                <a:effectLst>
                  <a:outerShdw blurRad="50800" dist="38100" dir="2700000" algn="tl" rotWithShape="0">
                    <a:prstClr val="black">
                      <a:alpha val="40000"/>
                    </a:prstClr>
                  </a:outerShdw>
                </a:effectLst>
              </a:rPr>
              <a:t>22.2 m blade height</a:t>
            </a:r>
            <a:endParaRPr lang="en-US" sz="1600" dirty="0">
              <a:solidFill>
                <a:srgbClr val="000C14"/>
              </a:solidFill>
              <a:effectLst>
                <a:outerShdw blurRad="50800" dist="38100" dir="2700000" algn="tl" rotWithShape="0">
                  <a:prstClr val="black">
                    <a:alpha val="40000"/>
                  </a:prstClr>
                </a:outerShdw>
              </a:effectLst>
            </a:endParaRPr>
          </a:p>
        </p:txBody>
      </p:sp>
      <p:grpSp>
        <p:nvGrpSpPr>
          <p:cNvPr id="4" name="Group 3"/>
          <p:cNvGrpSpPr/>
          <p:nvPr/>
        </p:nvGrpSpPr>
        <p:grpSpPr>
          <a:xfrm>
            <a:off x="480311" y="5190241"/>
            <a:ext cx="2027380" cy="1521839"/>
            <a:chOff x="480311" y="5190241"/>
            <a:chExt cx="2027380" cy="1521839"/>
          </a:xfrm>
        </p:grpSpPr>
        <p:sp>
          <p:nvSpPr>
            <p:cNvPr id="16" name="Rectangle 15"/>
            <p:cNvSpPr/>
            <p:nvPr/>
          </p:nvSpPr>
          <p:spPr>
            <a:xfrm>
              <a:off x="683785" y="5190241"/>
              <a:ext cx="1569394" cy="1250773"/>
            </a:xfrm>
            <a:prstGeom prst="rect">
              <a:avLst/>
            </a:prstGeom>
            <a:solidFill>
              <a:schemeClr val="tx2">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83785" y="5190241"/>
              <a:ext cx="1569394" cy="1250773"/>
            </a:xfrm>
            <a:prstGeom prst="ellipse">
              <a:avLst/>
            </a:prstGeom>
            <a:noFill/>
            <a:ln w="19050" cmpd="sng">
              <a:solidFill>
                <a:srgbClr val="000C14"/>
              </a:solidFill>
              <a:prstDash val="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399001" y="5568004"/>
              <a:ext cx="854178" cy="615553"/>
            </a:xfrm>
            <a:prstGeom prst="rect">
              <a:avLst/>
            </a:prstGeom>
            <a:noFill/>
          </p:spPr>
          <p:txBody>
            <a:bodyPr wrap="square" rtlCol="0">
              <a:spAutoFit/>
            </a:bodyPr>
            <a:lstStyle/>
            <a:p>
              <a:r>
                <a:rPr lang="en-US" sz="1600" dirty="0" smtClean="0">
                  <a:solidFill>
                    <a:srgbClr val="000C14"/>
                  </a:solidFill>
                  <a:effectLst>
                    <a:outerShdw blurRad="50800" dist="38100" dir="2700000" algn="tl" rotWithShape="0">
                      <a:prstClr val="black">
                        <a:alpha val="40000"/>
                      </a:prstClr>
                    </a:outerShdw>
                  </a:effectLst>
                </a:rPr>
                <a:t>24.42 m </a:t>
              </a:r>
            </a:p>
            <a:p>
              <a:r>
                <a:rPr lang="en-US" sz="1600" dirty="0" smtClean="0">
                  <a:solidFill>
                    <a:srgbClr val="000C14"/>
                  </a:solidFill>
                  <a:effectLst>
                    <a:outerShdw blurRad="50800" dist="38100" dir="2700000" algn="tl" rotWithShape="0">
                      <a:prstClr val="black">
                        <a:alpha val="40000"/>
                      </a:prstClr>
                    </a:outerShdw>
                  </a:effectLst>
                </a:rPr>
                <a:t>setba</a:t>
              </a:r>
              <a:r>
                <a:rPr lang="en-US" dirty="0" smtClean="0">
                  <a:solidFill>
                    <a:srgbClr val="000C14"/>
                  </a:solidFill>
                  <a:effectLst>
                    <a:outerShdw blurRad="50800" dist="38100" dir="2700000" algn="tl" rotWithShape="0">
                      <a:prstClr val="black">
                        <a:alpha val="40000"/>
                      </a:prstClr>
                    </a:outerShdw>
                  </a:effectLst>
                </a:rPr>
                <a:t>ck</a:t>
              </a:r>
              <a:endParaRPr lang="en-US" dirty="0">
                <a:solidFill>
                  <a:srgbClr val="000C14"/>
                </a:solidFill>
                <a:effectLst>
                  <a:outerShdw blurRad="50800" dist="38100" dir="2700000" algn="tl" rotWithShape="0">
                    <a:prstClr val="black">
                      <a:alpha val="40000"/>
                    </a:prstClr>
                  </a:outerShdw>
                </a:effectLst>
              </a:endParaRPr>
            </a:p>
          </p:txBody>
        </p:sp>
        <p:sp>
          <p:nvSpPr>
            <p:cNvPr id="18" name="TextBox 17"/>
            <p:cNvSpPr txBox="1"/>
            <p:nvPr/>
          </p:nvSpPr>
          <p:spPr>
            <a:xfrm>
              <a:off x="480311" y="6342748"/>
              <a:ext cx="2027380" cy="369332"/>
            </a:xfrm>
            <a:prstGeom prst="rect">
              <a:avLst/>
            </a:prstGeom>
            <a:noFill/>
          </p:spPr>
          <p:txBody>
            <a:bodyPr wrap="none" rtlCol="0">
              <a:spAutoFit/>
            </a:bodyPr>
            <a:lstStyle/>
            <a:p>
              <a:r>
                <a:rPr lang="en-US" b="1" dirty="0" smtClean="0">
                  <a:solidFill>
                    <a:srgbClr val="000C14"/>
                  </a:solidFill>
                  <a:effectLst>
                    <a:outerShdw blurRad="50800" dist="38100" dir="2700000" algn="tl" rotWithShape="0">
                      <a:prstClr val="black">
                        <a:alpha val="40000"/>
                      </a:prstClr>
                    </a:outerShdw>
                  </a:effectLst>
                </a:rPr>
                <a:t>0.58 acres required</a:t>
              </a:r>
              <a:endParaRPr lang="en-US" b="1" dirty="0">
                <a:solidFill>
                  <a:srgbClr val="000C14"/>
                </a:solidFill>
                <a:effectLst>
                  <a:outerShdw blurRad="50800" dist="38100" dir="2700000" algn="tl" rotWithShape="0">
                    <a:prstClr val="black">
                      <a:alpha val="40000"/>
                    </a:prstClr>
                  </a:outerShdw>
                </a:effectLst>
              </a:endParaRPr>
            </a:p>
          </p:txBody>
        </p:sp>
      </p:grpSp>
      <p:sp>
        <p:nvSpPr>
          <p:cNvPr id="19" name="Rectangle 18"/>
          <p:cNvSpPr/>
          <p:nvPr/>
        </p:nvSpPr>
        <p:spPr>
          <a:xfrm rot="20621903">
            <a:off x="5697625" y="4785529"/>
            <a:ext cx="2427651" cy="1527554"/>
          </a:xfrm>
          <a:prstGeom prst="rect">
            <a:avLst/>
          </a:prstGeom>
          <a:solidFill>
            <a:schemeClr val="tx2">
              <a:lumMod val="40000"/>
              <a:lumOff val="60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581330" y="5185384"/>
            <a:ext cx="2518638" cy="369332"/>
          </a:xfrm>
          <a:prstGeom prst="rect">
            <a:avLst/>
          </a:prstGeom>
          <a:noFill/>
        </p:spPr>
        <p:txBody>
          <a:bodyPr wrap="none" rtlCol="0">
            <a:spAutoFit/>
          </a:bodyPr>
          <a:lstStyle/>
          <a:p>
            <a:r>
              <a:rPr lang="en-US" dirty="0" smtClean="0">
                <a:solidFill>
                  <a:srgbClr val="000C14"/>
                </a:solidFill>
                <a:effectLst>
                  <a:outerShdw blurRad="50800" dist="38100" dir="2700000" algn="tl" rotWithShape="0">
                    <a:prstClr val="black">
                      <a:alpha val="40000"/>
                    </a:prstClr>
                  </a:outerShdw>
                </a:effectLst>
              </a:rPr>
              <a:t>Avg. Parcel Size = 2 acres</a:t>
            </a:r>
            <a:endParaRPr lang="en-US" dirty="0">
              <a:solidFill>
                <a:srgbClr val="000C14"/>
              </a:solidFill>
              <a:effectLst>
                <a:outerShdw blurRad="50800" dist="38100" dir="2700000" algn="tl" rotWithShape="0">
                  <a:prstClr val="black">
                    <a:alpha val="40000"/>
                  </a:prstClr>
                </a:outerShdw>
              </a:effectLst>
            </a:endParaRPr>
          </a:p>
        </p:txBody>
      </p:sp>
      <p:pic>
        <p:nvPicPr>
          <p:cNvPr id="25" name="Picture 24"/>
          <p:cNvPicPr>
            <a:picLocks noChangeAspect="1"/>
          </p:cNvPicPr>
          <p:nvPr/>
        </p:nvPicPr>
        <p:blipFill rotWithShape="1">
          <a:blip r:embed="rId10" cstate="print">
            <a:extLst>
              <a:ext uri="{28A0092B-C50C-407E-A947-70E740481C1C}">
                <a14:useLocalDpi xmlns:a14="http://schemas.microsoft.com/office/drawing/2010/main"/>
              </a:ext>
            </a:extLst>
          </a:blip>
          <a:srcRect b="-6351"/>
          <a:stretch/>
        </p:blipFill>
        <p:spPr>
          <a:xfrm>
            <a:off x="4659562" y="5594028"/>
            <a:ext cx="1006217" cy="418703"/>
          </a:xfrm>
          <a:prstGeom prst="rect">
            <a:avLst/>
          </a:prstGeom>
        </p:spPr>
      </p:pic>
      <p:sp>
        <p:nvSpPr>
          <p:cNvPr id="26" name="TextBox 25"/>
          <p:cNvSpPr txBox="1"/>
          <p:nvPr/>
        </p:nvSpPr>
        <p:spPr>
          <a:xfrm>
            <a:off x="5773690" y="5580188"/>
            <a:ext cx="2367655" cy="369332"/>
          </a:xfrm>
          <a:prstGeom prst="rect">
            <a:avLst/>
          </a:prstGeom>
          <a:noFill/>
        </p:spPr>
        <p:txBody>
          <a:bodyPr wrap="none" rtlCol="0">
            <a:spAutoFit/>
          </a:bodyPr>
          <a:lstStyle/>
          <a:p>
            <a:r>
              <a:rPr lang="en-US" b="1" dirty="0" smtClean="0">
                <a:solidFill>
                  <a:srgbClr val="000C14"/>
                </a:solidFill>
                <a:effectLst>
                  <a:outerShdw blurRad="50800" dist="38100" dir="2700000" algn="tl" rotWithShape="0">
                    <a:prstClr val="black">
                      <a:alpha val="40000"/>
                    </a:prstClr>
                  </a:outerShdw>
                </a:effectLst>
              </a:rPr>
              <a:t>41 m max blade height</a:t>
            </a:r>
            <a:endParaRPr lang="en-US" b="1" dirty="0">
              <a:solidFill>
                <a:srgbClr val="000C14"/>
              </a:solidFill>
              <a:effectLst>
                <a:outerShdw blurRad="50800" dist="38100" dir="2700000" algn="tl" rotWithShape="0">
                  <a:prstClr val="black">
                    <a:alpha val="40000"/>
                  </a:prstClr>
                </a:outerShdw>
              </a:effectLst>
            </a:endParaRPr>
          </a:p>
        </p:txBody>
      </p:sp>
      <p:cxnSp>
        <p:nvCxnSpPr>
          <p:cNvPr id="33" name="Elbow Connector 32"/>
          <p:cNvCxnSpPr/>
          <p:nvPr/>
        </p:nvCxnSpPr>
        <p:spPr>
          <a:xfrm rot="10800000" flipV="1">
            <a:off x="673977" y="4216320"/>
            <a:ext cx="1579202" cy="1486080"/>
          </a:xfrm>
          <a:prstGeom prst="bentConnector3">
            <a:avLst>
              <a:gd name="adj1" fmla="val 123310"/>
            </a:avLst>
          </a:prstGeom>
          <a:ln w="12700" cmpd="sng">
            <a:solidFill>
              <a:srgbClr val="000C14"/>
            </a:solidFill>
            <a:prstDash val="lgDash"/>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19" idx="3"/>
          </p:cNvCxnSpPr>
          <p:nvPr/>
        </p:nvCxnSpPr>
        <p:spPr>
          <a:xfrm rot="16200000" flipH="1">
            <a:off x="6410454" y="3542569"/>
            <a:ext cx="1752593" cy="1579453"/>
          </a:xfrm>
          <a:prstGeom prst="bentConnector4">
            <a:avLst>
              <a:gd name="adj1" fmla="val -523"/>
              <a:gd name="adj2" fmla="val 117563"/>
            </a:avLst>
          </a:prstGeom>
          <a:ln w="12700" cmpd="sng">
            <a:solidFill>
              <a:srgbClr val="000C14"/>
            </a:solidFill>
            <a:prstDash val="lg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030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514350" indent="-514350">
              <a:buFont typeface="+mj-lt"/>
              <a:buAutoNum type="arabicPeriod"/>
            </a:pPr>
            <a:r>
              <a:rPr lang="en-US" dirty="0" smtClean="0"/>
              <a:t>Filter out Census Block with no buildings</a:t>
            </a:r>
          </a:p>
          <a:p>
            <a:pPr marL="514350" indent="-514350">
              <a:buFont typeface="+mj-lt"/>
              <a:buAutoNum type="arabicPeriod"/>
            </a:pPr>
            <a:r>
              <a:rPr lang="en-US" dirty="0" smtClean="0"/>
              <a:t>Calculate minimum allowable blade height for each Block based on tree canopy</a:t>
            </a:r>
          </a:p>
          <a:p>
            <a:pPr marL="514350" indent="-514350">
              <a:buFont typeface="+mj-lt"/>
              <a:buAutoNum type="arabicPeriod"/>
            </a:pPr>
            <a:r>
              <a:rPr lang="en-US" dirty="0" smtClean="0"/>
              <a:t>Calculate maximum allowable blade height for each Block based on average parcel size</a:t>
            </a:r>
          </a:p>
          <a:p>
            <a:pPr marL="514350" indent="-514350">
              <a:buFont typeface="+mj-lt"/>
              <a:buAutoNum type="arabicPeriod"/>
            </a:pPr>
            <a:r>
              <a:rPr lang="en-US" dirty="0" smtClean="0"/>
              <a:t>Identify potential </a:t>
            </a:r>
            <a:r>
              <a:rPr lang="en-US" dirty="0" smtClean="0"/>
              <a:t>turbine models (hub height and system size) that can be sited in each Block, given blade height constraints and turbine blade heights</a:t>
            </a:r>
          </a:p>
          <a:p>
            <a:pPr marL="514350" indent="-514350">
              <a:buFont typeface="+mj-lt"/>
              <a:buAutoNum type="arabicPeriod"/>
            </a:pPr>
            <a:r>
              <a:rPr lang="en-US" dirty="0" smtClean="0"/>
              <a:t>From the available models, select </a:t>
            </a:r>
            <a:r>
              <a:rPr lang="en-US" dirty="0"/>
              <a:t>a single turbine model for each </a:t>
            </a:r>
            <a:r>
              <a:rPr lang="en-US" dirty="0" smtClean="0"/>
              <a:t>Block to maximize annual energy </a:t>
            </a:r>
            <a:r>
              <a:rPr lang="en-US" dirty="0" smtClean="0"/>
              <a:t>production</a:t>
            </a:r>
          </a:p>
          <a:p>
            <a:pPr marL="914400" lvl="1" indent="-514350"/>
            <a:r>
              <a:rPr lang="en-US" dirty="0" smtClean="0"/>
              <a:t>Annual </a:t>
            </a:r>
            <a:r>
              <a:rPr lang="en-US" dirty="0" smtClean="0"/>
              <a:t>energy production based on current technology power curves from </a:t>
            </a:r>
            <a:r>
              <a:rPr lang="en-US" dirty="0" err="1" smtClean="0"/>
              <a:t>dWind</a:t>
            </a:r>
            <a:endParaRPr lang="en-US" dirty="0" smtClean="0"/>
          </a:p>
          <a:p>
            <a:pPr marL="914400" lvl="1" indent="-514350"/>
            <a:r>
              <a:rPr lang="en-US" dirty="0" smtClean="0"/>
              <a:t>Assumed each parcel in the Block installs one </a:t>
            </a:r>
            <a:r>
              <a:rPr lang="en-US" smtClean="0"/>
              <a:t>turbine (matching </a:t>
            </a:r>
            <a:r>
              <a:rPr lang="en-US" dirty="0" smtClean="0"/>
              <a:t>the </a:t>
            </a:r>
            <a:r>
              <a:rPr lang="en-US" smtClean="0"/>
              <a:t>optimal model)</a:t>
            </a:r>
            <a:endParaRPr lang="en-US" dirty="0" smtClean="0"/>
          </a:p>
          <a:p>
            <a:pPr marL="514350" indent="-514350">
              <a:buFont typeface="+mj-lt"/>
              <a:buAutoNum type="arabicPeriod"/>
            </a:pPr>
            <a:r>
              <a:rPr lang="en-US" dirty="0" smtClean="0"/>
              <a:t>For </a:t>
            </a:r>
            <a:r>
              <a:rPr lang="en-US" dirty="0" smtClean="0"/>
              <a:t>Blocks with large power densities, cap system counts and capacities to 3 MW/km</a:t>
            </a:r>
            <a:r>
              <a:rPr lang="en-US" baseline="30000" dirty="0" smtClean="0"/>
              <a:t>2</a:t>
            </a:r>
          </a:p>
          <a:p>
            <a:pPr marL="514350" indent="-514350">
              <a:buFont typeface="+mj-lt"/>
              <a:buAutoNum type="arabicPeriod"/>
            </a:pPr>
            <a:endParaRPr lang="en-US" dirty="0"/>
          </a:p>
        </p:txBody>
      </p:sp>
      <p:sp>
        <p:nvSpPr>
          <p:cNvPr id="3" name="Title 2"/>
          <p:cNvSpPr>
            <a:spLocks noGrp="1"/>
          </p:cNvSpPr>
          <p:nvPr>
            <p:ph type="title"/>
          </p:nvPr>
        </p:nvSpPr>
        <p:spPr/>
        <p:txBody>
          <a:bodyPr/>
          <a:lstStyle/>
          <a:p>
            <a:r>
              <a:rPr lang="en-US" dirty="0" smtClean="0"/>
              <a:t>Siting Constraints: Overall Implementation</a:t>
            </a:r>
            <a:endParaRPr lang="en-US" dirty="0"/>
          </a:p>
        </p:txBody>
      </p:sp>
    </p:spTree>
    <p:extLst>
      <p:ext uri="{BB962C8B-B14F-4D97-AF65-F5344CB8AC3E}">
        <p14:creationId xmlns:p14="http://schemas.microsoft.com/office/powerpoint/2010/main" val="1276898126"/>
      </p:ext>
    </p:extLst>
  </p:cSld>
  <p:clrMapOvr>
    <a:masterClrMapping/>
  </p:clrMapOvr>
</p:sld>
</file>

<file path=ppt/theme/theme1.xml><?xml version="1.0" encoding="utf-8"?>
<a:theme xmlns:a="http://schemas.openxmlformats.org/drawingml/2006/main" name="NREL 2016">
  <a:themeElements>
    <a:clrScheme name="Custom 2">
      <a:dk1>
        <a:srgbClr val="FFFFFF"/>
      </a:dk1>
      <a:lt1>
        <a:srgbClr val="0079C1"/>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NREL 2016.potx</Template>
  <TotalTime>4923</TotalTime>
  <Words>1229</Words>
  <Application>Microsoft Macintosh PowerPoint</Application>
  <PresentationFormat>On-screen Show (4:3)</PresentationFormat>
  <Paragraphs>164</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NREL 2016</vt:lpstr>
      <vt:lpstr>Document</vt:lpstr>
      <vt:lpstr>Preliminary Assessment of Distributed Wind Technical Potential in the Continental U.S.</vt:lpstr>
      <vt:lpstr>Objective and Scope</vt:lpstr>
      <vt:lpstr>Geographic Resolution of Analysis</vt:lpstr>
      <vt:lpstr>Siting Constraints: Overview</vt:lpstr>
      <vt:lpstr>Siting Constraints: Tree Canopy – Overview</vt:lpstr>
      <vt:lpstr>Siting Constraints: Tree Canopy – Implementation</vt:lpstr>
      <vt:lpstr>Siting Constraints: Parcel Size/Setbacks – Explained</vt:lpstr>
      <vt:lpstr>Siting Constraints: Parcel Size/Setbacks – Implementation</vt:lpstr>
      <vt:lpstr>Siting Constraints: Overall Implementation</vt:lpstr>
      <vt:lpstr>Turbine Specifications</vt:lpstr>
      <vt:lpstr>Additional Assumptions</vt:lpstr>
      <vt:lpstr>Results - Summary</vt:lpstr>
      <vt:lpstr>Results – Breakout by Turbine Size</vt:lpstr>
      <vt:lpstr>Results – Breakout by State</vt:lpstr>
      <vt:lpstr>Results – Breakout by Turbine Size and State (Systems)</vt:lpstr>
      <vt:lpstr>Results – Breakout by Turbine Size and State (Capacity)</vt:lpstr>
      <vt:lpstr>Results – Breakout by Turbine Size and State (Generation)</vt:lpstr>
      <vt:lpstr>PowerPoint Presentation</vt:lpstr>
    </vt:vector>
  </TitlesOfParts>
  <Company>NREL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Joelynn Schroeder</dc:creator>
  <cp:lastModifiedBy>Michael Gleason</cp:lastModifiedBy>
  <cp:revision>477</cp:revision>
  <cp:lastPrinted>2016-02-06T02:05:59Z</cp:lastPrinted>
  <dcterms:created xsi:type="dcterms:W3CDTF">2016-02-02T19:57:34Z</dcterms:created>
  <dcterms:modified xsi:type="dcterms:W3CDTF">2016-05-09T22:02:55Z</dcterms:modified>
</cp:coreProperties>
</file>