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312" r:id="rId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elynn Schroed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814"/>
    <p:restoredTop sz="86435"/>
  </p:normalViewPr>
  <p:slideViewPr>
    <p:cSldViewPr snapToGrid="0" snapToObjects="1">
      <p:cViewPr>
        <p:scale>
          <a:sx n="160" d="100"/>
          <a:sy n="160" d="100"/>
        </p:scale>
        <p:origin x="784" y="496"/>
      </p:cViewPr>
      <p:guideLst>
        <p:guide orient="horz" pos="1620"/>
        <p:guide pos="2880"/>
      </p:guideLst>
    </p:cSldViewPr>
  </p:slideViewPr>
  <p:outlineViewPr>
    <p:cViewPr>
      <p:scale>
        <a:sx n="33" d="100"/>
        <a:sy n="33" d="100"/>
      </p:scale>
      <p:origin x="0" y="0"/>
    </p:cViewPr>
  </p:outlineViewPr>
  <p:notesTextViewPr>
    <p:cViewPr>
      <p:scale>
        <a:sx n="155" d="100"/>
        <a:sy n="15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7FED6-1CE0-9E49-8E28-4BC1AFD39CD7}" type="datetimeFigureOut">
              <a:t>6/4/20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85793-58F2-5D45-93FF-B0076DA99FD1}" type="slidenum">
              <a:t>‹#›</a:t>
            </a:fld>
            <a:endParaRPr lang="en-US"/>
          </a:p>
        </p:txBody>
      </p:sp>
    </p:spTree>
    <p:extLst>
      <p:ext uri="{BB962C8B-B14F-4D97-AF65-F5344CB8AC3E}">
        <p14:creationId xmlns:p14="http://schemas.microsoft.com/office/powerpoint/2010/main" val="37290338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a:t>
            </a:fld>
            <a:endParaRPr lang="en-US"/>
          </a:p>
        </p:txBody>
      </p:sp>
    </p:spTree>
    <p:extLst>
      <p:ext uri="{BB962C8B-B14F-4D97-AF65-F5344CB8AC3E}">
        <p14:creationId xmlns:p14="http://schemas.microsoft.com/office/powerpoint/2010/main" val="2484188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16805" t="13288" r="3423" b="57134"/>
          <a:stretch/>
        </p:blipFill>
        <p:spPr>
          <a:xfrm>
            <a:off x="2644345" y="387178"/>
            <a:ext cx="6334897" cy="3039762"/>
          </a:xfrm>
          <a:prstGeom prst="rect">
            <a:avLst/>
          </a:prstGeom>
          <a:ln>
            <a:solidFill>
              <a:schemeClr val="tx1">
                <a:lumMod val="20000"/>
                <a:lumOff val="80000"/>
              </a:schemeClr>
            </a:solidFill>
          </a:ln>
        </p:spPr>
      </p:pic>
      <p:sp>
        <p:nvSpPr>
          <p:cNvPr id="3" name="TextBox 2"/>
          <p:cNvSpPr txBox="1"/>
          <p:nvPr userDrawn="1"/>
        </p:nvSpPr>
        <p:spPr>
          <a:xfrm>
            <a:off x="321275" y="222424"/>
            <a:ext cx="2240692" cy="3970318"/>
          </a:xfrm>
          <a:prstGeom prst="rect">
            <a:avLst/>
          </a:prstGeom>
          <a:noFill/>
        </p:spPr>
        <p:txBody>
          <a:bodyPr wrap="square" rtlCol="0">
            <a:spAutoFit/>
          </a:bodyPr>
          <a:lstStyle/>
          <a:p>
            <a:pPr algn="l"/>
            <a:r>
              <a:rPr lang="en-US" sz="1800" b="1" i="1" dirty="0">
                <a:solidFill>
                  <a:srgbClr val="FF0000"/>
                </a:solidFill>
              </a:rPr>
              <a:t>PC Users:</a:t>
            </a:r>
          </a:p>
          <a:p>
            <a:pPr algn="l"/>
            <a:r>
              <a:rPr lang="en-US" sz="1800" i="1" dirty="0">
                <a:solidFill>
                  <a:srgbClr val="FF0000"/>
                </a:solidFill>
              </a:rPr>
              <a:t>Microsoft PowerPoint for Windows has default settings that continually compress images. To avoid loss</a:t>
            </a:r>
            <a:r>
              <a:rPr lang="en-US" sz="1800" i="1" baseline="0" dirty="0">
                <a:solidFill>
                  <a:srgbClr val="FF0000"/>
                </a:solidFill>
              </a:rPr>
              <a:t> of quality </a:t>
            </a:r>
            <a:r>
              <a:rPr lang="en-US" sz="1800" i="1" dirty="0">
                <a:solidFill>
                  <a:srgbClr val="FF0000"/>
                </a:solidFill>
              </a:rPr>
              <a:t>for photos and graphics within this presentation file,</a:t>
            </a:r>
            <a:r>
              <a:rPr lang="en-US" sz="1800" i="1" baseline="0" dirty="0">
                <a:solidFill>
                  <a:srgbClr val="FF0000"/>
                </a:solidFill>
              </a:rPr>
              <a:t> </a:t>
            </a:r>
            <a:r>
              <a:rPr lang="en-US" sz="1800" i="1" dirty="0">
                <a:solidFill>
                  <a:srgbClr val="FF0000"/>
                </a:solidFill>
              </a:rPr>
              <a:t>please follow these</a:t>
            </a:r>
            <a:r>
              <a:rPr lang="en-US" sz="1800" i="1" baseline="0" dirty="0">
                <a:solidFill>
                  <a:srgbClr val="FF0000"/>
                </a:solidFill>
              </a:rPr>
              <a:t> instructions </a:t>
            </a:r>
            <a:r>
              <a:rPr lang="en-US" sz="1800" i="1" dirty="0">
                <a:solidFill>
                  <a:srgbClr val="FF0000"/>
                </a:solidFill>
              </a:rPr>
              <a:t>to change your software settings.</a:t>
            </a:r>
            <a:endParaRPr lang="en-US" sz="1800" dirty="0"/>
          </a:p>
          <a:p>
            <a:endParaRPr lang="en-US" sz="1800" dirty="0"/>
          </a:p>
        </p:txBody>
      </p:sp>
    </p:spTree>
    <p:extLst>
      <p:ext uri="{BB962C8B-B14F-4D97-AF65-F5344CB8AC3E}">
        <p14:creationId xmlns:p14="http://schemas.microsoft.com/office/powerpoint/2010/main" val="16136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885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OC Slide - 1">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9" name="Text Placeholder 6"/>
          <p:cNvSpPr>
            <a:spLocks noGrp="1"/>
          </p:cNvSpPr>
          <p:nvPr>
            <p:ph type="body" sz="quarter" idx="20" hasCustomPrompt="1"/>
          </p:nvPr>
        </p:nvSpPr>
        <p:spPr>
          <a:xfrm>
            <a:off x="468313" y="187355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8115"/>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43674"/>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3545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2233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C Slide - 2">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5406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C Slide - 3">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5052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C Slide - 4">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4196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C Slide - 5">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3968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C Slide - 6">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9919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C Slide - 7">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sp>
        <p:nvSpPr>
          <p:cNvPr id="36" name="Text Placeholder 6"/>
          <p:cNvSpPr>
            <a:spLocks noGrp="1"/>
          </p:cNvSpPr>
          <p:nvPr>
            <p:ph type="body" sz="quarter" idx="18" hasCustomPrompt="1"/>
          </p:nvPr>
        </p:nvSpPr>
        <p:spPr>
          <a:xfrm>
            <a:off x="468313" y="138719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1</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39" name="Text Placeholder 6"/>
          <p:cNvSpPr>
            <a:spLocks noGrp="1"/>
          </p:cNvSpPr>
          <p:nvPr>
            <p:ph type="body" sz="quarter" idx="20" hasCustomPrompt="1"/>
          </p:nvPr>
        </p:nvSpPr>
        <p:spPr>
          <a:xfrm>
            <a:off x="468313" y="18665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2</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43" name="Text Placeholder 6"/>
          <p:cNvSpPr>
            <a:spLocks noGrp="1"/>
          </p:cNvSpPr>
          <p:nvPr>
            <p:ph type="body" sz="quarter" idx="22" hasCustomPrompt="1"/>
          </p:nvPr>
        </p:nvSpPr>
        <p:spPr>
          <a:xfrm>
            <a:off x="468313" y="2351089"/>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3</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0" name="Text Placeholder 6"/>
          <p:cNvSpPr>
            <a:spLocks noGrp="1"/>
          </p:cNvSpPr>
          <p:nvPr>
            <p:ph type="body" sz="quarter" idx="24" hasCustomPrompt="1"/>
          </p:nvPr>
        </p:nvSpPr>
        <p:spPr>
          <a:xfrm>
            <a:off x="468313" y="2836648"/>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4</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3" name="Text Placeholder 6"/>
          <p:cNvSpPr>
            <a:spLocks noGrp="1"/>
          </p:cNvSpPr>
          <p:nvPr>
            <p:ph type="body" sz="quarter" idx="26" hasCustomPrompt="1"/>
          </p:nvPr>
        </p:nvSpPr>
        <p:spPr>
          <a:xfrm>
            <a:off x="468313" y="3328432"/>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5</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0">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6" name="Text Placeholder 6"/>
          <p:cNvSpPr>
            <a:spLocks noGrp="1"/>
          </p:cNvSpPr>
          <p:nvPr>
            <p:ph type="body" sz="quarter" idx="28" hasCustomPrompt="1"/>
          </p:nvPr>
        </p:nvSpPr>
        <p:spPr>
          <a:xfrm>
            <a:off x="468313" y="3813991"/>
            <a:ext cx="431573" cy="389572"/>
          </a:xfrm>
          <a:prstGeom prst="rect">
            <a:avLst/>
          </a:prstGeom>
          <a:solidFill>
            <a:schemeClr val="bg1">
              <a:lumMod val="65000"/>
            </a:schemeClr>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6</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sp>
        <p:nvSpPr>
          <p:cNvPr id="59" name="Text Placeholder 6"/>
          <p:cNvSpPr>
            <a:spLocks noGrp="1"/>
          </p:cNvSpPr>
          <p:nvPr>
            <p:ph type="body" sz="quarter" idx="30" hasCustomPrompt="1"/>
          </p:nvPr>
        </p:nvSpPr>
        <p:spPr>
          <a:xfrm>
            <a:off x="468313" y="4299549"/>
            <a:ext cx="431573" cy="389572"/>
          </a:xfrm>
          <a:prstGeom prst="rect">
            <a:avLst/>
          </a:prstGeom>
          <a:solidFill>
            <a:schemeClr val="accent3"/>
          </a:solidFill>
        </p:spPr>
        <p:txBody>
          <a:bodyPr vert="horz" lIns="0" tIns="0" rIns="0" bIns="0" anchor="ctr" anchorCtr="0">
            <a:normAutofit/>
          </a:bodyPr>
          <a:lstStyle>
            <a:lvl1pPr marL="0" indent="0" algn="ctr">
              <a:buNone/>
              <a:defRPr sz="2000" b="1">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7</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443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2811229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ition Slide - Blu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solidFill>
                  <a:srgbClr val="FFFFFF"/>
                </a:solidFill>
              </a:defRPr>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1941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736975" y="1252017"/>
            <a:ext cx="4322144" cy="1348326"/>
          </a:xfrm>
        </p:spPr>
        <p:txBody>
          <a:bodyPr anchor="b" anchorCtr="0">
            <a:noAutofit/>
          </a:bodyPr>
          <a:lstStyle>
            <a:lvl1pPr marL="0" indent="0">
              <a:buNone/>
              <a:defRPr sz="3000"/>
            </a:lvl1pPr>
          </a:lstStyle>
          <a:p>
            <a:pPr lvl="0"/>
            <a:r>
              <a:rPr lang="en-US"/>
              <a:t>Title</a:t>
            </a:r>
          </a:p>
        </p:txBody>
      </p:sp>
      <p:cxnSp>
        <p:nvCxnSpPr>
          <p:cNvPr id="10" name="Straight Connector 9"/>
          <p:cNvCxnSpPr/>
          <p:nvPr userDrawn="1"/>
        </p:nvCxnSpPr>
        <p:spPr>
          <a:xfrm>
            <a:off x="3839856" y="2780783"/>
            <a:ext cx="4219263"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 name="Rectangle 11"/>
          <p:cNvSpPr/>
          <p:nvPr userDrawn="1"/>
        </p:nvSpPr>
        <p:spPr>
          <a:xfrm>
            <a:off x="467454" y="-1"/>
            <a:ext cx="2443102" cy="10923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NREL_logo_2009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15" name="Text Placeholder 14"/>
          <p:cNvSpPr>
            <a:spLocks noGrp="1"/>
          </p:cNvSpPr>
          <p:nvPr>
            <p:ph type="body" sz="quarter" idx="11" hasCustomPrompt="1"/>
          </p:nvPr>
        </p:nvSpPr>
        <p:spPr>
          <a:xfrm>
            <a:off x="3736975" y="2961483"/>
            <a:ext cx="4322763"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4290127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solidFill>
            <a:schemeClr val="bg1">
              <a:lumMod val="95000"/>
            </a:schemeClr>
          </a:solidFill>
        </p:spPr>
        <p:txBody>
          <a:bodyPr/>
          <a:lstStyle>
            <a:lvl1pPr marL="0" indent="0" algn="ctr">
              <a:buNone/>
              <a:defRPr baseline="0"/>
            </a:lvl1pPr>
          </a:lstStyle>
          <a:p>
            <a:r>
              <a:rPr lang="en-US"/>
              <a:t>Insert a large image here</a:t>
            </a:r>
          </a:p>
        </p:txBody>
      </p:sp>
      <p:sp>
        <p:nvSpPr>
          <p:cNvPr id="6" name="Text Placeholder 5"/>
          <p:cNvSpPr>
            <a:spLocks noGrp="1"/>
          </p:cNvSpPr>
          <p:nvPr>
            <p:ph type="body" sz="quarter" idx="11" hasCustomPrompt="1"/>
          </p:nvPr>
        </p:nvSpPr>
        <p:spPr>
          <a:xfrm>
            <a:off x="-1" y="1590675"/>
            <a:ext cx="5565779"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2281663"/>
            <a:ext cx="3747874"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Transition Slide</a:t>
            </a:r>
          </a:p>
        </p:txBody>
      </p:sp>
    </p:spTree>
    <p:extLst>
      <p:ext uri="{BB962C8B-B14F-4D97-AF65-F5344CB8AC3E}">
        <p14:creationId xmlns:p14="http://schemas.microsoft.com/office/powerpoint/2010/main" val="3788749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09739" cy="1699456"/>
          </a:xfrm>
        </p:spPr>
        <p:txBody>
          <a:bodyPr/>
          <a:lstStyle/>
          <a:p>
            <a:r>
              <a:rPr lang="en-US" dirty="0"/>
              <a:t>Data Slide: </a:t>
            </a:r>
            <a:br>
              <a:rPr lang="en-US" dirty="0"/>
            </a:br>
            <a:r>
              <a:rPr lang="en-US" dirty="0"/>
              <a:t>Keep Title Concise</a:t>
            </a:r>
          </a:p>
        </p:txBody>
      </p:sp>
      <p:sp>
        <p:nvSpPr>
          <p:cNvPr id="4" name="Text Placeholder 3"/>
          <p:cNvSpPr>
            <a:spLocks noGrp="1"/>
          </p:cNvSpPr>
          <p:nvPr>
            <p:ph type="body" sz="quarter" idx="10" hasCustomPrompt="1"/>
          </p:nvPr>
        </p:nvSpPr>
        <p:spPr>
          <a:xfrm>
            <a:off x="4077835" y="417513"/>
            <a:ext cx="4769303" cy="1281943"/>
          </a:xfrm>
        </p:spPr>
        <p:txBody>
          <a:bodyPr lIns="0" tIns="0" rIns="0" bIns="0" anchor="ctr" anchorCtr="0">
            <a:noAutofit/>
          </a:bodyPr>
          <a:lstStyle>
            <a:lvl1pPr marL="0" indent="0">
              <a:buNone/>
              <a:defRPr sz="2000"/>
            </a:lvl1pPr>
          </a:lstStyle>
          <a:p>
            <a:pPr lvl="0"/>
            <a:r>
              <a:rPr lang="en-US"/>
              <a:t>Summary or description text about the slide, charts, data go here.</a:t>
            </a:r>
          </a:p>
        </p:txBody>
      </p:sp>
      <p:sp>
        <p:nvSpPr>
          <p:cNvPr id="5" name="Chart Placeholder 6"/>
          <p:cNvSpPr>
            <a:spLocks noGrp="1"/>
          </p:cNvSpPr>
          <p:nvPr>
            <p:ph type="chart" sz="quarter" idx="11" hasCustomPrompt="1"/>
          </p:nvPr>
        </p:nvSpPr>
        <p:spPr>
          <a:xfrm>
            <a:off x="468313" y="2081080"/>
            <a:ext cx="1883539" cy="1436109"/>
          </a:xfrm>
          <a:prstGeom prst="rect">
            <a:avLst/>
          </a:prstGeom>
        </p:spPr>
        <p:txBody>
          <a:bodyPr vert="horz"/>
          <a:lstStyle>
            <a:lvl1pPr marL="0" indent="0">
              <a:buNone/>
              <a:defRPr sz="1200"/>
            </a:lvl1pPr>
          </a:lstStyle>
          <a:p>
            <a:r>
              <a:rPr lang="en-US"/>
              <a:t>Insert Chart</a:t>
            </a:r>
          </a:p>
        </p:txBody>
      </p:sp>
      <p:sp>
        <p:nvSpPr>
          <p:cNvPr id="10" name="Chart Placeholder 6"/>
          <p:cNvSpPr>
            <a:spLocks noGrp="1"/>
          </p:cNvSpPr>
          <p:nvPr>
            <p:ph type="chart" sz="quarter" idx="12" hasCustomPrompt="1"/>
          </p:nvPr>
        </p:nvSpPr>
        <p:spPr>
          <a:xfrm>
            <a:off x="6963599" y="2081080"/>
            <a:ext cx="1883539" cy="1436109"/>
          </a:xfrm>
          <a:prstGeom prst="rect">
            <a:avLst/>
          </a:prstGeom>
        </p:spPr>
        <p:txBody>
          <a:bodyPr vert="horz"/>
          <a:lstStyle>
            <a:lvl1pPr marL="0" indent="0">
              <a:buNone/>
              <a:defRPr sz="1200"/>
            </a:lvl1pPr>
          </a:lstStyle>
          <a:p>
            <a:r>
              <a:rPr lang="en-US"/>
              <a:t>Insert Chart</a:t>
            </a:r>
          </a:p>
        </p:txBody>
      </p:sp>
      <p:sp>
        <p:nvSpPr>
          <p:cNvPr id="11" name="Chart Placeholder 6"/>
          <p:cNvSpPr>
            <a:spLocks noGrp="1"/>
          </p:cNvSpPr>
          <p:nvPr>
            <p:ph type="chart" sz="quarter" idx="13" hasCustomPrompt="1"/>
          </p:nvPr>
        </p:nvSpPr>
        <p:spPr>
          <a:xfrm>
            <a:off x="4765926" y="2081080"/>
            <a:ext cx="1883539" cy="1436109"/>
          </a:xfrm>
          <a:prstGeom prst="rect">
            <a:avLst/>
          </a:prstGeom>
        </p:spPr>
        <p:txBody>
          <a:bodyPr vert="horz"/>
          <a:lstStyle>
            <a:lvl1pPr marL="0" indent="0">
              <a:buNone/>
              <a:defRPr sz="1200"/>
            </a:lvl1pPr>
          </a:lstStyle>
          <a:p>
            <a:r>
              <a:rPr lang="en-US"/>
              <a:t>Insert Chart</a:t>
            </a:r>
          </a:p>
        </p:txBody>
      </p:sp>
      <p:sp>
        <p:nvSpPr>
          <p:cNvPr id="12" name="Chart Placeholder 6"/>
          <p:cNvSpPr>
            <a:spLocks noGrp="1"/>
          </p:cNvSpPr>
          <p:nvPr>
            <p:ph type="chart" sz="quarter" idx="14" hasCustomPrompt="1"/>
          </p:nvPr>
        </p:nvSpPr>
        <p:spPr>
          <a:xfrm>
            <a:off x="2618059" y="2081080"/>
            <a:ext cx="1883539" cy="1436109"/>
          </a:xfrm>
          <a:prstGeom prst="rect">
            <a:avLst/>
          </a:prstGeom>
        </p:spPr>
        <p:txBody>
          <a:bodyPr vert="horz"/>
          <a:lstStyle>
            <a:lvl1pPr marL="0" indent="0">
              <a:buNone/>
              <a:defRPr sz="1200"/>
            </a:lvl1pPr>
          </a:lstStyle>
          <a:p>
            <a:r>
              <a:rPr lang="en-US"/>
              <a:t>Insert Chart</a:t>
            </a:r>
          </a:p>
        </p:txBody>
      </p:sp>
      <p:sp>
        <p:nvSpPr>
          <p:cNvPr id="14" name="Text Placeholder 13"/>
          <p:cNvSpPr>
            <a:spLocks noGrp="1"/>
          </p:cNvSpPr>
          <p:nvPr>
            <p:ph type="body" sz="quarter" idx="15" hasCustomPrompt="1"/>
          </p:nvPr>
        </p:nvSpPr>
        <p:spPr>
          <a:xfrm>
            <a:off x="468312"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5" name="Text Placeholder 13"/>
          <p:cNvSpPr>
            <a:spLocks noGrp="1"/>
          </p:cNvSpPr>
          <p:nvPr>
            <p:ph type="body" sz="quarter" idx="16" hasCustomPrompt="1"/>
          </p:nvPr>
        </p:nvSpPr>
        <p:spPr>
          <a:xfrm>
            <a:off x="2618823"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6" name="Text Placeholder 13"/>
          <p:cNvSpPr>
            <a:spLocks noGrp="1"/>
          </p:cNvSpPr>
          <p:nvPr>
            <p:ph type="body" sz="quarter" idx="17" hasCustomPrompt="1"/>
          </p:nvPr>
        </p:nvSpPr>
        <p:spPr>
          <a:xfrm>
            <a:off x="4766690"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7" name="Text Placeholder 13"/>
          <p:cNvSpPr>
            <a:spLocks noGrp="1"/>
          </p:cNvSpPr>
          <p:nvPr>
            <p:ph type="body" sz="quarter" idx="18" hasCustomPrompt="1"/>
          </p:nvPr>
        </p:nvSpPr>
        <p:spPr>
          <a:xfrm>
            <a:off x="6963599"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8" name="Text Placeholder 13"/>
          <p:cNvSpPr>
            <a:spLocks noGrp="1"/>
          </p:cNvSpPr>
          <p:nvPr>
            <p:ph type="body" sz="quarter" idx="19" hasCustomPrompt="1"/>
          </p:nvPr>
        </p:nvSpPr>
        <p:spPr>
          <a:xfrm>
            <a:off x="468312" y="4675059"/>
            <a:ext cx="1882775" cy="205197"/>
          </a:xfrm>
        </p:spPr>
        <p:txBody>
          <a:bodyPr lIns="0" tIns="0" rIns="0" bIns="0">
            <a:noAutofit/>
          </a:bodyPr>
          <a:lstStyle>
            <a:lvl1pPr marL="0" indent="0" algn="l">
              <a:buNone/>
              <a:defRPr sz="1000" baseline="0"/>
            </a:lvl1pPr>
            <a:lvl2pPr>
              <a:defRPr sz="1400"/>
            </a:lvl2pPr>
            <a:lvl3pPr>
              <a:defRPr sz="1400"/>
            </a:lvl3pPr>
            <a:lvl4pPr>
              <a:defRPr sz="1400"/>
            </a:lvl4pPr>
            <a:lvl5pPr>
              <a:defRPr sz="1400"/>
            </a:lvl5pPr>
          </a:lstStyle>
          <a:p>
            <a:pPr lvl="0"/>
            <a:r>
              <a:rPr lang="en-US"/>
              <a:t>Data citation</a:t>
            </a:r>
          </a:p>
        </p:txBody>
      </p:sp>
      <p:sp>
        <p:nvSpPr>
          <p:cNvPr id="19" name="TextBox 18"/>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1332969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9144000" cy="5143500"/>
          </a:xfrm>
        </p:spPr>
        <p:txBody>
          <a:bodyPr>
            <a:normAutofit/>
          </a:bodyPr>
          <a:lstStyle>
            <a:lvl1pPr marL="0" indent="0" algn="r">
              <a:buNone/>
              <a:defRPr sz="1800"/>
            </a:lvl1pPr>
          </a:lstStyle>
          <a:p>
            <a:r>
              <a:rPr lang="en-US"/>
              <a:t>Insert a large image here</a:t>
            </a:r>
          </a:p>
        </p:txBody>
      </p:sp>
      <p:sp>
        <p:nvSpPr>
          <p:cNvPr id="16" name="Text Placeholder 6"/>
          <p:cNvSpPr>
            <a:spLocks noGrp="1"/>
          </p:cNvSpPr>
          <p:nvPr>
            <p:ph type="body" sz="quarter" idx="40"/>
          </p:nvPr>
        </p:nvSpPr>
        <p:spPr>
          <a:xfrm>
            <a:off x="0" y="2561212"/>
            <a:ext cx="9144000" cy="1983121"/>
          </a:xfrm>
          <a:prstGeom prst="rect">
            <a:avLst/>
          </a:prstGeom>
          <a:solidFill>
            <a:schemeClr val="bg1">
              <a:lumMod val="95000"/>
              <a:alpha val="85000"/>
            </a:schemeClr>
          </a:solidFill>
        </p:spPr>
        <p:txBody>
          <a:bodyPr vert="horz"/>
          <a:lstStyle>
            <a:lvl1pPr marL="0" indent="0" algn="ctr">
              <a:buNone/>
              <a:defRPr sz="100">
                <a:solidFill>
                  <a:srgbClr val="333333"/>
                </a:solidFill>
              </a:defRPr>
            </a:lvl1pPr>
          </a:lstStyle>
          <a:p>
            <a:pPr lvl="0"/>
            <a:r>
              <a:rPr lang="en-US"/>
              <a:t>Edit Master text styles</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32"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3982103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8"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9"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0"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1"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2"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3"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660572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5" name="Text Placeholder 14"/>
          <p:cNvSpPr>
            <a:spLocks noGrp="1"/>
          </p:cNvSpPr>
          <p:nvPr>
            <p:ph type="body" sz="quarter" idx="50" hasCustomPrompt="1"/>
          </p:nvPr>
        </p:nvSpPr>
        <p:spPr>
          <a:xfrm>
            <a:off x="479425" y="2968625"/>
            <a:ext cx="8267686" cy="1738313"/>
          </a:xfrm>
        </p:spPr>
        <p:txBody>
          <a:bodyPr lIns="0" tIns="0" rIns="0" bIns="0">
            <a:no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Short Slide Summary</a:t>
            </a:r>
          </a:p>
        </p:txBody>
      </p:sp>
      <p:sp>
        <p:nvSpPr>
          <p:cNvPr id="2" name="Title 1"/>
          <p:cNvSpPr>
            <a:spLocks noGrp="1"/>
          </p:cNvSpPr>
          <p:nvPr>
            <p:ph type="title" hasCustomPrompt="1"/>
          </p:nvPr>
        </p:nvSpPr>
        <p:spPr>
          <a:xfrm>
            <a:off x="0" y="2186187"/>
            <a:ext cx="4936982" cy="497572"/>
          </a:xfrm>
        </p:spPr>
        <p:txBody>
          <a:bodyPr lIns="274320" tIns="91440" bIns="45720">
            <a:spAutoFit/>
          </a:bodyPr>
          <a:lstStyle>
            <a:lvl1pPr algn="l">
              <a:defRPr/>
            </a:lvl1pPr>
          </a:lstStyle>
          <a:p>
            <a:pPr lvl="0"/>
            <a:r>
              <a:rPr lang="en-US"/>
              <a:t>Title: Content Slide</a:t>
            </a:r>
            <a:endParaRPr lang="en-US" dirty="0"/>
          </a:p>
        </p:txBody>
      </p:sp>
    </p:spTree>
    <p:extLst>
      <p:ext uri="{BB962C8B-B14F-4D97-AF65-F5344CB8AC3E}">
        <p14:creationId xmlns:p14="http://schemas.microsoft.com/office/powerpoint/2010/main" val="16385361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457200" y="1391881"/>
            <a:ext cx="4123076" cy="254239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4" name="Text Placeholder 27"/>
          <p:cNvSpPr>
            <a:spLocks noGrp="1"/>
          </p:cNvSpPr>
          <p:nvPr>
            <p:ph type="body" sz="quarter" idx="20" hasCustomPrompt="1"/>
          </p:nvPr>
        </p:nvSpPr>
        <p:spPr>
          <a:xfrm>
            <a:off x="457200" y="4090975"/>
            <a:ext cx="4123076" cy="727263"/>
          </a:xfrm>
          <a:prstGeom prst="rect">
            <a:avLst/>
          </a:prstGeom>
        </p:spPr>
        <p:txBody>
          <a:bodyPr vert="horz" lIns="0" tIns="0" rIns="0" bIns="0" anchor="t" anchorCtr="0"/>
          <a:lstStyle>
            <a:lvl1pPr marL="0" indent="0">
              <a:spcBef>
                <a:spcPts val="1000"/>
              </a:spcBef>
              <a:buFont typeface="Arial"/>
              <a:buNone/>
              <a:defRPr sz="18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4825308" y="182880"/>
            <a:ext cx="3871998" cy="209551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7" name="Picture Placeholder 2"/>
          <p:cNvSpPr>
            <a:spLocks noGrp="1"/>
          </p:cNvSpPr>
          <p:nvPr>
            <p:ph type="pic" sz="quarter" idx="23" hasCustomPrompt="1"/>
          </p:nvPr>
        </p:nvSpPr>
        <p:spPr>
          <a:xfrm>
            <a:off x="4825308" y="2479946"/>
            <a:ext cx="3871998" cy="233829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8" name="TextBox 7"/>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6345954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sp>
        <p:nvSpPr>
          <p:cNvPr id="10" name="Rectangle 9"/>
          <p:cNvSpPr/>
          <p:nvPr userDrawn="1"/>
        </p:nvSpPr>
        <p:spPr>
          <a:xfrm>
            <a:off x="6082668" y="4051192"/>
            <a:ext cx="2443102" cy="1092308"/>
          </a:xfrm>
          <a:prstGeom prst="rect">
            <a:avLst/>
          </a:prstGeom>
          <a:solidFill>
            <a:srgbClr val="0079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NREL_logo_2009_whit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52041" y="4326708"/>
            <a:ext cx="1893428" cy="503506"/>
          </a:xfrm>
          <a:prstGeom prst="rect">
            <a:avLst/>
          </a:prstGeom>
        </p:spPr>
      </p:pic>
      <p:sp>
        <p:nvSpPr>
          <p:cNvPr id="12" name="TextBox 11">
            <a:extLst>
              <a:ext uri="{FF2B5EF4-FFF2-40B4-BE49-F238E27FC236}">
                <a16:creationId xmlns:a16="http://schemas.microsoft.com/office/drawing/2014/main" id="{64EC49E2-E328-B24F-A70C-5EE89E0BC9D0}"/>
              </a:ext>
            </a:extLst>
          </p:cNvPr>
          <p:cNvSpPr txBox="1"/>
          <p:nvPr userDrawn="1"/>
        </p:nvSpPr>
        <p:spPr>
          <a:xfrm>
            <a:off x="136318" y="3962170"/>
            <a:ext cx="5580695" cy="1061829"/>
          </a:xfrm>
          <a:prstGeom prst="rect">
            <a:avLst/>
          </a:prstGeom>
          <a:noFill/>
        </p:spPr>
        <p:txBody>
          <a:bodyPr wrap="square" rtlCol="0">
            <a:spAutoFit/>
          </a:bodyPr>
          <a:lstStyle/>
          <a:p>
            <a:pPr algn="l"/>
            <a:r>
              <a:rPr lang="en-US" sz="900" dirty="0">
                <a:solidFill>
                  <a:schemeClr val="tx1"/>
                </a:solidFill>
              </a:rPr>
              <a:t>This work was </a:t>
            </a:r>
            <a:r>
              <a:rPr lang="en-US" sz="900" dirty="0">
                <a:solidFill>
                  <a:srgbClr val="FF0000"/>
                </a:solidFill>
              </a:rPr>
              <a:t>authored*</a:t>
            </a:r>
            <a:r>
              <a:rPr lang="en-US" sz="900" dirty="0">
                <a:solidFill>
                  <a:schemeClr val="tx2">
                    <a:lumMod val="75000"/>
                  </a:schemeClr>
                </a:solidFill>
              </a:rPr>
              <a:t> </a:t>
            </a:r>
            <a:r>
              <a:rPr lang="en-US" sz="900" dirty="0">
                <a:solidFill>
                  <a:schemeClr val="tx1"/>
                </a:solidFill>
              </a:rPr>
              <a:t>by Alliance for Sustainable Energy, LLC, the manager and operator of the National Renewable Energy Laboratory for the U.S. Department of Energy (DOE) under Contract No. DE-AC36-08GO28308. Funding provided by U.S. Department of Energy Office of </a:t>
            </a:r>
            <a:r>
              <a:rPr lang="en-US" sz="900" dirty="0">
                <a:solidFill>
                  <a:srgbClr val="FF0000"/>
                </a:solidFill>
              </a:rPr>
              <a:t>Energy Efficiency and Renewable Energy XXXX**</a:t>
            </a:r>
            <a:r>
              <a:rPr lang="en-US" sz="900" dirty="0">
                <a:solidFill>
                  <a:schemeClr val="tx2">
                    <a:lumMod val="75000"/>
                  </a:schemeClr>
                </a:solidFill>
              </a:rPr>
              <a:t> </a:t>
            </a:r>
            <a:r>
              <a:rPr lang="en-US" sz="900" dirty="0">
                <a:solidFill>
                  <a:schemeClr val="tx1"/>
                </a:solidFill>
              </a:rPr>
              <a:t>Office.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p>
        </p:txBody>
      </p:sp>
      <p:grpSp>
        <p:nvGrpSpPr>
          <p:cNvPr id="13" name="Group 12">
            <a:extLst>
              <a:ext uri="{FF2B5EF4-FFF2-40B4-BE49-F238E27FC236}">
                <a16:creationId xmlns:a16="http://schemas.microsoft.com/office/drawing/2014/main" id="{E7E50025-A946-F144-BC90-3CD457366D59}"/>
              </a:ext>
            </a:extLst>
          </p:cNvPr>
          <p:cNvGrpSpPr/>
          <p:nvPr userDrawn="1"/>
        </p:nvGrpSpPr>
        <p:grpSpPr>
          <a:xfrm>
            <a:off x="830428" y="3029056"/>
            <a:ext cx="1200990" cy="954107"/>
            <a:chOff x="2576623" y="33912667"/>
            <a:chExt cx="2971800" cy="2360898"/>
          </a:xfrm>
        </p:grpSpPr>
        <p:sp>
          <p:nvSpPr>
            <p:cNvPr id="14" name="Rounded Rectangular Callout 13">
              <a:extLst>
                <a:ext uri="{FF2B5EF4-FFF2-40B4-BE49-F238E27FC236}">
                  <a16:creationId xmlns:a16="http://schemas.microsoft.com/office/drawing/2014/main" id="{93FDA907-4ED9-224B-9AE6-FDD38EA5AB01}"/>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5" name="TextBox 14">
              <a:extLst>
                <a:ext uri="{FF2B5EF4-FFF2-40B4-BE49-F238E27FC236}">
                  <a16:creationId xmlns:a16="http://schemas.microsoft.com/office/drawing/2014/main" id="{23A39C4F-7ACF-3146-A908-9F9B37B091DD}"/>
                </a:ext>
              </a:extLst>
            </p:cNvPr>
            <p:cNvSpPr txBox="1"/>
            <p:nvPr/>
          </p:nvSpPr>
          <p:spPr>
            <a:xfrm>
              <a:off x="2697035" y="33912667"/>
              <a:ext cx="2730973" cy="2360898"/>
            </a:xfrm>
            <a:prstGeom prst="rect">
              <a:avLst/>
            </a:prstGeom>
            <a:noFill/>
          </p:spPr>
          <p:txBody>
            <a:bodyPr wrap="square" rtlCol="0">
              <a:spAutoFit/>
            </a:bodyPr>
            <a:lstStyle/>
            <a:p>
              <a:pPr algn="l"/>
              <a:r>
                <a:rPr lang="en-US" sz="700" dirty="0">
                  <a:solidFill>
                    <a:srgbClr val="FF0000"/>
                  </a:solidFill>
                </a:rPr>
                <a:t>*Author: Insert the words “In part” if your research is funded by entities outside of DOE. The wording would say,</a:t>
              </a:r>
            </a:p>
            <a:p>
              <a:pPr algn="l"/>
              <a:r>
                <a:rPr lang="en-US" sz="700" dirty="0">
                  <a:solidFill>
                    <a:srgbClr val="FF0000"/>
                  </a:solidFill>
                </a:rPr>
                <a:t>This work was authored in part by the Alliance . . . .</a:t>
              </a:r>
            </a:p>
          </p:txBody>
        </p:sp>
      </p:grpSp>
      <p:grpSp>
        <p:nvGrpSpPr>
          <p:cNvPr id="16" name="Group 15">
            <a:extLst>
              <a:ext uri="{FF2B5EF4-FFF2-40B4-BE49-F238E27FC236}">
                <a16:creationId xmlns:a16="http://schemas.microsoft.com/office/drawing/2014/main" id="{FDAB3803-4356-624F-8BA8-6A6913EF28F1}"/>
              </a:ext>
            </a:extLst>
          </p:cNvPr>
          <p:cNvGrpSpPr/>
          <p:nvPr userDrawn="1"/>
        </p:nvGrpSpPr>
        <p:grpSpPr>
          <a:xfrm>
            <a:off x="4056734" y="3036465"/>
            <a:ext cx="1733100" cy="1103381"/>
            <a:chOff x="1259939" y="33552049"/>
            <a:chExt cx="4288484" cy="2730271"/>
          </a:xfrm>
        </p:grpSpPr>
        <p:sp>
          <p:nvSpPr>
            <p:cNvPr id="17" name="Rounded Rectangular Callout 16">
              <a:extLst>
                <a:ext uri="{FF2B5EF4-FFF2-40B4-BE49-F238E27FC236}">
                  <a16:creationId xmlns:a16="http://schemas.microsoft.com/office/drawing/2014/main" id="{828D245D-E0E5-934A-B0C8-D48ABEAD6F2F}"/>
                </a:ext>
              </a:extLst>
            </p:cNvPr>
            <p:cNvSpPr/>
            <p:nvPr/>
          </p:nvSpPr>
          <p:spPr bwMode="auto">
            <a:xfrm>
              <a:off x="1259939" y="33552049"/>
              <a:ext cx="4288484" cy="2566741"/>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8" name="TextBox 17">
              <a:extLst>
                <a:ext uri="{FF2B5EF4-FFF2-40B4-BE49-F238E27FC236}">
                  <a16:creationId xmlns:a16="http://schemas.microsoft.com/office/drawing/2014/main" id="{86FF9B50-7F90-6E48-AE8E-CC944B11C59C}"/>
                </a:ext>
              </a:extLst>
            </p:cNvPr>
            <p:cNvSpPr txBox="1"/>
            <p:nvPr/>
          </p:nvSpPr>
          <p:spPr>
            <a:xfrm>
              <a:off x="1294272" y="33654868"/>
              <a:ext cx="4081154" cy="2627452"/>
            </a:xfrm>
            <a:prstGeom prst="rect">
              <a:avLst/>
            </a:prstGeom>
            <a:noFill/>
          </p:spPr>
          <p:txBody>
            <a:bodyPr wrap="square" rtlCol="0">
              <a:spAutoFit/>
            </a:bodyPr>
            <a:lstStyle/>
            <a:p>
              <a:pPr algn="l"/>
              <a:r>
                <a:rPr lang="en-US" sz="700" i="0" dirty="0">
                  <a:solidFill>
                    <a:srgbClr val="FF0000"/>
                  </a:solidFill>
                </a:rPr>
                <a:t>**Author: insert applicable DOE office and program office, e.g., U.S. Department of Energy Office of Science or U.S. Department of Energy Office of Energy Efficiency and Renewable Energy Solar Energy Technologies Office (spell out full office names; do not use initialisms/acronyms)].</a:t>
              </a:r>
            </a:p>
            <a:p>
              <a:pPr algn="l"/>
              <a:endParaRPr lang="en-US" sz="700" i="0" dirty="0">
                <a:solidFill>
                  <a:srgbClr val="FF0000"/>
                </a:solidFill>
              </a:endParaRPr>
            </a:p>
          </p:txBody>
        </p:sp>
      </p:grpSp>
    </p:spTree>
    <p:extLst>
      <p:ext uri="{BB962C8B-B14F-4D97-AF65-F5344CB8AC3E}">
        <p14:creationId xmlns:p14="http://schemas.microsoft.com/office/powerpoint/2010/main" val="112472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Half Photo">
    <p:spTree>
      <p:nvGrpSpPr>
        <p:cNvPr id="1" name=""/>
        <p:cNvGrpSpPr/>
        <p:nvPr/>
      </p:nvGrpSpPr>
      <p:grpSpPr>
        <a:xfrm>
          <a:off x="0" y="0"/>
          <a:ext cx="0" cy="0"/>
          <a:chOff x="0" y="0"/>
          <a:chExt cx="0" cy="0"/>
        </a:xfrm>
      </p:grpSpPr>
      <p:pic>
        <p:nvPicPr>
          <p:cNvPr id="4" name="Picture 3" descr="36818.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8763" y="0"/>
            <a:ext cx="4565237" cy="5143500"/>
          </a:xfrm>
          <a:prstGeom prst="rect">
            <a:avLst/>
          </a:prstGeom>
        </p:spPr>
      </p:pic>
      <p:sp>
        <p:nvSpPr>
          <p:cNvPr id="12" name="Rectangle 11"/>
          <p:cNvSpPr/>
          <p:nvPr userDrawn="1"/>
        </p:nvSpPr>
        <p:spPr>
          <a:xfrm>
            <a:off x="467454" y="-1"/>
            <a:ext cx="2443102" cy="10923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NREL_logo_2009_whit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9" name="Text Placeholder 7"/>
          <p:cNvSpPr>
            <a:spLocks noGrp="1"/>
          </p:cNvSpPr>
          <p:nvPr>
            <p:ph type="body" sz="quarter" idx="10" hasCustomPrompt="1"/>
          </p:nvPr>
        </p:nvSpPr>
        <p:spPr>
          <a:xfrm>
            <a:off x="467454" y="1506017"/>
            <a:ext cx="3952146" cy="1348326"/>
          </a:xfrm>
        </p:spPr>
        <p:txBody>
          <a:bodyPr anchor="b" anchorCtr="0">
            <a:noAutofit/>
          </a:bodyPr>
          <a:lstStyle>
            <a:lvl1pPr marL="0" indent="0">
              <a:buNone/>
              <a:defRPr sz="3000"/>
            </a:lvl1pPr>
          </a:lstStyle>
          <a:p>
            <a:pPr lvl="0"/>
            <a:r>
              <a:rPr lang="en-US"/>
              <a:t>Title</a:t>
            </a:r>
          </a:p>
        </p:txBody>
      </p:sp>
      <p:cxnSp>
        <p:nvCxnSpPr>
          <p:cNvPr id="10" name="Straight Connector 9"/>
          <p:cNvCxnSpPr/>
          <p:nvPr userDrawn="1"/>
        </p:nvCxnSpPr>
        <p:spPr>
          <a:xfrm>
            <a:off x="570335" y="3034783"/>
            <a:ext cx="457497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ext Placeholder 14"/>
          <p:cNvSpPr>
            <a:spLocks noGrp="1"/>
          </p:cNvSpPr>
          <p:nvPr>
            <p:ph type="body" sz="quarter" idx="11" hasCustomPrompt="1"/>
          </p:nvPr>
        </p:nvSpPr>
        <p:spPr>
          <a:xfrm>
            <a:off x="467455" y="3215483"/>
            <a:ext cx="3952712"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1656903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6949"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2" name="Rectangle 11"/>
          <p:cNvSpPr/>
          <p:nvPr userDrawn="1"/>
        </p:nvSpPr>
        <p:spPr>
          <a:xfrm>
            <a:off x="467454" y="-1"/>
            <a:ext cx="2443102" cy="10923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NREL_logo_2009_whit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139333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Blue Background">
    <p:spTree>
      <p:nvGrpSpPr>
        <p:cNvPr id="1" name=""/>
        <p:cNvGrpSpPr/>
        <p:nvPr/>
      </p:nvGrpSpPr>
      <p:grpSpPr>
        <a:xfrm>
          <a:off x="0" y="0"/>
          <a:ext cx="0" cy="0"/>
          <a:chOff x="0" y="0"/>
          <a:chExt cx="0" cy="0"/>
        </a:xfrm>
      </p:grpSpPr>
      <p:pic>
        <p:nvPicPr>
          <p:cNvPr id="2" name="Picture 1" descr="iStock-505476426_FlareFre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4000" cy="515112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2" name="Rectangle 11"/>
          <p:cNvSpPr/>
          <p:nvPr userDrawn="1"/>
        </p:nvSpPr>
        <p:spPr>
          <a:xfrm>
            <a:off x="467454" y="-1"/>
            <a:ext cx="2443102" cy="10923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NREL_logo_2009_whit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6827" y="275515"/>
            <a:ext cx="1893428" cy="503506"/>
          </a:xfrm>
          <a:prstGeom prst="rect">
            <a:avLst/>
          </a:prstGeom>
        </p:spPr>
      </p:pic>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200339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57199" y="1"/>
            <a:ext cx="8236857" cy="776514"/>
          </a:xfrm>
        </p:spPr>
        <p:txBody>
          <a:bodyPr/>
          <a:lstStyle/>
          <a:p>
            <a:r>
              <a:rPr lang="en-US"/>
              <a:t>Simple Slide</a:t>
            </a:r>
          </a:p>
        </p:txBody>
      </p:sp>
      <p:sp>
        <p:nvSpPr>
          <p:cNvPr id="5" name="TextBox 4"/>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148500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457200" y="1371600"/>
            <a:ext cx="8120063" cy="33750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7374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0"/>
            <a:ext cx="5936343" cy="907143"/>
          </a:xfrm>
        </p:spPr>
        <p:txBody>
          <a:bodyPr/>
          <a:lstStyle/>
          <a:p>
            <a:r>
              <a:rPr lang="en-US"/>
              <a:t>Simple Slide</a:t>
            </a:r>
          </a:p>
        </p:txBody>
      </p:sp>
      <p:sp>
        <p:nvSpPr>
          <p:cNvPr id="9" name="Text Placeholder 8"/>
          <p:cNvSpPr>
            <a:spLocks noGrp="1"/>
          </p:cNvSpPr>
          <p:nvPr>
            <p:ph type="body" sz="quarter" idx="10"/>
          </p:nvPr>
        </p:nvSpPr>
        <p:spPr>
          <a:xfrm>
            <a:off x="457200" y="1124857"/>
            <a:ext cx="8120063" cy="3621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82540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0" y="2148571"/>
            <a:ext cx="8120063" cy="536572"/>
          </a:xfrm>
        </p:spPr>
        <p:txBody>
          <a:bodyPr/>
          <a:lstStyle>
            <a:lvl1pPr marL="0" indent="0" algn="ctr">
              <a:buNone/>
              <a:defRPr baseline="0"/>
            </a:lvl1pPr>
          </a:lstStyle>
          <a:p>
            <a:pPr lvl="0"/>
            <a:r>
              <a:rPr lang="en-US"/>
              <a:t>Blank Slide for Any Content</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278570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4123076" cy="120015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457200" y="1330267"/>
            <a:ext cx="8229600" cy="32643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564829"/>
      </p:ext>
    </p:extLst>
  </p:cSld>
  <p:clrMap bg1="lt1" tx1="dk1" bg2="lt2" tx2="dk2" accent1="accent1" accent2="accent2" accent3="accent3" accent4="accent4" accent5="accent5" accent6="accent6" hlink="hlink" folHlink="folHlink"/>
  <p:sldLayoutIdLst>
    <p:sldLayoutId id="2147483674" r:id="rId1"/>
    <p:sldLayoutId id="2147483649" r:id="rId2"/>
    <p:sldLayoutId id="2147483652" r:id="rId3"/>
    <p:sldLayoutId id="2147483651" r:id="rId4"/>
    <p:sldLayoutId id="2147483650"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6" r:id="rId18"/>
    <p:sldLayoutId id="2147483667" r:id="rId19"/>
    <p:sldLayoutId id="2147483665" r:id="rId20"/>
    <p:sldLayoutId id="2147483668" r:id="rId21"/>
    <p:sldLayoutId id="2147483669" r:id="rId22"/>
    <p:sldLayoutId id="2147483670" r:id="rId23"/>
    <p:sldLayoutId id="2147483671" r:id="rId24"/>
    <p:sldLayoutId id="2147483672" r:id="rId25"/>
    <p:sldLayoutId id="2147483673" r:id="rId26"/>
  </p:sldLayoutIdLst>
  <p:txStyles>
    <p:titleStyle>
      <a:lvl1pPr marL="0" algn="ctr" defTabSz="457200" rtl="0" eaLnBrk="1" latinLnBrk="0" hangingPunct="1">
        <a:lnSpc>
          <a:spcPts val="2800"/>
        </a:lnSpc>
        <a:spcBef>
          <a:spcPct val="0"/>
        </a:spcBef>
        <a:buNone/>
        <a:defRPr sz="3000" kern="1200" spc="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Rectangle 303">
            <a:extLst>
              <a:ext uri="{FF2B5EF4-FFF2-40B4-BE49-F238E27FC236}">
                <a16:creationId xmlns:a16="http://schemas.microsoft.com/office/drawing/2014/main" id="{625602F0-D3A2-F846-994F-212A48921C40}"/>
              </a:ext>
            </a:extLst>
          </p:cNvPr>
          <p:cNvSpPr/>
          <p:nvPr/>
        </p:nvSpPr>
        <p:spPr>
          <a:xfrm>
            <a:off x="4221475" y="469"/>
            <a:ext cx="3271003" cy="3695693"/>
          </a:xfrm>
          <a:prstGeom prst="rect">
            <a:avLst/>
          </a:prstGeom>
          <a:solidFill>
            <a:schemeClr val="accent1">
              <a:lumMod val="40000"/>
              <a:lumOff val="60000"/>
              <a:alpha val="75000"/>
            </a:schemeClr>
          </a:solidFill>
          <a:ln w="3175">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CC3B2AF3-E90A-2348-A6F1-D99507C67383}"/>
              </a:ext>
            </a:extLst>
          </p:cNvPr>
          <p:cNvSpPr/>
          <p:nvPr/>
        </p:nvSpPr>
        <p:spPr>
          <a:xfrm>
            <a:off x="7485530" y="0"/>
            <a:ext cx="1658469" cy="3696162"/>
          </a:xfrm>
          <a:prstGeom prst="rect">
            <a:avLst/>
          </a:prstGeom>
          <a:solidFill>
            <a:schemeClr val="accent3">
              <a:lumMod val="60000"/>
              <a:lumOff val="40000"/>
              <a:alpha val="50000"/>
            </a:schemeClr>
          </a:solidFill>
          <a:ln w="3175">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9C89F424-DDDA-C54F-B275-8D617135D21E}"/>
              </a:ext>
            </a:extLst>
          </p:cNvPr>
          <p:cNvSpPr/>
          <p:nvPr/>
        </p:nvSpPr>
        <p:spPr>
          <a:xfrm>
            <a:off x="0" y="-1"/>
            <a:ext cx="2917650" cy="5137709"/>
          </a:xfrm>
          <a:prstGeom prst="rect">
            <a:avLst/>
          </a:prstGeom>
          <a:solidFill>
            <a:schemeClr val="accent6">
              <a:lumMod val="20000"/>
              <a:lumOff val="80000"/>
            </a:schemeClr>
          </a:solidFill>
          <a:ln w="3175">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6" name="Rectangle 305">
            <a:extLst>
              <a:ext uri="{FF2B5EF4-FFF2-40B4-BE49-F238E27FC236}">
                <a16:creationId xmlns:a16="http://schemas.microsoft.com/office/drawing/2014/main" id="{3C15BBEE-DCB5-974D-8A23-7F1F0DE29FA2}"/>
              </a:ext>
            </a:extLst>
          </p:cNvPr>
          <p:cNvSpPr/>
          <p:nvPr/>
        </p:nvSpPr>
        <p:spPr>
          <a:xfrm>
            <a:off x="2920444" y="3696162"/>
            <a:ext cx="4071515" cy="1441547"/>
          </a:xfrm>
          <a:prstGeom prst="rect">
            <a:avLst/>
          </a:prstGeom>
          <a:solidFill>
            <a:schemeClr val="bg2">
              <a:lumMod val="20000"/>
              <a:lumOff val="80000"/>
            </a:schemeClr>
          </a:solidFill>
          <a:ln w="3175">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FECBBE68-1015-2F46-BD97-8463B51C64ED}"/>
              </a:ext>
            </a:extLst>
          </p:cNvPr>
          <p:cNvSpPr/>
          <p:nvPr/>
        </p:nvSpPr>
        <p:spPr>
          <a:xfrm>
            <a:off x="5605232" y="-2"/>
            <a:ext cx="1893733" cy="1754588"/>
          </a:xfrm>
          <a:prstGeom prst="rect">
            <a:avLst/>
          </a:prstGeom>
          <a:solidFill>
            <a:schemeClr val="accent2">
              <a:lumMod val="20000"/>
              <a:lumOff val="80000"/>
            </a:schemeClr>
          </a:solidFill>
          <a:ln w="3175">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434CC9A1-CD3B-1846-A6C6-8B8487DBBD0E}"/>
              </a:ext>
            </a:extLst>
          </p:cNvPr>
          <p:cNvSpPr/>
          <p:nvPr/>
        </p:nvSpPr>
        <p:spPr>
          <a:xfrm>
            <a:off x="2920445" y="0"/>
            <a:ext cx="1303324" cy="3711944"/>
          </a:xfrm>
          <a:prstGeom prst="rect">
            <a:avLst/>
          </a:prstGeom>
          <a:solidFill>
            <a:schemeClr val="tx2">
              <a:lumMod val="20000"/>
              <a:lumOff val="80000"/>
              <a:alpha val="50000"/>
            </a:schemeClr>
          </a:solidFill>
          <a:ln w="3175">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5F0A2CAA-3F6E-1843-B865-A08B7FA4DB70}"/>
              </a:ext>
            </a:extLst>
          </p:cNvPr>
          <p:cNvCxnSpPr>
            <a:cxnSpLocks/>
          </p:cNvCxnSpPr>
          <p:nvPr/>
        </p:nvCxnSpPr>
        <p:spPr>
          <a:xfrm flipH="1">
            <a:off x="4049258" y="458664"/>
            <a:ext cx="234179"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A9C58D5-0CA7-E347-835E-168B95AA9360}"/>
              </a:ext>
            </a:extLst>
          </p:cNvPr>
          <p:cNvCxnSpPr>
            <a:cxnSpLocks/>
          </p:cNvCxnSpPr>
          <p:nvPr/>
        </p:nvCxnSpPr>
        <p:spPr>
          <a:xfrm flipH="1">
            <a:off x="4275760" y="1127683"/>
            <a:ext cx="159327"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8DD0DD2D-22B2-EB48-A0AD-12F3C535CFBA}"/>
              </a:ext>
            </a:extLst>
          </p:cNvPr>
          <p:cNvCxnSpPr>
            <a:cxnSpLocks/>
          </p:cNvCxnSpPr>
          <p:nvPr/>
        </p:nvCxnSpPr>
        <p:spPr>
          <a:xfrm flipV="1">
            <a:off x="4275760" y="458666"/>
            <a:ext cx="8093" cy="66901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D1BE60B2-2249-4946-B545-6B749E35618B}"/>
              </a:ext>
            </a:extLst>
          </p:cNvPr>
          <p:cNvCxnSpPr>
            <a:cxnSpLocks/>
          </p:cNvCxnSpPr>
          <p:nvPr/>
        </p:nvCxnSpPr>
        <p:spPr>
          <a:xfrm flipH="1">
            <a:off x="2741114" y="458663"/>
            <a:ext cx="89827"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F9605E14-06E1-0B44-97F8-7503C1F7B446}"/>
              </a:ext>
            </a:extLst>
          </p:cNvPr>
          <p:cNvCxnSpPr>
            <a:cxnSpLocks/>
          </p:cNvCxnSpPr>
          <p:nvPr/>
        </p:nvCxnSpPr>
        <p:spPr>
          <a:xfrm flipH="1">
            <a:off x="2830941" y="689678"/>
            <a:ext cx="278151"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83B2EF3A-40BD-734E-B677-3CDB5072B623}"/>
              </a:ext>
            </a:extLst>
          </p:cNvPr>
          <p:cNvCxnSpPr>
            <a:cxnSpLocks/>
          </p:cNvCxnSpPr>
          <p:nvPr/>
        </p:nvCxnSpPr>
        <p:spPr>
          <a:xfrm flipV="1">
            <a:off x="2830941" y="455930"/>
            <a:ext cx="0" cy="23101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E536E54F-78C4-6A4C-A277-E11AB309AD4E}"/>
              </a:ext>
            </a:extLst>
          </p:cNvPr>
          <p:cNvCxnSpPr>
            <a:cxnSpLocks/>
          </p:cNvCxnSpPr>
          <p:nvPr/>
        </p:nvCxnSpPr>
        <p:spPr>
          <a:xfrm>
            <a:off x="5699867" y="454502"/>
            <a:ext cx="160640"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F1B5B09A-A52D-F943-A0EF-639D3B50C266}"/>
              </a:ext>
            </a:extLst>
          </p:cNvPr>
          <p:cNvCxnSpPr>
            <a:cxnSpLocks/>
          </p:cNvCxnSpPr>
          <p:nvPr/>
        </p:nvCxnSpPr>
        <p:spPr>
          <a:xfrm flipH="1" flipV="1">
            <a:off x="5370426" y="914808"/>
            <a:ext cx="343141" cy="7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239BD031-ED7F-6F4B-BF58-C530369649BC}"/>
              </a:ext>
            </a:extLst>
          </p:cNvPr>
          <p:cNvCxnSpPr>
            <a:cxnSpLocks/>
          </p:cNvCxnSpPr>
          <p:nvPr/>
        </p:nvCxnSpPr>
        <p:spPr>
          <a:xfrm flipH="1">
            <a:off x="5373959" y="685368"/>
            <a:ext cx="325670"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23BA7701-83D6-8D45-9D39-E9EE76043A33}"/>
              </a:ext>
            </a:extLst>
          </p:cNvPr>
          <p:cNvCxnSpPr>
            <a:cxnSpLocks/>
          </p:cNvCxnSpPr>
          <p:nvPr/>
        </p:nvCxnSpPr>
        <p:spPr>
          <a:xfrm flipV="1">
            <a:off x="2989800" y="750955"/>
            <a:ext cx="0" cy="18298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BAC48AB1-F1A2-3646-9192-D96C74AE1AD8}"/>
              </a:ext>
            </a:extLst>
          </p:cNvPr>
          <p:cNvCxnSpPr>
            <a:cxnSpLocks/>
          </p:cNvCxnSpPr>
          <p:nvPr/>
        </p:nvCxnSpPr>
        <p:spPr>
          <a:xfrm flipH="1" flipV="1">
            <a:off x="2989800" y="455930"/>
            <a:ext cx="123311" cy="178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52C2904D-9DEC-7246-B050-E60D78560FFA}"/>
              </a:ext>
            </a:extLst>
          </p:cNvPr>
          <p:cNvCxnSpPr>
            <a:cxnSpLocks/>
          </p:cNvCxnSpPr>
          <p:nvPr/>
        </p:nvCxnSpPr>
        <p:spPr>
          <a:xfrm flipV="1">
            <a:off x="2989800" y="455931"/>
            <a:ext cx="0" cy="17940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8D269E24-D1C6-5446-B180-E3D2DD913AA2}"/>
              </a:ext>
            </a:extLst>
          </p:cNvPr>
          <p:cNvCxnSpPr>
            <a:cxnSpLocks/>
          </p:cNvCxnSpPr>
          <p:nvPr/>
        </p:nvCxnSpPr>
        <p:spPr>
          <a:xfrm flipH="1">
            <a:off x="2989800" y="2580806"/>
            <a:ext cx="118056" cy="235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78D3A2E8-4D0C-404F-986E-2493062E96B9}"/>
              </a:ext>
            </a:extLst>
          </p:cNvPr>
          <p:cNvCxnSpPr>
            <a:cxnSpLocks/>
          </p:cNvCxnSpPr>
          <p:nvPr/>
        </p:nvCxnSpPr>
        <p:spPr>
          <a:xfrm flipH="1" flipV="1">
            <a:off x="5356581" y="4192358"/>
            <a:ext cx="284423" cy="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3A246BC-0A0A-3D41-A706-C1EEAB94ABAE}"/>
              </a:ext>
            </a:extLst>
          </p:cNvPr>
          <p:cNvCxnSpPr>
            <a:cxnSpLocks/>
          </p:cNvCxnSpPr>
          <p:nvPr/>
        </p:nvCxnSpPr>
        <p:spPr>
          <a:xfrm flipV="1">
            <a:off x="5641004" y="4192359"/>
            <a:ext cx="1" cy="23484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8E3DB0F9-C90B-B54D-83F3-6814B942CDF5}"/>
              </a:ext>
            </a:extLst>
          </p:cNvPr>
          <p:cNvCxnSpPr>
            <a:cxnSpLocks/>
          </p:cNvCxnSpPr>
          <p:nvPr/>
        </p:nvCxnSpPr>
        <p:spPr>
          <a:xfrm flipH="1">
            <a:off x="5641004" y="4427200"/>
            <a:ext cx="110664"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4FB151A8-470C-CA4D-A4D3-CE3BB2448A3F}"/>
              </a:ext>
            </a:extLst>
          </p:cNvPr>
          <p:cNvCxnSpPr>
            <a:cxnSpLocks/>
          </p:cNvCxnSpPr>
          <p:nvPr/>
        </p:nvCxnSpPr>
        <p:spPr>
          <a:xfrm flipH="1" flipV="1">
            <a:off x="4059793" y="2869494"/>
            <a:ext cx="318650" cy="151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id="{6780B29F-2D4E-D949-9B99-8B95990F8D68}"/>
              </a:ext>
            </a:extLst>
          </p:cNvPr>
          <p:cNvCxnSpPr>
            <a:cxnSpLocks/>
          </p:cNvCxnSpPr>
          <p:nvPr/>
        </p:nvCxnSpPr>
        <p:spPr>
          <a:xfrm flipH="1">
            <a:off x="2857217" y="2876028"/>
            <a:ext cx="255894"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9F1B1A7A-0A20-6344-B6EA-234153786AC3}"/>
              </a:ext>
            </a:extLst>
          </p:cNvPr>
          <p:cNvCxnSpPr>
            <a:cxnSpLocks/>
          </p:cNvCxnSpPr>
          <p:nvPr/>
        </p:nvCxnSpPr>
        <p:spPr>
          <a:xfrm>
            <a:off x="2852624" y="2806567"/>
            <a:ext cx="0" cy="6946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6855F428-CBF4-AD45-BA42-1E063A87CA72}"/>
              </a:ext>
            </a:extLst>
          </p:cNvPr>
          <p:cNvCxnSpPr>
            <a:cxnSpLocks/>
          </p:cNvCxnSpPr>
          <p:nvPr/>
        </p:nvCxnSpPr>
        <p:spPr>
          <a:xfrm flipH="1">
            <a:off x="2741115" y="2804992"/>
            <a:ext cx="116102"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34" name="Straight Connector 233">
            <a:extLst>
              <a:ext uri="{FF2B5EF4-FFF2-40B4-BE49-F238E27FC236}">
                <a16:creationId xmlns:a16="http://schemas.microsoft.com/office/drawing/2014/main" id="{51E936BB-8F4A-E947-9A3D-CE38C4EA3856}"/>
              </a:ext>
            </a:extLst>
          </p:cNvPr>
          <p:cNvCxnSpPr>
            <a:cxnSpLocks/>
          </p:cNvCxnSpPr>
          <p:nvPr/>
        </p:nvCxnSpPr>
        <p:spPr>
          <a:xfrm flipH="1">
            <a:off x="5353856" y="2409200"/>
            <a:ext cx="134206"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35" name="Straight Connector 234">
            <a:extLst>
              <a:ext uri="{FF2B5EF4-FFF2-40B4-BE49-F238E27FC236}">
                <a16:creationId xmlns:a16="http://schemas.microsoft.com/office/drawing/2014/main" id="{4F51D385-304A-044D-AD52-306468261FA4}"/>
              </a:ext>
            </a:extLst>
          </p:cNvPr>
          <p:cNvCxnSpPr>
            <a:cxnSpLocks/>
          </p:cNvCxnSpPr>
          <p:nvPr/>
        </p:nvCxnSpPr>
        <p:spPr>
          <a:xfrm flipH="1">
            <a:off x="5353855" y="455930"/>
            <a:ext cx="135204"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36" name="Straight Connector 235">
            <a:extLst>
              <a:ext uri="{FF2B5EF4-FFF2-40B4-BE49-F238E27FC236}">
                <a16:creationId xmlns:a16="http://schemas.microsoft.com/office/drawing/2014/main" id="{2C775252-4D3B-534A-91FD-33FF7D799524}"/>
              </a:ext>
            </a:extLst>
          </p:cNvPr>
          <p:cNvCxnSpPr>
            <a:cxnSpLocks/>
          </p:cNvCxnSpPr>
          <p:nvPr/>
        </p:nvCxnSpPr>
        <p:spPr>
          <a:xfrm flipV="1">
            <a:off x="5488062" y="951141"/>
            <a:ext cx="0" cy="317481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37" name="Straight Connector 236">
            <a:extLst>
              <a:ext uri="{FF2B5EF4-FFF2-40B4-BE49-F238E27FC236}">
                <a16:creationId xmlns:a16="http://schemas.microsoft.com/office/drawing/2014/main" id="{92CD99E3-8BF0-E34F-B085-3A2ECDEA1EB0}"/>
              </a:ext>
            </a:extLst>
          </p:cNvPr>
          <p:cNvCxnSpPr>
            <a:cxnSpLocks/>
          </p:cNvCxnSpPr>
          <p:nvPr/>
        </p:nvCxnSpPr>
        <p:spPr>
          <a:xfrm flipV="1">
            <a:off x="5489059" y="457104"/>
            <a:ext cx="0" cy="19007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38" name="Straight Connector 237">
            <a:extLst>
              <a:ext uri="{FF2B5EF4-FFF2-40B4-BE49-F238E27FC236}">
                <a16:creationId xmlns:a16="http://schemas.microsoft.com/office/drawing/2014/main" id="{CD0C474A-B38F-CD48-8951-323F07C4D8E5}"/>
              </a:ext>
            </a:extLst>
          </p:cNvPr>
          <p:cNvCxnSpPr>
            <a:cxnSpLocks/>
          </p:cNvCxnSpPr>
          <p:nvPr/>
        </p:nvCxnSpPr>
        <p:spPr>
          <a:xfrm flipV="1">
            <a:off x="5486600" y="750955"/>
            <a:ext cx="1" cy="1288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52" name="Straight Connector 251">
            <a:extLst>
              <a:ext uri="{FF2B5EF4-FFF2-40B4-BE49-F238E27FC236}">
                <a16:creationId xmlns:a16="http://schemas.microsoft.com/office/drawing/2014/main" id="{B363E0E0-48DE-AC4A-90A7-FCCA859EBDEF}"/>
              </a:ext>
            </a:extLst>
          </p:cNvPr>
          <p:cNvCxnSpPr>
            <a:cxnSpLocks/>
          </p:cNvCxnSpPr>
          <p:nvPr/>
        </p:nvCxnSpPr>
        <p:spPr>
          <a:xfrm flipH="1" flipV="1">
            <a:off x="5486600" y="4266300"/>
            <a:ext cx="1462" cy="39413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54" name="Straight Connector 253">
            <a:extLst>
              <a:ext uri="{FF2B5EF4-FFF2-40B4-BE49-F238E27FC236}">
                <a16:creationId xmlns:a16="http://schemas.microsoft.com/office/drawing/2014/main" id="{55A18359-AE95-C946-AF07-E78F944906D3}"/>
              </a:ext>
            </a:extLst>
          </p:cNvPr>
          <p:cNvCxnSpPr>
            <a:cxnSpLocks/>
          </p:cNvCxnSpPr>
          <p:nvPr/>
        </p:nvCxnSpPr>
        <p:spPr>
          <a:xfrm flipH="1" flipV="1">
            <a:off x="5480501" y="4660435"/>
            <a:ext cx="284423" cy="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69" name="Straight Connector 268">
            <a:extLst>
              <a:ext uri="{FF2B5EF4-FFF2-40B4-BE49-F238E27FC236}">
                <a16:creationId xmlns:a16="http://schemas.microsoft.com/office/drawing/2014/main" id="{D7EC4031-D9AE-3C47-8896-781A575658E9}"/>
              </a:ext>
            </a:extLst>
          </p:cNvPr>
          <p:cNvCxnSpPr>
            <a:cxnSpLocks/>
          </p:cNvCxnSpPr>
          <p:nvPr/>
        </p:nvCxnSpPr>
        <p:spPr>
          <a:xfrm flipH="1">
            <a:off x="1230425" y="2806567"/>
            <a:ext cx="228418"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71" name="Straight Connector 270">
            <a:extLst>
              <a:ext uri="{FF2B5EF4-FFF2-40B4-BE49-F238E27FC236}">
                <a16:creationId xmlns:a16="http://schemas.microsoft.com/office/drawing/2014/main" id="{69B268C7-4CA8-0347-8E0B-034D615C0003}"/>
              </a:ext>
            </a:extLst>
          </p:cNvPr>
          <p:cNvCxnSpPr>
            <a:cxnSpLocks/>
          </p:cNvCxnSpPr>
          <p:nvPr/>
        </p:nvCxnSpPr>
        <p:spPr>
          <a:xfrm flipH="1">
            <a:off x="1166453" y="2362611"/>
            <a:ext cx="63972"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73" name="Straight Connector 272">
            <a:extLst>
              <a:ext uri="{FF2B5EF4-FFF2-40B4-BE49-F238E27FC236}">
                <a16:creationId xmlns:a16="http://schemas.microsoft.com/office/drawing/2014/main" id="{BB932EAB-A940-B04D-BEF2-B2A9F0220356}"/>
              </a:ext>
            </a:extLst>
          </p:cNvPr>
          <p:cNvCxnSpPr>
            <a:cxnSpLocks/>
          </p:cNvCxnSpPr>
          <p:nvPr/>
        </p:nvCxnSpPr>
        <p:spPr>
          <a:xfrm>
            <a:off x="1235680" y="2362611"/>
            <a:ext cx="0" cy="44395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76" name="Straight Connector 275">
            <a:extLst>
              <a:ext uri="{FF2B5EF4-FFF2-40B4-BE49-F238E27FC236}">
                <a16:creationId xmlns:a16="http://schemas.microsoft.com/office/drawing/2014/main" id="{B5B53D5D-AC1F-144A-9604-8B85E11C9FF2}"/>
              </a:ext>
            </a:extLst>
          </p:cNvPr>
          <p:cNvCxnSpPr>
            <a:cxnSpLocks/>
          </p:cNvCxnSpPr>
          <p:nvPr/>
        </p:nvCxnSpPr>
        <p:spPr>
          <a:xfrm flipH="1">
            <a:off x="2428718" y="3776438"/>
            <a:ext cx="312396"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78" name="Straight Connector 277">
            <a:extLst>
              <a:ext uri="{FF2B5EF4-FFF2-40B4-BE49-F238E27FC236}">
                <a16:creationId xmlns:a16="http://schemas.microsoft.com/office/drawing/2014/main" id="{F5CB79BE-3EA6-3642-8D85-F1E21C1494B4}"/>
              </a:ext>
            </a:extLst>
          </p:cNvPr>
          <p:cNvCxnSpPr>
            <a:cxnSpLocks/>
          </p:cNvCxnSpPr>
          <p:nvPr/>
        </p:nvCxnSpPr>
        <p:spPr>
          <a:xfrm flipH="1">
            <a:off x="2741114" y="4573816"/>
            <a:ext cx="378900"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79" name="Straight Connector 278">
            <a:extLst>
              <a:ext uri="{FF2B5EF4-FFF2-40B4-BE49-F238E27FC236}">
                <a16:creationId xmlns:a16="http://schemas.microsoft.com/office/drawing/2014/main" id="{F055F243-7127-0F40-8A2D-FDC5A2E143DA}"/>
              </a:ext>
            </a:extLst>
          </p:cNvPr>
          <p:cNvCxnSpPr>
            <a:cxnSpLocks/>
          </p:cNvCxnSpPr>
          <p:nvPr/>
        </p:nvCxnSpPr>
        <p:spPr>
          <a:xfrm>
            <a:off x="2741114" y="3776438"/>
            <a:ext cx="0" cy="79737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82" name="Straight Connector 281">
            <a:extLst>
              <a:ext uri="{FF2B5EF4-FFF2-40B4-BE49-F238E27FC236}">
                <a16:creationId xmlns:a16="http://schemas.microsoft.com/office/drawing/2014/main" id="{D6C69944-7378-6947-AD5D-C14F15621130}"/>
              </a:ext>
            </a:extLst>
          </p:cNvPr>
          <p:cNvCxnSpPr>
            <a:cxnSpLocks/>
          </p:cNvCxnSpPr>
          <p:nvPr/>
        </p:nvCxnSpPr>
        <p:spPr>
          <a:xfrm flipV="1">
            <a:off x="4219117" y="4207206"/>
            <a:ext cx="0" cy="13878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84" name="Straight Connector 283">
            <a:extLst>
              <a:ext uri="{FF2B5EF4-FFF2-40B4-BE49-F238E27FC236}">
                <a16:creationId xmlns:a16="http://schemas.microsoft.com/office/drawing/2014/main" id="{39FB1C51-BC38-5E4B-888E-C1258414C929}"/>
              </a:ext>
            </a:extLst>
          </p:cNvPr>
          <p:cNvCxnSpPr>
            <a:cxnSpLocks/>
          </p:cNvCxnSpPr>
          <p:nvPr/>
        </p:nvCxnSpPr>
        <p:spPr>
          <a:xfrm flipH="1">
            <a:off x="4054537" y="4345996"/>
            <a:ext cx="159325"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89" name="Straight Connector 288">
            <a:extLst>
              <a:ext uri="{FF2B5EF4-FFF2-40B4-BE49-F238E27FC236}">
                <a16:creationId xmlns:a16="http://schemas.microsoft.com/office/drawing/2014/main" id="{33CD53C3-9A36-5E4C-B65D-19E454B251E6}"/>
              </a:ext>
            </a:extLst>
          </p:cNvPr>
          <p:cNvCxnSpPr>
            <a:cxnSpLocks/>
          </p:cNvCxnSpPr>
          <p:nvPr/>
        </p:nvCxnSpPr>
        <p:spPr>
          <a:xfrm flipH="1">
            <a:off x="4219116" y="4207713"/>
            <a:ext cx="159325" cy="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92" name="Straight Connector 291">
            <a:extLst>
              <a:ext uri="{FF2B5EF4-FFF2-40B4-BE49-F238E27FC236}">
                <a16:creationId xmlns:a16="http://schemas.microsoft.com/office/drawing/2014/main" id="{A18E2D39-F957-3A42-B950-30CDDCAF9090}"/>
              </a:ext>
            </a:extLst>
          </p:cNvPr>
          <p:cNvCxnSpPr>
            <a:cxnSpLocks/>
          </p:cNvCxnSpPr>
          <p:nvPr/>
        </p:nvCxnSpPr>
        <p:spPr>
          <a:xfrm flipH="1">
            <a:off x="1299278" y="455930"/>
            <a:ext cx="91" cy="212414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94" name="Straight Connector 293">
            <a:extLst>
              <a:ext uri="{FF2B5EF4-FFF2-40B4-BE49-F238E27FC236}">
                <a16:creationId xmlns:a16="http://schemas.microsoft.com/office/drawing/2014/main" id="{7D2A6BB1-DE80-B241-BD30-E1E747418A9B}"/>
              </a:ext>
            </a:extLst>
          </p:cNvPr>
          <p:cNvCxnSpPr>
            <a:cxnSpLocks/>
          </p:cNvCxnSpPr>
          <p:nvPr/>
        </p:nvCxnSpPr>
        <p:spPr>
          <a:xfrm flipH="1">
            <a:off x="1299279" y="2580072"/>
            <a:ext cx="499041" cy="451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98" name="Straight Connector 297">
            <a:extLst>
              <a:ext uri="{FF2B5EF4-FFF2-40B4-BE49-F238E27FC236}">
                <a16:creationId xmlns:a16="http://schemas.microsoft.com/office/drawing/2014/main" id="{85623764-CC86-1448-B340-96BB76E83290}"/>
              </a:ext>
            </a:extLst>
          </p:cNvPr>
          <p:cNvCxnSpPr>
            <a:cxnSpLocks/>
          </p:cNvCxnSpPr>
          <p:nvPr/>
        </p:nvCxnSpPr>
        <p:spPr>
          <a:xfrm flipH="1">
            <a:off x="1297112" y="454502"/>
            <a:ext cx="114299" cy="1428"/>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302" name="TextBox 301">
            <a:extLst>
              <a:ext uri="{FF2B5EF4-FFF2-40B4-BE49-F238E27FC236}">
                <a16:creationId xmlns:a16="http://schemas.microsoft.com/office/drawing/2014/main" id="{96B8B632-1D89-3C42-A055-1BCBFB90FF68}"/>
              </a:ext>
            </a:extLst>
          </p:cNvPr>
          <p:cNvSpPr txBox="1"/>
          <p:nvPr/>
        </p:nvSpPr>
        <p:spPr>
          <a:xfrm>
            <a:off x="91294" y="4387503"/>
            <a:ext cx="1073002" cy="500137"/>
          </a:xfrm>
          <a:prstGeom prst="rect">
            <a:avLst/>
          </a:prstGeom>
          <a:noFill/>
        </p:spPr>
        <p:txBody>
          <a:bodyPr wrap="square" rtlCol="0">
            <a:spAutoFit/>
          </a:bodyPr>
          <a:lstStyle/>
          <a:p>
            <a:pPr algn="ctr"/>
            <a:r>
              <a:rPr lang="en-US" sz="1600" b="1" dirty="0">
                <a:solidFill>
                  <a:srgbClr val="FF0000"/>
                </a:solidFill>
              </a:rPr>
              <a:t>Admin</a:t>
            </a:r>
          </a:p>
          <a:p>
            <a:pPr algn="ctr"/>
            <a:r>
              <a:rPr lang="en-US" sz="1050" b="1" dirty="0">
                <a:solidFill>
                  <a:srgbClr val="FF0000"/>
                </a:solidFill>
              </a:rPr>
              <a:t>Calliope Data</a:t>
            </a:r>
          </a:p>
        </p:txBody>
      </p:sp>
      <p:graphicFrame>
        <p:nvGraphicFramePr>
          <p:cNvPr id="2" name="Table 1">
            <a:extLst>
              <a:ext uri="{FF2B5EF4-FFF2-40B4-BE49-F238E27FC236}">
                <a16:creationId xmlns:a16="http://schemas.microsoft.com/office/drawing/2014/main" id="{DE3F71F6-32AA-534A-8E79-72291BA9D678}"/>
              </a:ext>
            </a:extLst>
          </p:cNvPr>
          <p:cNvGraphicFramePr>
            <a:graphicFrameLocks noGrp="1"/>
          </p:cNvGraphicFramePr>
          <p:nvPr>
            <p:extLst>
              <p:ext uri="{D42A27DB-BD31-4B8C-83A1-F6EECF244321}">
                <p14:modId xmlns:p14="http://schemas.microsoft.com/office/powerpoint/2010/main" val="2491488820"/>
              </p:ext>
            </p:extLst>
          </p:nvPr>
        </p:nvGraphicFramePr>
        <p:xfrm>
          <a:off x="3103825" y="115552"/>
          <a:ext cx="1043140" cy="1112520"/>
        </p:xfrm>
        <a:graphic>
          <a:graphicData uri="http://schemas.openxmlformats.org/drawingml/2006/table">
            <a:tbl>
              <a:tblPr firstRow="1" bandRow="1">
                <a:tableStyleId>{5C22544A-7EE6-4342-B048-85BDC9FD1C3A}</a:tableStyleId>
              </a:tblPr>
              <a:tblGrid>
                <a:gridCol w="1043140">
                  <a:extLst>
                    <a:ext uri="{9D8B030D-6E8A-4147-A177-3AD203B41FA5}">
                      <a16:colId xmlns:a16="http://schemas.microsoft.com/office/drawing/2014/main" val="1319760997"/>
                    </a:ext>
                  </a:extLst>
                </a:gridCol>
              </a:tblGrid>
              <a:tr h="141461">
                <a:tc>
                  <a:txBody>
                    <a:bodyPr/>
                    <a:lstStyle/>
                    <a:p>
                      <a:r>
                        <a:rPr lang="en-US" sz="900" dirty="0"/>
                        <a:t>Technology</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r>
                        <a:rPr lang="en-US" sz="900" dirty="0"/>
                        <a:t>abstract_tech_id</a:t>
                      </a:r>
                    </a:p>
                  </a:txBody>
                  <a:tcPr/>
                </a:tc>
                <a:extLst>
                  <a:ext uri="{0D108BD9-81ED-4DB2-BD59-A6C34878D82A}">
                    <a16:rowId xmlns:a16="http://schemas.microsoft.com/office/drawing/2014/main" val="2759364769"/>
                  </a:ext>
                </a:extLst>
              </a:tr>
              <a:tr h="141461">
                <a:tc>
                  <a:txBody>
                    <a:bodyPr/>
                    <a:lstStyle/>
                    <a:p>
                      <a:r>
                        <a:rPr lang="en-US" sz="900" dirty="0"/>
                        <a:t>name</a:t>
                      </a:r>
                    </a:p>
                  </a:txBody>
                  <a:tcPr/>
                </a:tc>
                <a:extLst>
                  <a:ext uri="{0D108BD9-81ED-4DB2-BD59-A6C34878D82A}">
                    <a16:rowId xmlns:a16="http://schemas.microsoft.com/office/drawing/2014/main" val="695365453"/>
                  </a:ext>
                </a:extLst>
              </a:tr>
              <a:tr h="141461">
                <a:tc>
                  <a:txBody>
                    <a:bodyPr/>
                    <a:lstStyle/>
                    <a:p>
                      <a:r>
                        <a:rPr lang="en-US" sz="700" dirty="0"/>
                        <a:t>**attributes</a:t>
                      </a:r>
                    </a:p>
                  </a:txBody>
                  <a:tcPr/>
                </a:tc>
                <a:extLst>
                  <a:ext uri="{0D108BD9-81ED-4DB2-BD59-A6C34878D82A}">
                    <a16:rowId xmlns:a16="http://schemas.microsoft.com/office/drawing/2014/main" val="1285358382"/>
                  </a:ext>
                </a:extLst>
              </a:tr>
            </a:tbl>
          </a:graphicData>
        </a:graphic>
      </p:graphicFrame>
      <p:graphicFrame>
        <p:nvGraphicFramePr>
          <p:cNvPr id="5" name="Table 4">
            <a:extLst>
              <a:ext uri="{FF2B5EF4-FFF2-40B4-BE49-F238E27FC236}">
                <a16:creationId xmlns:a16="http://schemas.microsoft.com/office/drawing/2014/main" id="{C09C2F20-5809-BC4F-8F42-7A6F8088DB2B}"/>
              </a:ext>
            </a:extLst>
          </p:cNvPr>
          <p:cNvGraphicFramePr>
            <a:graphicFrameLocks noGrp="1"/>
          </p:cNvGraphicFramePr>
          <p:nvPr>
            <p:extLst>
              <p:ext uri="{D42A27DB-BD31-4B8C-83A1-F6EECF244321}">
                <p14:modId xmlns:p14="http://schemas.microsoft.com/office/powerpoint/2010/main" val="3290421659"/>
              </p:ext>
            </p:extLst>
          </p:nvPr>
        </p:nvGraphicFramePr>
        <p:xfrm>
          <a:off x="5857196" y="115552"/>
          <a:ext cx="953196" cy="1569720"/>
        </p:xfrm>
        <a:graphic>
          <a:graphicData uri="http://schemas.openxmlformats.org/drawingml/2006/table">
            <a:tbl>
              <a:tblPr firstRow="1" bandRow="1">
                <a:tableStyleId>{5C22544A-7EE6-4342-B048-85BDC9FD1C3A}</a:tableStyleId>
              </a:tblPr>
              <a:tblGrid>
                <a:gridCol w="953196">
                  <a:extLst>
                    <a:ext uri="{9D8B030D-6E8A-4147-A177-3AD203B41FA5}">
                      <a16:colId xmlns:a16="http://schemas.microsoft.com/office/drawing/2014/main" val="1319760997"/>
                    </a:ext>
                  </a:extLst>
                </a:gridCol>
              </a:tblGrid>
              <a:tr h="141461">
                <a:tc>
                  <a:txBody>
                    <a:bodyPr/>
                    <a:lstStyle/>
                    <a:p>
                      <a:r>
                        <a:rPr lang="en-US" sz="900" dirty="0"/>
                        <a:t>location</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r>
                        <a:rPr lang="en-US" sz="900" dirty="0"/>
                        <a:t>name</a:t>
                      </a:r>
                    </a:p>
                  </a:txBody>
                  <a:tcPr/>
                </a:tc>
                <a:extLst>
                  <a:ext uri="{0D108BD9-81ED-4DB2-BD59-A6C34878D82A}">
                    <a16:rowId xmlns:a16="http://schemas.microsoft.com/office/drawing/2014/main" val="710320987"/>
                  </a:ext>
                </a:extLst>
              </a:tr>
              <a:tr h="141461">
                <a:tc>
                  <a:txBody>
                    <a:bodyPr/>
                    <a:lstStyle/>
                    <a:p>
                      <a:r>
                        <a:rPr lang="en-US" sz="900" dirty="0"/>
                        <a:t>pretty_name</a:t>
                      </a:r>
                    </a:p>
                  </a:txBody>
                  <a:tcPr/>
                </a:tc>
                <a:extLst>
                  <a:ext uri="{0D108BD9-81ED-4DB2-BD59-A6C34878D82A}">
                    <a16:rowId xmlns:a16="http://schemas.microsoft.com/office/drawing/2014/main" val="1125438048"/>
                  </a:ext>
                </a:extLst>
              </a:tr>
              <a:tr h="141461">
                <a:tc>
                  <a:txBody>
                    <a:bodyPr/>
                    <a:lstStyle/>
                    <a:p>
                      <a:r>
                        <a:rPr lang="en-US" sz="900" dirty="0"/>
                        <a:t>latitude</a:t>
                      </a:r>
                    </a:p>
                  </a:txBody>
                  <a:tcPr/>
                </a:tc>
                <a:extLst>
                  <a:ext uri="{0D108BD9-81ED-4DB2-BD59-A6C34878D82A}">
                    <a16:rowId xmlns:a16="http://schemas.microsoft.com/office/drawing/2014/main" val="4029062313"/>
                  </a:ext>
                </a:extLst>
              </a:tr>
              <a:tr h="141461">
                <a:tc>
                  <a:txBody>
                    <a:bodyPr/>
                    <a:lstStyle/>
                    <a:p>
                      <a:r>
                        <a:rPr lang="en-US" sz="900" dirty="0"/>
                        <a:t>longitude</a:t>
                      </a:r>
                    </a:p>
                  </a:txBody>
                  <a:tcPr/>
                </a:tc>
                <a:extLst>
                  <a:ext uri="{0D108BD9-81ED-4DB2-BD59-A6C34878D82A}">
                    <a16:rowId xmlns:a16="http://schemas.microsoft.com/office/drawing/2014/main" val="2410629987"/>
                  </a:ext>
                </a:extLst>
              </a:tr>
              <a:tr h="141461">
                <a:tc>
                  <a:txBody>
                    <a:bodyPr/>
                    <a:lstStyle/>
                    <a:p>
                      <a:r>
                        <a:rPr lang="en-US" sz="700" dirty="0"/>
                        <a:t>**attributes</a:t>
                      </a:r>
                    </a:p>
                  </a:txBody>
                  <a:tcPr/>
                </a:tc>
                <a:extLst>
                  <a:ext uri="{0D108BD9-81ED-4DB2-BD59-A6C34878D82A}">
                    <a16:rowId xmlns:a16="http://schemas.microsoft.com/office/drawing/2014/main" val="4107470130"/>
                  </a:ext>
                </a:extLst>
              </a:tr>
            </a:tbl>
          </a:graphicData>
        </a:graphic>
      </p:graphicFrame>
      <p:graphicFrame>
        <p:nvGraphicFramePr>
          <p:cNvPr id="6" name="Table 5">
            <a:extLst>
              <a:ext uri="{FF2B5EF4-FFF2-40B4-BE49-F238E27FC236}">
                <a16:creationId xmlns:a16="http://schemas.microsoft.com/office/drawing/2014/main" id="{F80878B9-D441-5649-9A2D-76933C473F42}"/>
              </a:ext>
            </a:extLst>
          </p:cNvPr>
          <p:cNvGraphicFramePr>
            <a:graphicFrameLocks noGrp="1"/>
          </p:cNvGraphicFramePr>
          <p:nvPr>
            <p:extLst>
              <p:ext uri="{D42A27DB-BD31-4B8C-83A1-F6EECF244321}">
                <p14:modId xmlns:p14="http://schemas.microsoft.com/office/powerpoint/2010/main" val="3771379697"/>
              </p:ext>
            </p:extLst>
          </p:nvPr>
        </p:nvGraphicFramePr>
        <p:xfrm>
          <a:off x="1413578" y="115552"/>
          <a:ext cx="1332803" cy="1569720"/>
        </p:xfrm>
        <a:graphic>
          <a:graphicData uri="http://schemas.openxmlformats.org/drawingml/2006/table">
            <a:tbl>
              <a:tblPr firstRow="1" bandRow="1">
                <a:tableStyleId>{5C22544A-7EE6-4342-B048-85BDC9FD1C3A}</a:tableStyleId>
              </a:tblPr>
              <a:tblGrid>
                <a:gridCol w="1332803">
                  <a:extLst>
                    <a:ext uri="{9D8B030D-6E8A-4147-A177-3AD203B41FA5}">
                      <a16:colId xmlns:a16="http://schemas.microsoft.com/office/drawing/2014/main" val="1319760997"/>
                    </a:ext>
                  </a:extLst>
                </a:gridCol>
              </a:tblGrid>
              <a:tr h="141461">
                <a:tc>
                  <a:txBody>
                    <a:bodyPr/>
                    <a:lstStyle/>
                    <a:p>
                      <a:r>
                        <a:rPr lang="en-US" sz="900" dirty="0"/>
                        <a:t>Abstract_Tech</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r>
                        <a:rPr lang="en-US" sz="900" dirty="0"/>
                        <a:t>name</a:t>
                      </a:r>
                    </a:p>
                  </a:txBody>
                  <a:tcPr/>
                </a:tc>
                <a:extLst>
                  <a:ext uri="{0D108BD9-81ED-4DB2-BD59-A6C34878D82A}">
                    <a16:rowId xmlns:a16="http://schemas.microsoft.com/office/drawing/2014/main" val="470902791"/>
                  </a:ext>
                </a:extLst>
              </a:tr>
              <a:tr h="141461">
                <a:tc>
                  <a:txBody>
                    <a:bodyPr/>
                    <a:lstStyle/>
                    <a:p>
                      <a:r>
                        <a:rPr lang="en-US" sz="900" dirty="0"/>
                        <a:t>pretty_name</a:t>
                      </a:r>
                    </a:p>
                  </a:txBody>
                  <a:tcPr/>
                </a:tc>
                <a:extLst>
                  <a:ext uri="{0D108BD9-81ED-4DB2-BD59-A6C34878D82A}">
                    <a16:rowId xmlns:a16="http://schemas.microsoft.com/office/drawing/2014/main" val="2759364769"/>
                  </a:ext>
                </a:extLst>
              </a:tr>
              <a:tr h="141461">
                <a:tc>
                  <a:txBody>
                    <a:bodyPr/>
                    <a:lstStyle/>
                    <a:p>
                      <a:r>
                        <a:rPr lang="en-US" sz="900" dirty="0"/>
                        <a:t>image</a:t>
                      </a:r>
                    </a:p>
                  </a:txBody>
                  <a:tcPr/>
                </a:tc>
                <a:extLst>
                  <a:ext uri="{0D108BD9-81ED-4DB2-BD59-A6C34878D82A}">
                    <a16:rowId xmlns:a16="http://schemas.microsoft.com/office/drawing/2014/main" val="888482724"/>
                  </a:ext>
                </a:extLst>
              </a:tr>
              <a:tr h="141461">
                <a:tc>
                  <a:txBody>
                    <a:bodyPr/>
                    <a:lstStyle/>
                    <a:p>
                      <a:r>
                        <a:rPr lang="en-US" sz="900" dirty="0"/>
                        <a:t>description</a:t>
                      </a:r>
                    </a:p>
                  </a:txBody>
                  <a:tcPr/>
                </a:tc>
                <a:extLst>
                  <a:ext uri="{0D108BD9-81ED-4DB2-BD59-A6C34878D82A}">
                    <a16:rowId xmlns:a16="http://schemas.microsoft.com/office/drawing/2014/main" val="4029062313"/>
                  </a:ext>
                </a:extLst>
              </a:tr>
              <a:tr h="1414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700" dirty="0"/>
                        <a:t>**attributes</a:t>
                      </a:r>
                    </a:p>
                  </a:txBody>
                  <a:tcPr/>
                </a:tc>
                <a:extLst>
                  <a:ext uri="{0D108BD9-81ED-4DB2-BD59-A6C34878D82A}">
                    <a16:rowId xmlns:a16="http://schemas.microsoft.com/office/drawing/2014/main" val="1246492808"/>
                  </a:ext>
                </a:extLst>
              </a:tr>
            </a:tbl>
          </a:graphicData>
        </a:graphic>
      </p:graphicFrame>
      <p:graphicFrame>
        <p:nvGraphicFramePr>
          <p:cNvPr id="7" name="Table 6">
            <a:extLst>
              <a:ext uri="{FF2B5EF4-FFF2-40B4-BE49-F238E27FC236}">
                <a16:creationId xmlns:a16="http://schemas.microsoft.com/office/drawing/2014/main" id="{2E6C67D3-09BA-CB4A-A5FE-DECCA523341F}"/>
              </a:ext>
            </a:extLst>
          </p:cNvPr>
          <p:cNvGraphicFramePr>
            <a:graphicFrameLocks noGrp="1"/>
          </p:cNvGraphicFramePr>
          <p:nvPr>
            <p:extLst>
              <p:ext uri="{D42A27DB-BD31-4B8C-83A1-F6EECF244321}">
                <p14:modId xmlns:p14="http://schemas.microsoft.com/office/powerpoint/2010/main" val="1126883281"/>
              </p:ext>
            </p:extLst>
          </p:nvPr>
        </p:nvGraphicFramePr>
        <p:xfrm>
          <a:off x="52040" y="2006005"/>
          <a:ext cx="1118117" cy="2255520"/>
        </p:xfrm>
        <a:graphic>
          <a:graphicData uri="http://schemas.openxmlformats.org/drawingml/2006/table">
            <a:tbl>
              <a:tblPr firstRow="1" bandRow="1">
                <a:tableStyleId>{5C22544A-7EE6-4342-B048-85BDC9FD1C3A}</a:tableStyleId>
              </a:tblPr>
              <a:tblGrid>
                <a:gridCol w="1118117">
                  <a:extLst>
                    <a:ext uri="{9D8B030D-6E8A-4147-A177-3AD203B41FA5}">
                      <a16:colId xmlns:a16="http://schemas.microsoft.com/office/drawing/2014/main" val="1319760997"/>
                    </a:ext>
                  </a:extLst>
                </a:gridCol>
              </a:tblGrid>
              <a:tr h="141461">
                <a:tc>
                  <a:txBody>
                    <a:bodyPr/>
                    <a:lstStyle/>
                    <a:p>
                      <a:r>
                        <a:rPr lang="en-US" sz="900" dirty="0"/>
                        <a:t>Parameter</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r>
                        <a:rPr lang="en-US" sz="900" dirty="0"/>
                        <a:t>root</a:t>
                      </a:r>
                    </a:p>
                  </a:txBody>
                  <a:tcPr/>
                </a:tc>
                <a:extLst>
                  <a:ext uri="{0D108BD9-81ED-4DB2-BD59-A6C34878D82A}">
                    <a16:rowId xmlns:a16="http://schemas.microsoft.com/office/drawing/2014/main" val="967637222"/>
                  </a:ext>
                </a:extLst>
              </a:tr>
              <a:tr h="141461">
                <a:tc>
                  <a:txBody>
                    <a:bodyPr/>
                    <a:lstStyle/>
                    <a:p>
                      <a:r>
                        <a:rPr lang="en-US" sz="900" dirty="0"/>
                        <a:t>name</a:t>
                      </a:r>
                    </a:p>
                  </a:txBody>
                  <a:tcPr/>
                </a:tc>
                <a:extLst>
                  <a:ext uri="{0D108BD9-81ED-4DB2-BD59-A6C34878D82A}">
                    <a16:rowId xmlns:a16="http://schemas.microsoft.com/office/drawing/2014/main" val="2759364769"/>
                  </a:ext>
                </a:extLst>
              </a:tr>
              <a:tr h="141461">
                <a:tc>
                  <a:txBody>
                    <a:bodyPr/>
                    <a:lstStyle/>
                    <a:p>
                      <a:r>
                        <a:rPr lang="en-US" sz="900" dirty="0"/>
                        <a:t>pretty_name</a:t>
                      </a:r>
                    </a:p>
                  </a:txBody>
                  <a:tcPr/>
                </a:tc>
                <a:extLst>
                  <a:ext uri="{0D108BD9-81ED-4DB2-BD59-A6C34878D82A}">
                    <a16:rowId xmlns:a16="http://schemas.microsoft.com/office/drawing/2014/main" val="1125438048"/>
                  </a:ext>
                </a:extLst>
              </a:tr>
              <a:tr h="141461">
                <a:tc>
                  <a:txBody>
                    <a:bodyPr/>
                    <a:lstStyle/>
                    <a:p>
                      <a:r>
                        <a:rPr lang="en-US" sz="900" dirty="0"/>
                        <a:t>timeseries_enabled</a:t>
                      </a:r>
                    </a:p>
                  </a:txBody>
                  <a:tcPr/>
                </a:tc>
                <a:extLst>
                  <a:ext uri="{0D108BD9-81ED-4DB2-BD59-A6C34878D82A}">
                    <a16:rowId xmlns:a16="http://schemas.microsoft.com/office/drawing/2014/main" val="106344460"/>
                  </a:ext>
                </a:extLst>
              </a:tr>
              <a:tr h="141461">
                <a:tc>
                  <a:txBody>
                    <a:bodyPr/>
                    <a:lstStyle/>
                    <a:p>
                      <a:r>
                        <a:rPr lang="en-US" sz="900" dirty="0"/>
                        <a:t>units</a:t>
                      </a:r>
                    </a:p>
                  </a:txBody>
                  <a:tcPr/>
                </a:tc>
                <a:extLst>
                  <a:ext uri="{0D108BD9-81ED-4DB2-BD59-A6C34878D82A}">
                    <a16:rowId xmlns:a16="http://schemas.microsoft.com/office/drawing/2014/main" val="2726829991"/>
                  </a:ext>
                </a:extLst>
              </a:tr>
              <a:tr h="141461">
                <a:tc>
                  <a:txBody>
                    <a:bodyPr/>
                    <a:lstStyle/>
                    <a:p>
                      <a:r>
                        <a:rPr lang="en-US" sz="900" dirty="0"/>
                        <a:t>description</a:t>
                      </a:r>
                    </a:p>
                  </a:txBody>
                  <a:tcPr/>
                </a:tc>
                <a:extLst>
                  <a:ext uri="{0D108BD9-81ED-4DB2-BD59-A6C34878D82A}">
                    <a16:rowId xmlns:a16="http://schemas.microsoft.com/office/drawing/2014/main" val="800947328"/>
                  </a:ext>
                </a:extLst>
              </a:tr>
              <a:tr h="141461">
                <a:tc>
                  <a:txBody>
                    <a:bodyPr/>
                    <a:lstStyle/>
                    <a:p>
                      <a:r>
                        <a:rPr lang="en-US" sz="900" dirty="0"/>
                        <a:t>choices</a:t>
                      </a:r>
                    </a:p>
                  </a:txBody>
                  <a:tcPr/>
                </a:tc>
                <a:extLst>
                  <a:ext uri="{0D108BD9-81ED-4DB2-BD59-A6C34878D82A}">
                    <a16:rowId xmlns:a16="http://schemas.microsoft.com/office/drawing/2014/main" val="2043248325"/>
                  </a:ext>
                </a:extLst>
              </a:tr>
              <a:tr h="1414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700" dirty="0"/>
                        <a:t>**attributes</a:t>
                      </a:r>
                    </a:p>
                  </a:txBody>
                  <a:tcPr/>
                </a:tc>
                <a:extLst>
                  <a:ext uri="{0D108BD9-81ED-4DB2-BD59-A6C34878D82A}">
                    <a16:rowId xmlns:a16="http://schemas.microsoft.com/office/drawing/2014/main" val="791418564"/>
                  </a:ext>
                </a:extLst>
              </a:tr>
            </a:tbl>
          </a:graphicData>
        </a:graphic>
      </p:graphicFrame>
      <p:graphicFrame>
        <p:nvGraphicFramePr>
          <p:cNvPr id="8" name="Table 7">
            <a:extLst>
              <a:ext uri="{FF2B5EF4-FFF2-40B4-BE49-F238E27FC236}">
                <a16:creationId xmlns:a16="http://schemas.microsoft.com/office/drawing/2014/main" id="{D644784C-2D12-1746-BBBE-ED6D1D2FD250}"/>
              </a:ext>
            </a:extLst>
          </p:cNvPr>
          <p:cNvGraphicFramePr>
            <a:graphicFrameLocks noGrp="1"/>
          </p:cNvGraphicFramePr>
          <p:nvPr>
            <p:extLst>
              <p:ext uri="{D42A27DB-BD31-4B8C-83A1-F6EECF244321}">
                <p14:modId xmlns:p14="http://schemas.microsoft.com/office/powerpoint/2010/main" val="1598459358"/>
              </p:ext>
            </p:extLst>
          </p:nvPr>
        </p:nvGraphicFramePr>
        <p:xfrm>
          <a:off x="4378443" y="115552"/>
          <a:ext cx="991982" cy="1341120"/>
        </p:xfrm>
        <a:graphic>
          <a:graphicData uri="http://schemas.openxmlformats.org/drawingml/2006/table">
            <a:tbl>
              <a:tblPr firstRow="1" bandRow="1">
                <a:tableStyleId>{5C22544A-7EE6-4342-B048-85BDC9FD1C3A}</a:tableStyleId>
              </a:tblPr>
              <a:tblGrid>
                <a:gridCol w="991982">
                  <a:extLst>
                    <a:ext uri="{9D8B030D-6E8A-4147-A177-3AD203B41FA5}">
                      <a16:colId xmlns:a16="http://schemas.microsoft.com/office/drawing/2014/main" val="1319760997"/>
                    </a:ext>
                  </a:extLst>
                </a:gridCol>
              </a:tblGrid>
              <a:tr h="141461">
                <a:tc>
                  <a:txBody>
                    <a:bodyPr/>
                    <a:lstStyle/>
                    <a:p>
                      <a:r>
                        <a:rPr lang="en-US" sz="900" dirty="0"/>
                        <a:t>Loc_Tech</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r>
                        <a:rPr lang="en-US" sz="900" dirty="0"/>
                        <a:t>location_1</a:t>
                      </a:r>
                    </a:p>
                  </a:txBody>
                  <a:tcPr/>
                </a:tc>
                <a:extLst>
                  <a:ext uri="{0D108BD9-81ED-4DB2-BD59-A6C34878D82A}">
                    <a16:rowId xmlns:a16="http://schemas.microsoft.com/office/drawing/2014/main" val="2759364769"/>
                  </a:ext>
                </a:extLst>
              </a:tr>
              <a:tr h="141461">
                <a:tc>
                  <a:txBody>
                    <a:bodyPr/>
                    <a:lstStyle/>
                    <a:p>
                      <a:r>
                        <a:rPr lang="en-US" sz="900" dirty="0"/>
                        <a:t>location_2</a:t>
                      </a:r>
                    </a:p>
                  </a:txBody>
                  <a:tcPr/>
                </a:tc>
                <a:extLst>
                  <a:ext uri="{0D108BD9-81ED-4DB2-BD59-A6C34878D82A}">
                    <a16:rowId xmlns:a16="http://schemas.microsoft.com/office/drawing/2014/main" val="4093056725"/>
                  </a:ext>
                </a:extLst>
              </a:tr>
              <a:tr h="141461">
                <a:tc>
                  <a:txBody>
                    <a:bodyPr/>
                    <a:lstStyle/>
                    <a:p>
                      <a:r>
                        <a:rPr lang="en-US" sz="900" dirty="0"/>
                        <a:t>technology_id</a:t>
                      </a:r>
                    </a:p>
                  </a:txBody>
                  <a:tcPr/>
                </a:tc>
                <a:extLst>
                  <a:ext uri="{0D108BD9-81ED-4DB2-BD59-A6C34878D82A}">
                    <a16:rowId xmlns:a16="http://schemas.microsoft.com/office/drawing/2014/main" val="1125438048"/>
                  </a:ext>
                </a:extLst>
              </a:tr>
              <a:tr h="1414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700" dirty="0"/>
                        <a:t>**attributes</a:t>
                      </a:r>
                    </a:p>
                  </a:txBody>
                  <a:tcPr/>
                </a:tc>
                <a:extLst>
                  <a:ext uri="{0D108BD9-81ED-4DB2-BD59-A6C34878D82A}">
                    <a16:rowId xmlns:a16="http://schemas.microsoft.com/office/drawing/2014/main" val="485343064"/>
                  </a:ext>
                </a:extLst>
              </a:tr>
            </a:tbl>
          </a:graphicData>
        </a:graphic>
      </p:graphicFrame>
      <p:graphicFrame>
        <p:nvGraphicFramePr>
          <p:cNvPr id="9" name="Table 8">
            <a:extLst>
              <a:ext uri="{FF2B5EF4-FFF2-40B4-BE49-F238E27FC236}">
                <a16:creationId xmlns:a16="http://schemas.microsoft.com/office/drawing/2014/main" id="{9C114031-9326-DA43-8E70-9A3CA3326CA9}"/>
              </a:ext>
            </a:extLst>
          </p:cNvPr>
          <p:cNvGraphicFramePr>
            <a:graphicFrameLocks noGrp="1"/>
          </p:cNvGraphicFramePr>
          <p:nvPr>
            <p:extLst>
              <p:ext uri="{D42A27DB-BD31-4B8C-83A1-F6EECF244321}">
                <p14:modId xmlns:p14="http://schemas.microsoft.com/office/powerpoint/2010/main" val="3823790693"/>
              </p:ext>
            </p:extLst>
          </p:nvPr>
        </p:nvGraphicFramePr>
        <p:xfrm>
          <a:off x="1413577" y="2011661"/>
          <a:ext cx="1332803" cy="1341120"/>
        </p:xfrm>
        <a:graphic>
          <a:graphicData uri="http://schemas.openxmlformats.org/drawingml/2006/table">
            <a:tbl>
              <a:tblPr firstRow="1" bandRow="1">
                <a:tableStyleId>{5C22544A-7EE6-4342-B048-85BDC9FD1C3A}</a:tableStyleId>
              </a:tblPr>
              <a:tblGrid>
                <a:gridCol w="1332803">
                  <a:extLst>
                    <a:ext uri="{9D8B030D-6E8A-4147-A177-3AD203B41FA5}">
                      <a16:colId xmlns:a16="http://schemas.microsoft.com/office/drawing/2014/main" val="1319760997"/>
                    </a:ext>
                  </a:extLst>
                </a:gridCol>
              </a:tblGrid>
              <a:tr h="141461">
                <a:tc>
                  <a:txBody>
                    <a:bodyPr/>
                    <a:lstStyle/>
                    <a:p>
                      <a:r>
                        <a:rPr lang="en-US" sz="900" dirty="0"/>
                        <a:t>Abstract_Tech_Param</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r>
                        <a:rPr lang="en-US" sz="900" dirty="0"/>
                        <a:t>abstract_tech</a:t>
                      </a:r>
                    </a:p>
                  </a:txBody>
                  <a:tcPr/>
                </a:tc>
                <a:extLst>
                  <a:ext uri="{0D108BD9-81ED-4DB2-BD59-A6C34878D82A}">
                    <a16:rowId xmlns:a16="http://schemas.microsoft.com/office/drawing/2014/main" val="2759364769"/>
                  </a:ext>
                </a:extLst>
              </a:tr>
              <a:tr h="141461">
                <a:tc>
                  <a:txBody>
                    <a:bodyPr/>
                    <a:lstStyle/>
                    <a:p>
                      <a:r>
                        <a:rPr lang="en-US" sz="900" dirty="0"/>
                        <a:t>parameter</a:t>
                      </a:r>
                    </a:p>
                  </a:txBody>
                  <a:tcPr/>
                </a:tc>
                <a:extLst>
                  <a:ext uri="{0D108BD9-81ED-4DB2-BD59-A6C34878D82A}">
                    <a16:rowId xmlns:a16="http://schemas.microsoft.com/office/drawing/2014/main" val="1125438048"/>
                  </a:ext>
                </a:extLst>
              </a:tr>
              <a:tr h="141461">
                <a:tc>
                  <a:txBody>
                    <a:bodyPr/>
                    <a:lstStyle/>
                    <a:p>
                      <a:r>
                        <a:rPr lang="en-US" sz="900" dirty="0"/>
                        <a:t>default_value</a:t>
                      </a:r>
                    </a:p>
                  </a:txBody>
                  <a:tcPr/>
                </a:tc>
                <a:extLst>
                  <a:ext uri="{0D108BD9-81ED-4DB2-BD59-A6C34878D82A}">
                    <a16:rowId xmlns:a16="http://schemas.microsoft.com/office/drawing/2014/main" val="2370966789"/>
                  </a:ext>
                </a:extLst>
              </a:tr>
              <a:tr h="1414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700" dirty="0"/>
                        <a:t>**attributes</a:t>
                      </a:r>
                    </a:p>
                  </a:txBody>
                  <a:tcPr/>
                </a:tc>
                <a:extLst>
                  <a:ext uri="{0D108BD9-81ED-4DB2-BD59-A6C34878D82A}">
                    <a16:rowId xmlns:a16="http://schemas.microsoft.com/office/drawing/2014/main" val="2655169739"/>
                  </a:ext>
                </a:extLst>
              </a:tr>
            </a:tbl>
          </a:graphicData>
        </a:graphic>
      </p:graphicFrame>
      <p:graphicFrame>
        <p:nvGraphicFramePr>
          <p:cNvPr id="10" name="Table 9">
            <a:extLst>
              <a:ext uri="{FF2B5EF4-FFF2-40B4-BE49-F238E27FC236}">
                <a16:creationId xmlns:a16="http://schemas.microsoft.com/office/drawing/2014/main" id="{C3BA5F8F-F752-A043-9D3D-5843C8062626}"/>
              </a:ext>
            </a:extLst>
          </p:cNvPr>
          <p:cNvGraphicFramePr>
            <a:graphicFrameLocks noGrp="1"/>
          </p:cNvGraphicFramePr>
          <p:nvPr>
            <p:extLst>
              <p:ext uri="{D42A27DB-BD31-4B8C-83A1-F6EECF244321}">
                <p14:modId xmlns:p14="http://schemas.microsoft.com/office/powerpoint/2010/main" val="1764441160"/>
              </p:ext>
            </p:extLst>
          </p:nvPr>
        </p:nvGraphicFramePr>
        <p:xfrm>
          <a:off x="3103825" y="1834929"/>
          <a:ext cx="955967" cy="1798320"/>
        </p:xfrm>
        <a:graphic>
          <a:graphicData uri="http://schemas.openxmlformats.org/drawingml/2006/table">
            <a:tbl>
              <a:tblPr firstRow="1" bandRow="1">
                <a:tableStyleId>{5C22544A-7EE6-4342-B048-85BDC9FD1C3A}</a:tableStyleId>
              </a:tblPr>
              <a:tblGrid>
                <a:gridCol w="955967">
                  <a:extLst>
                    <a:ext uri="{9D8B030D-6E8A-4147-A177-3AD203B41FA5}">
                      <a16:colId xmlns:a16="http://schemas.microsoft.com/office/drawing/2014/main" val="1319760997"/>
                    </a:ext>
                  </a:extLst>
                </a:gridCol>
              </a:tblGrid>
              <a:tr h="141461">
                <a:tc>
                  <a:txBody>
                    <a:bodyPr/>
                    <a:lstStyle/>
                    <a:p>
                      <a:r>
                        <a:rPr lang="en-US" sz="900" dirty="0"/>
                        <a:t>Tech_Param</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1329414766"/>
                  </a:ext>
                </a:extLst>
              </a:tr>
              <a:tr h="141461">
                <a:tc>
                  <a:txBody>
                    <a:bodyPr/>
                    <a:lstStyle/>
                    <a:p>
                      <a:r>
                        <a:rPr lang="en-US" sz="900" dirty="0"/>
                        <a:t>technology_id</a:t>
                      </a:r>
                    </a:p>
                  </a:txBody>
                  <a:tcPr/>
                </a:tc>
                <a:extLst>
                  <a:ext uri="{0D108BD9-81ED-4DB2-BD59-A6C34878D82A}">
                    <a16:rowId xmlns:a16="http://schemas.microsoft.com/office/drawing/2014/main" val="2760011216"/>
                  </a:ext>
                </a:extLst>
              </a:tr>
              <a:tr h="141461">
                <a:tc>
                  <a:txBody>
                    <a:bodyPr/>
                    <a:lstStyle/>
                    <a:p>
                      <a:r>
                        <a:rPr lang="en-US" sz="900" dirty="0"/>
                        <a:t>year</a:t>
                      </a:r>
                    </a:p>
                  </a:txBody>
                  <a:tcPr/>
                </a:tc>
                <a:extLst>
                  <a:ext uri="{0D108BD9-81ED-4DB2-BD59-A6C34878D82A}">
                    <a16:rowId xmlns:a16="http://schemas.microsoft.com/office/drawing/2014/main" val="2759364769"/>
                  </a:ext>
                </a:extLst>
              </a:tr>
              <a:tr h="141461">
                <a:tc>
                  <a:txBody>
                    <a:bodyPr/>
                    <a:lstStyle/>
                    <a:p>
                      <a:r>
                        <a:rPr lang="en-US" sz="900" dirty="0"/>
                        <a:t>parameter</a:t>
                      </a:r>
                    </a:p>
                  </a:txBody>
                  <a:tcPr/>
                </a:tc>
                <a:extLst>
                  <a:ext uri="{0D108BD9-81ED-4DB2-BD59-A6C34878D82A}">
                    <a16:rowId xmlns:a16="http://schemas.microsoft.com/office/drawing/2014/main" val="1125438048"/>
                  </a:ext>
                </a:extLst>
              </a:tr>
              <a:tr h="141461">
                <a:tc>
                  <a:txBody>
                    <a:bodyPr/>
                    <a:lstStyle/>
                    <a:p>
                      <a:r>
                        <a:rPr lang="en-US" sz="900" dirty="0"/>
                        <a:t>value</a:t>
                      </a:r>
                    </a:p>
                  </a:txBody>
                  <a:tcPr/>
                </a:tc>
                <a:extLst>
                  <a:ext uri="{0D108BD9-81ED-4DB2-BD59-A6C34878D82A}">
                    <a16:rowId xmlns:a16="http://schemas.microsoft.com/office/drawing/2014/main" val="4029062313"/>
                  </a:ext>
                </a:extLst>
              </a:tr>
              <a:tr h="141461">
                <a:tc>
                  <a:txBody>
                    <a:bodyPr/>
                    <a:lstStyle/>
                    <a:p>
                      <a:r>
                        <a:rPr lang="en-US" sz="900" dirty="0"/>
                        <a:t>timeseries</a:t>
                      </a:r>
                    </a:p>
                  </a:txBody>
                  <a:tcPr/>
                </a:tc>
                <a:extLst>
                  <a:ext uri="{0D108BD9-81ED-4DB2-BD59-A6C34878D82A}">
                    <a16:rowId xmlns:a16="http://schemas.microsoft.com/office/drawing/2014/main" val="449309506"/>
                  </a:ext>
                </a:extLst>
              </a:tr>
              <a:tr h="141461">
                <a:tc>
                  <a:txBody>
                    <a:bodyPr/>
                    <a:lstStyle/>
                    <a:p>
                      <a:r>
                        <a:rPr lang="en-US" sz="700" dirty="0"/>
                        <a:t>**attributes</a:t>
                      </a:r>
                    </a:p>
                  </a:txBody>
                  <a:tcPr/>
                </a:tc>
                <a:extLst>
                  <a:ext uri="{0D108BD9-81ED-4DB2-BD59-A6C34878D82A}">
                    <a16:rowId xmlns:a16="http://schemas.microsoft.com/office/drawing/2014/main" val="625720249"/>
                  </a:ext>
                </a:extLst>
              </a:tr>
            </a:tbl>
          </a:graphicData>
        </a:graphic>
      </p:graphicFrame>
      <p:graphicFrame>
        <p:nvGraphicFramePr>
          <p:cNvPr id="50" name="Table 49">
            <a:extLst>
              <a:ext uri="{FF2B5EF4-FFF2-40B4-BE49-F238E27FC236}">
                <a16:creationId xmlns:a16="http://schemas.microsoft.com/office/drawing/2014/main" id="{897F8A92-15EC-5740-9CA5-2F3A00EDC956}"/>
              </a:ext>
            </a:extLst>
          </p:cNvPr>
          <p:cNvGraphicFramePr>
            <a:graphicFrameLocks noGrp="1"/>
          </p:cNvGraphicFramePr>
          <p:nvPr>
            <p:extLst>
              <p:ext uri="{D42A27DB-BD31-4B8C-83A1-F6EECF244321}">
                <p14:modId xmlns:p14="http://schemas.microsoft.com/office/powerpoint/2010/main" val="1873670667"/>
              </p:ext>
            </p:extLst>
          </p:nvPr>
        </p:nvGraphicFramePr>
        <p:xfrm>
          <a:off x="4378443" y="3855700"/>
          <a:ext cx="991982" cy="655320"/>
        </p:xfrm>
        <a:graphic>
          <a:graphicData uri="http://schemas.openxmlformats.org/drawingml/2006/table">
            <a:tbl>
              <a:tblPr firstRow="1" bandRow="1">
                <a:tableStyleId>{5C22544A-7EE6-4342-B048-85BDC9FD1C3A}</a:tableStyleId>
              </a:tblPr>
              <a:tblGrid>
                <a:gridCol w="991982">
                  <a:extLst>
                    <a:ext uri="{9D8B030D-6E8A-4147-A177-3AD203B41FA5}">
                      <a16:colId xmlns:a16="http://schemas.microsoft.com/office/drawing/2014/main" val="1319760997"/>
                    </a:ext>
                  </a:extLst>
                </a:gridCol>
              </a:tblGrid>
              <a:tr h="141461">
                <a:tc>
                  <a:txBody>
                    <a:bodyPr/>
                    <a:lstStyle/>
                    <a:p>
                      <a:r>
                        <a:rPr lang="en-US" sz="900" dirty="0"/>
                        <a:t>Scenario</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700" dirty="0"/>
                        <a:t>**attributes</a:t>
                      </a:r>
                    </a:p>
                  </a:txBody>
                  <a:tcPr/>
                </a:tc>
                <a:extLst>
                  <a:ext uri="{0D108BD9-81ED-4DB2-BD59-A6C34878D82A}">
                    <a16:rowId xmlns:a16="http://schemas.microsoft.com/office/drawing/2014/main" val="2513059217"/>
                  </a:ext>
                </a:extLst>
              </a:tr>
            </a:tbl>
          </a:graphicData>
        </a:graphic>
      </p:graphicFrame>
      <p:graphicFrame>
        <p:nvGraphicFramePr>
          <p:cNvPr id="51" name="Table 50">
            <a:extLst>
              <a:ext uri="{FF2B5EF4-FFF2-40B4-BE49-F238E27FC236}">
                <a16:creationId xmlns:a16="http://schemas.microsoft.com/office/drawing/2014/main" id="{C710284A-A470-1240-A92C-3159B7AED797}"/>
              </a:ext>
            </a:extLst>
          </p:cNvPr>
          <p:cNvGraphicFramePr>
            <a:graphicFrameLocks noGrp="1"/>
          </p:cNvGraphicFramePr>
          <p:nvPr>
            <p:extLst>
              <p:ext uri="{D42A27DB-BD31-4B8C-83A1-F6EECF244321}">
                <p14:modId xmlns:p14="http://schemas.microsoft.com/office/powerpoint/2010/main" val="3868918454"/>
              </p:ext>
            </p:extLst>
          </p:nvPr>
        </p:nvGraphicFramePr>
        <p:xfrm>
          <a:off x="3005567" y="3768987"/>
          <a:ext cx="1054225" cy="1341120"/>
        </p:xfrm>
        <a:graphic>
          <a:graphicData uri="http://schemas.openxmlformats.org/drawingml/2006/table">
            <a:tbl>
              <a:tblPr firstRow="1" bandRow="1">
                <a:tableStyleId>{5C22544A-7EE6-4342-B048-85BDC9FD1C3A}</a:tableStyleId>
              </a:tblPr>
              <a:tblGrid>
                <a:gridCol w="1054225">
                  <a:extLst>
                    <a:ext uri="{9D8B030D-6E8A-4147-A177-3AD203B41FA5}">
                      <a16:colId xmlns:a16="http://schemas.microsoft.com/office/drawing/2014/main" val="1319760997"/>
                    </a:ext>
                  </a:extLst>
                </a:gridCol>
              </a:tblGrid>
              <a:tr h="141461">
                <a:tc>
                  <a:txBody>
                    <a:bodyPr/>
                    <a:lstStyle/>
                    <a:p>
                      <a:r>
                        <a:rPr lang="en-US" sz="900" dirty="0"/>
                        <a:t>Scenario_Param</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r>
                        <a:rPr lang="en-US" sz="900" dirty="0"/>
                        <a:t>scenario</a:t>
                      </a:r>
                    </a:p>
                  </a:txBody>
                  <a:tcPr/>
                </a:tc>
                <a:extLst>
                  <a:ext uri="{0D108BD9-81ED-4DB2-BD59-A6C34878D82A}">
                    <a16:rowId xmlns:a16="http://schemas.microsoft.com/office/drawing/2014/main" val="2759364769"/>
                  </a:ext>
                </a:extLst>
              </a:tr>
              <a:tr h="141461">
                <a:tc>
                  <a:txBody>
                    <a:bodyPr/>
                    <a:lstStyle/>
                    <a:p>
                      <a:r>
                        <a:rPr lang="en-US" sz="900" dirty="0"/>
                        <a:t>run_parameter</a:t>
                      </a:r>
                    </a:p>
                  </a:txBody>
                  <a:tcPr/>
                </a:tc>
                <a:extLst>
                  <a:ext uri="{0D108BD9-81ED-4DB2-BD59-A6C34878D82A}">
                    <a16:rowId xmlns:a16="http://schemas.microsoft.com/office/drawing/2014/main" val="1125438048"/>
                  </a:ext>
                </a:extLst>
              </a:tr>
              <a:tr h="141461">
                <a:tc>
                  <a:txBody>
                    <a:bodyPr/>
                    <a:lstStyle/>
                    <a:p>
                      <a:r>
                        <a:rPr lang="en-US" sz="900" dirty="0"/>
                        <a:t>value</a:t>
                      </a:r>
                    </a:p>
                  </a:txBody>
                  <a:tcPr/>
                </a:tc>
                <a:extLst>
                  <a:ext uri="{0D108BD9-81ED-4DB2-BD59-A6C34878D82A}">
                    <a16:rowId xmlns:a16="http://schemas.microsoft.com/office/drawing/2014/main" val="1288778608"/>
                  </a:ext>
                </a:extLst>
              </a:tr>
              <a:tr h="1414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700" dirty="0"/>
                        <a:t>**attributes</a:t>
                      </a:r>
                    </a:p>
                  </a:txBody>
                  <a:tcPr/>
                </a:tc>
                <a:extLst>
                  <a:ext uri="{0D108BD9-81ED-4DB2-BD59-A6C34878D82A}">
                    <a16:rowId xmlns:a16="http://schemas.microsoft.com/office/drawing/2014/main" val="2749252802"/>
                  </a:ext>
                </a:extLst>
              </a:tr>
            </a:tbl>
          </a:graphicData>
        </a:graphic>
      </p:graphicFrame>
      <p:graphicFrame>
        <p:nvGraphicFramePr>
          <p:cNvPr id="52" name="Table 51">
            <a:extLst>
              <a:ext uri="{FF2B5EF4-FFF2-40B4-BE49-F238E27FC236}">
                <a16:creationId xmlns:a16="http://schemas.microsoft.com/office/drawing/2014/main" id="{B0DA35E1-C674-BB42-88F7-5A8010AD9ACD}"/>
              </a:ext>
            </a:extLst>
          </p:cNvPr>
          <p:cNvGraphicFramePr>
            <a:graphicFrameLocks noGrp="1"/>
          </p:cNvGraphicFramePr>
          <p:nvPr>
            <p:extLst>
              <p:ext uri="{D42A27DB-BD31-4B8C-83A1-F6EECF244321}">
                <p14:modId xmlns:p14="http://schemas.microsoft.com/office/powerpoint/2010/main" val="1068063004"/>
              </p:ext>
            </p:extLst>
          </p:nvPr>
        </p:nvGraphicFramePr>
        <p:xfrm>
          <a:off x="1437416" y="3444593"/>
          <a:ext cx="989209" cy="1569720"/>
        </p:xfrm>
        <a:graphic>
          <a:graphicData uri="http://schemas.openxmlformats.org/drawingml/2006/table">
            <a:tbl>
              <a:tblPr firstRow="1" bandRow="1">
                <a:tableStyleId>{5C22544A-7EE6-4342-B048-85BDC9FD1C3A}</a:tableStyleId>
              </a:tblPr>
              <a:tblGrid>
                <a:gridCol w="989209">
                  <a:extLst>
                    <a:ext uri="{9D8B030D-6E8A-4147-A177-3AD203B41FA5}">
                      <a16:colId xmlns:a16="http://schemas.microsoft.com/office/drawing/2014/main" val="1319760997"/>
                    </a:ext>
                  </a:extLst>
                </a:gridCol>
              </a:tblGrid>
              <a:tr h="141461">
                <a:tc>
                  <a:txBody>
                    <a:bodyPr/>
                    <a:lstStyle/>
                    <a:p>
                      <a:r>
                        <a:rPr lang="en-US" sz="900" dirty="0"/>
                        <a:t>Run_Parameter</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r>
                        <a:rPr lang="en-US" sz="900" dirty="0"/>
                        <a:t>root</a:t>
                      </a:r>
                    </a:p>
                  </a:txBody>
                  <a:tcPr/>
                </a:tc>
                <a:extLst>
                  <a:ext uri="{0D108BD9-81ED-4DB2-BD59-A6C34878D82A}">
                    <a16:rowId xmlns:a16="http://schemas.microsoft.com/office/drawing/2014/main" val="3431376337"/>
                  </a:ext>
                </a:extLst>
              </a:tr>
              <a:tr h="141461">
                <a:tc>
                  <a:txBody>
                    <a:bodyPr/>
                    <a:lstStyle/>
                    <a:p>
                      <a:r>
                        <a:rPr lang="en-US" sz="900" dirty="0"/>
                        <a:t>name</a:t>
                      </a:r>
                    </a:p>
                  </a:txBody>
                  <a:tcPr/>
                </a:tc>
                <a:extLst>
                  <a:ext uri="{0D108BD9-81ED-4DB2-BD59-A6C34878D82A}">
                    <a16:rowId xmlns:a16="http://schemas.microsoft.com/office/drawing/2014/main" val="2759364769"/>
                  </a:ext>
                </a:extLst>
              </a:tr>
              <a:tr h="141461">
                <a:tc>
                  <a:txBody>
                    <a:bodyPr/>
                    <a:lstStyle/>
                    <a:p>
                      <a:r>
                        <a:rPr lang="en-US" sz="900" dirty="0"/>
                        <a:t>pretty_name</a:t>
                      </a:r>
                    </a:p>
                  </a:txBody>
                  <a:tcPr/>
                </a:tc>
                <a:extLst>
                  <a:ext uri="{0D108BD9-81ED-4DB2-BD59-A6C34878D82A}">
                    <a16:rowId xmlns:a16="http://schemas.microsoft.com/office/drawing/2014/main" val="1125438048"/>
                  </a:ext>
                </a:extLst>
              </a:tr>
              <a:tr h="1414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900" dirty="0"/>
                        <a:t>default_value</a:t>
                      </a:r>
                    </a:p>
                  </a:txBody>
                  <a:tcPr/>
                </a:tc>
                <a:extLst>
                  <a:ext uri="{0D108BD9-81ED-4DB2-BD59-A6C34878D82A}">
                    <a16:rowId xmlns:a16="http://schemas.microsoft.com/office/drawing/2014/main" val="4029062313"/>
                  </a:ext>
                </a:extLst>
              </a:tr>
              <a:tr h="141461">
                <a:tc>
                  <a:txBody>
                    <a:bodyPr/>
                    <a:lstStyle/>
                    <a:p>
                      <a:r>
                        <a:rPr lang="en-US" sz="700" dirty="0"/>
                        <a:t>**attributes</a:t>
                      </a:r>
                    </a:p>
                  </a:txBody>
                  <a:tcPr/>
                </a:tc>
                <a:extLst>
                  <a:ext uri="{0D108BD9-81ED-4DB2-BD59-A6C34878D82A}">
                    <a16:rowId xmlns:a16="http://schemas.microsoft.com/office/drawing/2014/main" val="800947328"/>
                  </a:ext>
                </a:extLst>
              </a:tr>
            </a:tbl>
          </a:graphicData>
        </a:graphic>
      </p:graphicFrame>
      <p:graphicFrame>
        <p:nvGraphicFramePr>
          <p:cNvPr id="110" name="Table 109">
            <a:extLst>
              <a:ext uri="{FF2B5EF4-FFF2-40B4-BE49-F238E27FC236}">
                <a16:creationId xmlns:a16="http://schemas.microsoft.com/office/drawing/2014/main" id="{AA821A87-CE1C-6549-9D5D-02C6ED60F025}"/>
              </a:ext>
            </a:extLst>
          </p:cNvPr>
          <p:cNvGraphicFramePr>
            <a:graphicFrameLocks noGrp="1"/>
          </p:cNvGraphicFramePr>
          <p:nvPr>
            <p:extLst>
              <p:ext uri="{D42A27DB-BD31-4B8C-83A1-F6EECF244321}">
                <p14:modId xmlns:p14="http://schemas.microsoft.com/office/powerpoint/2010/main" val="3252549043"/>
              </p:ext>
            </p:extLst>
          </p:nvPr>
        </p:nvGraphicFramePr>
        <p:xfrm>
          <a:off x="5713567" y="3855700"/>
          <a:ext cx="1180727" cy="1112520"/>
        </p:xfrm>
        <a:graphic>
          <a:graphicData uri="http://schemas.openxmlformats.org/drawingml/2006/table">
            <a:tbl>
              <a:tblPr firstRow="1" bandRow="1">
                <a:tableStyleId>{5C22544A-7EE6-4342-B048-85BDC9FD1C3A}</a:tableStyleId>
              </a:tblPr>
              <a:tblGrid>
                <a:gridCol w="1180727">
                  <a:extLst>
                    <a:ext uri="{9D8B030D-6E8A-4147-A177-3AD203B41FA5}">
                      <a16:colId xmlns:a16="http://schemas.microsoft.com/office/drawing/2014/main" val="1319760997"/>
                    </a:ext>
                  </a:extLst>
                </a:gridCol>
              </a:tblGrid>
              <a:tr h="141461">
                <a:tc>
                  <a:txBody>
                    <a:bodyPr/>
                    <a:lstStyle/>
                    <a:p>
                      <a:r>
                        <a:rPr lang="en-US" sz="900" dirty="0"/>
                        <a:t>Scenario_Loc_Tech</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r>
                        <a:rPr lang="en-US" sz="900" dirty="0"/>
                        <a:t>scenario</a:t>
                      </a:r>
                    </a:p>
                  </a:txBody>
                  <a:tcPr/>
                </a:tc>
                <a:extLst>
                  <a:ext uri="{0D108BD9-81ED-4DB2-BD59-A6C34878D82A}">
                    <a16:rowId xmlns:a16="http://schemas.microsoft.com/office/drawing/2014/main" val="2759364769"/>
                  </a:ext>
                </a:extLst>
              </a:tr>
              <a:tr h="141461">
                <a:tc>
                  <a:txBody>
                    <a:bodyPr/>
                    <a:lstStyle/>
                    <a:p>
                      <a:r>
                        <a:rPr lang="en-US" sz="900" dirty="0"/>
                        <a:t>loc_tech</a:t>
                      </a:r>
                    </a:p>
                  </a:txBody>
                  <a:tcPr/>
                </a:tc>
                <a:extLst>
                  <a:ext uri="{0D108BD9-81ED-4DB2-BD59-A6C34878D82A}">
                    <a16:rowId xmlns:a16="http://schemas.microsoft.com/office/drawing/2014/main" val="1125438048"/>
                  </a:ext>
                </a:extLst>
              </a:tr>
              <a:tr h="1414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700" dirty="0"/>
                        <a:t>**attributes</a:t>
                      </a:r>
                    </a:p>
                  </a:txBody>
                  <a:tcPr/>
                </a:tc>
                <a:extLst>
                  <a:ext uri="{0D108BD9-81ED-4DB2-BD59-A6C34878D82A}">
                    <a16:rowId xmlns:a16="http://schemas.microsoft.com/office/drawing/2014/main" val="1638191274"/>
                  </a:ext>
                </a:extLst>
              </a:tr>
            </a:tbl>
          </a:graphicData>
        </a:graphic>
      </p:graphicFrame>
      <p:sp>
        <p:nvSpPr>
          <p:cNvPr id="334" name="Rectangle 333">
            <a:extLst>
              <a:ext uri="{FF2B5EF4-FFF2-40B4-BE49-F238E27FC236}">
                <a16:creationId xmlns:a16="http://schemas.microsoft.com/office/drawing/2014/main" id="{5CC57D0E-37C5-CF44-9BE3-44FF22C96CD9}"/>
              </a:ext>
            </a:extLst>
          </p:cNvPr>
          <p:cNvSpPr/>
          <p:nvPr/>
        </p:nvSpPr>
        <p:spPr>
          <a:xfrm>
            <a:off x="113890" y="457548"/>
            <a:ext cx="985409" cy="10296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TextBox 298">
            <a:extLst>
              <a:ext uri="{FF2B5EF4-FFF2-40B4-BE49-F238E27FC236}">
                <a16:creationId xmlns:a16="http://schemas.microsoft.com/office/drawing/2014/main" id="{DAD0E050-8CC6-C44C-B508-C7326758B4E7}"/>
              </a:ext>
            </a:extLst>
          </p:cNvPr>
          <p:cNvSpPr txBox="1"/>
          <p:nvPr/>
        </p:nvSpPr>
        <p:spPr>
          <a:xfrm>
            <a:off x="94398" y="516481"/>
            <a:ext cx="1072055" cy="923330"/>
          </a:xfrm>
          <a:prstGeom prst="rect">
            <a:avLst/>
          </a:prstGeom>
          <a:noFill/>
        </p:spPr>
        <p:txBody>
          <a:bodyPr wrap="square" rtlCol="0">
            <a:spAutoFit/>
          </a:bodyPr>
          <a:lstStyle/>
          <a:p>
            <a:pPr algn="ctr"/>
            <a:r>
              <a:rPr lang="en-US" sz="2000" dirty="0"/>
              <a:t>Config</a:t>
            </a:r>
          </a:p>
          <a:p>
            <a:pPr algn="ctr"/>
            <a:r>
              <a:rPr lang="en-US" sz="2000" dirty="0"/>
              <a:t>Schema</a:t>
            </a:r>
          </a:p>
          <a:p>
            <a:pPr algn="ctr"/>
            <a:r>
              <a:rPr lang="en-US" sz="1400" dirty="0"/>
              <a:t>(Simplified)</a:t>
            </a:r>
          </a:p>
        </p:txBody>
      </p:sp>
      <p:sp>
        <p:nvSpPr>
          <p:cNvPr id="115" name="TextBox 114">
            <a:extLst>
              <a:ext uri="{FF2B5EF4-FFF2-40B4-BE49-F238E27FC236}">
                <a16:creationId xmlns:a16="http://schemas.microsoft.com/office/drawing/2014/main" id="{212948DF-543F-2947-A59D-8C6F90D9AB86}"/>
              </a:ext>
            </a:extLst>
          </p:cNvPr>
          <p:cNvSpPr txBox="1"/>
          <p:nvPr/>
        </p:nvSpPr>
        <p:spPr>
          <a:xfrm>
            <a:off x="2994994" y="1219790"/>
            <a:ext cx="1167166" cy="623248"/>
          </a:xfrm>
          <a:prstGeom prst="rect">
            <a:avLst/>
          </a:prstGeom>
          <a:noFill/>
        </p:spPr>
        <p:txBody>
          <a:bodyPr wrap="square" rtlCol="0">
            <a:spAutoFit/>
          </a:bodyPr>
          <a:lstStyle/>
          <a:p>
            <a:pPr algn="ctr"/>
            <a:r>
              <a:rPr lang="en-US" sz="2400" b="1" dirty="0"/>
              <a:t>2</a:t>
            </a:r>
            <a:endParaRPr lang="en-US" sz="1050" b="1" dirty="0"/>
          </a:p>
          <a:p>
            <a:pPr algn="ctr"/>
            <a:r>
              <a:rPr lang="en-US" sz="1050" b="1" dirty="0"/>
              <a:t>Technologies</a:t>
            </a:r>
            <a:endParaRPr lang="en-US" sz="1000" b="1" dirty="0"/>
          </a:p>
        </p:txBody>
      </p:sp>
      <p:sp>
        <p:nvSpPr>
          <p:cNvPr id="116" name="TextBox 115">
            <a:extLst>
              <a:ext uri="{FF2B5EF4-FFF2-40B4-BE49-F238E27FC236}">
                <a16:creationId xmlns:a16="http://schemas.microsoft.com/office/drawing/2014/main" id="{85FF0262-886B-E542-87E2-695F03158D9E}"/>
              </a:ext>
            </a:extLst>
          </p:cNvPr>
          <p:cNvSpPr txBox="1"/>
          <p:nvPr/>
        </p:nvSpPr>
        <p:spPr>
          <a:xfrm>
            <a:off x="6908542" y="2284695"/>
            <a:ext cx="625635" cy="623248"/>
          </a:xfrm>
          <a:prstGeom prst="rect">
            <a:avLst/>
          </a:prstGeom>
          <a:noFill/>
        </p:spPr>
        <p:txBody>
          <a:bodyPr wrap="square" rtlCol="0">
            <a:spAutoFit/>
          </a:bodyPr>
          <a:lstStyle/>
          <a:p>
            <a:pPr algn="ctr"/>
            <a:r>
              <a:rPr lang="en-US" sz="2400" b="1" dirty="0"/>
              <a:t>3</a:t>
            </a:r>
          </a:p>
          <a:p>
            <a:pPr algn="ctr"/>
            <a:r>
              <a:rPr lang="en-US" sz="1050" b="1" dirty="0"/>
              <a:t>Nodes</a:t>
            </a:r>
          </a:p>
        </p:txBody>
      </p:sp>
      <p:sp>
        <p:nvSpPr>
          <p:cNvPr id="117" name="TextBox 116">
            <a:extLst>
              <a:ext uri="{FF2B5EF4-FFF2-40B4-BE49-F238E27FC236}">
                <a16:creationId xmlns:a16="http://schemas.microsoft.com/office/drawing/2014/main" id="{E24375C7-B654-8D46-B158-0082D57DDA35}"/>
              </a:ext>
            </a:extLst>
          </p:cNvPr>
          <p:cNvSpPr txBox="1"/>
          <p:nvPr/>
        </p:nvSpPr>
        <p:spPr>
          <a:xfrm>
            <a:off x="4483490" y="4498582"/>
            <a:ext cx="768702" cy="623248"/>
          </a:xfrm>
          <a:prstGeom prst="rect">
            <a:avLst/>
          </a:prstGeom>
          <a:noFill/>
        </p:spPr>
        <p:txBody>
          <a:bodyPr wrap="square" rtlCol="0">
            <a:spAutoFit/>
          </a:bodyPr>
          <a:lstStyle/>
          <a:p>
            <a:pPr algn="ctr"/>
            <a:r>
              <a:rPr lang="en-US" sz="2400" b="1" dirty="0"/>
              <a:t>4</a:t>
            </a:r>
          </a:p>
          <a:p>
            <a:pPr algn="ctr"/>
            <a:r>
              <a:rPr lang="en-US" sz="1050" b="1" dirty="0"/>
              <a:t>Scenarios</a:t>
            </a:r>
          </a:p>
        </p:txBody>
      </p:sp>
      <p:sp>
        <p:nvSpPr>
          <p:cNvPr id="119" name="TextBox 118">
            <a:extLst>
              <a:ext uri="{FF2B5EF4-FFF2-40B4-BE49-F238E27FC236}">
                <a16:creationId xmlns:a16="http://schemas.microsoft.com/office/drawing/2014/main" id="{AAD6427A-4034-2D49-9A56-E1B31558D18F}"/>
              </a:ext>
            </a:extLst>
          </p:cNvPr>
          <p:cNvSpPr txBox="1"/>
          <p:nvPr/>
        </p:nvSpPr>
        <p:spPr>
          <a:xfrm>
            <a:off x="7445114" y="1265795"/>
            <a:ext cx="457605" cy="623248"/>
          </a:xfrm>
          <a:prstGeom prst="rect">
            <a:avLst/>
          </a:prstGeom>
          <a:noFill/>
        </p:spPr>
        <p:txBody>
          <a:bodyPr wrap="square" rtlCol="0">
            <a:spAutoFit/>
          </a:bodyPr>
          <a:lstStyle/>
          <a:p>
            <a:pPr algn="ctr"/>
            <a:r>
              <a:rPr lang="en-US" sz="2400" b="1" dirty="0"/>
              <a:t>5</a:t>
            </a:r>
          </a:p>
          <a:p>
            <a:pPr algn="ctr"/>
            <a:r>
              <a:rPr lang="en-US" sz="1050" b="1" dirty="0"/>
              <a:t>Runs</a:t>
            </a:r>
          </a:p>
        </p:txBody>
      </p:sp>
      <p:graphicFrame>
        <p:nvGraphicFramePr>
          <p:cNvPr id="83" name="Table 82">
            <a:extLst>
              <a:ext uri="{FF2B5EF4-FFF2-40B4-BE49-F238E27FC236}">
                <a16:creationId xmlns:a16="http://schemas.microsoft.com/office/drawing/2014/main" id="{A611E11D-7063-D549-9CD3-14427F2D52FA}"/>
              </a:ext>
            </a:extLst>
          </p:cNvPr>
          <p:cNvGraphicFramePr>
            <a:graphicFrameLocks noGrp="1"/>
          </p:cNvGraphicFramePr>
          <p:nvPr>
            <p:extLst>
              <p:ext uri="{D42A27DB-BD31-4B8C-83A1-F6EECF244321}">
                <p14:modId xmlns:p14="http://schemas.microsoft.com/office/powerpoint/2010/main" val="4238666316"/>
              </p:ext>
            </p:extLst>
          </p:nvPr>
        </p:nvGraphicFramePr>
        <p:xfrm>
          <a:off x="8023006" y="3841332"/>
          <a:ext cx="1043140" cy="883920"/>
        </p:xfrm>
        <a:graphic>
          <a:graphicData uri="http://schemas.openxmlformats.org/drawingml/2006/table">
            <a:tbl>
              <a:tblPr firstRow="1" bandRow="1">
                <a:tableStyleId>{5C22544A-7EE6-4342-B048-85BDC9FD1C3A}</a:tableStyleId>
              </a:tblPr>
              <a:tblGrid>
                <a:gridCol w="1043140">
                  <a:extLst>
                    <a:ext uri="{9D8B030D-6E8A-4147-A177-3AD203B41FA5}">
                      <a16:colId xmlns:a16="http://schemas.microsoft.com/office/drawing/2014/main" val="1319760997"/>
                    </a:ext>
                  </a:extLst>
                </a:gridCol>
              </a:tblGrid>
              <a:tr h="141461">
                <a:tc>
                  <a:txBody>
                    <a:bodyPr/>
                    <a:lstStyle/>
                    <a:p>
                      <a:r>
                        <a:rPr lang="en-US" sz="900" dirty="0"/>
                        <a:t>Model</a:t>
                      </a:r>
                    </a:p>
                  </a:txBody>
                  <a:tcPr/>
                </a:tc>
                <a:extLst>
                  <a:ext uri="{0D108BD9-81ED-4DB2-BD59-A6C34878D82A}">
                    <a16:rowId xmlns:a16="http://schemas.microsoft.com/office/drawing/2014/main" val="4111631109"/>
                  </a:ext>
                </a:extLst>
              </a:tr>
              <a:tr h="141461">
                <a:tc>
                  <a:txBody>
                    <a:bodyPr/>
                    <a:lstStyle/>
                    <a:p>
                      <a:r>
                        <a:rPr lang="en-US" sz="900" dirty="0"/>
                        <a:t>uuid</a:t>
                      </a:r>
                    </a:p>
                  </a:txBody>
                  <a:tcPr/>
                </a:tc>
                <a:extLst>
                  <a:ext uri="{0D108BD9-81ED-4DB2-BD59-A6C34878D82A}">
                    <a16:rowId xmlns:a16="http://schemas.microsoft.com/office/drawing/2014/main" val="2759364769"/>
                  </a:ext>
                </a:extLst>
              </a:tr>
              <a:tr h="141461">
                <a:tc>
                  <a:txBody>
                    <a:bodyPr/>
                    <a:lstStyle/>
                    <a:p>
                      <a:r>
                        <a:rPr lang="en-US" sz="900" dirty="0"/>
                        <a:t>name</a:t>
                      </a:r>
                    </a:p>
                  </a:txBody>
                  <a:tcPr/>
                </a:tc>
                <a:extLst>
                  <a:ext uri="{0D108BD9-81ED-4DB2-BD59-A6C34878D82A}">
                    <a16:rowId xmlns:a16="http://schemas.microsoft.com/office/drawing/2014/main" val="695365453"/>
                  </a:ext>
                </a:extLst>
              </a:tr>
              <a:tr h="141461">
                <a:tc>
                  <a:txBody>
                    <a:bodyPr/>
                    <a:lstStyle/>
                    <a:p>
                      <a:r>
                        <a:rPr lang="en-US" sz="700" dirty="0"/>
                        <a:t>**attributes</a:t>
                      </a:r>
                    </a:p>
                  </a:txBody>
                  <a:tcPr/>
                </a:tc>
                <a:extLst>
                  <a:ext uri="{0D108BD9-81ED-4DB2-BD59-A6C34878D82A}">
                    <a16:rowId xmlns:a16="http://schemas.microsoft.com/office/drawing/2014/main" val="817449517"/>
                  </a:ext>
                </a:extLst>
              </a:tr>
            </a:tbl>
          </a:graphicData>
        </a:graphic>
      </p:graphicFrame>
      <p:sp>
        <p:nvSpPr>
          <p:cNvPr id="87" name="TextBox 86">
            <a:extLst>
              <a:ext uri="{FF2B5EF4-FFF2-40B4-BE49-F238E27FC236}">
                <a16:creationId xmlns:a16="http://schemas.microsoft.com/office/drawing/2014/main" id="{791260C6-3418-5D40-92B3-83708D5B04EF}"/>
              </a:ext>
            </a:extLst>
          </p:cNvPr>
          <p:cNvSpPr txBox="1"/>
          <p:nvPr/>
        </p:nvSpPr>
        <p:spPr>
          <a:xfrm>
            <a:off x="6937080" y="4359400"/>
            <a:ext cx="1043140" cy="646331"/>
          </a:xfrm>
          <a:prstGeom prst="rect">
            <a:avLst/>
          </a:prstGeom>
          <a:noFill/>
        </p:spPr>
        <p:txBody>
          <a:bodyPr wrap="square" rtlCol="0">
            <a:spAutoFit/>
          </a:bodyPr>
          <a:lstStyle/>
          <a:p>
            <a:pPr algn="ctr"/>
            <a:r>
              <a:rPr lang="en-US" sz="2400" b="1" dirty="0"/>
              <a:t>0</a:t>
            </a:r>
          </a:p>
          <a:p>
            <a:pPr algn="ctr"/>
            <a:r>
              <a:rPr lang="en-US" sz="1050" b="1" dirty="0"/>
              <a:t>Models</a:t>
            </a:r>
            <a:endParaRPr lang="en-US" sz="2400" b="1" dirty="0"/>
          </a:p>
        </p:txBody>
      </p:sp>
      <p:cxnSp>
        <p:nvCxnSpPr>
          <p:cNvPr id="90" name="Straight Connector 89">
            <a:extLst>
              <a:ext uri="{FF2B5EF4-FFF2-40B4-BE49-F238E27FC236}">
                <a16:creationId xmlns:a16="http://schemas.microsoft.com/office/drawing/2014/main" id="{35D00942-BCB7-BF4F-B0C0-7189F446F4D7}"/>
              </a:ext>
            </a:extLst>
          </p:cNvPr>
          <p:cNvCxnSpPr>
            <a:cxnSpLocks/>
          </p:cNvCxnSpPr>
          <p:nvPr/>
        </p:nvCxnSpPr>
        <p:spPr>
          <a:xfrm flipH="1" flipV="1">
            <a:off x="7364298" y="4184892"/>
            <a:ext cx="658709" cy="1"/>
          </a:xfrm>
          <a:prstGeom prst="line">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92" name="TextBox 91">
            <a:extLst>
              <a:ext uri="{FF2B5EF4-FFF2-40B4-BE49-F238E27FC236}">
                <a16:creationId xmlns:a16="http://schemas.microsoft.com/office/drawing/2014/main" id="{A0928A19-713F-DC4F-884A-B0C64B43DC84}"/>
              </a:ext>
            </a:extLst>
          </p:cNvPr>
          <p:cNvSpPr txBox="1"/>
          <p:nvPr/>
        </p:nvSpPr>
        <p:spPr>
          <a:xfrm>
            <a:off x="7018653" y="3764665"/>
            <a:ext cx="1031047" cy="430887"/>
          </a:xfrm>
          <a:prstGeom prst="rect">
            <a:avLst/>
          </a:prstGeom>
          <a:noFill/>
        </p:spPr>
        <p:txBody>
          <a:bodyPr wrap="square" rtlCol="0">
            <a:spAutoFit/>
          </a:bodyPr>
          <a:lstStyle/>
          <a:p>
            <a:r>
              <a:rPr lang="en-US" sz="1050" dirty="0"/>
              <a:t>model_uuid on all user tables</a:t>
            </a:r>
          </a:p>
        </p:txBody>
      </p:sp>
      <p:graphicFrame>
        <p:nvGraphicFramePr>
          <p:cNvPr id="94" name="Table 93">
            <a:extLst>
              <a:ext uri="{FF2B5EF4-FFF2-40B4-BE49-F238E27FC236}">
                <a16:creationId xmlns:a16="http://schemas.microsoft.com/office/drawing/2014/main" id="{A5FB6C7C-AA35-964F-B8EB-1BED500E223D}"/>
              </a:ext>
            </a:extLst>
          </p:cNvPr>
          <p:cNvGraphicFramePr>
            <a:graphicFrameLocks noGrp="1"/>
          </p:cNvGraphicFramePr>
          <p:nvPr>
            <p:extLst>
              <p:ext uri="{D42A27DB-BD31-4B8C-83A1-F6EECF244321}">
                <p14:modId xmlns:p14="http://schemas.microsoft.com/office/powerpoint/2010/main" val="1429575654"/>
              </p:ext>
            </p:extLst>
          </p:nvPr>
        </p:nvGraphicFramePr>
        <p:xfrm>
          <a:off x="7893377" y="52819"/>
          <a:ext cx="1143771" cy="2514600"/>
        </p:xfrm>
        <a:graphic>
          <a:graphicData uri="http://schemas.openxmlformats.org/drawingml/2006/table">
            <a:tbl>
              <a:tblPr firstRow="1" bandRow="1">
                <a:tableStyleId>{F5AB1C69-6EDB-4FF4-983F-18BD219EF322}</a:tableStyleId>
              </a:tblPr>
              <a:tblGrid>
                <a:gridCol w="1143771">
                  <a:extLst>
                    <a:ext uri="{9D8B030D-6E8A-4147-A177-3AD203B41FA5}">
                      <a16:colId xmlns:a16="http://schemas.microsoft.com/office/drawing/2014/main" val="1319760997"/>
                    </a:ext>
                  </a:extLst>
                </a:gridCol>
              </a:tblGrid>
              <a:tr h="141461">
                <a:tc>
                  <a:txBody>
                    <a:bodyPr/>
                    <a:lstStyle/>
                    <a:p>
                      <a:r>
                        <a:rPr lang="en-US" sz="900" dirty="0"/>
                        <a:t>runs</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4111631109"/>
                  </a:ext>
                </a:extLst>
              </a:tr>
              <a:tr h="141461">
                <a:tc>
                  <a:txBody>
                    <a:bodyPr/>
                    <a:lstStyle/>
                    <a:p>
                      <a:r>
                        <a:rPr lang="en-US" sz="900" dirty="0"/>
                        <a:t>model</a:t>
                      </a:r>
                    </a:p>
                  </a:txBody>
                  <a:tcPr/>
                </a:tc>
                <a:extLst>
                  <a:ext uri="{0D108BD9-81ED-4DB2-BD59-A6C34878D82A}">
                    <a16:rowId xmlns:a16="http://schemas.microsoft.com/office/drawing/2014/main" val="2759364769"/>
                  </a:ext>
                </a:extLst>
              </a:tr>
              <a:tr h="141461">
                <a:tc>
                  <a:txBody>
                    <a:bodyPr/>
                    <a:lstStyle/>
                    <a:p>
                      <a:r>
                        <a:rPr lang="en-US" sz="900" dirty="0"/>
                        <a:t>scenario</a:t>
                      </a:r>
                    </a:p>
                  </a:txBody>
                  <a:tcPr/>
                </a:tc>
                <a:extLst>
                  <a:ext uri="{0D108BD9-81ED-4DB2-BD59-A6C34878D82A}">
                    <a16:rowId xmlns:a16="http://schemas.microsoft.com/office/drawing/2014/main" val="1125438048"/>
                  </a:ext>
                </a:extLst>
              </a:tr>
              <a:tr h="141461">
                <a:tc>
                  <a:txBody>
                    <a:bodyPr/>
                    <a:lstStyle/>
                    <a:p>
                      <a:r>
                        <a:rPr lang="en-US" sz="900" dirty="0"/>
                        <a:t>subset_time</a:t>
                      </a:r>
                    </a:p>
                  </a:txBody>
                  <a:tcPr/>
                </a:tc>
                <a:extLst>
                  <a:ext uri="{0D108BD9-81ED-4DB2-BD59-A6C34878D82A}">
                    <a16:rowId xmlns:a16="http://schemas.microsoft.com/office/drawing/2014/main" val="2803483255"/>
                  </a:ext>
                </a:extLst>
              </a:tr>
              <a:tr h="141461">
                <a:tc>
                  <a:txBody>
                    <a:bodyPr/>
                    <a:lstStyle/>
                    <a:p>
                      <a:r>
                        <a:rPr lang="en-US" sz="900" dirty="0"/>
                        <a:t>status</a:t>
                      </a:r>
                    </a:p>
                  </a:txBody>
                  <a:tcPr/>
                </a:tc>
                <a:extLst>
                  <a:ext uri="{0D108BD9-81ED-4DB2-BD59-A6C34878D82A}">
                    <a16:rowId xmlns:a16="http://schemas.microsoft.com/office/drawing/2014/main" val="2350076181"/>
                  </a:ext>
                </a:extLst>
              </a:tr>
              <a:tr h="141461">
                <a:tc>
                  <a:txBody>
                    <a:bodyPr/>
                    <a:lstStyle/>
                    <a:p>
                      <a:r>
                        <a:rPr lang="en-US" sz="900" dirty="0"/>
                        <a:t>created</a:t>
                      </a:r>
                    </a:p>
                  </a:txBody>
                  <a:tcPr/>
                </a:tc>
                <a:extLst>
                  <a:ext uri="{0D108BD9-81ED-4DB2-BD59-A6C34878D82A}">
                    <a16:rowId xmlns:a16="http://schemas.microsoft.com/office/drawing/2014/main" val="2381124252"/>
                  </a:ext>
                </a:extLst>
              </a:tr>
              <a:tr h="141461">
                <a:tc>
                  <a:txBody>
                    <a:bodyPr/>
                    <a:lstStyle/>
                    <a:p>
                      <a:r>
                        <a:rPr lang="en-US" sz="900" dirty="0"/>
                        <a:t>inputs_path</a:t>
                      </a:r>
                    </a:p>
                  </a:txBody>
                  <a:tcPr/>
                </a:tc>
                <a:extLst>
                  <a:ext uri="{0D108BD9-81ED-4DB2-BD59-A6C34878D82A}">
                    <a16:rowId xmlns:a16="http://schemas.microsoft.com/office/drawing/2014/main" val="1634318584"/>
                  </a:ext>
                </a:extLst>
              </a:tr>
              <a:tr h="141461">
                <a:tc>
                  <a:txBody>
                    <a:bodyPr/>
                    <a:lstStyle/>
                    <a:p>
                      <a:r>
                        <a:rPr lang="en-US" sz="900" dirty="0"/>
                        <a:t>logs_path</a:t>
                      </a:r>
                    </a:p>
                  </a:txBody>
                  <a:tcPr/>
                </a:tc>
                <a:extLst>
                  <a:ext uri="{0D108BD9-81ED-4DB2-BD59-A6C34878D82A}">
                    <a16:rowId xmlns:a16="http://schemas.microsoft.com/office/drawing/2014/main" val="2308964808"/>
                  </a:ext>
                </a:extLst>
              </a:tr>
              <a:tr h="141461">
                <a:tc>
                  <a:txBody>
                    <a:bodyPr/>
                    <a:lstStyle/>
                    <a:p>
                      <a:r>
                        <a:rPr lang="en-US" sz="900" dirty="0"/>
                        <a:t>outputs_path</a:t>
                      </a:r>
                    </a:p>
                  </a:txBody>
                  <a:tcPr/>
                </a:tc>
                <a:extLst>
                  <a:ext uri="{0D108BD9-81ED-4DB2-BD59-A6C34878D82A}">
                    <a16:rowId xmlns:a16="http://schemas.microsoft.com/office/drawing/2014/main" val="1281072010"/>
                  </a:ext>
                </a:extLst>
              </a:tr>
              <a:tr h="141461">
                <a:tc>
                  <a:txBody>
                    <a:bodyPr/>
                    <a:lstStyle/>
                    <a:p>
                      <a:r>
                        <a:rPr lang="en-US" sz="900" dirty="0"/>
                        <a:t>plots_path</a:t>
                      </a:r>
                    </a:p>
                  </a:txBody>
                  <a:tcPr/>
                </a:tc>
                <a:extLst>
                  <a:ext uri="{0D108BD9-81ED-4DB2-BD59-A6C34878D82A}">
                    <a16:rowId xmlns:a16="http://schemas.microsoft.com/office/drawing/2014/main" val="973467128"/>
                  </a:ext>
                </a:extLst>
              </a:tr>
            </a:tbl>
          </a:graphicData>
        </a:graphic>
      </p:graphicFrame>
      <p:cxnSp>
        <p:nvCxnSpPr>
          <p:cNvPr id="95" name="Straight Connector 94">
            <a:extLst>
              <a:ext uri="{FF2B5EF4-FFF2-40B4-BE49-F238E27FC236}">
                <a16:creationId xmlns:a16="http://schemas.microsoft.com/office/drawing/2014/main" id="{6C6B9A28-CBA7-314D-8AE9-FC33AA66C235}"/>
              </a:ext>
            </a:extLst>
          </p:cNvPr>
          <p:cNvCxnSpPr>
            <a:cxnSpLocks/>
          </p:cNvCxnSpPr>
          <p:nvPr/>
        </p:nvCxnSpPr>
        <p:spPr>
          <a:xfrm flipV="1">
            <a:off x="5706691" y="455215"/>
            <a:ext cx="0" cy="46030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7F1F7770-D84D-D64E-ABAD-8ED3F42BD0AB}"/>
              </a:ext>
            </a:extLst>
          </p:cNvPr>
          <p:cNvCxnSpPr>
            <a:cxnSpLocks/>
          </p:cNvCxnSpPr>
          <p:nvPr/>
        </p:nvCxnSpPr>
        <p:spPr>
          <a:xfrm flipH="1" flipV="1">
            <a:off x="7599329" y="615233"/>
            <a:ext cx="284423" cy="1"/>
          </a:xfrm>
          <a:prstGeom prst="line">
            <a:avLst/>
          </a:prstGeom>
          <a:ln w="12700">
            <a:headEnd type="none" w="med" len="med"/>
            <a:tailEnd type="triangle"/>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91735F74-1C6E-4E49-A761-E525CFC6B66F}"/>
              </a:ext>
            </a:extLst>
          </p:cNvPr>
          <p:cNvCxnSpPr>
            <a:cxnSpLocks/>
          </p:cNvCxnSpPr>
          <p:nvPr/>
        </p:nvCxnSpPr>
        <p:spPr>
          <a:xfrm flipH="1" flipV="1">
            <a:off x="7607350" y="844635"/>
            <a:ext cx="284423" cy="1"/>
          </a:xfrm>
          <a:prstGeom prst="line">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99" name="Rectangle 98">
            <a:extLst>
              <a:ext uri="{FF2B5EF4-FFF2-40B4-BE49-F238E27FC236}">
                <a16:creationId xmlns:a16="http://schemas.microsoft.com/office/drawing/2014/main" id="{5CBCFC98-D8D6-6143-8078-1C9BAB77D930}"/>
              </a:ext>
            </a:extLst>
          </p:cNvPr>
          <p:cNvSpPr/>
          <p:nvPr/>
        </p:nvSpPr>
        <p:spPr>
          <a:xfrm>
            <a:off x="7902719" y="2806555"/>
            <a:ext cx="985409" cy="70788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E682FCE6-DF13-2949-93F2-21D9F3D36CBD}"/>
              </a:ext>
            </a:extLst>
          </p:cNvPr>
          <p:cNvSpPr txBox="1"/>
          <p:nvPr/>
        </p:nvSpPr>
        <p:spPr>
          <a:xfrm>
            <a:off x="7853845" y="2811761"/>
            <a:ext cx="1072055" cy="707886"/>
          </a:xfrm>
          <a:prstGeom prst="rect">
            <a:avLst/>
          </a:prstGeom>
          <a:noFill/>
        </p:spPr>
        <p:txBody>
          <a:bodyPr wrap="square" rtlCol="0">
            <a:spAutoFit/>
          </a:bodyPr>
          <a:lstStyle/>
          <a:p>
            <a:pPr algn="ctr"/>
            <a:r>
              <a:rPr lang="en-US" sz="2000" dirty="0"/>
              <a:t>Outputs</a:t>
            </a:r>
          </a:p>
          <a:p>
            <a:pPr algn="ctr"/>
            <a:r>
              <a:rPr lang="en-US" sz="2000" dirty="0"/>
              <a:t>Schema</a:t>
            </a:r>
          </a:p>
        </p:txBody>
      </p:sp>
      <p:sp>
        <p:nvSpPr>
          <p:cNvPr id="96" name="TextBox 95">
            <a:extLst>
              <a:ext uri="{FF2B5EF4-FFF2-40B4-BE49-F238E27FC236}">
                <a16:creationId xmlns:a16="http://schemas.microsoft.com/office/drawing/2014/main" id="{AB947CCC-49B2-864D-9235-B6A5F9D13C5F}"/>
              </a:ext>
            </a:extLst>
          </p:cNvPr>
          <p:cNvSpPr txBox="1"/>
          <p:nvPr/>
        </p:nvSpPr>
        <p:spPr>
          <a:xfrm>
            <a:off x="6810392" y="492256"/>
            <a:ext cx="710535" cy="623248"/>
          </a:xfrm>
          <a:prstGeom prst="rect">
            <a:avLst/>
          </a:prstGeom>
          <a:noFill/>
        </p:spPr>
        <p:txBody>
          <a:bodyPr wrap="square" rtlCol="0">
            <a:spAutoFit/>
          </a:bodyPr>
          <a:lstStyle/>
          <a:p>
            <a:pPr algn="ctr"/>
            <a:r>
              <a:rPr lang="en-US" sz="2400" b="1" dirty="0"/>
              <a:t>1</a:t>
            </a:r>
          </a:p>
          <a:p>
            <a:pPr algn="ctr"/>
            <a:r>
              <a:rPr lang="en-US" sz="1050" b="1" dirty="0"/>
              <a:t>Locations</a:t>
            </a:r>
            <a:endParaRPr lang="en-US" sz="2400" b="1" dirty="0"/>
          </a:p>
        </p:txBody>
      </p:sp>
      <p:graphicFrame>
        <p:nvGraphicFramePr>
          <p:cNvPr id="102" name="Table 101">
            <a:extLst>
              <a:ext uri="{FF2B5EF4-FFF2-40B4-BE49-F238E27FC236}">
                <a16:creationId xmlns:a16="http://schemas.microsoft.com/office/drawing/2014/main" id="{38FA18BB-6732-5841-BE8D-ACFDE6D0778B}"/>
              </a:ext>
            </a:extLst>
          </p:cNvPr>
          <p:cNvGraphicFramePr>
            <a:graphicFrameLocks noGrp="1"/>
          </p:cNvGraphicFramePr>
          <p:nvPr>
            <p:extLst>
              <p:ext uri="{D42A27DB-BD31-4B8C-83A1-F6EECF244321}">
                <p14:modId xmlns:p14="http://schemas.microsoft.com/office/powerpoint/2010/main" val="2045860324"/>
              </p:ext>
            </p:extLst>
          </p:nvPr>
        </p:nvGraphicFramePr>
        <p:xfrm>
          <a:off x="5860114" y="1862699"/>
          <a:ext cx="1056132" cy="1798320"/>
        </p:xfrm>
        <a:graphic>
          <a:graphicData uri="http://schemas.openxmlformats.org/drawingml/2006/table">
            <a:tbl>
              <a:tblPr firstRow="1" bandRow="1">
                <a:tableStyleId>{5C22544A-7EE6-4342-B048-85BDC9FD1C3A}</a:tableStyleId>
              </a:tblPr>
              <a:tblGrid>
                <a:gridCol w="1056132">
                  <a:extLst>
                    <a:ext uri="{9D8B030D-6E8A-4147-A177-3AD203B41FA5}">
                      <a16:colId xmlns:a16="http://schemas.microsoft.com/office/drawing/2014/main" val="1319760997"/>
                    </a:ext>
                  </a:extLst>
                </a:gridCol>
              </a:tblGrid>
              <a:tr h="141461">
                <a:tc>
                  <a:txBody>
                    <a:bodyPr/>
                    <a:lstStyle/>
                    <a:p>
                      <a:r>
                        <a:rPr lang="en-US" sz="900" dirty="0"/>
                        <a:t>Timeseries Meta</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3820176303"/>
                  </a:ext>
                </a:extLst>
              </a:tr>
              <a:tr h="141461">
                <a:tc>
                  <a:txBody>
                    <a:bodyPr/>
                    <a:lstStyle/>
                    <a:p>
                      <a:r>
                        <a:rPr lang="en-US" sz="900" dirty="0"/>
                        <a:t>name</a:t>
                      </a:r>
                    </a:p>
                  </a:txBody>
                  <a:tcPr/>
                </a:tc>
                <a:extLst>
                  <a:ext uri="{0D108BD9-81ED-4DB2-BD59-A6C34878D82A}">
                    <a16:rowId xmlns:a16="http://schemas.microsoft.com/office/drawing/2014/main" val="4111631109"/>
                  </a:ext>
                </a:extLst>
              </a:tr>
              <a:tr h="141461">
                <a:tc>
                  <a:txBody>
                    <a:bodyPr/>
                    <a:lstStyle/>
                    <a:p>
                      <a:r>
                        <a:rPr lang="en-US" sz="900" dirty="0"/>
                        <a:t>file_uuid</a:t>
                      </a:r>
                    </a:p>
                  </a:txBody>
                  <a:tcPr/>
                </a:tc>
                <a:extLst>
                  <a:ext uri="{0D108BD9-81ED-4DB2-BD59-A6C34878D82A}">
                    <a16:rowId xmlns:a16="http://schemas.microsoft.com/office/drawing/2014/main" val="733446386"/>
                  </a:ext>
                </a:extLst>
              </a:tr>
              <a:tr h="141461">
                <a:tc>
                  <a:txBody>
                    <a:bodyPr/>
                    <a:lstStyle/>
                    <a:p>
                      <a:r>
                        <a:rPr lang="en-US" sz="900" dirty="0"/>
                        <a:t>original_filename</a:t>
                      </a:r>
                    </a:p>
                  </a:txBody>
                  <a:tcPr/>
                </a:tc>
                <a:extLst>
                  <a:ext uri="{0D108BD9-81ED-4DB2-BD59-A6C34878D82A}">
                    <a16:rowId xmlns:a16="http://schemas.microsoft.com/office/drawing/2014/main" val="1039707540"/>
                  </a:ext>
                </a:extLst>
              </a:tr>
              <a:tr h="141461">
                <a:tc>
                  <a:txBody>
                    <a:bodyPr/>
                    <a:lstStyle/>
                    <a:p>
                      <a:r>
                        <a:rPr lang="en-US" sz="900" dirty="0"/>
                        <a:t>start_date</a:t>
                      </a:r>
                    </a:p>
                  </a:txBody>
                  <a:tcPr/>
                </a:tc>
                <a:extLst>
                  <a:ext uri="{0D108BD9-81ED-4DB2-BD59-A6C34878D82A}">
                    <a16:rowId xmlns:a16="http://schemas.microsoft.com/office/drawing/2014/main" val="2782169720"/>
                  </a:ext>
                </a:extLst>
              </a:tr>
              <a:tr h="141461">
                <a:tc>
                  <a:txBody>
                    <a:bodyPr/>
                    <a:lstStyle/>
                    <a:p>
                      <a:r>
                        <a:rPr lang="en-US" sz="900" dirty="0"/>
                        <a:t>end_date</a:t>
                      </a:r>
                    </a:p>
                  </a:txBody>
                  <a:tcPr/>
                </a:tc>
                <a:extLst>
                  <a:ext uri="{0D108BD9-81ED-4DB2-BD59-A6C34878D82A}">
                    <a16:rowId xmlns:a16="http://schemas.microsoft.com/office/drawing/2014/main" val="1261337404"/>
                  </a:ext>
                </a:extLst>
              </a:tr>
              <a:tr h="1414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700" dirty="0"/>
                        <a:t>**attributes</a:t>
                      </a:r>
                    </a:p>
                  </a:txBody>
                  <a:tcPr/>
                </a:tc>
                <a:extLst>
                  <a:ext uri="{0D108BD9-81ED-4DB2-BD59-A6C34878D82A}">
                    <a16:rowId xmlns:a16="http://schemas.microsoft.com/office/drawing/2014/main" val="3056892457"/>
                  </a:ext>
                </a:extLst>
              </a:tr>
            </a:tbl>
          </a:graphicData>
        </a:graphic>
      </p:graphicFrame>
      <p:cxnSp>
        <p:nvCxnSpPr>
          <p:cNvPr id="108" name="Straight Connector 107">
            <a:extLst>
              <a:ext uri="{FF2B5EF4-FFF2-40B4-BE49-F238E27FC236}">
                <a16:creationId xmlns:a16="http://schemas.microsoft.com/office/drawing/2014/main" id="{3C449FEB-BA38-6844-9630-F8A248CD7FCF}"/>
              </a:ext>
            </a:extLst>
          </p:cNvPr>
          <p:cNvCxnSpPr>
            <a:cxnSpLocks/>
          </p:cNvCxnSpPr>
          <p:nvPr/>
        </p:nvCxnSpPr>
        <p:spPr>
          <a:xfrm flipV="1">
            <a:off x="5662757" y="2210047"/>
            <a:ext cx="3644" cy="880705"/>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68F5FDE4-DA88-9742-89CE-764950FCCE87}"/>
              </a:ext>
            </a:extLst>
          </p:cNvPr>
          <p:cNvCxnSpPr>
            <a:cxnSpLocks/>
          </p:cNvCxnSpPr>
          <p:nvPr/>
        </p:nvCxnSpPr>
        <p:spPr>
          <a:xfrm flipH="1" flipV="1">
            <a:off x="5663559" y="2201770"/>
            <a:ext cx="179225" cy="1"/>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071F21A6-8586-174A-8A36-CEBF02103194}"/>
              </a:ext>
            </a:extLst>
          </p:cNvPr>
          <p:cNvCxnSpPr>
            <a:cxnSpLocks/>
          </p:cNvCxnSpPr>
          <p:nvPr/>
        </p:nvCxnSpPr>
        <p:spPr>
          <a:xfrm flipH="1">
            <a:off x="4049258" y="3090752"/>
            <a:ext cx="1614301" cy="0"/>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graphicFrame>
        <p:nvGraphicFramePr>
          <p:cNvPr id="11" name="Table 10">
            <a:extLst>
              <a:ext uri="{FF2B5EF4-FFF2-40B4-BE49-F238E27FC236}">
                <a16:creationId xmlns:a16="http://schemas.microsoft.com/office/drawing/2014/main" id="{AC5E074F-7F47-3D4A-92F7-7BA40ADC8010}"/>
              </a:ext>
            </a:extLst>
          </p:cNvPr>
          <p:cNvGraphicFramePr>
            <a:graphicFrameLocks noGrp="1"/>
          </p:cNvGraphicFramePr>
          <p:nvPr>
            <p:extLst>
              <p:ext uri="{D42A27DB-BD31-4B8C-83A1-F6EECF244321}">
                <p14:modId xmlns:p14="http://schemas.microsoft.com/office/powerpoint/2010/main" val="3049831539"/>
              </p:ext>
            </p:extLst>
          </p:nvPr>
        </p:nvGraphicFramePr>
        <p:xfrm>
          <a:off x="4372148" y="1834929"/>
          <a:ext cx="998277" cy="1798320"/>
        </p:xfrm>
        <a:graphic>
          <a:graphicData uri="http://schemas.openxmlformats.org/drawingml/2006/table">
            <a:tbl>
              <a:tblPr firstRow="1" bandRow="1">
                <a:tableStyleId>{5C22544A-7EE6-4342-B048-85BDC9FD1C3A}</a:tableStyleId>
              </a:tblPr>
              <a:tblGrid>
                <a:gridCol w="998277">
                  <a:extLst>
                    <a:ext uri="{9D8B030D-6E8A-4147-A177-3AD203B41FA5}">
                      <a16:colId xmlns:a16="http://schemas.microsoft.com/office/drawing/2014/main" val="1319760997"/>
                    </a:ext>
                  </a:extLst>
                </a:gridCol>
              </a:tblGrid>
              <a:tr h="141461">
                <a:tc>
                  <a:txBody>
                    <a:bodyPr/>
                    <a:lstStyle/>
                    <a:p>
                      <a:r>
                        <a:rPr lang="en-US" sz="900" dirty="0"/>
                        <a:t>Loc_Tech_Param</a:t>
                      </a:r>
                    </a:p>
                  </a:txBody>
                  <a:tcPr/>
                </a:tc>
                <a:extLst>
                  <a:ext uri="{0D108BD9-81ED-4DB2-BD59-A6C34878D82A}">
                    <a16:rowId xmlns:a16="http://schemas.microsoft.com/office/drawing/2014/main" val="4107092155"/>
                  </a:ext>
                </a:extLst>
              </a:tr>
              <a:tr h="141461">
                <a:tc>
                  <a:txBody>
                    <a:bodyPr/>
                    <a:lstStyle/>
                    <a:p>
                      <a:r>
                        <a:rPr lang="en-US" sz="900" dirty="0"/>
                        <a:t>id</a:t>
                      </a:r>
                    </a:p>
                  </a:txBody>
                  <a:tcPr/>
                </a:tc>
                <a:extLst>
                  <a:ext uri="{0D108BD9-81ED-4DB2-BD59-A6C34878D82A}">
                    <a16:rowId xmlns:a16="http://schemas.microsoft.com/office/drawing/2014/main" val="1329414766"/>
                  </a:ext>
                </a:extLst>
              </a:tr>
              <a:tr h="141461">
                <a:tc>
                  <a:txBody>
                    <a:bodyPr/>
                    <a:lstStyle/>
                    <a:p>
                      <a:r>
                        <a:rPr lang="en-US" sz="900" dirty="0"/>
                        <a:t>loc_tech_id</a:t>
                      </a:r>
                    </a:p>
                  </a:txBody>
                  <a:tcPr/>
                </a:tc>
                <a:extLst>
                  <a:ext uri="{0D108BD9-81ED-4DB2-BD59-A6C34878D82A}">
                    <a16:rowId xmlns:a16="http://schemas.microsoft.com/office/drawing/2014/main" val="2760011216"/>
                  </a:ext>
                </a:extLst>
              </a:tr>
              <a:tr h="141461">
                <a:tc>
                  <a:txBody>
                    <a:bodyPr/>
                    <a:lstStyle/>
                    <a:p>
                      <a:r>
                        <a:rPr lang="en-US" sz="900" dirty="0"/>
                        <a:t>year</a:t>
                      </a:r>
                    </a:p>
                  </a:txBody>
                  <a:tcPr/>
                </a:tc>
                <a:extLst>
                  <a:ext uri="{0D108BD9-81ED-4DB2-BD59-A6C34878D82A}">
                    <a16:rowId xmlns:a16="http://schemas.microsoft.com/office/drawing/2014/main" val="2759364769"/>
                  </a:ext>
                </a:extLst>
              </a:tr>
              <a:tr h="141461">
                <a:tc>
                  <a:txBody>
                    <a:bodyPr/>
                    <a:lstStyle/>
                    <a:p>
                      <a:r>
                        <a:rPr lang="en-US" sz="900" dirty="0"/>
                        <a:t>parameter</a:t>
                      </a:r>
                    </a:p>
                  </a:txBody>
                  <a:tcPr/>
                </a:tc>
                <a:extLst>
                  <a:ext uri="{0D108BD9-81ED-4DB2-BD59-A6C34878D82A}">
                    <a16:rowId xmlns:a16="http://schemas.microsoft.com/office/drawing/2014/main" val="1125438048"/>
                  </a:ext>
                </a:extLst>
              </a:tr>
              <a:tr h="141461">
                <a:tc>
                  <a:txBody>
                    <a:bodyPr/>
                    <a:lstStyle/>
                    <a:p>
                      <a:r>
                        <a:rPr lang="en-US" sz="900" dirty="0"/>
                        <a:t>value</a:t>
                      </a:r>
                    </a:p>
                  </a:txBody>
                  <a:tcPr/>
                </a:tc>
                <a:extLst>
                  <a:ext uri="{0D108BD9-81ED-4DB2-BD59-A6C34878D82A}">
                    <a16:rowId xmlns:a16="http://schemas.microsoft.com/office/drawing/2014/main" val="4029062313"/>
                  </a:ext>
                </a:extLst>
              </a:tr>
              <a:tr h="141461">
                <a:tc>
                  <a:txBody>
                    <a:bodyPr/>
                    <a:lstStyle/>
                    <a:p>
                      <a:r>
                        <a:rPr lang="en-US" sz="900" dirty="0"/>
                        <a:t>timeseries</a:t>
                      </a:r>
                    </a:p>
                  </a:txBody>
                  <a:tcPr/>
                </a:tc>
                <a:extLst>
                  <a:ext uri="{0D108BD9-81ED-4DB2-BD59-A6C34878D82A}">
                    <a16:rowId xmlns:a16="http://schemas.microsoft.com/office/drawing/2014/main" val="2899562824"/>
                  </a:ext>
                </a:extLst>
              </a:tr>
              <a:tr h="1414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700" dirty="0"/>
                        <a:t>**attributes</a:t>
                      </a:r>
                    </a:p>
                  </a:txBody>
                  <a:tcPr/>
                </a:tc>
                <a:extLst>
                  <a:ext uri="{0D108BD9-81ED-4DB2-BD59-A6C34878D82A}">
                    <a16:rowId xmlns:a16="http://schemas.microsoft.com/office/drawing/2014/main" val="4250330053"/>
                  </a:ext>
                </a:extLst>
              </a:tr>
            </a:tbl>
          </a:graphicData>
        </a:graphic>
      </p:graphicFrame>
    </p:spTree>
    <p:extLst>
      <p:ext uri="{BB962C8B-B14F-4D97-AF65-F5344CB8AC3E}">
        <p14:creationId xmlns:p14="http://schemas.microsoft.com/office/powerpoint/2010/main" val="1196400003"/>
      </p:ext>
    </p:extLst>
  </p:cSld>
  <p:clrMapOvr>
    <a:masterClrMapping/>
  </p:clrMapOvr>
</p:sld>
</file>

<file path=ppt/theme/theme1.xml><?xml version="1.0" encoding="utf-8"?>
<a:theme xmlns:a="http://schemas.openxmlformats.org/drawingml/2006/main" name="Office Theme">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16-9_NREL-presentation" id="{DA472D08-CE45-764A-AC61-D53D4AD804E0}" vid="{AB9DBDCF-5133-C443-88A9-D5526AB3E3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26660</TotalTime>
  <Words>222</Words>
  <Application>Microsoft Macintosh PowerPoint</Application>
  <PresentationFormat>On-screen Show (16:9)</PresentationFormat>
  <Paragraphs>122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Robert</dc:creator>
  <cp:lastModifiedBy>Spencer, Robert</cp:lastModifiedBy>
  <cp:revision>130</cp:revision>
  <cp:lastPrinted>2018-01-04T20:30:58Z</cp:lastPrinted>
  <dcterms:created xsi:type="dcterms:W3CDTF">2018-05-21T20:26:19Z</dcterms:created>
  <dcterms:modified xsi:type="dcterms:W3CDTF">2020-06-04T20:03:26Z</dcterms:modified>
</cp:coreProperties>
</file>