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312" r:id="rId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10"/>
    <p:restoredTop sz="86390"/>
  </p:normalViewPr>
  <p:slideViewPr>
    <p:cSldViewPr snapToGrid="0" snapToObjects="1">
      <p:cViewPr varScale="1">
        <p:scale>
          <a:sx n="202" d="100"/>
          <a:sy n="202" d="100"/>
        </p:scale>
        <p:origin x="288" y="184"/>
      </p:cViewPr>
      <p:guideLst>
        <p:guide orient="horz" pos="1620"/>
        <p:guide pos="2880"/>
      </p:guideLst>
    </p:cSldViewPr>
  </p:slideViewPr>
  <p:outlineViewPr>
    <p:cViewPr>
      <p:scale>
        <a:sx n="33" d="100"/>
        <a:sy n="33" d="100"/>
      </p:scale>
      <p:origin x="0" y="-2728"/>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10/10/19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285793-58F2-5D45-93FF-B0076DA99FD1}" type="slidenum">
              <a:rPr lang="en-US" smtClean="0"/>
              <a:t>1</a:t>
            </a:fld>
            <a:endParaRPr lang="en-US"/>
          </a:p>
        </p:txBody>
      </p:sp>
    </p:spTree>
    <p:extLst>
      <p:ext uri="{BB962C8B-B14F-4D97-AF65-F5344CB8AC3E}">
        <p14:creationId xmlns:p14="http://schemas.microsoft.com/office/powerpoint/2010/main" val="2484188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9" name="Text Placeholder 6"/>
          <p:cNvSpPr>
            <a:spLocks noGrp="1"/>
          </p:cNvSpPr>
          <p:nvPr>
            <p:ph type="body" sz="quarter" idx="20" hasCustomPrompt="1"/>
          </p:nvPr>
        </p:nvSpPr>
        <p:spPr>
          <a:xfrm>
            <a:off x="468313" y="18735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8115"/>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43674"/>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354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233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40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05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196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396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919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43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sp>
        <p:nvSpPr>
          <p:cNvPr id="10" name="Rectangle 9"/>
          <p:cNvSpPr/>
          <p:nvPr userDrawn="1"/>
        </p:nvSpPr>
        <p:spPr>
          <a:xfrm>
            <a:off x="6082668" y="4051192"/>
            <a:ext cx="2443102" cy="1092308"/>
          </a:xfrm>
          <a:prstGeom prst="rect">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2041" y="4326708"/>
            <a:ext cx="1893428" cy="503506"/>
          </a:xfrm>
          <a:prstGeom prst="rect">
            <a:avLst/>
          </a:prstGeom>
        </p:spPr>
      </p:pic>
      <p:sp>
        <p:nvSpPr>
          <p:cNvPr id="12" name="TextBox 11">
            <a:extLst>
              <a:ext uri="{FF2B5EF4-FFF2-40B4-BE49-F238E27FC236}">
                <a16:creationId xmlns:a16="http://schemas.microsoft.com/office/drawing/2014/main" id="{64EC49E2-E328-B24F-A70C-5EE89E0BC9D0}"/>
              </a:ext>
            </a:extLst>
          </p:cNvPr>
          <p:cNvSpPr txBox="1"/>
          <p:nvPr userDrawn="1"/>
        </p:nvSpPr>
        <p:spPr>
          <a:xfrm>
            <a:off x="136318" y="3962170"/>
            <a:ext cx="5580695" cy="1061829"/>
          </a:xfrm>
          <a:prstGeom prst="rect">
            <a:avLst/>
          </a:prstGeom>
          <a:noFill/>
        </p:spPr>
        <p:txBody>
          <a:bodyPr wrap="square" rtlCol="0">
            <a:spAutoFit/>
          </a:bodyPr>
          <a:lstStyle/>
          <a:p>
            <a:pPr algn="l"/>
            <a:r>
              <a:rPr lang="en-US" sz="900" dirty="0">
                <a:solidFill>
                  <a:schemeClr val="tx1"/>
                </a:solidFill>
              </a:rPr>
              <a:t>This work was </a:t>
            </a:r>
            <a:r>
              <a:rPr lang="en-US" sz="900" dirty="0">
                <a:solidFill>
                  <a:srgbClr val="FF0000"/>
                </a:solidFill>
              </a:rPr>
              <a:t>authored*</a:t>
            </a:r>
            <a:r>
              <a:rPr lang="en-US" sz="900" dirty="0">
                <a:solidFill>
                  <a:schemeClr val="tx2">
                    <a:lumMod val="75000"/>
                  </a:schemeClr>
                </a:solidFill>
              </a:rPr>
              <a:t> </a:t>
            </a:r>
            <a:r>
              <a:rPr lang="en-US" sz="900" dirty="0">
                <a:solidFill>
                  <a:schemeClr val="tx1"/>
                </a:solidFill>
              </a:rPr>
              <a:t>by Alliance for Sustainable Energy, LLC, the manager and operator of the National Renewable Energy Laboratory for the U.S. Department of Energy (DOE) under Contract No. DE-AC36-08GO28308. Funding provided by U.S. Department of Energy Office of </a:t>
            </a:r>
            <a:r>
              <a:rPr lang="en-US" sz="900" dirty="0">
                <a:solidFill>
                  <a:srgbClr val="FF0000"/>
                </a:solidFill>
              </a:rPr>
              <a:t>Energy Efficiency and Renewable Energy XXXX**</a:t>
            </a:r>
            <a:r>
              <a:rPr lang="en-US" sz="900" dirty="0">
                <a:solidFill>
                  <a:schemeClr val="tx2">
                    <a:lumMod val="75000"/>
                  </a:schemeClr>
                </a:solidFill>
              </a:rPr>
              <a:t> </a:t>
            </a:r>
            <a:r>
              <a:rPr lang="en-US" sz="900" dirty="0">
                <a:solidFill>
                  <a:schemeClr val="tx1"/>
                </a:solidFill>
              </a:rPr>
              <a:t>Office.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p>
        </p:txBody>
      </p:sp>
      <p:grpSp>
        <p:nvGrpSpPr>
          <p:cNvPr id="13" name="Group 12">
            <a:extLst>
              <a:ext uri="{FF2B5EF4-FFF2-40B4-BE49-F238E27FC236}">
                <a16:creationId xmlns:a16="http://schemas.microsoft.com/office/drawing/2014/main" id="{E7E50025-A946-F144-BC90-3CD457366D59}"/>
              </a:ext>
            </a:extLst>
          </p:cNvPr>
          <p:cNvGrpSpPr/>
          <p:nvPr userDrawn="1"/>
        </p:nvGrpSpPr>
        <p:grpSpPr>
          <a:xfrm>
            <a:off x="830428" y="3029056"/>
            <a:ext cx="1200990" cy="954107"/>
            <a:chOff x="2576623" y="33912667"/>
            <a:chExt cx="2971800" cy="2360898"/>
          </a:xfrm>
        </p:grpSpPr>
        <p:sp>
          <p:nvSpPr>
            <p:cNvPr id="14" name="Rounded Rectangular Callout 13">
              <a:extLst>
                <a:ext uri="{FF2B5EF4-FFF2-40B4-BE49-F238E27FC236}">
                  <a16:creationId xmlns:a16="http://schemas.microsoft.com/office/drawing/2014/main" id="{93FDA907-4ED9-224B-9AE6-FDD38EA5AB01}"/>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5" name="TextBox 14">
              <a:extLst>
                <a:ext uri="{FF2B5EF4-FFF2-40B4-BE49-F238E27FC236}">
                  <a16:creationId xmlns:a16="http://schemas.microsoft.com/office/drawing/2014/main" id="{23A39C4F-7ACF-3146-A908-9F9B37B091DD}"/>
                </a:ext>
              </a:extLst>
            </p:cNvPr>
            <p:cNvSpPr txBox="1"/>
            <p:nvPr/>
          </p:nvSpPr>
          <p:spPr>
            <a:xfrm>
              <a:off x="2697035" y="33912667"/>
              <a:ext cx="2730973" cy="2360898"/>
            </a:xfrm>
            <a:prstGeom prst="rect">
              <a:avLst/>
            </a:prstGeom>
            <a:noFill/>
          </p:spPr>
          <p:txBody>
            <a:bodyPr wrap="square" rtlCol="0">
              <a:spAutoFit/>
            </a:bodyPr>
            <a:lstStyle/>
            <a:p>
              <a:pPr algn="l"/>
              <a:r>
                <a:rPr lang="en-US" sz="700" dirty="0">
                  <a:solidFill>
                    <a:srgbClr val="FF0000"/>
                  </a:solidFill>
                </a:rPr>
                <a:t>*Author: Insert the words “In part” if your research is funded by entities outside of DOE. The wording would say,</a:t>
              </a:r>
            </a:p>
            <a:p>
              <a:pPr algn="l"/>
              <a:r>
                <a:rPr lang="en-US" sz="700" dirty="0">
                  <a:solidFill>
                    <a:srgbClr val="FF0000"/>
                  </a:solidFill>
                </a:rPr>
                <a:t>This work was authored in part by the Alliance . . . .</a:t>
              </a:r>
            </a:p>
          </p:txBody>
        </p:sp>
      </p:grpSp>
      <p:grpSp>
        <p:nvGrpSpPr>
          <p:cNvPr id="16" name="Group 15">
            <a:extLst>
              <a:ext uri="{FF2B5EF4-FFF2-40B4-BE49-F238E27FC236}">
                <a16:creationId xmlns:a16="http://schemas.microsoft.com/office/drawing/2014/main" id="{FDAB3803-4356-624F-8BA8-6A6913EF28F1}"/>
              </a:ext>
            </a:extLst>
          </p:cNvPr>
          <p:cNvGrpSpPr/>
          <p:nvPr userDrawn="1"/>
        </p:nvGrpSpPr>
        <p:grpSpPr>
          <a:xfrm>
            <a:off x="4056734" y="3036465"/>
            <a:ext cx="1733100" cy="1103381"/>
            <a:chOff x="1259939" y="33552049"/>
            <a:chExt cx="4288484" cy="2730271"/>
          </a:xfrm>
        </p:grpSpPr>
        <p:sp>
          <p:nvSpPr>
            <p:cNvPr id="17" name="Rounded Rectangular Callout 16">
              <a:extLst>
                <a:ext uri="{FF2B5EF4-FFF2-40B4-BE49-F238E27FC236}">
                  <a16:creationId xmlns:a16="http://schemas.microsoft.com/office/drawing/2014/main" id="{828D245D-E0E5-934A-B0C8-D48ABEAD6F2F}"/>
                </a:ext>
              </a:extLst>
            </p:cNvPr>
            <p:cNvSpPr/>
            <p:nvPr/>
          </p:nvSpPr>
          <p:spPr bwMode="auto">
            <a:xfrm>
              <a:off x="1259939" y="33552049"/>
              <a:ext cx="4288484" cy="2566741"/>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8" name="TextBox 17">
              <a:extLst>
                <a:ext uri="{FF2B5EF4-FFF2-40B4-BE49-F238E27FC236}">
                  <a16:creationId xmlns:a16="http://schemas.microsoft.com/office/drawing/2014/main" id="{86FF9B50-7F90-6E48-AE8E-CC944B11C59C}"/>
                </a:ext>
              </a:extLst>
            </p:cNvPr>
            <p:cNvSpPr txBox="1"/>
            <p:nvPr/>
          </p:nvSpPr>
          <p:spPr>
            <a:xfrm>
              <a:off x="1294272" y="33654868"/>
              <a:ext cx="4081154" cy="2627452"/>
            </a:xfrm>
            <a:prstGeom prst="rect">
              <a:avLst/>
            </a:prstGeom>
            <a:noFill/>
          </p:spPr>
          <p:txBody>
            <a:bodyPr wrap="square" rtlCol="0">
              <a:spAutoFit/>
            </a:bodyPr>
            <a:lstStyle/>
            <a:p>
              <a:pPr algn="l"/>
              <a:r>
                <a:rPr lang="en-US" sz="700" i="0" dirty="0">
                  <a:solidFill>
                    <a:srgbClr val="FF0000"/>
                  </a:solidFill>
                </a:rPr>
                <a:t>**Author: insert applicable DOE office and program office, e.g., U.S. Department of Energy Office of Science or U.S. Department of Energy Office of Energy Efficiency and Renewable Energy Solar Energy Technologies Office (spell out full office names; do not use initialisms/acronyms)].</a:t>
              </a:r>
            </a:p>
            <a:p>
              <a:pPr algn="l"/>
              <a:endParaRPr lang="en-US" sz="7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alf Photo">
    <p:spTree>
      <p:nvGrpSpPr>
        <p:cNvPr id="1" name=""/>
        <p:cNvGrpSpPr/>
        <p:nvPr/>
      </p:nvGrpSpPr>
      <p:grpSpPr>
        <a:xfrm>
          <a:off x="0" y="0"/>
          <a:ext cx="0" cy="0"/>
          <a:chOff x="0" y="0"/>
          <a:chExt cx="0" cy="0"/>
        </a:xfrm>
      </p:grpSpPr>
      <p:pic>
        <p:nvPicPr>
          <p:cNvPr id="4" name="Picture 3" descr="368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763" y="0"/>
            <a:ext cx="4565237" cy="5143500"/>
          </a:xfrm>
          <a:prstGeom prst="rect">
            <a:avLst/>
          </a:prstGeom>
        </p:spPr>
      </p:pic>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9" name="Text Placeholder 7"/>
          <p:cNvSpPr>
            <a:spLocks noGrp="1"/>
          </p:cNvSpPr>
          <p:nvPr>
            <p:ph type="body" sz="quarter" idx="10" hasCustomPrompt="1"/>
          </p:nvPr>
        </p:nvSpPr>
        <p:spPr>
          <a:xfrm>
            <a:off x="467454" y="1506017"/>
            <a:ext cx="3952146"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570335" y="3034783"/>
            <a:ext cx="457497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14"/>
          <p:cNvSpPr>
            <a:spLocks noGrp="1"/>
          </p:cNvSpPr>
          <p:nvPr>
            <p:ph type="body" sz="quarter" idx="11" hasCustomPrompt="1"/>
          </p:nvPr>
        </p:nvSpPr>
        <p:spPr>
          <a:xfrm>
            <a:off x="467455" y="3215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6569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39333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2" r:id="rId3"/>
    <p:sldLayoutId id="2147483651" r:id="rId4"/>
    <p:sldLayoutId id="2147483650"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 id="2147483667" r:id="rId19"/>
    <p:sldLayoutId id="2147483665" r:id="rId20"/>
    <p:sldLayoutId id="2147483668" r:id="rId21"/>
    <p:sldLayoutId id="2147483669" r:id="rId22"/>
    <p:sldLayoutId id="2147483670" r:id="rId23"/>
    <p:sldLayoutId id="2147483671" r:id="rId24"/>
    <p:sldLayoutId id="2147483672" r:id="rId25"/>
    <p:sldLayoutId id="2147483673" r:id="rId26"/>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Rectangle 303">
            <a:extLst>
              <a:ext uri="{FF2B5EF4-FFF2-40B4-BE49-F238E27FC236}">
                <a16:creationId xmlns:a16="http://schemas.microsoft.com/office/drawing/2014/main" id="{625602F0-D3A2-F846-994F-212A48921C40}"/>
              </a:ext>
            </a:extLst>
          </p:cNvPr>
          <p:cNvSpPr/>
          <p:nvPr/>
        </p:nvSpPr>
        <p:spPr>
          <a:xfrm>
            <a:off x="4221476" y="469"/>
            <a:ext cx="2786810" cy="3741362"/>
          </a:xfrm>
          <a:prstGeom prst="rect">
            <a:avLst/>
          </a:prstGeom>
          <a:solidFill>
            <a:schemeClr val="accent1">
              <a:lumMod val="40000"/>
              <a:lumOff val="60000"/>
              <a:alpha val="75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CC3B2AF3-E90A-2348-A6F1-D99507C67383}"/>
              </a:ext>
            </a:extLst>
          </p:cNvPr>
          <p:cNvSpPr/>
          <p:nvPr/>
        </p:nvSpPr>
        <p:spPr>
          <a:xfrm>
            <a:off x="6983108" y="0"/>
            <a:ext cx="2160892" cy="3739528"/>
          </a:xfrm>
          <a:prstGeom prst="rect">
            <a:avLst/>
          </a:prstGeom>
          <a:solidFill>
            <a:schemeClr val="accent3">
              <a:lumMod val="60000"/>
              <a:lumOff val="40000"/>
              <a:alpha val="5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9C89F424-DDDA-C54F-B275-8D617135D21E}"/>
              </a:ext>
            </a:extLst>
          </p:cNvPr>
          <p:cNvSpPr/>
          <p:nvPr/>
        </p:nvSpPr>
        <p:spPr>
          <a:xfrm>
            <a:off x="0" y="-1"/>
            <a:ext cx="2917650" cy="5137709"/>
          </a:xfrm>
          <a:prstGeom prst="rect">
            <a:avLst/>
          </a:prstGeom>
          <a:solidFill>
            <a:schemeClr val="accent6">
              <a:lumMod val="20000"/>
              <a:lumOff val="8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6" name="Rectangle 305">
            <a:extLst>
              <a:ext uri="{FF2B5EF4-FFF2-40B4-BE49-F238E27FC236}">
                <a16:creationId xmlns:a16="http://schemas.microsoft.com/office/drawing/2014/main" id="{3C15BBEE-DCB5-974D-8A23-7F1F0DE29FA2}"/>
              </a:ext>
            </a:extLst>
          </p:cNvPr>
          <p:cNvSpPr/>
          <p:nvPr/>
        </p:nvSpPr>
        <p:spPr>
          <a:xfrm>
            <a:off x="2920445" y="3741362"/>
            <a:ext cx="3904464" cy="1396347"/>
          </a:xfrm>
          <a:prstGeom prst="rect">
            <a:avLst/>
          </a:prstGeom>
          <a:solidFill>
            <a:schemeClr val="bg2">
              <a:lumMod val="20000"/>
              <a:lumOff val="8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FECBBE68-1015-2F46-BD97-8463B51C64ED}"/>
              </a:ext>
            </a:extLst>
          </p:cNvPr>
          <p:cNvSpPr/>
          <p:nvPr/>
        </p:nvSpPr>
        <p:spPr>
          <a:xfrm>
            <a:off x="5605233" y="-2"/>
            <a:ext cx="1396139" cy="1665881"/>
          </a:xfrm>
          <a:prstGeom prst="rect">
            <a:avLst/>
          </a:prstGeom>
          <a:solidFill>
            <a:schemeClr val="accent2">
              <a:lumMod val="20000"/>
              <a:lumOff val="8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34CC9A1-CD3B-1846-A6C6-8B8487DBBD0E}"/>
              </a:ext>
            </a:extLst>
          </p:cNvPr>
          <p:cNvSpPr/>
          <p:nvPr/>
        </p:nvSpPr>
        <p:spPr>
          <a:xfrm>
            <a:off x="2920445" y="0"/>
            <a:ext cx="1303324" cy="3741362"/>
          </a:xfrm>
          <a:prstGeom prst="rect">
            <a:avLst/>
          </a:prstGeom>
          <a:solidFill>
            <a:schemeClr val="tx2">
              <a:lumMod val="20000"/>
              <a:lumOff val="80000"/>
              <a:alpha val="5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5F0A2CAA-3F6E-1843-B865-A08B7FA4DB70}"/>
              </a:ext>
            </a:extLst>
          </p:cNvPr>
          <p:cNvCxnSpPr>
            <a:cxnSpLocks/>
          </p:cNvCxnSpPr>
          <p:nvPr/>
        </p:nvCxnSpPr>
        <p:spPr>
          <a:xfrm flipH="1">
            <a:off x="4049258" y="458664"/>
            <a:ext cx="234179"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A9C58D5-0CA7-E347-835E-168B95AA9360}"/>
              </a:ext>
            </a:extLst>
          </p:cNvPr>
          <p:cNvCxnSpPr>
            <a:cxnSpLocks/>
          </p:cNvCxnSpPr>
          <p:nvPr/>
        </p:nvCxnSpPr>
        <p:spPr>
          <a:xfrm flipH="1">
            <a:off x="4275760" y="1127683"/>
            <a:ext cx="159327"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8DD0DD2D-22B2-EB48-A0AD-12F3C535CFBA}"/>
              </a:ext>
            </a:extLst>
          </p:cNvPr>
          <p:cNvCxnSpPr>
            <a:cxnSpLocks/>
          </p:cNvCxnSpPr>
          <p:nvPr/>
        </p:nvCxnSpPr>
        <p:spPr>
          <a:xfrm flipV="1">
            <a:off x="4275760" y="458666"/>
            <a:ext cx="8093" cy="66901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D1BE60B2-2249-4946-B545-6B749E35618B}"/>
              </a:ext>
            </a:extLst>
          </p:cNvPr>
          <p:cNvCxnSpPr>
            <a:cxnSpLocks/>
          </p:cNvCxnSpPr>
          <p:nvPr/>
        </p:nvCxnSpPr>
        <p:spPr>
          <a:xfrm flipH="1">
            <a:off x="2741114" y="458663"/>
            <a:ext cx="89827"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9605E14-06E1-0B44-97F8-7503C1F7B446}"/>
              </a:ext>
            </a:extLst>
          </p:cNvPr>
          <p:cNvCxnSpPr>
            <a:cxnSpLocks/>
          </p:cNvCxnSpPr>
          <p:nvPr/>
        </p:nvCxnSpPr>
        <p:spPr>
          <a:xfrm flipH="1">
            <a:off x="2830941" y="689678"/>
            <a:ext cx="278151"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83B2EF3A-40BD-734E-B677-3CDB5072B623}"/>
              </a:ext>
            </a:extLst>
          </p:cNvPr>
          <p:cNvCxnSpPr>
            <a:cxnSpLocks/>
          </p:cNvCxnSpPr>
          <p:nvPr/>
        </p:nvCxnSpPr>
        <p:spPr>
          <a:xfrm flipV="1">
            <a:off x="2830941" y="455930"/>
            <a:ext cx="0" cy="23101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E536E54F-78C4-6A4C-A277-E11AB309AD4E}"/>
              </a:ext>
            </a:extLst>
          </p:cNvPr>
          <p:cNvCxnSpPr>
            <a:cxnSpLocks/>
          </p:cNvCxnSpPr>
          <p:nvPr/>
        </p:nvCxnSpPr>
        <p:spPr>
          <a:xfrm>
            <a:off x="5627450" y="455930"/>
            <a:ext cx="124218"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1B5B09A-A52D-F943-A0EF-639D3B50C266}"/>
              </a:ext>
            </a:extLst>
          </p:cNvPr>
          <p:cNvCxnSpPr>
            <a:cxnSpLocks/>
          </p:cNvCxnSpPr>
          <p:nvPr/>
        </p:nvCxnSpPr>
        <p:spPr>
          <a:xfrm flipH="1">
            <a:off x="5370425" y="914808"/>
            <a:ext cx="252287"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239BD031-ED7F-6F4B-BF58-C530369649BC}"/>
              </a:ext>
            </a:extLst>
          </p:cNvPr>
          <p:cNvCxnSpPr>
            <a:cxnSpLocks/>
          </p:cNvCxnSpPr>
          <p:nvPr/>
        </p:nvCxnSpPr>
        <p:spPr>
          <a:xfrm flipH="1">
            <a:off x="5370427" y="685368"/>
            <a:ext cx="252285"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23BA7701-83D6-8D45-9D39-E9EE76043A33}"/>
              </a:ext>
            </a:extLst>
          </p:cNvPr>
          <p:cNvCxnSpPr>
            <a:cxnSpLocks/>
          </p:cNvCxnSpPr>
          <p:nvPr/>
        </p:nvCxnSpPr>
        <p:spPr>
          <a:xfrm flipV="1">
            <a:off x="2989800" y="750955"/>
            <a:ext cx="0" cy="18298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AC48AB1-F1A2-3646-9192-D96C74AE1AD8}"/>
              </a:ext>
            </a:extLst>
          </p:cNvPr>
          <p:cNvCxnSpPr>
            <a:cxnSpLocks/>
          </p:cNvCxnSpPr>
          <p:nvPr/>
        </p:nvCxnSpPr>
        <p:spPr>
          <a:xfrm flipH="1" flipV="1">
            <a:off x="2989800" y="455930"/>
            <a:ext cx="123311" cy="178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2C2904D-9DEC-7246-B050-E60D78560FFA}"/>
              </a:ext>
            </a:extLst>
          </p:cNvPr>
          <p:cNvCxnSpPr>
            <a:cxnSpLocks/>
          </p:cNvCxnSpPr>
          <p:nvPr/>
        </p:nvCxnSpPr>
        <p:spPr>
          <a:xfrm flipV="1">
            <a:off x="2989800" y="455931"/>
            <a:ext cx="0" cy="17940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8D269E24-D1C6-5446-B180-E3D2DD913AA2}"/>
              </a:ext>
            </a:extLst>
          </p:cNvPr>
          <p:cNvCxnSpPr>
            <a:cxnSpLocks/>
          </p:cNvCxnSpPr>
          <p:nvPr/>
        </p:nvCxnSpPr>
        <p:spPr>
          <a:xfrm flipH="1">
            <a:off x="2989800" y="2580806"/>
            <a:ext cx="118056" cy="235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78D3A2E8-4D0C-404F-986E-2493062E96B9}"/>
              </a:ext>
            </a:extLst>
          </p:cNvPr>
          <p:cNvCxnSpPr>
            <a:cxnSpLocks/>
          </p:cNvCxnSpPr>
          <p:nvPr/>
        </p:nvCxnSpPr>
        <p:spPr>
          <a:xfrm flipH="1" flipV="1">
            <a:off x="5356581" y="4192358"/>
            <a:ext cx="284423" cy="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3A246BC-0A0A-3D41-A706-C1EEAB94ABAE}"/>
              </a:ext>
            </a:extLst>
          </p:cNvPr>
          <p:cNvCxnSpPr>
            <a:cxnSpLocks/>
          </p:cNvCxnSpPr>
          <p:nvPr/>
        </p:nvCxnSpPr>
        <p:spPr>
          <a:xfrm flipV="1">
            <a:off x="5641004" y="4192359"/>
            <a:ext cx="1" cy="23484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8E3DB0F9-C90B-B54D-83F3-6814B942CDF5}"/>
              </a:ext>
            </a:extLst>
          </p:cNvPr>
          <p:cNvCxnSpPr>
            <a:cxnSpLocks/>
          </p:cNvCxnSpPr>
          <p:nvPr/>
        </p:nvCxnSpPr>
        <p:spPr>
          <a:xfrm flipH="1">
            <a:off x="5641004" y="4427200"/>
            <a:ext cx="110664"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FB151A8-470C-CA4D-A4D3-CE3BB2448A3F}"/>
              </a:ext>
            </a:extLst>
          </p:cNvPr>
          <p:cNvCxnSpPr>
            <a:cxnSpLocks/>
          </p:cNvCxnSpPr>
          <p:nvPr/>
        </p:nvCxnSpPr>
        <p:spPr>
          <a:xfrm flipH="1" flipV="1">
            <a:off x="4059793" y="3044985"/>
            <a:ext cx="318650" cy="151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6780B29F-2D4E-D949-9B99-8B95990F8D68}"/>
              </a:ext>
            </a:extLst>
          </p:cNvPr>
          <p:cNvCxnSpPr>
            <a:cxnSpLocks/>
          </p:cNvCxnSpPr>
          <p:nvPr/>
        </p:nvCxnSpPr>
        <p:spPr>
          <a:xfrm flipH="1">
            <a:off x="2857217" y="3042282"/>
            <a:ext cx="255894"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9F1B1A7A-0A20-6344-B6EA-234153786AC3}"/>
              </a:ext>
            </a:extLst>
          </p:cNvPr>
          <p:cNvCxnSpPr>
            <a:cxnSpLocks/>
          </p:cNvCxnSpPr>
          <p:nvPr/>
        </p:nvCxnSpPr>
        <p:spPr>
          <a:xfrm>
            <a:off x="2852624" y="2806567"/>
            <a:ext cx="0" cy="2384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855F428-CBF4-AD45-BA42-1E063A87CA72}"/>
              </a:ext>
            </a:extLst>
          </p:cNvPr>
          <p:cNvCxnSpPr>
            <a:cxnSpLocks/>
          </p:cNvCxnSpPr>
          <p:nvPr/>
        </p:nvCxnSpPr>
        <p:spPr>
          <a:xfrm flipH="1">
            <a:off x="2741115" y="2804992"/>
            <a:ext cx="116102"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51E936BB-8F4A-E947-9A3D-CE38C4EA3856}"/>
              </a:ext>
            </a:extLst>
          </p:cNvPr>
          <p:cNvCxnSpPr>
            <a:cxnSpLocks/>
          </p:cNvCxnSpPr>
          <p:nvPr/>
        </p:nvCxnSpPr>
        <p:spPr>
          <a:xfrm flipH="1">
            <a:off x="5353856" y="2580072"/>
            <a:ext cx="134206"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id="{4F51D385-304A-044D-AD52-306468261FA4}"/>
              </a:ext>
            </a:extLst>
          </p:cNvPr>
          <p:cNvCxnSpPr>
            <a:cxnSpLocks/>
          </p:cNvCxnSpPr>
          <p:nvPr/>
        </p:nvCxnSpPr>
        <p:spPr>
          <a:xfrm flipH="1">
            <a:off x="5353855" y="455930"/>
            <a:ext cx="135204"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2C775252-4D3B-534A-91FD-33FF7D799524}"/>
              </a:ext>
            </a:extLst>
          </p:cNvPr>
          <p:cNvCxnSpPr>
            <a:cxnSpLocks/>
          </p:cNvCxnSpPr>
          <p:nvPr/>
        </p:nvCxnSpPr>
        <p:spPr>
          <a:xfrm flipV="1">
            <a:off x="5488062" y="951141"/>
            <a:ext cx="0" cy="317481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92CD99E3-8BF0-E34F-B085-3A2ECDEA1EB0}"/>
              </a:ext>
            </a:extLst>
          </p:cNvPr>
          <p:cNvCxnSpPr>
            <a:cxnSpLocks/>
          </p:cNvCxnSpPr>
          <p:nvPr/>
        </p:nvCxnSpPr>
        <p:spPr>
          <a:xfrm flipV="1">
            <a:off x="5489059" y="457104"/>
            <a:ext cx="0" cy="19007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CD0C474A-B38F-CD48-8951-323F07C4D8E5}"/>
              </a:ext>
            </a:extLst>
          </p:cNvPr>
          <p:cNvCxnSpPr>
            <a:cxnSpLocks/>
          </p:cNvCxnSpPr>
          <p:nvPr/>
        </p:nvCxnSpPr>
        <p:spPr>
          <a:xfrm flipV="1">
            <a:off x="5486600" y="750955"/>
            <a:ext cx="1" cy="1288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2" name="Straight Connector 251">
            <a:extLst>
              <a:ext uri="{FF2B5EF4-FFF2-40B4-BE49-F238E27FC236}">
                <a16:creationId xmlns:a16="http://schemas.microsoft.com/office/drawing/2014/main" id="{B363E0E0-48DE-AC4A-90A7-FCCA859EBDEF}"/>
              </a:ext>
            </a:extLst>
          </p:cNvPr>
          <p:cNvCxnSpPr>
            <a:cxnSpLocks/>
          </p:cNvCxnSpPr>
          <p:nvPr/>
        </p:nvCxnSpPr>
        <p:spPr>
          <a:xfrm flipH="1" flipV="1">
            <a:off x="5486600" y="4266300"/>
            <a:ext cx="1462" cy="39413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55A18359-AE95-C946-AF07-E78F944906D3}"/>
              </a:ext>
            </a:extLst>
          </p:cNvPr>
          <p:cNvCxnSpPr>
            <a:cxnSpLocks/>
          </p:cNvCxnSpPr>
          <p:nvPr/>
        </p:nvCxnSpPr>
        <p:spPr>
          <a:xfrm flipH="1" flipV="1">
            <a:off x="5480501" y="4660435"/>
            <a:ext cx="284423" cy="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D7EC4031-D9AE-3C47-8896-781A575658E9}"/>
              </a:ext>
            </a:extLst>
          </p:cNvPr>
          <p:cNvCxnSpPr>
            <a:cxnSpLocks/>
          </p:cNvCxnSpPr>
          <p:nvPr/>
        </p:nvCxnSpPr>
        <p:spPr>
          <a:xfrm flipH="1">
            <a:off x="1230425" y="2806567"/>
            <a:ext cx="228418"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1" name="Straight Connector 270">
            <a:extLst>
              <a:ext uri="{FF2B5EF4-FFF2-40B4-BE49-F238E27FC236}">
                <a16:creationId xmlns:a16="http://schemas.microsoft.com/office/drawing/2014/main" id="{69B268C7-4CA8-0347-8E0B-034D615C0003}"/>
              </a:ext>
            </a:extLst>
          </p:cNvPr>
          <p:cNvCxnSpPr>
            <a:cxnSpLocks/>
          </p:cNvCxnSpPr>
          <p:nvPr/>
        </p:nvCxnSpPr>
        <p:spPr>
          <a:xfrm flipH="1">
            <a:off x="1166453" y="2362611"/>
            <a:ext cx="63972"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3" name="Straight Connector 272">
            <a:extLst>
              <a:ext uri="{FF2B5EF4-FFF2-40B4-BE49-F238E27FC236}">
                <a16:creationId xmlns:a16="http://schemas.microsoft.com/office/drawing/2014/main" id="{BB932EAB-A940-B04D-BEF2-B2A9F0220356}"/>
              </a:ext>
            </a:extLst>
          </p:cNvPr>
          <p:cNvCxnSpPr>
            <a:cxnSpLocks/>
          </p:cNvCxnSpPr>
          <p:nvPr/>
        </p:nvCxnSpPr>
        <p:spPr>
          <a:xfrm>
            <a:off x="1235680" y="2362611"/>
            <a:ext cx="0" cy="44395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6" name="Straight Connector 275">
            <a:extLst>
              <a:ext uri="{FF2B5EF4-FFF2-40B4-BE49-F238E27FC236}">
                <a16:creationId xmlns:a16="http://schemas.microsoft.com/office/drawing/2014/main" id="{B5B53D5D-AC1F-144A-9604-8B85E11C9FF2}"/>
              </a:ext>
            </a:extLst>
          </p:cNvPr>
          <p:cNvCxnSpPr>
            <a:cxnSpLocks/>
          </p:cNvCxnSpPr>
          <p:nvPr/>
        </p:nvCxnSpPr>
        <p:spPr>
          <a:xfrm flipH="1">
            <a:off x="2428717" y="3776438"/>
            <a:ext cx="423907"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F5CB79BE-3EA6-3642-8D85-F1E21C1494B4}"/>
              </a:ext>
            </a:extLst>
          </p:cNvPr>
          <p:cNvCxnSpPr>
            <a:cxnSpLocks/>
          </p:cNvCxnSpPr>
          <p:nvPr/>
        </p:nvCxnSpPr>
        <p:spPr>
          <a:xfrm flipH="1">
            <a:off x="2852624" y="4658782"/>
            <a:ext cx="26739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9" name="Straight Connector 278">
            <a:extLst>
              <a:ext uri="{FF2B5EF4-FFF2-40B4-BE49-F238E27FC236}">
                <a16:creationId xmlns:a16="http://schemas.microsoft.com/office/drawing/2014/main" id="{F055F243-7127-0F40-8A2D-FDC5A2E143DA}"/>
              </a:ext>
            </a:extLst>
          </p:cNvPr>
          <p:cNvCxnSpPr>
            <a:cxnSpLocks/>
          </p:cNvCxnSpPr>
          <p:nvPr/>
        </p:nvCxnSpPr>
        <p:spPr>
          <a:xfrm>
            <a:off x="2852624" y="3776438"/>
            <a:ext cx="0" cy="8823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D6C69944-7378-6947-AD5D-C14F15621130}"/>
              </a:ext>
            </a:extLst>
          </p:cNvPr>
          <p:cNvCxnSpPr>
            <a:cxnSpLocks/>
          </p:cNvCxnSpPr>
          <p:nvPr/>
        </p:nvCxnSpPr>
        <p:spPr>
          <a:xfrm flipV="1">
            <a:off x="4219116" y="4207206"/>
            <a:ext cx="1" cy="21762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39FB1C51-BC38-5E4B-888E-C1258414C929}"/>
              </a:ext>
            </a:extLst>
          </p:cNvPr>
          <p:cNvCxnSpPr>
            <a:cxnSpLocks/>
          </p:cNvCxnSpPr>
          <p:nvPr/>
        </p:nvCxnSpPr>
        <p:spPr>
          <a:xfrm flipH="1">
            <a:off x="4054537" y="4424826"/>
            <a:ext cx="159325"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9" name="Straight Connector 288">
            <a:extLst>
              <a:ext uri="{FF2B5EF4-FFF2-40B4-BE49-F238E27FC236}">
                <a16:creationId xmlns:a16="http://schemas.microsoft.com/office/drawing/2014/main" id="{33CD53C3-9A36-5E4C-B65D-19E454B251E6}"/>
              </a:ext>
            </a:extLst>
          </p:cNvPr>
          <p:cNvCxnSpPr>
            <a:cxnSpLocks/>
          </p:cNvCxnSpPr>
          <p:nvPr/>
        </p:nvCxnSpPr>
        <p:spPr>
          <a:xfrm flipH="1">
            <a:off x="4219116" y="4207713"/>
            <a:ext cx="159325"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A18E2D39-F957-3A42-B950-30CDDCAF9090}"/>
              </a:ext>
            </a:extLst>
          </p:cNvPr>
          <p:cNvCxnSpPr>
            <a:cxnSpLocks/>
          </p:cNvCxnSpPr>
          <p:nvPr/>
        </p:nvCxnSpPr>
        <p:spPr>
          <a:xfrm flipH="1">
            <a:off x="1299278" y="455930"/>
            <a:ext cx="91" cy="212414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4" name="Straight Connector 293">
            <a:extLst>
              <a:ext uri="{FF2B5EF4-FFF2-40B4-BE49-F238E27FC236}">
                <a16:creationId xmlns:a16="http://schemas.microsoft.com/office/drawing/2014/main" id="{7D2A6BB1-DE80-B241-BD30-E1E747418A9B}"/>
              </a:ext>
            </a:extLst>
          </p:cNvPr>
          <p:cNvCxnSpPr>
            <a:cxnSpLocks/>
            <a:stCxn id="9" idx="1"/>
          </p:cNvCxnSpPr>
          <p:nvPr/>
        </p:nvCxnSpPr>
        <p:spPr>
          <a:xfrm flipH="1">
            <a:off x="1299278" y="2583161"/>
            <a:ext cx="114299" cy="142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8" name="Straight Connector 297">
            <a:extLst>
              <a:ext uri="{FF2B5EF4-FFF2-40B4-BE49-F238E27FC236}">
                <a16:creationId xmlns:a16="http://schemas.microsoft.com/office/drawing/2014/main" id="{85623764-CC86-1448-B340-96BB76E83290}"/>
              </a:ext>
            </a:extLst>
          </p:cNvPr>
          <p:cNvCxnSpPr>
            <a:cxnSpLocks/>
          </p:cNvCxnSpPr>
          <p:nvPr/>
        </p:nvCxnSpPr>
        <p:spPr>
          <a:xfrm flipH="1">
            <a:off x="1297112" y="454502"/>
            <a:ext cx="114299" cy="1428"/>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02" name="TextBox 301">
            <a:extLst>
              <a:ext uri="{FF2B5EF4-FFF2-40B4-BE49-F238E27FC236}">
                <a16:creationId xmlns:a16="http://schemas.microsoft.com/office/drawing/2014/main" id="{96B8B632-1D89-3C42-A055-1BCBFB90FF68}"/>
              </a:ext>
            </a:extLst>
          </p:cNvPr>
          <p:cNvSpPr txBox="1"/>
          <p:nvPr/>
        </p:nvSpPr>
        <p:spPr>
          <a:xfrm>
            <a:off x="206837" y="1482032"/>
            <a:ext cx="759425" cy="338554"/>
          </a:xfrm>
          <a:prstGeom prst="rect">
            <a:avLst/>
          </a:prstGeom>
          <a:noFill/>
        </p:spPr>
        <p:txBody>
          <a:bodyPr wrap="square" rtlCol="0">
            <a:spAutoFit/>
          </a:bodyPr>
          <a:lstStyle/>
          <a:p>
            <a:r>
              <a:rPr lang="en-US" sz="1600" b="1" dirty="0">
                <a:solidFill>
                  <a:srgbClr val="FF0000"/>
                </a:solidFill>
              </a:rPr>
              <a:t>Admin</a:t>
            </a:r>
          </a:p>
        </p:txBody>
      </p:sp>
      <p:graphicFrame>
        <p:nvGraphicFramePr>
          <p:cNvPr id="2" name="Table 1">
            <a:extLst>
              <a:ext uri="{FF2B5EF4-FFF2-40B4-BE49-F238E27FC236}">
                <a16:creationId xmlns:a16="http://schemas.microsoft.com/office/drawing/2014/main" id="{DE3F71F6-32AA-534A-8E79-72291BA9D678}"/>
              </a:ext>
            </a:extLst>
          </p:cNvPr>
          <p:cNvGraphicFramePr>
            <a:graphicFrameLocks noGrp="1"/>
          </p:cNvGraphicFramePr>
          <p:nvPr/>
        </p:nvGraphicFramePr>
        <p:xfrm>
          <a:off x="3103825" y="115552"/>
          <a:ext cx="1043140" cy="1143000"/>
        </p:xfrm>
        <a:graphic>
          <a:graphicData uri="http://schemas.openxmlformats.org/drawingml/2006/table">
            <a:tbl>
              <a:tblPr firstRow="1" bandRow="1">
                <a:tableStyleId>{5C22544A-7EE6-4342-B048-85BDC9FD1C3A}</a:tableStyleId>
              </a:tblPr>
              <a:tblGrid>
                <a:gridCol w="1043140">
                  <a:extLst>
                    <a:ext uri="{9D8B030D-6E8A-4147-A177-3AD203B41FA5}">
                      <a16:colId xmlns:a16="http://schemas.microsoft.com/office/drawing/2014/main" val="1319760997"/>
                    </a:ext>
                  </a:extLst>
                </a:gridCol>
              </a:tblGrid>
              <a:tr h="141461">
                <a:tc>
                  <a:txBody>
                    <a:bodyPr/>
                    <a:lstStyle/>
                    <a:p>
                      <a:r>
                        <a:rPr lang="en-US" sz="900" dirty="0"/>
                        <a:t>technology</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abstract_tech_id</a:t>
                      </a:r>
                    </a:p>
                  </a:txBody>
                  <a:tcPr/>
                </a:tc>
                <a:extLst>
                  <a:ext uri="{0D108BD9-81ED-4DB2-BD59-A6C34878D82A}">
                    <a16:rowId xmlns:a16="http://schemas.microsoft.com/office/drawing/2014/main" val="2759364769"/>
                  </a:ext>
                </a:extLst>
              </a:tr>
              <a:tr h="141461">
                <a:tc>
                  <a:txBody>
                    <a:bodyPr/>
                    <a:lstStyle/>
                    <a:p>
                      <a:r>
                        <a:rPr lang="en-US" sz="900" dirty="0"/>
                        <a:t>name</a:t>
                      </a:r>
                    </a:p>
                  </a:txBody>
                  <a:tcPr/>
                </a:tc>
                <a:extLst>
                  <a:ext uri="{0D108BD9-81ED-4DB2-BD59-A6C34878D82A}">
                    <a16:rowId xmlns:a16="http://schemas.microsoft.com/office/drawing/2014/main" val="695365453"/>
                  </a:ext>
                </a:extLst>
              </a:tr>
              <a:tr h="141461">
                <a:tc>
                  <a:txBody>
                    <a:bodyPr/>
                    <a:lstStyle/>
                    <a:p>
                      <a:r>
                        <a:rPr lang="en-US" sz="900" dirty="0"/>
                        <a:t>pretty_name</a:t>
                      </a:r>
                    </a:p>
                  </a:txBody>
                  <a:tcPr/>
                </a:tc>
                <a:extLst>
                  <a:ext uri="{0D108BD9-81ED-4DB2-BD59-A6C34878D82A}">
                    <a16:rowId xmlns:a16="http://schemas.microsoft.com/office/drawing/2014/main" val="1285358382"/>
                  </a:ext>
                </a:extLst>
              </a:tr>
            </a:tbl>
          </a:graphicData>
        </a:graphic>
      </p:graphicFrame>
      <p:graphicFrame>
        <p:nvGraphicFramePr>
          <p:cNvPr id="5" name="Table 4">
            <a:extLst>
              <a:ext uri="{FF2B5EF4-FFF2-40B4-BE49-F238E27FC236}">
                <a16:creationId xmlns:a16="http://schemas.microsoft.com/office/drawing/2014/main" id="{C09C2F20-5809-BC4F-8F42-7A6F8088DB2B}"/>
              </a:ext>
            </a:extLst>
          </p:cNvPr>
          <p:cNvGraphicFramePr>
            <a:graphicFrameLocks noGrp="1"/>
          </p:cNvGraphicFramePr>
          <p:nvPr/>
        </p:nvGraphicFramePr>
        <p:xfrm>
          <a:off x="5709434" y="115552"/>
          <a:ext cx="953196" cy="1371600"/>
        </p:xfrm>
        <a:graphic>
          <a:graphicData uri="http://schemas.openxmlformats.org/drawingml/2006/table">
            <a:tbl>
              <a:tblPr firstRow="1" bandRow="1">
                <a:tableStyleId>{5C22544A-7EE6-4342-B048-85BDC9FD1C3A}</a:tableStyleId>
              </a:tblPr>
              <a:tblGrid>
                <a:gridCol w="953196">
                  <a:extLst>
                    <a:ext uri="{9D8B030D-6E8A-4147-A177-3AD203B41FA5}">
                      <a16:colId xmlns:a16="http://schemas.microsoft.com/office/drawing/2014/main" val="1319760997"/>
                    </a:ext>
                  </a:extLst>
                </a:gridCol>
              </a:tblGrid>
              <a:tr h="141461">
                <a:tc>
                  <a:txBody>
                    <a:bodyPr/>
                    <a:lstStyle/>
                    <a:p>
                      <a:r>
                        <a:rPr lang="en-US" sz="900" dirty="0"/>
                        <a:t>location</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name</a:t>
                      </a:r>
                    </a:p>
                  </a:txBody>
                  <a:tcPr/>
                </a:tc>
                <a:extLst>
                  <a:ext uri="{0D108BD9-81ED-4DB2-BD59-A6C34878D82A}">
                    <a16:rowId xmlns:a16="http://schemas.microsoft.com/office/drawing/2014/main" val="710320987"/>
                  </a:ext>
                </a:extLst>
              </a:tr>
              <a:tr h="141461">
                <a:tc>
                  <a:txBody>
                    <a:bodyPr/>
                    <a:lstStyle/>
                    <a:p>
                      <a:r>
                        <a:rPr lang="en-US" sz="900" dirty="0"/>
                        <a:t>pretty_name</a:t>
                      </a:r>
                    </a:p>
                  </a:txBody>
                  <a:tcPr/>
                </a:tc>
                <a:extLst>
                  <a:ext uri="{0D108BD9-81ED-4DB2-BD59-A6C34878D82A}">
                    <a16:rowId xmlns:a16="http://schemas.microsoft.com/office/drawing/2014/main" val="1125438048"/>
                  </a:ext>
                </a:extLst>
              </a:tr>
              <a:tr h="141461">
                <a:tc>
                  <a:txBody>
                    <a:bodyPr/>
                    <a:lstStyle/>
                    <a:p>
                      <a:r>
                        <a:rPr lang="en-US" sz="900" dirty="0"/>
                        <a:t>latitude</a:t>
                      </a:r>
                    </a:p>
                  </a:txBody>
                  <a:tcPr/>
                </a:tc>
                <a:extLst>
                  <a:ext uri="{0D108BD9-81ED-4DB2-BD59-A6C34878D82A}">
                    <a16:rowId xmlns:a16="http://schemas.microsoft.com/office/drawing/2014/main" val="4029062313"/>
                  </a:ext>
                </a:extLst>
              </a:tr>
              <a:tr h="141461">
                <a:tc>
                  <a:txBody>
                    <a:bodyPr/>
                    <a:lstStyle/>
                    <a:p>
                      <a:r>
                        <a:rPr lang="en-US" sz="900" dirty="0"/>
                        <a:t>longitude</a:t>
                      </a:r>
                    </a:p>
                  </a:txBody>
                  <a:tcPr/>
                </a:tc>
                <a:extLst>
                  <a:ext uri="{0D108BD9-81ED-4DB2-BD59-A6C34878D82A}">
                    <a16:rowId xmlns:a16="http://schemas.microsoft.com/office/drawing/2014/main" val="2410629987"/>
                  </a:ext>
                </a:extLst>
              </a:tr>
            </a:tbl>
          </a:graphicData>
        </a:graphic>
      </p:graphicFrame>
      <p:graphicFrame>
        <p:nvGraphicFramePr>
          <p:cNvPr id="6" name="Table 5">
            <a:extLst>
              <a:ext uri="{FF2B5EF4-FFF2-40B4-BE49-F238E27FC236}">
                <a16:creationId xmlns:a16="http://schemas.microsoft.com/office/drawing/2014/main" id="{F80878B9-D441-5649-9A2D-76933C473F42}"/>
              </a:ext>
            </a:extLst>
          </p:cNvPr>
          <p:cNvGraphicFramePr>
            <a:graphicFrameLocks noGrp="1"/>
          </p:cNvGraphicFramePr>
          <p:nvPr/>
        </p:nvGraphicFramePr>
        <p:xfrm>
          <a:off x="1413578" y="115552"/>
          <a:ext cx="1332803" cy="1371600"/>
        </p:xfrm>
        <a:graphic>
          <a:graphicData uri="http://schemas.openxmlformats.org/drawingml/2006/table">
            <a:tbl>
              <a:tblPr firstRow="1" bandRow="1">
                <a:tableStyleId>{5C22544A-7EE6-4342-B048-85BDC9FD1C3A}</a:tableStyleId>
              </a:tblPr>
              <a:tblGrid>
                <a:gridCol w="1332803">
                  <a:extLst>
                    <a:ext uri="{9D8B030D-6E8A-4147-A177-3AD203B41FA5}">
                      <a16:colId xmlns:a16="http://schemas.microsoft.com/office/drawing/2014/main" val="1319760997"/>
                    </a:ext>
                  </a:extLst>
                </a:gridCol>
              </a:tblGrid>
              <a:tr h="141461">
                <a:tc>
                  <a:txBody>
                    <a:bodyPr/>
                    <a:lstStyle/>
                    <a:p>
                      <a:r>
                        <a:rPr lang="en-US" sz="900" dirty="0" err="1"/>
                        <a:t>abstract_tech</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name</a:t>
                      </a:r>
                    </a:p>
                  </a:txBody>
                  <a:tcPr/>
                </a:tc>
                <a:extLst>
                  <a:ext uri="{0D108BD9-81ED-4DB2-BD59-A6C34878D82A}">
                    <a16:rowId xmlns:a16="http://schemas.microsoft.com/office/drawing/2014/main" val="470902791"/>
                  </a:ext>
                </a:extLst>
              </a:tr>
              <a:tr h="141461">
                <a:tc>
                  <a:txBody>
                    <a:bodyPr/>
                    <a:lstStyle/>
                    <a:p>
                      <a:r>
                        <a:rPr lang="en-US" sz="900" dirty="0"/>
                        <a:t>pretty_name</a:t>
                      </a:r>
                    </a:p>
                  </a:txBody>
                  <a:tcPr/>
                </a:tc>
                <a:extLst>
                  <a:ext uri="{0D108BD9-81ED-4DB2-BD59-A6C34878D82A}">
                    <a16:rowId xmlns:a16="http://schemas.microsoft.com/office/drawing/2014/main" val="2759364769"/>
                  </a:ext>
                </a:extLst>
              </a:tr>
              <a:tr h="141461">
                <a:tc>
                  <a:txBody>
                    <a:bodyPr/>
                    <a:lstStyle/>
                    <a:p>
                      <a:r>
                        <a:rPr lang="en-US" sz="900" dirty="0"/>
                        <a:t>image</a:t>
                      </a:r>
                    </a:p>
                  </a:txBody>
                  <a:tcPr/>
                </a:tc>
                <a:extLst>
                  <a:ext uri="{0D108BD9-81ED-4DB2-BD59-A6C34878D82A}">
                    <a16:rowId xmlns:a16="http://schemas.microsoft.com/office/drawing/2014/main" val="888482724"/>
                  </a:ext>
                </a:extLst>
              </a:tr>
              <a:tr h="141461">
                <a:tc>
                  <a:txBody>
                    <a:bodyPr/>
                    <a:lstStyle/>
                    <a:p>
                      <a:r>
                        <a:rPr lang="en-US" sz="900" dirty="0"/>
                        <a:t>description</a:t>
                      </a:r>
                    </a:p>
                  </a:txBody>
                  <a:tcPr/>
                </a:tc>
                <a:extLst>
                  <a:ext uri="{0D108BD9-81ED-4DB2-BD59-A6C34878D82A}">
                    <a16:rowId xmlns:a16="http://schemas.microsoft.com/office/drawing/2014/main" val="4029062313"/>
                  </a:ext>
                </a:extLst>
              </a:tr>
            </a:tbl>
          </a:graphicData>
        </a:graphic>
      </p:graphicFrame>
      <p:graphicFrame>
        <p:nvGraphicFramePr>
          <p:cNvPr id="7" name="Table 6">
            <a:extLst>
              <a:ext uri="{FF2B5EF4-FFF2-40B4-BE49-F238E27FC236}">
                <a16:creationId xmlns:a16="http://schemas.microsoft.com/office/drawing/2014/main" id="{2E6C67D3-09BA-CB4A-A5FE-DECCA523341F}"/>
              </a:ext>
            </a:extLst>
          </p:cNvPr>
          <p:cNvGraphicFramePr>
            <a:graphicFrameLocks noGrp="1"/>
          </p:cNvGraphicFramePr>
          <p:nvPr/>
        </p:nvGraphicFramePr>
        <p:xfrm>
          <a:off x="52040" y="2006005"/>
          <a:ext cx="1118117" cy="2057400"/>
        </p:xfrm>
        <a:graphic>
          <a:graphicData uri="http://schemas.openxmlformats.org/drawingml/2006/table">
            <a:tbl>
              <a:tblPr firstRow="1" bandRow="1">
                <a:tableStyleId>{5C22544A-7EE6-4342-B048-85BDC9FD1C3A}</a:tableStyleId>
              </a:tblPr>
              <a:tblGrid>
                <a:gridCol w="1118117">
                  <a:extLst>
                    <a:ext uri="{9D8B030D-6E8A-4147-A177-3AD203B41FA5}">
                      <a16:colId xmlns:a16="http://schemas.microsoft.com/office/drawing/2014/main" val="1319760997"/>
                    </a:ext>
                  </a:extLst>
                </a:gridCol>
              </a:tblGrid>
              <a:tr h="141461">
                <a:tc>
                  <a:txBody>
                    <a:bodyPr/>
                    <a:lstStyle/>
                    <a:p>
                      <a:r>
                        <a:rPr lang="en-US" sz="900" dirty="0"/>
                        <a:t>parameter</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root</a:t>
                      </a:r>
                    </a:p>
                  </a:txBody>
                  <a:tcPr/>
                </a:tc>
                <a:extLst>
                  <a:ext uri="{0D108BD9-81ED-4DB2-BD59-A6C34878D82A}">
                    <a16:rowId xmlns:a16="http://schemas.microsoft.com/office/drawing/2014/main" val="967637222"/>
                  </a:ext>
                </a:extLst>
              </a:tr>
              <a:tr h="141461">
                <a:tc>
                  <a:txBody>
                    <a:bodyPr/>
                    <a:lstStyle/>
                    <a:p>
                      <a:r>
                        <a:rPr lang="en-US" sz="900" dirty="0"/>
                        <a:t>name</a:t>
                      </a:r>
                    </a:p>
                  </a:txBody>
                  <a:tcPr/>
                </a:tc>
                <a:extLst>
                  <a:ext uri="{0D108BD9-81ED-4DB2-BD59-A6C34878D82A}">
                    <a16:rowId xmlns:a16="http://schemas.microsoft.com/office/drawing/2014/main" val="2759364769"/>
                  </a:ext>
                </a:extLst>
              </a:tr>
              <a:tr h="141461">
                <a:tc>
                  <a:txBody>
                    <a:bodyPr/>
                    <a:lstStyle/>
                    <a:p>
                      <a:r>
                        <a:rPr lang="en-US" sz="900" dirty="0"/>
                        <a:t>pretty_name</a:t>
                      </a:r>
                    </a:p>
                  </a:txBody>
                  <a:tcPr/>
                </a:tc>
                <a:extLst>
                  <a:ext uri="{0D108BD9-81ED-4DB2-BD59-A6C34878D82A}">
                    <a16:rowId xmlns:a16="http://schemas.microsoft.com/office/drawing/2014/main" val="1125438048"/>
                  </a:ext>
                </a:extLst>
              </a:tr>
              <a:tr h="141461">
                <a:tc>
                  <a:txBody>
                    <a:bodyPr/>
                    <a:lstStyle/>
                    <a:p>
                      <a:r>
                        <a:rPr lang="en-US" sz="900" dirty="0"/>
                        <a:t>timeseries_enabled</a:t>
                      </a:r>
                    </a:p>
                  </a:txBody>
                  <a:tcPr/>
                </a:tc>
                <a:extLst>
                  <a:ext uri="{0D108BD9-81ED-4DB2-BD59-A6C34878D82A}">
                    <a16:rowId xmlns:a16="http://schemas.microsoft.com/office/drawing/2014/main" val="106344460"/>
                  </a:ext>
                </a:extLst>
              </a:tr>
              <a:tr h="141461">
                <a:tc>
                  <a:txBody>
                    <a:bodyPr/>
                    <a:lstStyle/>
                    <a:p>
                      <a:r>
                        <a:rPr lang="en-US" sz="900" dirty="0"/>
                        <a:t>units</a:t>
                      </a:r>
                    </a:p>
                  </a:txBody>
                  <a:tcPr/>
                </a:tc>
                <a:extLst>
                  <a:ext uri="{0D108BD9-81ED-4DB2-BD59-A6C34878D82A}">
                    <a16:rowId xmlns:a16="http://schemas.microsoft.com/office/drawing/2014/main" val="2726829991"/>
                  </a:ext>
                </a:extLst>
              </a:tr>
              <a:tr h="141461">
                <a:tc>
                  <a:txBody>
                    <a:bodyPr/>
                    <a:lstStyle/>
                    <a:p>
                      <a:r>
                        <a:rPr lang="en-US" sz="900" dirty="0"/>
                        <a:t>description</a:t>
                      </a:r>
                    </a:p>
                  </a:txBody>
                  <a:tcPr/>
                </a:tc>
                <a:extLst>
                  <a:ext uri="{0D108BD9-81ED-4DB2-BD59-A6C34878D82A}">
                    <a16:rowId xmlns:a16="http://schemas.microsoft.com/office/drawing/2014/main" val="800947328"/>
                  </a:ext>
                </a:extLst>
              </a:tr>
              <a:tr h="141461">
                <a:tc>
                  <a:txBody>
                    <a:bodyPr/>
                    <a:lstStyle/>
                    <a:p>
                      <a:r>
                        <a:rPr lang="en-US" sz="900" dirty="0"/>
                        <a:t>choices</a:t>
                      </a:r>
                    </a:p>
                  </a:txBody>
                  <a:tcPr/>
                </a:tc>
                <a:extLst>
                  <a:ext uri="{0D108BD9-81ED-4DB2-BD59-A6C34878D82A}">
                    <a16:rowId xmlns:a16="http://schemas.microsoft.com/office/drawing/2014/main" val="2043248325"/>
                  </a:ext>
                </a:extLst>
              </a:tr>
            </a:tbl>
          </a:graphicData>
        </a:graphic>
      </p:graphicFrame>
      <p:graphicFrame>
        <p:nvGraphicFramePr>
          <p:cNvPr id="8" name="Table 7">
            <a:extLst>
              <a:ext uri="{FF2B5EF4-FFF2-40B4-BE49-F238E27FC236}">
                <a16:creationId xmlns:a16="http://schemas.microsoft.com/office/drawing/2014/main" id="{D644784C-2D12-1746-BBBE-ED6D1D2FD250}"/>
              </a:ext>
            </a:extLst>
          </p:cNvPr>
          <p:cNvGraphicFramePr>
            <a:graphicFrameLocks noGrp="1"/>
          </p:cNvGraphicFramePr>
          <p:nvPr/>
        </p:nvGraphicFramePr>
        <p:xfrm>
          <a:off x="4378443" y="115552"/>
          <a:ext cx="991982" cy="1143000"/>
        </p:xfrm>
        <a:graphic>
          <a:graphicData uri="http://schemas.openxmlformats.org/drawingml/2006/table">
            <a:tbl>
              <a:tblPr firstRow="1" bandRow="1">
                <a:tableStyleId>{5C22544A-7EE6-4342-B048-85BDC9FD1C3A}</a:tableStyleId>
              </a:tblPr>
              <a:tblGrid>
                <a:gridCol w="991982">
                  <a:extLst>
                    <a:ext uri="{9D8B030D-6E8A-4147-A177-3AD203B41FA5}">
                      <a16:colId xmlns:a16="http://schemas.microsoft.com/office/drawing/2014/main" val="1319760997"/>
                    </a:ext>
                  </a:extLst>
                </a:gridCol>
              </a:tblGrid>
              <a:tr h="141461">
                <a:tc>
                  <a:txBody>
                    <a:bodyPr/>
                    <a:lstStyle/>
                    <a:p>
                      <a:r>
                        <a:rPr lang="en-US" sz="900" dirty="0" err="1"/>
                        <a:t>loc_tech</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location_id_1</a:t>
                      </a:r>
                    </a:p>
                  </a:txBody>
                  <a:tcPr/>
                </a:tc>
                <a:extLst>
                  <a:ext uri="{0D108BD9-81ED-4DB2-BD59-A6C34878D82A}">
                    <a16:rowId xmlns:a16="http://schemas.microsoft.com/office/drawing/2014/main" val="2759364769"/>
                  </a:ext>
                </a:extLst>
              </a:tr>
              <a:tr h="141461">
                <a:tc>
                  <a:txBody>
                    <a:bodyPr/>
                    <a:lstStyle/>
                    <a:p>
                      <a:r>
                        <a:rPr lang="en-US" sz="900" dirty="0"/>
                        <a:t>location_id_2</a:t>
                      </a:r>
                    </a:p>
                  </a:txBody>
                  <a:tcPr/>
                </a:tc>
                <a:extLst>
                  <a:ext uri="{0D108BD9-81ED-4DB2-BD59-A6C34878D82A}">
                    <a16:rowId xmlns:a16="http://schemas.microsoft.com/office/drawing/2014/main" val="4093056725"/>
                  </a:ext>
                </a:extLst>
              </a:tr>
              <a:tr h="141461">
                <a:tc>
                  <a:txBody>
                    <a:bodyPr/>
                    <a:lstStyle/>
                    <a:p>
                      <a:r>
                        <a:rPr lang="en-US" sz="900" dirty="0"/>
                        <a:t>technology_id</a:t>
                      </a:r>
                    </a:p>
                  </a:txBody>
                  <a:tcPr/>
                </a:tc>
                <a:extLst>
                  <a:ext uri="{0D108BD9-81ED-4DB2-BD59-A6C34878D82A}">
                    <a16:rowId xmlns:a16="http://schemas.microsoft.com/office/drawing/2014/main" val="1125438048"/>
                  </a:ext>
                </a:extLst>
              </a:tr>
            </a:tbl>
          </a:graphicData>
        </a:graphic>
      </p:graphicFrame>
      <p:graphicFrame>
        <p:nvGraphicFramePr>
          <p:cNvPr id="9" name="Table 8">
            <a:extLst>
              <a:ext uri="{FF2B5EF4-FFF2-40B4-BE49-F238E27FC236}">
                <a16:creationId xmlns:a16="http://schemas.microsoft.com/office/drawing/2014/main" id="{9C114031-9326-DA43-8E70-9A3CA3326CA9}"/>
              </a:ext>
            </a:extLst>
          </p:cNvPr>
          <p:cNvGraphicFramePr>
            <a:graphicFrameLocks noGrp="1"/>
          </p:cNvGraphicFramePr>
          <p:nvPr/>
        </p:nvGraphicFramePr>
        <p:xfrm>
          <a:off x="1413577" y="2011661"/>
          <a:ext cx="1332803" cy="1143000"/>
        </p:xfrm>
        <a:graphic>
          <a:graphicData uri="http://schemas.openxmlformats.org/drawingml/2006/table">
            <a:tbl>
              <a:tblPr firstRow="1" bandRow="1">
                <a:tableStyleId>{5C22544A-7EE6-4342-B048-85BDC9FD1C3A}</a:tableStyleId>
              </a:tblPr>
              <a:tblGrid>
                <a:gridCol w="1332803">
                  <a:extLst>
                    <a:ext uri="{9D8B030D-6E8A-4147-A177-3AD203B41FA5}">
                      <a16:colId xmlns:a16="http://schemas.microsoft.com/office/drawing/2014/main" val="1319760997"/>
                    </a:ext>
                  </a:extLst>
                </a:gridCol>
              </a:tblGrid>
              <a:tr h="141461">
                <a:tc>
                  <a:txBody>
                    <a:bodyPr/>
                    <a:lstStyle/>
                    <a:p>
                      <a:r>
                        <a:rPr lang="en-US" sz="900" dirty="0" err="1"/>
                        <a:t>abstract_tech_param</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abstract_tech_id</a:t>
                      </a:r>
                    </a:p>
                  </a:txBody>
                  <a:tcPr/>
                </a:tc>
                <a:extLst>
                  <a:ext uri="{0D108BD9-81ED-4DB2-BD59-A6C34878D82A}">
                    <a16:rowId xmlns:a16="http://schemas.microsoft.com/office/drawing/2014/main" val="2759364769"/>
                  </a:ext>
                </a:extLst>
              </a:tr>
              <a:tr h="141461">
                <a:tc>
                  <a:txBody>
                    <a:bodyPr/>
                    <a:lstStyle/>
                    <a:p>
                      <a:r>
                        <a:rPr lang="en-US" sz="900" dirty="0"/>
                        <a:t>parameter_id</a:t>
                      </a:r>
                    </a:p>
                  </a:txBody>
                  <a:tcPr/>
                </a:tc>
                <a:extLst>
                  <a:ext uri="{0D108BD9-81ED-4DB2-BD59-A6C34878D82A}">
                    <a16:rowId xmlns:a16="http://schemas.microsoft.com/office/drawing/2014/main" val="1125438048"/>
                  </a:ext>
                </a:extLst>
              </a:tr>
              <a:tr h="141461">
                <a:tc>
                  <a:txBody>
                    <a:bodyPr/>
                    <a:lstStyle/>
                    <a:p>
                      <a:r>
                        <a:rPr lang="en-US" sz="900" dirty="0"/>
                        <a:t>default_value</a:t>
                      </a:r>
                    </a:p>
                  </a:txBody>
                  <a:tcPr/>
                </a:tc>
                <a:extLst>
                  <a:ext uri="{0D108BD9-81ED-4DB2-BD59-A6C34878D82A}">
                    <a16:rowId xmlns:a16="http://schemas.microsoft.com/office/drawing/2014/main" val="2370966789"/>
                  </a:ext>
                </a:extLst>
              </a:tr>
            </a:tbl>
          </a:graphicData>
        </a:graphic>
      </p:graphicFrame>
      <p:graphicFrame>
        <p:nvGraphicFramePr>
          <p:cNvPr id="10" name="Table 9">
            <a:extLst>
              <a:ext uri="{FF2B5EF4-FFF2-40B4-BE49-F238E27FC236}">
                <a16:creationId xmlns:a16="http://schemas.microsoft.com/office/drawing/2014/main" id="{C3BA5F8F-F752-A043-9D3D-5843C8062626}"/>
              </a:ext>
            </a:extLst>
          </p:cNvPr>
          <p:cNvGraphicFramePr>
            <a:graphicFrameLocks noGrp="1"/>
          </p:cNvGraphicFramePr>
          <p:nvPr>
            <p:extLst>
              <p:ext uri="{D42A27DB-BD31-4B8C-83A1-F6EECF244321}">
                <p14:modId xmlns:p14="http://schemas.microsoft.com/office/powerpoint/2010/main" val="2466495288"/>
              </p:ext>
            </p:extLst>
          </p:nvPr>
        </p:nvGraphicFramePr>
        <p:xfrm>
          <a:off x="3103825" y="2011661"/>
          <a:ext cx="955967" cy="1600200"/>
        </p:xfrm>
        <a:graphic>
          <a:graphicData uri="http://schemas.openxmlformats.org/drawingml/2006/table">
            <a:tbl>
              <a:tblPr firstRow="1" bandRow="1">
                <a:tableStyleId>{5C22544A-7EE6-4342-B048-85BDC9FD1C3A}</a:tableStyleId>
              </a:tblPr>
              <a:tblGrid>
                <a:gridCol w="955967">
                  <a:extLst>
                    <a:ext uri="{9D8B030D-6E8A-4147-A177-3AD203B41FA5}">
                      <a16:colId xmlns:a16="http://schemas.microsoft.com/office/drawing/2014/main" val="1319760997"/>
                    </a:ext>
                  </a:extLst>
                </a:gridCol>
              </a:tblGrid>
              <a:tr h="141461">
                <a:tc>
                  <a:txBody>
                    <a:bodyPr/>
                    <a:lstStyle/>
                    <a:p>
                      <a:r>
                        <a:rPr lang="en-US" sz="900" dirty="0" err="1"/>
                        <a:t>tech_param</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1329414766"/>
                  </a:ext>
                </a:extLst>
              </a:tr>
              <a:tr h="141461">
                <a:tc>
                  <a:txBody>
                    <a:bodyPr/>
                    <a:lstStyle/>
                    <a:p>
                      <a:r>
                        <a:rPr lang="en-US" sz="900" dirty="0"/>
                        <a:t>technology_id</a:t>
                      </a:r>
                    </a:p>
                  </a:txBody>
                  <a:tcPr/>
                </a:tc>
                <a:extLst>
                  <a:ext uri="{0D108BD9-81ED-4DB2-BD59-A6C34878D82A}">
                    <a16:rowId xmlns:a16="http://schemas.microsoft.com/office/drawing/2014/main" val="2760011216"/>
                  </a:ext>
                </a:extLst>
              </a:tr>
              <a:tr h="141461">
                <a:tc>
                  <a:txBody>
                    <a:bodyPr/>
                    <a:lstStyle/>
                    <a:p>
                      <a:r>
                        <a:rPr lang="en-US" sz="900" dirty="0"/>
                        <a:t>year</a:t>
                      </a:r>
                    </a:p>
                  </a:txBody>
                  <a:tcPr/>
                </a:tc>
                <a:extLst>
                  <a:ext uri="{0D108BD9-81ED-4DB2-BD59-A6C34878D82A}">
                    <a16:rowId xmlns:a16="http://schemas.microsoft.com/office/drawing/2014/main" val="2759364769"/>
                  </a:ext>
                </a:extLst>
              </a:tr>
              <a:tr h="141461">
                <a:tc>
                  <a:txBody>
                    <a:bodyPr/>
                    <a:lstStyle/>
                    <a:p>
                      <a:r>
                        <a:rPr lang="en-US" sz="900" dirty="0"/>
                        <a:t>parameter_id</a:t>
                      </a:r>
                    </a:p>
                  </a:txBody>
                  <a:tcPr/>
                </a:tc>
                <a:extLst>
                  <a:ext uri="{0D108BD9-81ED-4DB2-BD59-A6C34878D82A}">
                    <a16:rowId xmlns:a16="http://schemas.microsoft.com/office/drawing/2014/main" val="1125438048"/>
                  </a:ext>
                </a:extLst>
              </a:tr>
              <a:tr h="141461">
                <a:tc>
                  <a:txBody>
                    <a:bodyPr/>
                    <a:lstStyle/>
                    <a:p>
                      <a:r>
                        <a:rPr lang="en-US" sz="900" dirty="0"/>
                        <a:t>value</a:t>
                      </a:r>
                    </a:p>
                  </a:txBody>
                  <a:tcPr/>
                </a:tc>
                <a:extLst>
                  <a:ext uri="{0D108BD9-81ED-4DB2-BD59-A6C34878D82A}">
                    <a16:rowId xmlns:a16="http://schemas.microsoft.com/office/drawing/2014/main" val="4029062313"/>
                  </a:ext>
                </a:extLst>
              </a:tr>
              <a:tr h="141461">
                <a:tc>
                  <a:txBody>
                    <a:bodyPr/>
                    <a:lstStyle/>
                    <a:p>
                      <a:r>
                        <a:rPr lang="en-US" sz="900" dirty="0"/>
                        <a:t>timeseries</a:t>
                      </a:r>
                    </a:p>
                  </a:txBody>
                  <a:tcPr/>
                </a:tc>
                <a:extLst>
                  <a:ext uri="{0D108BD9-81ED-4DB2-BD59-A6C34878D82A}">
                    <a16:rowId xmlns:a16="http://schemas.microsoft.com/office/drawing/2014/main" val="449309506"/>
                  </a:ext>
                </a:extLst>
              </a:tr>
            </a:tbl>
          </a:graphicData>
        </a:graphic>
      </p:graphicFrame>
      <p:graphicFrame>
        <p:nvGraphicFramePr>
          <p:cNvPr id="50" name="Table 49">
            <a:extLst>
              <a:ext uri="{FF2B5EF4-FFF2-40B4-BE49-F238E27FC236}">
                <a16:creationId xmlns:a16="http://schemas.microsoft.com/office/drawing/2014/main" id="{897F8A92-15EC-5740-9CA5-2F3A00EDC956}"/>
              </a:ext>
            </a:extLst>
          </p:cNvPr>
          <p:cNvGraphicFramePr>
            <a:graphicFrameLocks noGrp="1"/>
          </p:cNvGraphicFramePr>
          <p:nvPr/>
        </p:nvGraphicFramePr>
        <p:xfrm>
          <a:off x="4378443" y="3855700"/>
          <a:ext cx="991982" cy="457200"/>
        </p:xfrm>
        <a:graphic>
          <a:graphicData uri="http://schemas.openxmlformats.org/drawingml/2006/table">
            <a:tbl>
              <a:tblPr firstRow="1" bandRow="1">
                <a:tableStyleId>{5C22544A-7EE6-4342-B048-85BDC9FD1C3A}</a:tableStyleId>
              </a:tblPr>
              <a:tblGrid>
                <a:gridCol w="991982">
                  <a:extLst>
                    <a:ext uri="{9D8B030D-6E8A-4147-A177-3AD203B41FA5}">
                      <a16:colId xmlns:a16="http://schemas.microsoft.com/office/drawing/2014/main" val="1319760997"/>
                    </a:ext>
                  </a:extLst>
                </a:gridCol>
              </a:tblGrid>
              <a:tr h="141461">
                <a:tc>
                  <a:txBody>
                    <a:bodyPr/>
                    <a:lstStyle/>
                    <a:p>
                      <a:r>
                        <a:rPr lang="en-US" sz="900" dirty="0"/>
                        <a:t>scenario</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bl>
          </a:graphicData>
        </a:graphic>
      </p:graphicFrame>
      <p:graphicFrame>
        <p:nvGraphicFramePr>
          <p:cNvPr id="51" name="Table 50">
            <a:extLst>
              <a:ext uri="{FF2B5EF4-FFF2-40B4-BE49-F238E27FC236}">
                <a16:creationId xmlns:a16="http://schemas.microsoft.com/office/drawing/2014/main" id="{C710284A-A470-1240-A92C-3159B7AED797}"/>
              </a:ext>
            </a:extLst>
          </p:cNvPr>
          <p:cNvGraphicFramePr>
            <a:graphicFrameLocks noGrp="1"/>
          </p:cNvGraphicFramePr>
          <p:nvPr/>
        </p:nvGraphicFramePr>
        <p:xfrm>
          <a:off x="3005567" y="3855700"/>
          <a:ext cx="1054225" cy="1143000"/>
        </p:xfrm>
        <a:graphic>
          <a:graphicData uri="http://schemas.openxmlformats.org/drawingml/2006/table">
            <a:tbl>
              <a:tblPr firstRow="1" bandRow="1">
                <a:tableStyleId>{5C22544A-7EE6-4342-B048-85BDC9FD1C3A}</a:tableStyleId>
              </a:tblPr>
              <a:tblGrid>
                <a:gridCol w="1054225">
                  <a:extLst>
                    <a:ext uri="{9D8B030D-6E8A-4147-A177-3AD203B41FA5}">
                      <a16:colId xmlns:a16="http://schemas.microsoft.com/office/drawing/2014/main" val="1319760997"/>
                    </a:ext>
                  </a:extLst>
                </a:gridCol>
              </a:tblGrid>
              <a:tr h="141461">
                <a:tc>
                  <a:txBody>
                    <a:bodyPr/>
                    <a:lstStyle/>
                    <a:p>
                      <a:r>
                        <a:rPr lang="en-US" sz="900" dirty="0" err="1"/>
                        <a:t>scenario_param</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scenario_id</a:t>
                      </a:r>
                    </a:p>
                  </a:txBody>
                  <a:tcPr/>
                </a:tc>
                <a:extLst>
                  <a:ext uri="{0D108BD9-81ED-4DB2-BD59-A6C34878D82A}">
                    <a16:rowId xmlns:a16="http://schemas.microsoft.com/office/drawing/2014/main" val="2759364769"/>
                  </a:ext>
                </a:extLst>
              </a:tr>
              <a:tr h="141461">
                <a:tc>
                  <a:txBody>
                    <a:bodyPr/>
                    <a:lstStyle/>
                    <a:p>
                      <a:r>
                        <a:rPr lang="en-US" sz="900" dirty="0"/>
                        <a:t>run_parameter_id</a:t>
                      </a:r>
                    </a:p>
                  </a:txBody>
                  <a:tcPr/>
                </a:tc>
                <a:extLst>
                  <a:ext uri="{0D108BD9-81ED-4DB2-BD59-A6C34878D82A}">
                    <a16:rowId xmlns:a16="http://schemas.microsoft.com/office/drawing/2014/main" val="1125438048"/>
                  </a:ext>
                </a:extLst>
              </a:tr>
              <a:tr h="141461">
                <a:tc>
                  <a:txBody>
                    <a:bodyPr/>
                    <a:lstStyle/>
                    <a:p>
                      <a:r>
                        <a:rPr lang="en-US" sz="900" dirty="0"/>
                        <a:t>value</a:t>
                      </a:r>
                    </a:p>
                  </a:txBody>
                  <a:tcPr/>
                </a:tc>
                <a:extLst>
                  <a:ext uri="{0D108BD9-81ED-4DB2-BD59-A6C34878D82A}">
                    <a16:rowId xmlns:a16="http://schemas.microsoft.com/office/drawing/2014/main" val="1288778608"/>
                  </a:ext>
                </a:extLst>
              </a:tr>
            </a:tbl>
          </a:graphicData>
        </a:graphic>
      </p:graphicFrame>
      <p:graphicFrame>
        <p:nvGraphicFramePr>
          <p:cNvPr id="52" name="Table 51">
            <a:extLst>
              <a:ext uri="{FF2B5EF4-FFF2-40B4-BE49-F238E27FC236}">
                <a16:creationId xmlns:a16="http://schemas.microsoft.com/office/drawing/2014/main" id="{B0DA35E1-C674-BB42-88F7-5A8010AD9ACD}"/>
              </a:ext>
            </a:extLst>
          </p:cNvPr>
          <p:cNvGraphicFramePr>
            <a:graphicFrameLocks noGrp="1"/>
          </p:cNvGraphicFramePr>
          <p:nvPr/>
        </p:nvGraphicFramePr>
        <p:xfrm>
          <a:off x="1437416" y="3444593"/>
          <a:ext cx="989209" cy="1600200"/>
        </p:xfrm>
        <a:graphic>
          <a:graphicData uri="http://schemas.openxmlformats.org/drawingml/2006/table">
            <a:tbl>
              <a:tblPr firstRow="1" bandRow="1">
                <a:tableStyleId>{5C22544A-7EE6-4342-B048-85BDC9FD1C3A}</a:tableStyleId>
              </a:tblPr>
              <a:tblGrid>
                <a:gridCol w="989209">
                  <a:extLst>
                    <a:ext uri="{9D8B030D-6E8A-4147-A177-3AD203B41FA5}">
                      <a16:colId xmlns:a16="http://schemas.microsoft.com/office/drawing/2014/main" val="1319760997"/>
                    </a:ext>
                  </a:extLst>
                </a:gridCol>
              </a:tblGrid>
              <a:tr h="141461">
                <a:tc>
                  <a:txBody>
                    <a:bodyPr/>
                    <a:lstStyle/>
                    <a:p>
                      <a:r>
                        <a:rPr lang="en-US" sz="900" dirty="0" err="1"/>
                        <a:t>run_parameter</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root</a:t>
                      </a:r>
                    </a:p>
                  </a:txBody>
                  <a:tcPr/>
                </a:tc>
                <a:extLst>
                  <a:ext uri="{0D108BD9-81ED-4DB2-BD59-A6C34878D82A}">
                    <a16:rowId xmlns:a16="http://schemas.microsoft.com/office/drawing/2014/main" val="3431376337"/>
                  </a:ext>
                </a:extLst>
              </a:tr>
              <a:tr h="141461">
                <a:tc>
                  <a:txBody>
                    <a:bodyPr/>
                    <a:lstStyle/>
                    <a:p>
                      <a:r>
                        <a:rPr lang="en-US" sz="900" dirty="0"/>
                        <a:t>name</a:t>
                      </a:r>
                    </a:p>
                  </a:txBody>
                  <a:tcPr/>
                </a:tc>
                <a:extLst>
                  <a:ext uri="{0D108BD9-81ED-4DB2-BD59-A6C34878D82A}">
                    <a16:rowId xmlns:a16="http://schemas.microsoft.com/office/drawing/2014/main" val="2759364769"/>
                  </a:ext>
                </a:extLst>
              </a:tr>
              <a:tr h="141461">
                <a:tc>
                  <a:txBody>
                    <a:bodyPr/>
                    <a:lstStyle/>
                    <a:p>
                      <a:r>
                        <a:rPr lang="en-US" sz="900" dirty="0"/>
                        <a:t>pretty_name</a:t>
                      </a:r>
                    </a:p>
                  </a:txBody>
                  <a:tcPr/>
                </a:tc>
                <a:extLst>
                  <a:ext uri="{0D108BD9-81ED-4DB2-BD59-A6C34878D82A}">
                    <a16:rowId xmlns:a16="http://schemas.microsoft.com/office/drawing/2014/main" val="1125438048"/>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default_value</a:t>
                      </a:r>
                    </a:p>
                  </a:txBody>
                  <a:tcPr/>
                </a:tc>
                <a:extLst>
                  <a:ext uri="{0D108BD9-81ED-4DB2-BD59-A6C34878D82A}">
                    <a16:rowId xmlns:a16="http://schemas.microsoft.com/office/drawing/2014/main" val="4029062313"/>
                  </a:ext>
                </a:extLst>
              </a:tr>
              <a:tr h="141461">
                <a:tc>
                  <a:txBody>
                    <a:bodyPr/>
                    <a:lstStyle/>
                    <a:p>
                      <a:r>
                        <a:rPr lang="en-US" sz="900" dirty="0"/>
                        <a:t>description</a:t>
                      </a:r>
                    </a:p>
                  </a:txBody>
                  <a:tcPr/>
                </a:tc>
                <a:extLst>
                  <a:ext uri="{0D108BD9-81ED-4DB2-BD59-A6C34878D82A}">
                    <a16:rowId xmlns:a16="http://schemas.microsoft.com/office/drawing/2014/main" val="800947328"/>
                  </a:ext>
                </a:extLst>
              </a:tr>
            </a:tbl>
          </a:graphicData>
        </a:graphic>
      </p:graphicFrame>
      <p:graphicFrame>
        <p:nvGraphicFramePr>
          <p:cNvPr id="110" name="Table 109">
            <a:extLst>
              <a:ext uri="{FF2B5EF4-FFF2-40B4-BE49-F238E27FC236}">
                <a16:creationId xmlns:a16="http://schemas.microsoft.com/office/drawing/2014/main" id="{AA821A87-CE1C-6549-9D5D-02C6ED60F025}"/>
              </a:ext>
            </a:extLst>
          </p:cNvPr>
          <p:cNvGraphicFramePr>
            <a:graphicFrameLocks noGrp="1"/>
          </p:cNvGraphicFramePr>
          <p:nvPr/>
        </p:nvGraphicFramePr>
        <p:xfrm>
          <a:off x="5713567" y="3855700"/>
          <a:ext cx="1045565" cy="914400"/>
        </p:xfrm>
        <a:graphic>
          <a:graphicData uri="http://schemas.openxmlformats.org/drawingml/2006/table">
            <a:tbl>
              <a:tblPr firstRow="1" bandRow="1">
                <a:tableStyleId>{5C22544A-7EE6-4342-B048-85BDC9FD1C3A}</a:tableStyleId>
              </a:tblPr>
              <a:tblGrid>
                <a:gridCol w="1045565">
                  <a:extLst>
                    <a:ext uri="{9D8B030D-6E8A-4147-A177-3AD203B41FA5}">
                      <a16:colId xmlns:a16="http://schemas.microsoft.com/office/drawing/2014/main" val="1319760997"/>
                    </a:ext>
                  </a:extLst>
                </a:gridCol>
              </a:tblGrid>
              <a:tr h="141461">
                <a:tc>
                  <a:txBody>
                    <a:bodyPr/>
                    <a:lstStyle/>
                    <a:p>
                      <a:r>
                        <a:rPr lang="en-US" sz="900" dirty="0" err="1"/>
                        <a:t>scenario_loc_tech</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scenario_id</a:t>
                      </a:r>
                    </a:p>
                  </a:txBody>
                  <a:tcPr/>
                </a:tc>
                <a:extLst>
                  <a:ext uri="{0D108BD9-81ED-4DB2-BD59-A6C34878D82A}">
                    <a16:rowId xmlns:a16="http://schemas.microsoft.com/office/drawing/2014/main" val="2759364769"/>
                  </a:ext>
                </a:extLst>
              </a:tr>
              <a:tr h="141461">
                <a:tc>
                  <a:txBody>
                    <a:bodyPr/>
                    <a:lstStyle/>
                    <a:p>
                      <a:r>
                        <a:rPr lang="en-US" sz="900" dirty="0"/>
                        <a:t>loc_tech_id</a:t>
                      </a:r>
                    </a:p>
                  </a:txBody>
                  <a:tcPr/>
                </a:tc>
                <a:extLst>
                  <a:ext uri="{0D108BD9-81ED-4DB2-BD59-A6C34878D82A}">
                    <a16:rowId xmlns:a16="http://schemas.microsoft.com/office/drawing/2014/main" val="1125438048"/>
                  </a:ext>
                </a:extLst>
              </a:tr>
            </a:tbl>
          </a:graphicData>
        </a:graphic>
      </p:graphicFrame>
      <p:sp>
        <p:nvSpPr>
          <p:cNvPr id="334" name="Rectangle 333">
            <a:extLst>
              <a:ext uri="{FF2B5EF4-FFF2-40B4-BE49-F238E27FC236}">
                <a16:creationId xmlns:a16="http://schemas.microsoft.com/office/drawing/2014/main" id="{5CC57D0E-37C5-CF44-9BE3-44FF22C96CD9}"/>
              </a:ext>
            </a:extLst>
          </p:cNvPr>
          <p:cNvSpPr/>
          <p:nvPr/>
        </p:nvSpPr>
        <p:spPr>
          <a:xfrm>
            <a:off x="64206" y="397011"/>
            <a:ext cx="985409" cy="7078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TextBox 298">
            <a:extLst>
              <a:ext uri="{FF2B5EF4-FFF2-40B4-BE49-F238E27FC236}">
                <a16:creationId xmlns:a16="http://schemas.microsoft.com/office/drawing/2014/main" id="{DAD0E050-8CC6-C44C-B508-C7326758B4E7}"/>
              </a:ext>
            </a:extLst>
          </p:cNvPr>
          <p:cNvSpPr txBox="1"/>
          <p:nvPr/>
        </p:nvSpPr>
        <p:spPr>
          <a:xfrm>
            <a:off x="23113" y="397012"/>
            <a:ext cx="1072055" cy="707886"/>
          </a:xfrm>
          <a:prstGeom prst="rect">
            <a:avLst/>
          </a:prstGeom>
          <a:noFill/>
        </p:spPr>
        <p:txBody>
          <a:bodyPr wrap="square" rtlCol="0">
            <a:spAutoFit/>
          </a:bodyPr>
          <a:lstStyle/>
          <a:p>
            <a:pPr algn="ctr"/>
            <a:r>
              <a:rPr lang="en-US" sz="2000" dirty="0"/>
              <a:t>Inputs</a:t>
            </a:r>
          </a:p>
          <a:p>
            <a:pPr algn="ctr"/>
            <a:r>
              <a:rPr lang="en-US" sz="2000" dirty="0"/>
              <a:t>Schema</a:t>
            </a:r>
          </a:p>
        </p:txBody>
      </p:sp>
      <p:sp>
        <p:nvSpPr>
          <p:cNvPr id="115" name="TextBox 114">
            <a:extLst>
              <a:ext uri="{FF2B5EF4-FFF2-40B4-BE49-F238E27FC236}">
                <a16:creationId xmlns:a16="http://schemas.microsoft.com/office/drawing/2014/main" id="{212948DF-543F-2947-A59D-8C6F90D9AB86}"/>
              </a:ext>
            </a:extLst>
          </p:cNvPr>
          <p:cNvSpPr txBox="1"/>
          <p:nvPr/>
        </p:nvSpPr>
        <p:spPr>
          <a:xfrm>
            <a:off x="3485090" y="1266460"/>
            <a:ext cx="457605" cy="461665"/>
          </a:xfrm>
          <a:prstGeom prst="rect">
            <a:avLst/>
          </a:prstGeom>
          <a:noFill/>
        </p:spPr>
        <p:txBody>
          <a:bodyPr wrap="square" rtlCol="0">
            <a:spAutoFit/>
          </a:bodyPr>
          <a:lstStyle/>
          <a:p>
            <a:r>
              <a:rPr lang="en-US" sz="2400" b="1" dirty="0"/>
              <a:t>2</a:t>
            </a:r>
          </a:p>
        </p:txBody>
      </p:sp>
      <p:sp>
        <p:nvSpPr>
          <p:cNvPr id="116" name="TextBox 115">
            <a:extLst>
              <a:ext uri="{FF2B5EF4-FFF2-40B4-BE49-F238E27FC236}">
                <a16:creationId xmlns:a16="http://schemas.microsoft.com/office/drawing/2014/main" id="{85FF0262-886B-E542-87E2-695F03158D9E}"/>
              </a:ext>
            </a:extLst>
          </p:cNvPr>
          <p:cNvSpPr txBox="1"/>
          <p:nvPr/>
        </p:nvSpPr>
        <p:spPr>
          <a:xfrm>
            <a:off x="4747304" y="1306334"/>
            <a:ext cx="457605" cy="461665"/>
          </a:xfrm>
          <a:prstGeom prst="rect">
            <a:avLst/>
          </a:prstGeom>
          <a:noFill/>
        </p:spPr>
        <p:txBody>
          <a:bodyPr wrap="square" rtlCol="0">
            <a:spAutoFit/>
          </a:bodyPr>
          <a:lstStyle/>
          <a:p>
            <a:r>
              <a:rPr lang="en-US" sz="2400" b="1" dirty="0"/>
              <a:t>3</a:t>
            </a:r>
          </a:p>
        </p:txBody>
      </p:sp>
      <p:sp>
        <p:nvSpPr>
          <p:cNvPr id="117" name="TextBox 116">
            <a:extLst>
              <a:ext uri="{FF2B5EF4-FFF2-40B4-BE49-F238E27FC236}">
                <a16:creationId xmlns:a16="http://schemas.microsoft.com/office/drawing/2014/main" id="{E24375C7-B654-8D46-B158-0082D57DDA35}"/>
              </a:ext>
            </a:extLst>
          </p:cNvPr>
          <p:cNvSpPr txBox="1"/>
          <p:nvPr/>
        </p:nvSpPr>
        <p:spPr>
          <a:xfrm>
            <a:off x="4694196" y="4495028"/>
            <a:ext cx="457605" cy="461665"/>
          </a:xfrm>
          <a:prstGeom prst="rect">
            <a:avLst/>
          </a:prstGeom>
          <a:noFill/>
        </p:spPr>
        <p:txBody>
          <a:bodyPr wrap="square" rtlCol="0">
            <a:spAutoFit/>
          </a:bodyPr>
          <a:lstStyle/>
          <a:p>
            <a:r>
              <a:rPr lang="en-US" sz="2400" b="1" dirty="0"/>
              <a:t>4</a:t>
            </a:r>
          </a:p>
        </p:txBody>
      </p:sp>
      <p:sp>
        <p:nvSpPr>
          <p:cNvPr id="119" name="TextBox 118">
            <a:extLst>
              <a:ext uri="{FF2B5EF4-FFF2-40B4-BE49-F238E27FC236}">
                <a16:creationId xmlns:a16="http://schemas.microsoft.com/office/drawing/2014/main" id="{AAD6427A-4034-2D49-9A56-E1B31558D18F}"/>
              </a:ext>
            </a:extLst>
          </p:cNvPr>
          <p:cNvSpPr txBox="1"/>
          <p:nvPr/>
        </p:nvSpPr>
        <p:spPr>
          <a:xfrm>
            <a:off x="7207724" y="90476"/>
            <a:ext cx="457605" cy="461665"/>
          </a:xfrm>
          <a:prstGeom prst="rect">
            <a:avLst/>
          </a:prstGeom>
          <a:noFill/>
        </p:spPr>
        <p:txBody>
          <a:bodyPr wrap="square" rtlCol="0">
            <a:spAutoFit/>
          </a:bodyPr>
          <a:lstStyle/>
          <a:p>
            <a:r>
              <a:rPr lang="en-US" sz="2400" b="1" dirty="0"/>
              <a:t>5</a:t>
            </a:r>
          </a:p>
        </p:txBody>
      </p:sp>
      <p:graphicFrame>
        <p:nvGraphicFramePr>
          <p:cNvPr id="83" name="Table 82">
            <a:extLst>
              <a:ext uri="{FF2B5EF4-FFF2-40B4-BE49-F238E27FC236}">
                <a16:creationId xmlns:a16="http://schemas.microsoft.com/office/drawing/2014/main" id="{A611E11D-7063-D549-9CD3-14427F2D52FA}"/>
              </a:ext>
            </a:extLst>
          </p:cNvPr>
          <p:cNvGraphicFramePr>
            <a:graphicFrameLocks noGrp="1"/>
          </p:cNvGraphicFramePr>
          <p:nvPr/>
        </p:nvGraphicFramePr>
        <p:xfrm>
          <a:off x="8023006" y="3841332"/>
          <a:ext cx="1043140" cy="914400"/>
        </p:xfrm>
        <a:graphic>
          <a:graphicData uri="http://schemas.openxmlformats.org/drawingml/2006/table">
            <a:tbl>
              <a:tblPr firstRow="1" bandRow="1">
                <a:tableStyleId>{5C22544A-7EE6-4342-B048-85BDC9FD1C3A}</a:tableStyleId>
              </a:tblPr>
              <a:tblGrid>
                <a:gridCol w="1043140">
                  <a:extLst>
                    <a:ext uri="{9D8B030D-6E8A-4147-A177-3AD203B41FA5}">
                      <a16:colId xmlns:a16="http://schemas.microsoft.com/office/drawing/2014/main" val="1319760997"/>
                    </a:ext>
                  </a:extLst>
                </a:gridCol>
              </a:tblGrid>
              <a:tr h="141461">
                <a:tc>
                  <a:txBody>
                    <a:bodyPr/>
                    <a:lstStyle/>
                    <a:p>
                      <a:r>
                        <a:rPr lang="en-US" sz="900" dirty="0"/>
                        <a:t>model</a:t>
                      </a:r>
                    </a:p>
                  </a:txBody>
                  <a:tcPr/>
                </a:tc>
                <a:extLst>
                  <a:ext uri="{0D108BD9-81ED-4DB2-BD59-A6C34878D82A}">
                    <a16:rowId xmlns:a16="http://schemas.microsoft.com/office/drawing/2014/main" val="4111631109"/>
                  </a:ext>
                </a:extLst>
              </a:tr>
              <a:tr h="141461">
                <a:tc>
                  <a:txBody>
                    <a:bodyPr/>
                    <a:lstStyle/>
                    <a:p>
                      <a:r>
                        <a:rPr lang="en-US" sz="900" dirty="0"/>
                        <a:t>id</a:t>
                      </a:r>
                    </a:p>
                  </a:txBody>
                  <a:tcPr/>
                </a:tc>
                <a:extLst>
                  <a:ext uri="{0D108BD9-81ED-4DB2-BD59-A6C34878D82A}">
                    <a16:rowId xmlns:a16="http://schemas.microsoft.com/office/drawing/2014/main" val="2759364769"/>
                  </a:ext>
                </a:extLst>
              </a:tr>
              <a:tr h="141461">
                <a:tc>
                  <a:txBody>
                    <a:bodyPr/>
                    <a:lstStyle/>
                    <a:p>
                      <a:r>
                        <a:rPr lang="en-US" sz="900" dirty="0"/>
                        <a:t>name</a:t>
                      </a:r>
                    </a:p>
                  </a:txBody>
                  <a:tcPr/>
                </a:tc>
                <a:extLst>
                  <a:ext uri="{0D108BD9-81ED-4DB2-BD59-A6C34878D82A}">
                    <a16:rowId xmlns:a16="http://schemas.microsoft.com/office/drawing/2014/main" val="695365453"/>
                  </a:ext>
                </a:extLst>
              </a:tr>
              <a:tr h="141461">
                <a:tc>
                  <a:txBody>
                    <a:bodyPr/>
                    <a:lstStyle/>
                    <a:p>
                      <a:r>
                        <a:rPr lang="en-US" sz="900" dirty="0"/>
                        <a:t>settings….</a:t>
                      </a:r>
                    </a:p>
                  </a:txBody>
                  <a:tcPr/>
                </a:tc>
                <a:extLst>
                  <a:ext uri="{0D108BD9-81ED-4DB2-BD59-A6C34878D82A}">
                    <a16:rowId xmlns:a16="http://schemas.microsoft.com/office/drawing/2014/main" val="817449517"/>
                  </a:ext>
                </a:extLst>
              </a:tr>
            </a:tbl>
          </a:graphicData>
        </a:graphic>
      </p:graphicFrame>
      <p:sp>
        <p:nvSpPr>
          <p:cNvPr id="87" name="TextBox 86">
            <a:extLst>
              <a:ext uri="{FF2B5EF4-FFF2-40B4-BE49-F238E27FC236}">
                <a16:creationId xmlns:a16="http://schemas.microsoft.com/office/drawing/2014/main" id="{791260C6-3418-5D40-92B3-83708D5B04EF}"/>
              </a:ext>
            </a:extLst>
          </p:cNvPr>
          <p:cNvSpPr txBox="1"/>
          <p:nvPr/>
        </p:nvSpPr>
        <p:spPr>
          <a:xfrm>
            <a:off x="6866685" y="3739528"/>
            <a:ext cx="457605" cy="461665"/>
          </a:xfrm>
          <a:prstGeom prst="rect">
            <a:avLst/>
          </a:prstGeom>
          <a:noFill/>
        </p:spPr>
        <p:txBody>
          <a:bodyPr wrap="square" rtlCol="0">
            <a:spAutoFit/>
          </a:bodyPr>
          <a:lstStyle/>
          <a:p>
            <a:r>
              <a:rPr lang="en-US" sz="2400" b="1" dirty="0"/>
              <a:t>0</a:t>
            </a:r>
          </a:p>
        </p:txBody>
      </p:sp>
      <p:cxnSp>
        <p:nvCxnSpPr>
          <p:cNvPr id="90" name="Straight Connector 89">
            <a:extLst>
              <a:ext uri="{FF2B5EF4-FFF2-40B4-BE49-F238E27FC236}">
                <a16:creationId xmlns:a16="http://schemas.microsoft.com/office/drawing/2014/main" id="{35D00942-BCB7-BF4F-B0C0-7189F446F4D7}"/>
              </a:ext>
            </a:extLst>
          </p:cNvPr>
          <p:cNvCxnSpPr>
            <a:cxnSpLocks/>
          </p:cNvCxnSpPr>
          <p:nvPr/>
        </p:nvCxnSpPr>
        <p:spPr>
          <a:xfrm flipH="1" flipV="1">
            <a:off x="7364298" y="4184892"/>
            <a:ext cx="658709" cy="1"/>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A0928A19-713F-DC4F-884A-B0C64B43DC84}"/>
              </a:ext>
            </a:extLst>
          </p:cNvPr>
          <p:cNvSpPr txBox="1"/>
          <p:nvPr/>
        </p:nvSpPr>
        <p:spPr>
          <a:xfrm>
            <a:off x="7078322" y="3793676"/>
            <a:ext cx="1031047" cy="430887"/>
          </a:xfrm>
          <a:prstGeom prst="rect">
            <a:avLst/>
          </a:prstGeom>
          <a:noFill/>
        </p:spPr>
        <p:txBody>
          <a:bodyPr wrap="square" rtlCol="0">
            <a:spAutoFit/>
          </a:bodyPr>
          <a:lstStyle/>
          <a:p>
            <a:r>
              <a:rPr lang="en-US" sz="1050" dirty="0"/>
              <a:t>model_id on all user tables</a:t>
            </a:r>
          </a:p>
        </p:txBody>
      </p:sp>
      <p:graphicFrame>
        <p:nvGraphicFramePr>
          <p:cNvPr id="93" name="Table 92">
            <a:extLst>
              <a:ext uri="{FF2B5EF4-FFF2-40B4-BE49-F238E27FC236}">
                <a16:creationId xmlns:a16="http://schemas.microsoft.com/office/drawing/2014/main" id="{BECA7EFC-1CA7-3645-B4BF-026621A04B49}"/>
              </a:ext>
            </a:extLst>
          </p:cNvPr>
          <p:cNvGraphicFramePr>
            <a:graphicFrameLocks noGrp="1"/>
          </p:cNvGraphicFramePr>
          <p:nvPr/>
        </p:nvGraphicFramePr>
        <p:xfrm>
          <a:off x="6926791" y="4412832"/>
          <a:ext cx="1043140" cy="685800"/>
        </p:xfrm>
        <a:graphic>
          <a:graphicData uri="http://schemas.openxmlformats.org/drawingml/2006/table">
            <a:tbl>
              <a:tblPr firstRow="1" bandRow="1">
                <a:tableStyleId>{5C22544A-7EE6-4342-B048-85BDC9FD1C3A}</a:tableStyleId>
              </a:tblPr>
              <a:tblGrid>
                <a:gridCol w="1043140">
                  <a:extLst>
                    <a:ext uri="{9D8B030D-6E8A-4147-A177-3AD203B41FA5}">
                      <a16:colId xmlns:a16="http://schemas.microsoft.com/office/drawing/2014/main" val="1319760997"/>
                    </a:ext>
                  </a:extLst>
                </a:gridCol>
              </a:tblGrid>
              <a:tr h="141461">
                <a:tc>
                  <a:txBody>
                    <a:bodyPr/>
                    <a:lstStyle/>
                    <a:p>
                      <a:r>
                        <a:rPr lang="en-US" sz="900" dirty="0"/>
                        <a:t>carrier</a:t>
                      </a:r>
                    </a:p>
                  </a:txBody>
                  <a:tcPr/>
                </a:tc>
                <a:extLst>
                  <a:ext uri="{0D108BD9-81ED-4DB2-BD59-A6C34878D82A}">
                    <a16:rowId xmlns:a16="http://schemas.microsoft.com/office/drawing/2014/main" val="4111631109"/>
                  </a:ext>
                </a:extLst>
              </a:tr>
              <a:tr h="141461">
                <a:tc>
                  <a:txBody>
                    <a:bodyPr/>
                    <a:lstStyle/>
                    <a:p>
                      <a:r>
                        <a:rPr lang="en-US" sz="900" dirty="0"/>
                        <a:t>id</a:t>
                      </a:r>
                    </a:p>
                  </a:txBody>
                  <a:tcPr/>
                </a:tc>
                <a:extLst>
                  <a:ext uri="{0D108BD9-81ED-4DB2-BD59-A6C34878D82A}">
                    <a16:rowId xmlns:a16="http://schemas.microsoft.com/office/drawing/2014/main" val="2759364769"/>
                  </a:ext>
                </a:extLst>
              </a:tr>
              <a:tr h="141461">
                <a:tc>
                  <a:txBody>
                    <a:bodyPr/>
                    <a:lstStyle/>
                    <a:p>
                      <a:r>
                        <a:rPr lang="en-US" sz="900" dirty="0"/>
                        <a:t>name</a:t>
                      </a:r>
                    </a:p>
                  </a:txBody>
                  <a:tcPr/>
                </a:tc>
                <a:extLst>
                  <a:ext uri="{0D108BD9-81ED-4DB2-BD59-A6C34878D82A}">
                    <a16:rowId xmlns:a16="http://schemas.microsoft.com/office/drawing/2014/main" val="695365453"/>
                  </a:ext>
                </a:extLst>
              </a:tr>
            </a:tbl>
          </a:graphicData>
        </a:graphic>
      </p:graphicFrame>
      <p:graphicFrame>
        <p:nvGraphicFramePr>
          <p:cNvPr id="94" name="Table 93">
            <a:extLst>
              <a:ext uri="{FF2B5EF4-FFF2-40B4-BE49-F238E27FC236}">
                <a16:creationId xmlns:a16="http://schemas.microsoft.com/office/drawing/2014/main" id="{A5FB6C7C-AA35-964F-B8EB-1BED500E223D}"/>
              </a:ext>
            </a:extLst>
          </p:cNvPr>
          <p:cNvGraphicFramePr>
            <a:graphicFrameLocks noGrp="1"/>
          </p:cNvGraphicFramePr>
          <p:nvPr/>
        </p:nvGraphicFramePr>
        <p:xfrm>
          <a:off x="7893377" y="52819"/>
          <a:ext cx="1143771" cy="2514600"/>
        </p:xfrm>
        <a:graphic>
          <a:graphicData uri="http://schemas.openxmlformats.org/drawingml/2006/table">
            <a:tbl>
              <a:tblPr firstRow="1" bandRow="1">
                <a:tableStyleId>{F5AB1C69-6EDB-4FF4-983F-18BD219EF322}</a:tableStyleId>
              </a:tblPr>
              <a:tblGrid>
                <a:gridCol w="1143771">
                  <a:extLst>
                    <a:ext uri="{9D8B030D-6E8A-4147-A177-3AD203B41FA5}">
                      <a16:colId xmlns:a16="http://schemas.microsoft.com/office/drawing/2014/main" val="1319760997"/>
                    </a:ext>
                  </a:extLst>
                </a:gridCol>
              </a:tblGrid>
              <a:tr h="141461">
                <a:tc>
                  <a:txBody>
                    <a:bodyPr/>
                    <a:lstStyle/>
                    <a:p>
                      <a:r>
                        <a:rPr lang="en-US" sz="900" dirty="0"/>
                        <a:t>runs</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model_id</a:t>
                      </a:r>
                    </a:p>
                  </a:txBody>
                  <a:tcPr/>
                </a:tc>
                <a:extLst>
                  <a:ext uri="{0D108BD9-81ED-4DB2-BD59-A6C34878D82A}">
                    <a16:rowId xmlns:a16="http://schemas.microsoft.com/office/drawing/2014/main" val="2759364769"/>
                  </a:ext>
                </a:extLst>
              </a:tr>
              <a:tr h="141461">
                <a:tc>
                  <a:txBody>
                    <a:bodyPr/>
                    <a:lstStyle/>
                    <a:p>
                      <a:r>
                        <a:rPr lang="en-US" sz="900" dirty="0"/>
                        <a:t>scenario_id</a:t>
                      </a:r>
                    </a:p>
                  </a:txBody>
                  <a:tcPr/>
                </a:tc>
                <a:extLst>
                  <a:ext uri="{0D108BD9-81ED-4DB2-BD59-A6C34878D82A}">
                    <a16:rowId xmlns:a16="http://schemas.microsoft.com/office/drawing/2014/main" val="1125438048"/>
                  </a:ext>
                </a:extLst>
              </a:tr>
              <a:tr h="141461">
                <a:tc>
                  <a:txBody>
                    <a:bodyPr/>
                    <a:lstStyle/>
                    <a:p>
                      <a:r>
                        <a:rPr lang="en-US" sz="900" dirty="0"/>
                        <a:t>subset_time</a:t>
                      </a:r>
                    </a:p>
                  </a:txBody>
                  <a:tcPr/>
                </a:tc>
                <a:extLst>
                  <a:ext uri="{0D108BD9-81ED-4DB2-BD59-A6C34878D82A}">
                    <a16:rowId xmlns:a16="http://schemas.microsoft.com/office/drawing/2014/main" val="2803483255"/>
                  </a:ext>
                </a:extLst>
              </a:tr>
              <a:tr h="141461">
                <a:tc>
                  <a:txBody>
                    <a:bodyPr/>
                    <a:lstStyle/>
                    <a:p>
                      <a:r>
                        <a:rPr lang="en-US" sz="900" dirty="0"/>
                        <a:t>status</a:t>
                      </a:r>
                    </a:p>
                  </a:txBody>
                  <a:tcPr/>
                </a:tc>
                <a:extLst>
                  <a:ext uri="{0D108BD9-81ED-4DB2-BD59-A6C34878D82A}">
                    <a16:rowId xmlns:a16="http://schemas.microsoft.com/office/drawing/2014/main" val="2350076181"/>
                  </a:ext>
                </a:extLst>
              </a:tr>
              <a:tr h="141461">
                <a:tc>
                  <a:txBody>
                    <a:bodyPr/>
                    <a:lstStyle/>
                    <a:p>
                      <a:r>
                        <a:rPr lang="en-US" sz="900" dirty="0"/>
                        <a:t>created</a:t>
                      </a:r>
                    </a:p>
                  </a:txBody>
                  <a:tcPr/>
                </a:tc>
                <a:extLst>
                  <a:ext uri="{0D108BD9-81ED-4DB2-BD59-A6C34878D82A}">
                    <a16:rowId xmlns:a16="http://schemas.microsoft.com/office/drawing/2014/main" val="2381124252"/>
                  </a:ext>
                </a:extLst>
              </a:tr>
              <a:tr h="141461">
                <a:tc>
                  <a:txBody>
                    <a:bodyPr/>
                    <a:lstStyle/>
                    <a:p>
                      <a:r>
                        <a:rPr lang="en-US" sz="900" dirty="0"/>
                        <a:t>inputs_path</a:t>
                      </a:r>
                    </a:p>
                  </a:txBody>
                  <a:tcPr/>
                </a:tc>
                <a:extLst>
                  <a:ext uri="{0D108BD9-81ED-4DB2-BD59-A6C34878D82A}">
                    <a16:rowId xmlns:a16="http://schemas.microsoft.com/office/drawing/2014/main" val="1634318584"/>
                  </a:ext>
                </a:extLst>
              </a:tr>
              <a:tr h="141461">
                <a:tc>
                  <a:txBody>
                    <a:bodyPr/>
                    <a:lstStyle/>
                    <a:p>
                      <a:r>
                        <a:rPr lang="en-US" sz="900" dirty="0"/>
                        <a:t>logs_path</a:t>
                      </a:r>
                    </a:p>
                  </a:txBody>
                  <a:tcPr/>
                </a:tc>
                <a:extLst>
                  <a:ext uri="{0D108BD9-81ED-4DB2-BD59-A6C34878D82A}">
                    <a16:rowId xmlns:a16="http://schemas.microsoft.com/office/drawing/2014/main" val="2308964808"/>
                  </a:ext>
                </a:extLst>
              </a:tr>
              <a:tr h="141461">
                <a:tc>
                  <a:txBody>
                    <a:bodyPr/>
                    <a:lstStyle/>
                    <a:p>
                      <a:r>
                        <a:rPr lang="en-US" sz="900" dirty="0"/>
                        <a:t>outputs_path</a:t>
                      </a:r>
                    </a:p>
                  </a:txBody>
                  <a:tcPr/>
                </a:tc>
                <a:extLst>
                  <a:ext uri="{0D108BD9-81ED-4DB2-BD59-A6C34878D82A}">
                    <a16:rowId xmlns:a16="http://schemas.microsoft.com/office/drawing/2014/main" val="1281072010"/>
                  </a:ext>
                </a:extLst>
              </a:tr>
              <a:tr h="141461">
                <a:tc>
                  <a:txBody>
                    <a:bodyPr/>
                    <a:lstStyle/>
                    <a:p>
                      <a:r>
                        <a:rPr lang="en-US" sz="900" dirty="0"/>
                        <a:t>plots_path</a:t>
                      </a:r>
                    </a:p>
                  </a:txBody>
                  <a:tcPr/>
                </a:tc>
                <a:extLst>
                  <a:ext uri="{0D108BD9-81ED-4DB2-BD59-A6C34878D82A}">
                    <a16:rowId xmlns:a16="http://schemas.microsoft.com/office/drawing/2014/main" val="973467128"/>
                  </a:ext>
                </a:extLst>
              </a:tr>
            </a:tbl>
          </a:graphicData>
        </a:graphic>
      </p:graphicFrame>
      <p:cxnSp>
        <p:nvCxnSpPr>
          <p:cNvPr id="95" name="Straight Connector 94">
            <a:extLst>
              <a:ext uri="{FF2B5EF4-FFF2-40B4-BE49-F238E27FC236}">
                <a16:creationId xmlns:a16="http://schemas.microsoft.com/office/drawing/2014/main" id="{6C6B9A28-CBA7-314D-8AE9-FC33AA66C235}"/>
              </a:ext>
            </a:extLst>
          </p:cNvPr>
          <p:cNvCxnSpPr>
            <a:cxnSpLocks/>
          </p:cNvCxnSpPr>
          <p:nvPr/>
        </p:nvCxnSpPr>
        <p:spPr>
          <a:xfrm flipV="1">
            <a:off x="5633006" y="454503"/>
            <a:ext cx="0" cy="46030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7F1F7770-D84D-D64E-ABAD-8ED3F42BD0AB}"/>
              </a:ext>
            </a:extLst>
          </p:cNvPr>
          <p:cNvCxnSpPr>
            <a:cxnSpLocks/>
          </p:cNvCxnSpPr>
          <p:nvPr/>
        </p:nvCxnSpPr>
        <p:spPr>
          <a:xfrm flipH="1" flipV="1">
            <a:off x="7599329" y="615233"/>
            <a:ext cx="284423" cy="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91735F74-1C6E-4E49-A761-E525CFC6B66F}"/>
              </a:ext>
            </a:extLst>
          </p:cNvPr>
          <p:cNvCxnSpPr>
            <a:cxnSpLocks/>
          </p:cNvCxnSpPr>
          <p:nvPr/>
        </p:nvCxnSpPr>
        <p:spPr>
          <a:xfrm flipH="1" flipV="1">
            <a:off x="7607350" y="844635"/>
            <a:ext cx="284423" cy="1"/>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5CBCFC98-D8D6-6143-8078-1C9BAB77D930}"/>
              </a:ext>
            </a:extLst>
          </p:cNvPr>
          <p:cNvSpPr/>
          <p:nvPr/>
        </p:nvSpPr>
        <p:spPr>
          <a:xfrm>
            <a:off x="7574681" y="2804992"/>
            <a:ext cx="985409" cy="70788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E682FCE6-DF13-2949-93F2-21D9F3D36CBD}"/>
              </a:ext>
            </a:extLst>
          </p:cNvPr>
          <p:cNvSpPr txBox="1"/>
          <p:nvPr/>
        </p:nvSpPr>
        <p:spPr>
          <a:xfrm>
            <a:off x="7527526" y="2796818"/>
            <a:ext cx="1072055" cy="707886"/>
          </a:xfrm>
          <a:prstGeom prst="rect">
            <a:avLst/>
          </a:prstGeom>
          <a:noFill/>
        </p:spPr>
        <p:txBody>
          <a:bodyPr wrap="square" rtlCol="0">
            <a:spAutoFit/>
          </a:bodyPr>
          <a:lstStyle/>
          <a:p>
            <a:pPr algn="ctr"/>
            <a:r>
              <a:rPr lang="en-US" sz="2000" dirty="0"/>
              <a:t>Outputs</a:t>
            </a:r>
          </a:p>
          <a:p>
            <a:pPr algn="ctr"/>
            <a:r>
              <a:rPr lang="en-US" sz="2000" dirty="0"/>
              <a:t>Schema</a:t>
            </a:r>
          </a:p>
        </p:txBody>
      </p:sp>
      <p:sp>
        <p:nvSpPr>
          <p:cNvPr id="96" name="TextBox 95">
            <a:extLst>
              <a:ext uri="{FF2B5EF4-FFF2-40B4-BE49-F238E27FC236}">
                <a16:creationId xmlns:a16="http://schemas.microsoft.com/office/drawing/2014/main" id="{AB947CCC-49B2-864D-9235-B6A5F9D13C5F}"/>
              </a:ext>
            </a:extLst>
          </p:cNvPr>
          <p:cNvSpPr txBox="1"/>
          <p:nvPr/>
        </p:nvSpPr>
        <p:spPr>
          <a:xfrm>
            <a:off x="6653763" y="73142"/>
            <a:ext cx="457605" cy="461665"/>
          </a:xfrm>
          <a:prstGeom prst="rect">
            <a:avLst/>
          </a:prstGeom>
          <a:noFill/>
        </p:spPr>
        <p:txBody>
          <a:bodyPr wrap="square" rtlCol="0">
            <a:spAutoFit/>
          </a:bodyPr>
          <a:lstStyle/>
          <a:p>
            <a:r>
              <a:rPr lang="en-US" sz="2400" b="1" dirty="0"/>
              <a:t>1</a:t>
            </a:r>
          </a:p>
        </p:txBody>
      </p:sp>
      <p:cxnSp>
        <p:nvCxnSpPr>
          <p:cNvPr id="103" name="Straight Connector 102">
            <a:extLst>
              <a:ext uri="{FF2B5EF4-FFF2-40B4-BE49-F238E27FC236}">
                <a16:creationId xmlns:a16="http://schemas.microsoft.com/office/drawing/2014/main" id="{69A1A397-B04F-8C47-AFAA-8C36E0078F1F}"/>
              </a:ext>
            </a:extLst>
          </p:cNvPr>
          <p:cNvCxnSpPr>
            <a:cxnSpLocks/>
          </p:cNvCxnSpPr>
          <p:nvPr/>
        </p:nvCxnSpPr>
        <p:spPr>
          <a:xfrm flipH="1" flipV="1">
            <a:off x="7177493" y="2148471"/>
            <a:ext cx="9489" cy="95900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41A615F7-786E-DF42-A904-F28D5613F603}"/>
              </a:ext>
            </a:extLst>
          </p:cNvPr>
          <p:cNvCxnSpPr>
            <a:cxnSpLocks/>
          </p:cNvCxnSpPr>
          <p:nvPr/>
        </p:nvCxnSpPr>
        <p:spPr>
          <a:xfrm flipH="1">
            <a:off x="6898917" y="2148471"/>
            <a:ext cx="278576"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10E3B37E-C283-4348-A151-251766B68125}"/>
              </a:ext>
            </a:extLst>
          </p:cNvPr>
          <p:cNvCxnSpPr>
            <a:cxnSpLocks/>
          </p:cNvCxnSpPr>
          <p:nvPr/>
        </p:nvCxnSpPr>
        <p:spPr>
          <a:xfrm flipH="1">
            <a:off x="6898917" y="3103759"/>
            <a:ext cx="288065" cy="0"/>
          </a:xfrm>
          <a:prstGeom prst="line">
            <a:avLst/>
          </a:prstGeom>
          <a:ln w="12700"/>
        </p:spPr>
        <p:style>
          <a:lnRef idx="2">
            <a:schemeClr val="accent1"/>
          </a:lnRef>
          <a:fillRef idx="0">
            <a:schemeClr val="accent1"/>
          </a:fillRef>
          <a:effectRef idx="1">
            <a:schemeClr val="accent1"/>
          </a:effectRef>
          <a:fontRef idx="minor">
            <a:schemeClr val="tx1"/>
          </a:fontRef>
        </p:style>
      </p:cxnSp>
      <p:graphicFrame>
        <p:nvGraphicFramePr>
          <p:cNvPr id="315" name="Table 314">
            <a:extLst>
              <a:ext uri="{FF2B5EF4-FFF2-40B4-BE49-F238E27FC236}">
                <a16:creationId xmlns:a16="http://schemas.microsoft.com/office/drawing/2014/main" id="{B7BAA71E-927F-AC48-A330-6E55A1D67EAE}"/>
              </a:ext>
            </a:extLst>
          </p:cNvPr>
          <p:cNvGraphicFramePr>
            <a:graphicFrameLocks noGrp="1"/>
          </p:cNvGraphicFramePr>
          <p:nvPr>
            <p:extLst>
              <p:ext uri="{D42A27DB-BD31-4B8C-83A1-F6EECF244321}">
                <p14:modId xmlns:p14="http://schemas.microsoft.com/office/powerpoint/2010/main" val="1973579380"/>
              </p:ext>
            </p:extLst>
          </p:nvPr>
        </p:nvGraphicFramePr>
        <p:xfrm>
          <a:off x="5849966" y="2549048"/>
          <a:ext cx="1050413" cy="1143000"/>
        </p:xfrm>
        <a:graphic>
          <a:graphicData uri="http://schemas.openxmlformats.org/drawingml/2006/table">
            <a:tbl>
              <a:tblPr firstRow="1" bandRow="1">
                <a:tableStyleId>{5C22544A-7EE6-4342-B048-85BDC9FD1C3A}</a:tableStyleId>
              </a:tblPr>
              <a:tblGrid>
                <a:gridCol w="1050413">
                  <a:extLst>
                    <a:ext uri="{9D8B030D-6E8A-4147-A177-3AD203B41FA5}">
                      <a16:colId xmlns:a16="http://schemas.microsoft.com/office/drawing/2014/main" val="1319760997"/>
                    </a:ext>
                  </a:extLst>
                </a:gridCol>
              </a:tblGrid>
              <a:tr h="141461">
                <a:tc>
                  <a:txBody>
                    <a:bodyPr/>
                    <a:lstStyle/>
                    <a:p>
                      <a:r>
                        <a:rPr lang="en-US" sz="900" dirty="0"/>
                        <a:t>timeseries</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3820176303"/>
                  </a:ext>
                </a:extLst>
              </a:tr>
              <a:tr h="141461">
                <a:tc>
                  <a:txBody>
                    <a:bodyPr/>
                    <a:lstStyle/>
                    <a:p>
                      <a:r>
                        <a:rPr lang="en-US" sz="900" dirty="0"/>
                        <a:t>meta_id</a:t>
                      </a:r>
                    </a:p>
                  </a:txBody>
                  <a:tcPr/>
                </a:tc>
                <a:extLst>
                  <a:ext uri="{0D108BD9-81ED-4DB2-BD59-A6C34878D82A}">
                    <a16:rowId xmlns:a16="http://schemas.microsoft.com/office/drawing/2014/main" val="4111631109"/>
                  </a:ext>
                </a:extLst>
              </a:tr>
              <a:tr h="141461">
                <a:tc>
                  <a:txBody>
                    <a:bodyPr/>
                    <a:lstStyle/>
                    <a:p>
                      <a:r>
                        <a:rPr lang="en-US" sz="900" dirty="0"/>
                        <a:t>datetime</a:t>
                      </a:r>
                    </a:p>
                  </a:txBody>
                  <a:tcPr/>
                </a:tc>
                <a:extLst>
                  <a:ext uri="{0D108BD9-81ED-4DB2-BD59-A6C34878D82A}">
                    <a16:rowId xmlns:a16="http://schemas.microsoft.com/office/drawing/2014/main" val="3731775451"/>
                  </a:ext>
                </a:extLst>
              </a:tr>
              <a:tr h="141461">
                <a:tc>
                  <a:txBody>
                    <a:bodyPr/>
                    <a:lstStyle/>
                    <a:p>
                      <a:r>
                        <a:rPr lang="en-US" sz="900" dirty="0"/>
                        <a:t>value</a:t>
                      </a:r>
                    </a:p>
                  </a:txBody>
                  <a:tcPr/>
                </a:tc>
                <a:extLst>
                  <a:ext uri="{0D108BD9-81ED-4DB2-BD59-A6C34878D82A}">
                    <a16:rowId xmlns:a16="http://schemas.microsoft.com/office/drawing/2014/main" val="128168508"/>
                  </a:ext>
                </a:extLst>
              </a:tr>
            </a:tbl>
          </a:graphicData>
        </a:graphic>
      </p:graphicFrame>
      <p:graphicFrame>
        <p:nvGraphicFramePr>
          <p:cNvPr id="102" name="Table 101">
            <a:extLst>
              <a:ext uri="{FF2B5EF4-FFF2-40B4-BE49-F238E27FC236}">
                <a16:creationId xmlns:a16="http://schemas.microsoft.com/office/drawing/2014/main" id="{38FA18BB-6732-5841-BE8D-ACFDE6D0778B}"/>
              </a:ext>
            </a:extLst>
          </p:cNvPr>
          <p:cNvGraphicFramePr>
            <a:graphicFrameLocks noGrp="1"/>
          </p:cNvGraphicFramePr>
          <p:nvPr>
            <p:extLst>
              <p:ext uri="{D42A27DB-BD31-4B8C-83A1-F6EECF244321}">
                <p14:modId xmlns:p14="http://schemas.microsoft.com/office/powerpoint/2010/main" val="1985439555"/>
              </p:ext>
            </p:extLst>
          </p:nvPr>
        </p:nvGraphicFramePr>
        <p:xfrm>
          <a:off x="5842785" y="1795806"/>
          <a:ext cx="1056132" cy="685800"/>
        </p:xfrm>
        <a:graphic>
          <a:graphicData uri="http://schemas.openxmlformats.org/drawingml/2006/table">
            <a:tbl>
              <a:tblPr firstRow="1" bandRow="1">
                <a:tableStyleId>{5C22544A-7EE6-4342-B048-85BDC9FD1C3A}</a:tableStyleId>
              </a:tblPr>
              <a:tblGrid>
                <a:gridCol w="1056132">
                  <a:extLst>
                    <a:ext uri="{9D8B030D-6E8A-4147-A177-3AD203B41FA5}">
                      <a16:colId xmlns:a16="http://schemas.microsoft.com/office/drawing/2014/main" val="1319760997"/>
                    </a:ext>
                  </a:extLst>
                </a:gridCol>
              </a:tblGrid>
              <a:tr h="141461">
                <a:tc>
                  <a:txBody>
                    <a:bodyPr/>
                    <a:lstStyle/>
                    <a:p>
                      <a:r>
                        <a:rPr lang="en-US" sz="900" dirty="0"/>
                        <a:t>timeseries_meta</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3820176303"/>
                  </a:ext>
                </a:extLst>
              </a:tr>
              <a:tr h="141461">
                <a:tc>
                  <a:txBody>
                    <a:bodyPr/>
                    <a:lstStyle/>
                    <a:p>
                      <a:r>
                        <a:rPr lang="en-US" sz="900" dirty="0"/>
                        <a:t>name</a:t>
                      </a:r>
                    </a:p>
                  </a:txBody>
                  <a:tcPr/>
                </a:tc>
                <a:extLst>
                  <a:ext uri="{0D108BD9-81ED-4DB2-BD59-A6C34878D82A}">
                    <a16:rowId xmlns:a16="http://schemas.microsoft.com/office/drawing/2014/main" val="4111631109"/>
                  </a:ext>
                </a:extLst>
              </a:tr>
            </a:tbl>
          </a:graphicData>
        </a:graphic>
      </p:graphicFrame>
      <p:cxnSp>
        <p:nvCxnSpPr>
          <p:cNvPr id="108" name="Straight Connector 107">
            <a:extLst>
              <a:ext uri="{FF2B5EF4-FFF2-40B4-BE49-F238E27FC236}">
                <a16:creationId xmlns:a16="http://schemas.microsoft.com/office/drawing/2014/main" id="{3C449FEB-BA38-6844-9630-F8A248CD7FCF}"/>
              </a:ext>
            </a:extLst>
          </p:cNvPr>
          <p:cNvCxnSpPr>
            <a:cxnSpLocks/>
          </p:cNvCxnSpPr>
          <p:nvPr/>
        </p:nvCxnSpPr>
        <p:spPr>
          <a:xfrm flipV="1">
            <a:off x="5663559" y="2144757"/>
            <a:ext cx="1" cy="1130723"/>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8F5FDE4-DA88-9742-89CE-764950FCCE87}"/>
              </a:ext>
            </a:extLst>
          </p:cNvPr>
          <p:cNvCxnSpPr>
            <a:cxnSpLocks/>
            <a:stCxn id="102" idx="1"/>
          </p:cNvCxnSpPr>
          <p:nvPr/>
        </p:nvCxnSpPr>
        <p:spPr>
          <a:xfrm flipH="1">
            <a:off x="5663559" y="2138706"/>
            <a:ext cx="179226"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071F21A6-8586-174A-8A36-CEBF02103194}"/>
              </a:ext>
            </a:extLst>
          </p:cNvPr>
          <p:cNvCxnSpPr>
            <a:cxnSpLocks/>
          </p:cNvCxnSpPr>
          <p:nvPr/>
        </p:nvCxnSpPr>
        <p:spPr>
          <a:xfrm flipH="1">
            <a:off x="4049258" y="3275480"/>
            <a:ext cx="1614301"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graphicFrame>
        <p:nvGraphicFramePr>
          <p:cNvPr id="11" name="Table 10">
            <a:extLst>
              <a:ext uri="{FF2B5EF4-FFF2-40B4-BE49-F238E27FC236}">
                <a16:creationId xmlns:a16="http://schemas.microsoft.com/office/drawing/2014/main" id="{AC5E074F-7F47-3D4A-92F7-7BA40ADC8010}"/>
              </a:ext>
            </a:extLst>
          </p:cNvPr>
          <p:cNvGraphicFramePr>
            <a:graphicFrameLocks noGrp="1"/>
          </p:cNvGraphicFramePr>
          <p:nvPr>
            <p:extLst>
              <p:ext uri="{D42A27DB-BD31-4B8C-83A1-F6EECF244321}">
                <p14:modId xmlns:p14="http://schemas.microsoft.com/office/powerpoint/2010/main" val="4246077735"/>
              </p:ext>
            </p:extLst>
          </p:nvPr>
        </p:nvGraphicFramePr>
        <p:xfrm>
          <a:off x="4311628" y="2011661"/>
          <a:ext cx="1058797" cy="1600200"/>
        </p:xfrm>
        <a:graphic>
          <a:graphicData uri="http://schemas.openxmlformats.org/drawingml/2006/table">
            <a:tbl>
              <a:tblPr firstRow="1" bandRow="1">
                <a:tableStyleId>{5C22544A-7EE6-4342-B048-85BDC9FD1C3A}</a:tableStyleId>
              </a:tblPr>
              <a:tblGrid>
                <a:gridCol w="1058797">
                  <a:extLst>
                    <a:ext uri="{9D8B030D-6E8A-4147-A177-3AD203B41FA5}">
                      <a16:colId xmlns:a16="http://schemas.microsoft.com/office/drawing/2014/main" val="1319760997"/>
                    </a:ext>
                  </a:extLst>
                </a:gridCol>
              </a:tblGrid>
              <a:tr h="141461">
                <a:tc>
                  <a:txBody>
                    <a:bodyPr/>
                    <a:lstStyle/>
                    <a:p>
                      <a:r>
                        <a:rPr lang="en-US" sz="900" dirty="0" err="1"/>
                        <a:t>loc_tech_param</a:t>
                      </a:r>
                      <a:endParaRPr lang="en-US" sz="900" dirty="0"/>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1329414766"/>
                  </a:ext>
                </a:extLst>
              </a:tr>
              <a:tr h="141461">
                <a:tc>
                  <a:txBody>
                    <a:bodyPr/>
                    <a:lstStyle/>
                    <a:p>
                      <a:r>
                        <a:rPr lang="en-US" sz="900" dirty="0"/>
                        <a:t>loc_tech_id</a:t>
                      </a:r>
                    </a:p>
                  </a:txBody>
                  <a:tcPr/>
                </a:tc>
                <a:extLst>
                  <a:ext uri="{0D108BD9-81ED-4DB2-BD59-A6C34878D82A}">
                    <a16:rowId xmlns:a16="http://schemas.microsoft.com/office/drawing/2014/main" val="2760011216"/>
                  </a:ext>
                </a:extLst>
              </a:tr>
              <a:tr h="141461">
                <a:tc>
                  <a:txBody>
                    <a:bodyPr/>
                    <a:lstStyle/>
                    <a:p>
                      <a:r>
                        <a:rPr lang="en-US" sz="900" dirty="0"/>
                        <a:t>year</a:t>
                      </a:r>
                    </a:p>
                  </a:txBody>
                  <a:tcPr/>
                </a:tc>
                <a:extLst>
                  <a:ext uri="{0D108BD9-81ED-4DB2-BD59-A6C34878D82A}">
                    <a16:rowId xmlns:a16="http://schemas.microsoft.com/office/drawing/2014/main" val="2759364769"/>
                  </a:ext>
                </a:extLst>
              </a:tr>
              <a:tr h="141461">
                <a:tc>
                  <a:txBody>
                    <a:bodyPr/>
                    <a:lstStyle/>
                    <a:p>
                      <a:r>
                        <a:rPr lang="en-US" sz="900" dirty="0"/>
                        <a:t>parameter_id</a:t>
                      </a:r>
                    </a:p>
                  </a:txBody>
                  <a:tcPr/>
                </a:tc>
                <a:extLst>
                  <a:ext uri="{0D108BD9-81ED-4DB2-BD59-A6C34878D82A}">
                    <a16:rowId xmlns:a16="http://schemas.microsoft.com/office/drawing/2014/main" val="1125438048"/>
                  </a:ext>
                </a:extLst>
              </a:tr>
              <a:tr h="141461">
                <a:tc>
                  <a:txBody>
                    <a:bodyPr/>
                    <a:lstStyle/>
                    <a:p>
                      <a:r>
                        <a:rPr lang="en-US" sz="900" dirty="0"/>
                        <a:t>value</a:t>
                      </a:r>
                    </a:p>
                  </a:txBody>
                  <a:tcPr/>
                </a:tc>
                <a:extLst>
                  <a:ext uri="{0D108BD9-81ED-4DB2-BD59-A6C34878D82A}">
                    <a16:rowId xmlns:a16="http://schemas.microsoft.com/office/drawing/2014/main" val="4029062313"/>
                  </a:ext>
                </a:extLst>
              </a:tr>
              <a:tr h="141461">
                <a:tc>
                  <a:txBody>
                    <a:bodyPr/>
                    <a:lstStyle/>
                    <a:p>
                      <a:r>
                        <a:rPr lang="en-US" sz="900" dirty="0"/>
                        <a:t>timeseries</a:t>
                      </a:r>
                    </a:p>
                  </a:txBody>
                  <a:tcPr/>
                </a:tc>
                <a:extLst>
                  <a:ext uri="{0D108BD9-81ED-4DB2-BD59-A6C34878D82A}">
                    <a16:rowId xmlns:a16="http://schemas.microsoft.com/office/drawing/2014/main" val="2899562824"/>
                  </a:ext>
                </a:extLst>
              </a:tr>
            </a:tbl>
          </a:graphicData>
        </a:graphic>
      </p:graphicFrame>
    </p:spTree>
    <p:extLst>
      <p:ext uri="{BB962C8B-B14F-4D97-AF65-F5344CB8AC3E}">
        <p14:creationId xmlns:p14="http://schemas.microsoft.com/office/powerpoint/2010/main" val="1196400003"/>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_NREL-presentation" id="{DA472D08-CE45-764A-AC61-D53D4AD804E0}" vid="{AB9DBDCF-5133-C443-88A9-D5526AB3E3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26622</TotalTime>
  <Words>212</Words>
  <Application>Microsoft Macintosh PowerPoint</Application>
  <PresentationFormat>On-screen Show (16:9)</PresentationFormat>
  <Paragraphs>107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Robert</dc:creator>
  <cp:lastModifiedBy>Spencer, Robert</cp:lastModifiedBy>
  <cp:revision>126</cp:revision>
  <cp:lastPrinted>2018-01-04T20:30:58Z</cp:lastPrinted>
  <dcterms:created xsi:type="dcterms:W3CDTF">2018-05-21T20:26:19Z</dcterms:created>
  <dcterms:modified xsi:type="dcterms:W3CDTF">2019-10-10T18:14:41Z</dcterms:modified>
</cp:coreProperties>
</file>