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/>
    <p:restoredTop sz="94693"/>
  </p:normalViewPr>
  <p:slideViewPr>
    <p:cSldViewPr snapToGrid="0" snapToObjects="1">
      <p:cViewPr>
        <p:scale>
          <a:sx n="170" d="100"/>
          <a:sy n="17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DB00-DBB3-B94F-ACFB-928C2037CEC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C075-AFEC-5845-BF9C-8EE221D89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C075-AFEC-5845-BF9C-8EE221D89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C075-AFEC-5845-BF9C-8EE221D89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69BD-5984-04D2-2570-FAE25E8E3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11972-9D5E-DEB5-C2C4-0676A2C44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29EE-5519-0720-0222-CED4F9FC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8FCA-837A-1683-3020-9C7C4497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92F7-E7CA-E636-731C-599AFAA5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BBD6-4D9E-34CA-5E43-2851DD7F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C77D3-1CB4-19D0-131E-62DDF125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6F5-B456-10CA-3AE0-20078F1A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6D3E-0226-C80F-02DB-36029304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B055-46D8-A875-24E0-5A83D681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EA45F-566A-CF39-3863-056650A8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8F45F-6A4E-2EE4-E54D-7136C78F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6035-1250-8194-0EFE-087D75F8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9962-47A7-F2CF-3A86-ADC293C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E2A0-89DD-0A81-A4A3-5C1DFE52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DBFE-4002-472C-B11B-CD5DE71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F21F-71A8-037D-2C98-710C716B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E35D-ABD2-AD03-1744-3728D4A6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BF42-D1AD-D506-AE0A-EA7F887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0CD5-5501-B6DD-7F4D-8A846BE5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BA5-2014-D05C-7A1E-51ACA223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D72F-4C35-201B-6653-9729EC2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17AA-41C4-F7F1-AC25-B985838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BE66-B4E8-BD93-F2D9-0D103D8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6374-F08B-738A-6426-31BB4267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653A-7EC4-0300-1BF6-023CF26B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92DB-BD2A-C714-B9BD-C6615D35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5348-5634-9E94-4849-6CC4AEF4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D319-8D75-AAD1-102F-F52417AF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4B4F-D056-5212-207C-2D396026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CCB62-C86C-B7A0-204B-A25E230E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040-EC6D-3B54-A1BA-972E550A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1032-8C7B-690C-76B3-0F5985B1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01BA-E12D-CA0F-C18D-8F6097EB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26ABB-AFC9-4CDA-5498-BEAEE89FB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3FC25-5E77-91CD-CFE5-40D11AF14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1C8BE-D43E-6F8C-1FCF-BD82EF0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FC56-265D-E990-1AF1-27D20FB8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D09B1-C5CC-EF7F-91DD-E493B727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3DC5-763A-C533-BD0C-82CAA7BD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CA80-809A-4DF8-51BF-29996401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F98B5-703A-34C5-4B1A-2F852BC1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C422A-AE74-3CC8-A554-0C0B381B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E421-32A5-E3DF-4624-ADAFE8FC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375F6-5650-E028-6251-E4114613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A6B59-EBDB-18C1-0185-CD7DF9EE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59F-5B3C-E2B5-BFF6-A805BF8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5F5C-246F-3D6F-8985-074B2169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1587-7D98-3F15-1727-5106AEFB6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02020-F44E-DB17-984B-E99DFCC1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7BC4-4517-3953-AD06-0C4A8EA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04036-14BB-8202-56A9-B70E03DD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6A30-E60D-89C7-F401-D1286642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D5964-A6AB-E0B1-1144-F096B504E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63E9-1CD7-EBA8-BECF-78B3E284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2CEA8-DAEE-CDED-165E-CF33BB94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C8C37-92CD-376F-30DD-9068D24F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C90E-E239-9DDA-D42E-75E4965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30E80-CF7C-6987-591B-9CFA1A3F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6D9F-A6C0-D607-8FD5-ACF5F739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29A5-779A-89B2-4FA4-A181669A7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8F73-C328-6D42-98C1-0442D9DBBB3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2CB4-05A1-E54D-71FC-61B060F8C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4F49-5CD1-25F9-266C-CB4D74F65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359F-56C9-D44C-A351-086E670C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6733DF-112D-23C4-F46F-35584971F87E}"/>
              </a:ext>
            </a:extLst>
          </p:cNvPr>
          <p:cNvCxnSpPr>
            <a:cxnSpLocks/>
          </p:cNvCxnSpPr>
          <p:nvPr/>
        </p:nvCxnSpPr>
        <p:spPr>
          <a:xfrm>
            <a:off x="3008811" y="1544199"/>
            <a:ext cx="657035" cy="784721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AB7C63-D92B-8BE1-394E-A8D032B40C33}"/>
              </a:ext>
            </a:extLst>
          </p:cNvPr>
          <p:cNvCxnSpPr>
            <a:cxnSpLocks/>
          </p:cNvCxnSpPr>
          <p:nvPr/>
        </p:nvCxnSpPr>
        <p:spPr>
          <a:xfrm flipH="1">
            <a:off x="2983951" y="2341498"/>
            <a:ext cx="681895" cy="78472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B2A244-814E-5399-36AD-C85172BB2ED7}"/>
              </a:ext>
            </a:extLst>
          </p:cNvPr>
          <p:cNvCxnSpPr>
            <a:cxnSpLocks/>
          </p:cNvCxnSpPr>
          <p:nvPr/>
        </p:nvCxnSpPr>
        <p:spPr>
          <a:xfrm>
            <a:off x="3665845" y="2341497"/>
            <a:ext cx="657035" cy="784721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41">
            <a:extLst>
              <a:ext uri="{FF2B5EF4-FFF2-40B4-BE49-F238E27FC236}">
                <a16:creationId xmlns:a16="http://schemas.microsoft.com/office/drawing/2014/main" id="{CF8D5A34-D0ED-F7ED-3DCB-072E4EDDCC3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2339655"/>
              </p:ext>
            </p:extLst>
          </p:nvPr>
        </p:nvGraphicFramePr>
        <p:xfrm>
          <a:off x="2203193" y="4094220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1" name="Table 41">
            <a:extLst>
              <a:ext uri="{FF2B5EF4-FFF2-40B4-BE49-F238E27FC236}">
                <a16:creationId xmlns:a16="http://schemas.microsoft.com/office/drawing/2014/main" id="{442B1080-E6AF-D32D-67E3-29618370078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0793702"/>
              </p:ext>
            </p:extLst>
          </p:nvPr>
        </p:nvGraphicFramePr>
        <p:xfrm>
          <a:off x="3025444" y="4094220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2" name="Table 41">
            <a:extLst>
              <a:ext uri="{FF2B5EF4-FFF2-40B4-BE49-F238E27FC236}">
                <a16:creationId xmlns:a16="http://schemas.microsoft.com/office/drawing/2014/main" id="{EAFB82BD-06E4-6E6D-027A-92F38A32FE5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2472956"/>
              </p:ext>
            </p:extLst>
          </p:nvPr>
        </p:nvGraphicFramePr>
        <p:xfrm>
          <a:off x="3847695" y="4094220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3" name="Table 41">
            <a:extLst>
              <a:ext uri="{FF2B5EF4-FFF2-40B4-BE49-F238E27FC236}">
                <a16:creationId xmlns:a16="http://schemas.microsoft.com/office/drawing/2014/main" id="{64E60FC4-70C7-8A0F-7DA7-6AF8F7AD14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13431668"/>
              </p:ext>
            </p:extLst>
          </p:nvPr>
        </p:nvGraphicFramePr>
        <p:xfrm>
          <a:off x="2203193" y="1434475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4" name="Table 41">
            <a:extLst>
              <a:ext uri="{FF2B5EF4-FFF2-40B4-BE49-F238E27FC236}">
                <a16:creationId xmlns:a16="http://schemas.microsoft.com/office/drawing/2014/main" id="{19FA3AF4-1346-8F7A-CFC9-14F7FE4F5B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83508801"/>
              </p:ext>
            </p:extLst>
          </p:nvPr>
        </p:nvGraphicFramePr>
        <p:xfrm>
          <a:off x="2203193" y="3016494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5" name="Table 41">
            <a:extLst>
              <a:ext uri="{FF2B5EF4-FFF2-40B4-BE49-F238E27FC236}">
                <a16:creationId xmlns:a16="http://schemas.microsoft.com/office/drawing/2014/main" id="{AE0CEBB2-CDAE-8F06-4F98-44D19E14098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36558122"/>
              </p:ext>
            </p:extLst>
          </p:nvPr>
        </p:nvGraphicFramePr>
        <p:xfrm>
          <a:off x="2860229" y="2231773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p:graphicFrame>
        <p:nvGraphicFramePr>
          <p:cNvPr id="66" name="Table 41">
            <a:extLst>
              <a:ext uri="{FF2B5EF4-FFF2-40B4-BE49-F238E27FC236}">
                <a16:creationId xmlns:a16="http://schemas.microsoft.com/office/drawing/2014/main" id="{2C501B1D-A059-748A-20B7-6BF3EE08A27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0294248"/>
              </p:ext>
            </p:extLst>
          </p:nvPr>
        </p:nvGraphicFramePr>
        <p:xfrm>
          <a:off x="3517265" y="3016494"/>
          <a:ext cx="657036" cy="21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2">
                  <a:extLst>
                    <a:ext uri="{9D8B030D-6E8A-4147-A177-3AD203B41FA5}">
                      <a16:colId xmlns:a16="http://schemas.microsoft.com/office/drawing/2014/main" val="2947160132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981666589"/>
                    </a:ext>
                  </a:extLst>
                </a:gridCol>
                <a:gridCol w="219012">
                  <a:extLst>
                    <a:ext uri="{9D8B030D-6E8A-4147-A177-3AD203B41FA5}">
                      <a16:colId xmlns:a16="http://schemas.microsoft.com/office/drawing/2014/main" val="1360617484"/>
                    </a:ext>
                  </a:extLst>
                </a:gridCol>
              </a:tblGrid>
              <a:tr h="219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341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B1F40F-F4B0-7B47-4A4C-10992762C6FE}"/>
                  </a:ext>
                </a:extLst>
              </p:cNvPr>
              <p:cNvSpPr txBox="1"/>
              <p:nvPr/>
            </p:nvSpPr>
            <p:spPr>
              <a:xfrm>
                <a:off x="3561367" y="2009635"/>
                <a:ext cx="345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B1F40F-F4B0-7B47-4A4C-10992762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67" y="2009635"/>
                <a:ext cx="3452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DE5257-C4B9-74F5-FACE-FE3C3F43DFEE}"/>
                  </a:ext>
                </a:extLst>
              </p:cNvPr>
              <p:cNvSpPr txBox="1"/>
              <p:nvPr/>
            </p:nvSpPr>
            <p:spPr>
              <a:xfrm>
                <a:off x="4265092" y="2765582"/>
                <a:ext cx="348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DE5257-C4B9-74F5-FACE-FE3C3F43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92" y="2765582"/>
                <a:ext cx="34887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08BBF-0B73-7565-93B1-67887EDC3554}"/>
                  </a:ext>
                </a:extLst>
              </p:cNvPr>
              <p:cNvSpPr txBox="1"/>
              <p:nvPr/>
            </p:nvSpPr>
            <p:spPr>
              <a:xfrm>
                <a:off x="2983951" y="1263772"/>
                <a:ext cx="348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08BBF-0B73-7565-93B1-67887EDC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51" y="1263772"/>
                <a:ext cx="3488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2E719F9-56CD-B4D8-5EF6-45D528B8A69B}"/>
              </a:ext>
            </a:extLst>
          </p:cNvPr>
          <p:cNvSpPr txBox="1"/>
          <p:nvPr/>
        </p:nvSpPr>
        <p:spPr>
          <a:xfrm>
            <a:off x="4905060" y="1444907"/>
            <a:ext cx="370604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Monaco" pitchFamily="2" charset="77"/>
              </a:rPr>
              <a:t>observation_space</a:t>
            </a:r>
            <a:r>
              <a:rPr lang="en-US" sz="800" dirty="0">
                <a:latin typeface="Monaco" pitchFamily="2" charset="77"/>
              </a:rPr>
              <a:t>:</a:t>
            </a:r>
            <a:r>
              <a:rPr lang="en-US" sz="1000" dirty="0"/>
              <a:t> the gym space that describes vertex data</a:t>
            </a:r>
          </a:p>
          <a:p>
            <a:r>
              <a:rPr lang="en-US" sz="800" dirty="0">
                <a:latin typeface="Monaco" pitchFamily="2" charset="77"/>
              </a:rPr>
              <a:t>root</a:t>
            </a:r>
            <a:r>
              <a:rPr lang="en-US" sz="1000" dirty="0">
                <a:latin typeface="Monaco" pitchFamily="2" charset="77"/>
              </a:rPr>
              <a:t>:</a:t>
            </a:r>
            <a:r>
              <a:rPr lang="en-US" sz="1000" dirty="0"/>
              <a:t> root vertex instance</a:t>
            </a:r>
          </a:p>
          <a:p>
            <a:r>
              <a:rPr lang="en-US" sz="800" dirty="0">
                <a:latin typeface="Monaco" pitchFamily="2" charset="77"/>
              </a:rPr>
              <a:t>new</a:t>
            </a:r>
            <a:r>
              <a:rPr lang="en-US" sz="1000" dirty="0">
                <a:latin typeface="Monaco" pitchFamily="2" charset="77"/>
              </a:rPr>
              <a:t>:</a:t>
            </a:r>
            <a:r>
              <a:rPr lang="en-US" sz="1000" dirty="0"/>
              <a:t> new vertex instance</a:t>
            </a:r>
          </a:p>
          <a:p>
            <a:r>
              <a:rPr lang="en-US" sz="800" dirty="0">
                <a:latin typeface="Monaco" pitchFamily="2" charset="77"/>
              </a:rPr>
              <a:t>reward</a:t>
            </a:r>
            <a:r>
              <a:rPr lang="en-US" sz="1000" dirty="0">
                <a:latin typeface="Monaco" pitchFamily="2" charset="77"/>
              </a:rPr>
              <a:t>:</a:t>
            </a:r>
            <a:r>
              <a:rPr lang="en-US" sz="1000" dirty="0"/>
              <a:t>  vertex reward</a:t>
            </a:r>
          </a:p>
          <a:p>
            <a:r>
              <a:rPr lang="en-US" sz="800" dirty="0">
                <a:latin typeface="Monaco" pitchFamily="2" charset="77"/>
              </a:rPr>
              <a:t>info</a:t>
            </a:r>
            <a:r>
              <a:rPr lang="en-US" sz="1000" dirty="0">
                <a:latin typeface="Monaco" pitchFamily="2" charset="77"/>
              </a:rPr>
              <a:t>:</a:t>
            </a:r>
            <a:r>
              <a:rPr lang="en-US" sz="1000" dirty="0"/>
              <a:t> metadata</a:t>
            </a:r>
          </a:p>
          <a:p>
            <a:r>
              <a:rPr lang="en-US" sz="800" dirty="0">
                <a:latin typeface="Monaco" pitchFamily="2" charset="77"/>
              </a:rPr>
              <a:t>_</a:t>
            </a:r>
            <a:r>
              <a:rPr lang="en-US" sz="800" dirty="0" err="1">
                <a:latin typeface="Monaco" pitchFamily="2" charset="77"/>
              </a:rPr>
              <a:t>get_children</a:t>
            </a:r>
            <a:r>
              <a:rPr lang="en-US" sz="800" dirty="0">
                <a:latin typeface="Monaco" pitchFamily="2" charset="77"/>
              </a:rPr>
              <a:t>: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iterable</a:t>
            </a:r>
            <a:r>
              <a:rPr lang="en-US" sz="1000" dirty="0">
                <a:sym typeface="Wingdings" pitchFamily="2" charset="2"/>
              </a:rPr>
              <a:t> of accessible vertices</a:t>
            </a:r>
            <a:endParaRPr lang="en-US" sz="1000" dirty="0"/>
          </a:p>
          <a:p>
            <a:r>
              <a:rPr lang="en-US" sz="800" dirty="0">
                <a:latin typeface="Monaco" pitchFamily="2" charset="77"/>
              </a:rPr>
              <a:t>_</a:t>
            </a:r>
            <a:r>
              <a:rPr lang="en-US" sz="800" dirty="0" err="1">
                <a:latin typeface="Monaco" pitchFamily="2" charset="77"/>
              </a:rPr>
              <a:t>make_observation</a:t>
            </a:r>
            <a:r>
              <a:rPr lang="en-US" sz="800" dirty="0">
                <a:latin typeface="Monaco" pitchFamily="2" charset="77"/>
              </a:rPr>
              <a:t>:</a:t>
            </a:r>
            <a:r>
              <a:rPr lang="en-US" sz="1000" dirty="0"/>
              <a:t> vertex observation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18897E-7919-66FD-9900-66D5C5B23DDA}"/>
              </a:ext>
            </a:extLst>
          </p:cNvPr>
          <p:cNvSpPr txBox="1"/>
          <p:nvPr/>
        </p:nvSpPr>
        <p:spPr>
          <a:xfrm>
            <a:off x="3752234" y="221069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onaco" pitchFamily="2" charset="77"/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28919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771AF-A0C4-8A7F-4044-744108F59965}"/>
              </a:ext>
            </a:extLst>
          </p:cNvPr>
          <p:cNvCxnSpPr>
            <a:cxnSpLocks/>
          </p:cNvCxnSpPr>
          <p:nvPr/>
        </p:nvCxnSpPr>
        <p:spPr>
          <a:xfrm flipH="1">
            <a:off x="2925119" y="983417"/>
            <a:ext cx="350763" cy="78472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EC9EE-51B3-387F-79AB-DB7959334B1D}"/>
              </a:ext>
            </a:extLst>
          </p:cNvPr>
          <p:cNvCxnSpPr>
            <a:cxnSpLocks/>
          </p:cNvCxnSpPr>
          <p:nvPr/>
        </p:nvCxnSpPr>
        <p:spPr>
          <a:xfrm>
            <a:off x="3275881" y="983416"/>
            <a:ext cx="331133" cy="784721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5BB629A-54CD-85B9-A672-AF614219AD08}"/>
              </a:ext>
            </a:extLst>
          </p:cNvPr>
          <p:cNvSpPr/>
          <p:nvPr/>
        </p:nvSpPr>
        <p:spPr>
          <a:xfrm>
            <a:off x="2488216" y="2446217"/>
            <a:ext cx="1562122" cy="3280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aco" pitchFamily="2" charset="77"/>
              </a:rPr>
              <a:t>Model</a:t>
            </a:r>
            <a:endParaRPr lang="en-US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D7157-47E8-5C56-F303-607B182DF081}"/>
              </a:ext>
            </a:extLst>
          </p:cNvPr>
          <p:cNvSpPr txBox="1"/>
          <p:nvPr/>
        </p:nvSpPr>
        <p:spPr>
          <a:xfrm>
            <a:off x="1626371" y="837223"/>
            <a:ext cx="1081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vertex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66DC5-17B8-D57D-D8C2-6015F16F2767}"/>
              </a:ext>
            </a:extLst>
          </p:cNvPr>
          <p:cNvSpPr txBox="1"/>
          <p:nvPr/>
        </p:nvSpPr>
        <p:spPr>
          <a:xfrm>
            <a:off x="1412540" y="1610088"/>
            <a:ext cx="101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Child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D1DA0A-77D2-252C-CE01-A008075A6CC7}"/>
                  </a:ext>
                </a:extLst>
              </p:cNvPr>
              <p:cNvSpPr txBox="1"/>
              <p:nvPr/>
            </p:nvSpPr>
            <p:spPr>
              <a:xfrm>
                <a:off x="2727452" y="852612"/>
                <a:ext cx="5287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D1DA0A-77D2-252C-CE01-A008075A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52" y="852612"/>
                <a:ext cx="52879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6C677-4572-E735-2370-CF9D0B0400C0}"/>
                  </a:ext>
                </a:extLst>
              </p:cNvPr>
              <p:cNvSpPr txBox="1"/>
              <p:nvPr/>
            </p:nvSpPr>
            <p:spPr>
              <a:xfrm>
                <a:off x="2396717" y="1633349"/>
                <a:ext cx="5287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6C677-4572-E735-2370-CF9D0B04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17" y="1633349"/>
                <a:ext cx="52879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F7D45B-7908-6E00-0D4E-97334FB5061E}"/>
                  </a:ext>
                </a:extLst>
              </p:cNvPr>
              <p:cNvSpPr txBox="1"/>
              <p:nvPr/>
            </p:nvSpPr>
            <p:spPr>
              <a:xfrm>
                <a:off x="3626644" y="1636072"/>
                <a:ext cx="5287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F7D45B-7908-6E00-0D4E-97334FB50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4" y="1636072"/>
                <a:ext cx="52879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2FD9AE1-20A0-01A1-D3BB-97767B84EDAB}"/>
              </a:ext>
            </a:extLst>
          </p:cNvPr>
          <p:cNvSpPr txBox="1"/>
          <p:nvPr/>
        </p:nvSpPr>
        <p:spPr>
          <a:xfrm>
            <a:off x="3473549" y="1163899"/>
            <a:ext cx="17876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aco" pitchFamily="2" charset="77"/>
              </a:rPr>
              <a:t>Vertex._</a:t>
            </a:r>
            <a:r>
              <a:rPr lang="en-US" sz="1050" dirty="0" err="1">
                <a:latin typeface="Monaco" pitchFamily="2" charset="77"/>
              </a:rPr>
              <a:t>get_children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37FF07-449E-8E6D-60D3-3D8E42152CBA}"/>
              </a:ext>
            </a:extLst>
          </p:cNvPr>
          <p:cNvSpPr txBox="1"/>
          <p:nvPr/>
        </p:nvSpPr>
        <p:spPr>
          <a:xfrm>
            <a:off x="3722442" y="1984067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onaco" pitchFamily="2" charset="77"/>
              </a:rPr>
              <a:t>Vertex._</a:t>
            </a:r>
            <a:r>
              <a:rPr lang="en-US" sz="1000" dirty="0" err="1">
                <a:latin typeface="Monaco" pitchFamily="2" charset="77"/>
              </a:rPr>
              <a:t>make_observation</a:t>
            </a:r>
            <a:endParaRPr lang="en-US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EDF1A8-BFF7-728B-04F6-14DA039050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925516" y="1764154"/>
            <a:ext cx="0" cy="6793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C713E1-C217-4E59-9504-CF1EEBABAFC7}"/>
              </a:ext>
            </a:extLst>
          </p:cNvPr>
          <p:cNvCxnSpPr>
            <a:cxnSpLocks/>
          </p:cNvCxnSpPr>
          <p:nvPr/>
        </p:nvCxnSpPr>
        <p:spPr>
          <a:xfrm flipH="1">
            <a:off x="3594551" y="1756477"/>
            <a:ext cx="8025" cy="6744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7C76E-0386-9193-8FB2-11F9829D5E0A}"/>
              </a:ext>
            </a:extLst>
          </p:cNvPr>
          <p:cNvCxnSpPr>
            <a:cxnSpLocks/>
          </p:cNvCxnSpPr>
          <p:nvPr/>
        </p:nvCxnSpPr>
        <p:spPr>
          <a:xfrm>
            <a:off x="3603907" y="2784879"/>
            <a:ext cx="4552" cy="6172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ADE42E-B851-2CB7-DF27-63E708C930CD}"/>
              </a:ext>
            </a:extLst>
          </p:cNvPr>
          <p:cNvCxnSpPr>
            <a:cxnSpLocks/>
          </p:cNvCxnSpPr>
          <p:nvPr/>
        </p:nvCxnSpPr>
        <p:spPr>
          <a:xfrm>
            <a:off x="2918515" y="2784878"/>
            <a:ext cx="0" cy="6441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491E6-2764-5286-B6A7-840E60A1342B}"/>
              </a:ext>
            </a:extLst>
          </p:cNvPr>
          <p:cNvSpPr/>
          <p:nvPr/>
        </p:nvSpPr>
        <p:spPr>
          <a:xfrm>
            <a:off x="3722442" y="2430975"/>
            <a:ext cx="2563946" cy="32801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onaco" pitchFamily="2" charset="77"/>
              </a:rPr>
              <a:t>Model.forward_vertex</a:t>
            </a:r>
            <a:endParaRPr lang="en-US" sz="14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6AA64F-8251-8FEE-6D72-0BB3B37BFE68}"/>
              </a:ext>
            </a:extLst>
          </p:cNvPr>
          <p:cNvSpPr/>
          <p:nvPr/>
        </p:nvSpPr>
        <p:spPr>
          <a:xfrm>
            <a:off x="2494820" y="3429000"/>
            <a:ext cx="1562122" cy="328016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Monaco" pitchFamily="2" charset="77"/>
              </a:rPr>
              <a:t>RLLib</a:t>
            </a:r>
            <a:r>
              <a:rPr lang="en-US" sz="1100" dirty="0">
                <a:solidFill>
                  <a:schemeClr val="tx1"/>
                </a:solidFill>
                <a:latin typeface="Monaco" pitchFamily="2" charset="77"/>
              </a:rPr>
              <a:t> Policy</a:t>
            </a:r>
            <a:endParaRPr lang="en-US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DE4EF-B03F-27FE-7CC2-7CB6A76BBAA5}"/>
              </a:ext>
            </a:extLst>
          </p:cNvPr>
          <p:cNvSpPr txBox="1"/>
          <p:nvPr/>
        </p:nvSpPr>
        <p:spPr>
          <a:xfrm>
            <a:off x="1219009" y="1992077"/>
            <a:ext cx="1421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Vertex observations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30BA7C-1106-F638-055C-072A0D02D17B}"/>
              </a:ext>
            </a:extLst>
          </p:cNvPr>
          <p:cNvSpPr txBox="1"/>
          <p:nvPr/>
        </p:nvSpPr>
        <p:spPr>
          <a:xfrm>
            <a:off x="1051071" y="2916383"/>
            <a:ext cx="18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 values and weights</a:t>
            </a:r>
          </a:p>
        </p:txBody>
      </p:sp>
    </p:spTree>
    <p:extLst>
      <p:ext uri="{BB962C8B-B14F-4D97-AF65-F5344CB8AC3E}">
        <p14:creationId xmlns:p14="http://schemas.microsoft.com/office/powerpoint/2010/main" val="142812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109</Words>
  <Application>Microsoft Macintosh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Monaco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Biagioni, Dave</dc:creator>
  <cp:lastModifiedBy>Biagioni, Dave</cp:lastModifiedBy>
  <cp:revision>9</cp:revision>
  <dcterms:created xsi:type="dcterms:W3CDTF">2022-04-15T15:41:58Z</dcterms:created>
  <dcterms:modified xsi:type="dcterms:W3CDTF">2022-04-18T17:44:16Z</dcterms:modified>
</cp:coreProperties>
</file>