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cmRPKhtxbevoBZmvSnMKkhQU9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>
      <p:cViewPr varScale="1">
        <p:scale>
          <a:sx n="183" d="100"/>
          <a:sy n="183" d="100"/>
        </p:scale>
        <p:origin x="208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123" name="Google Shape;123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4c9827fa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94c9827fa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131" name="Google Shape;131;g94c9827fa4_0_2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c9827f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94c9827f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139" name="Google Shape;139;g94c9827fa4_0_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4c9827f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94c9827f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147" name="Google Shape;147;g94c9827fa4_0_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4c9827fa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94c9827fa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155" name="Google Shape;155;g94c9827fa4_0_3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4c9827fa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94c9827fa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163" name="Google Shape;163;g94c9827fa4_0_4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59" name="Google Shape;59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67" name="Google Shape;67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75" name="Google Shape;75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83" name="Google Shape;83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91" name="Google Shape;91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99" name="Google Shape;99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107" name="Google Shape;107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  <p:sp>
        <p:nvSpPr>
          <p:cNvPr id="115" name="Google Shape;115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- Bar Layou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9144000" cy="54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00">
                <a:solidFill>
                  <a:srgbClr val="353A3E"/>
                </a:solidFill>
              </a:defRPr>
            </a:lvl1pPr>
            <a:lvl2pPr marL="914400" lvl="1" indent="-32766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60"/>
              <a:buFont typeface="Courier New"/>
              <a:buChar char="o"/>
              <a:defRPr sz="1950">
                <a:solidFill>
                  <a:srgbClr val="353A3E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–"/>
              <a:defRPr>
                <a:solidFill>
                  <a:srgbClr val="353A3E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oto Sans Symbols"/>
              <a:buChar char="▪"/>
              <a:defRPr>
                <a:solidFill>
                  <a:srgbClr val="353A3E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353A3E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/>
          <p:nvPr/>
        </p:nvSpPr>
        <p:spPr>
          <a:xfrm>
            <a:off x="0" y="4995334"/>
            <a:ext cx="914400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 txBox="1"/>
          <p:nvPr/>
        </p:nvSpPr>
        <p:spPr>
          <a:xfrm>
            <a:off x="8494024" y="4991806"/>
            <a:ext cx="284052" cy="1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3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3" descr="white-lgo-NREL-logotyp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5040001"/>
            <a:ext cx="2927604" cy="68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am.nrel.gov/software-development-kit-sdk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rel.gov/signu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nrel.gov/api/hsd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457200" y="1509921"/>
            <a:ext cx="8178085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 The Renewable Energy Technical Potential Model (reV) with HSDS</a:t>
            </a:r>
            <a:endParaRPr sz="4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 with HSDS</a:t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273807" y="556551"/>
            <a:ext cx="777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/>
              <a:t>T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 reV wha</a:t>
            </a:r>
            <a:r>
              <a:rPr lang="en-US" sz="2000" i="1"/>
              <a:t>t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run</a:t>
            </a:r>
            <a:endParaRPr sz="2000" b="0" i="1" u="none" strike="noStrike" cap="none">
              <a:solidFill>
                <a:srgbClr val="00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311700" y="1152475"/>
            <a:ext cx="8520600" cy="3795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import</a:t>
            </a:r>
            <a:r>
              <a:rPr lang="en-US" sz="1100"/>
              <a:t> json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import</a:t>
            </a:r>
            <a:r>
              <a:rPr lang="en-US" sz="1100"/>
              <a:t> os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rgbClr val="999999"/>
                </a:solidFill>
              </a:rPr>
              <a:t># Find these parameters with the SAM SDKTool: </a:t>
            </a:r>
            <a:r>
              <a:rPr lang="en-US" sz="1100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https://sam.nrel.gov/software-development-kit-sdk.html</a:t>
            </a:r>
            <a:endParaRPr sz="1100" b="1">
              <a:solidFill>
                <a:srgbClr val="9999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sam_config =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  "array_type"</a:t>
            </a:r>
            <a:r>
              <a:rPr lang="en-US" sz="1100"/>
              <a:t>:</a:t>
            </a:r>
            <a:r>
              <a:rPr lang="en-US" sz="1100">
                <a:solidFill>
                  <a:srgbClr val="0B5394"/>
                </a:solidFill>
              </a:rPr>
              <a:t> </a:t>
            </a:r>
            <a:r>
              <a:rPr lang="en-US" sz="1100">
                <a:solidFill>
                  <a:srgbClr val="CC0000"/>
                </a:solidFill>
              </a:rPr>
              <a:t>2</a:t>
            </a:r>
            <a:r>
              <a:rPr lang="en-US" sz="1100"/>
              <a:t>,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  "azimuth"</a:t>
            </a:r>
            <a:r>
              <a:rPr lang="en-US" sz="1100">
                <a:solidFill>
                  <a:schemeClr val="dk1"/>
                </a:solidFill>
              </a:rPr>
              <a:t>:</a:t>
            </a:r>
            <a:r>
              <a:rPr lang="en-US" sz="1100">
                <a:solidFill>
                  <a:srgbClr val="0B5394"/>
                </a:solidFill>
              </a:rPr>
              <a:t> </a:t>
            </a:r>
            <a:r>
              <a:rPr lang="en-US" sz="1100">
                <a:solidFill>
                  <a:srgbClr val="CC0000"/>
                </a:solidFill>
              </a:rPr>
              <a:t>180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rgbClr val="0B539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  "dc_ac_ratio"</a:t>
            </a:r>
            <a:r>
              <a:rPr lang="en-US" sz="1100">
                <a:solidFill>
                  <a:schemeClr val="dk1"/>
                </a:solidFill>
              </a:rPr>
              <a:t>:</a:t>
            </a:r>
            <a:r>
              <a:rPr lang="en-US" sz="1100">
                <a:solidFill>
                  <a:srgbClr val="0B5394"/>
                </a:solidFill>
              </a:rPr>
              <a:t> </a:t>
            </a:r>
            <a:r>
              <a:rPr lang="en-US" sz="1100">
                <a:solidFill>
                  <a:srgbClr val="CC0000"/>
                </a:solidFill>
              </a:rPr>
              <a:t>1.3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rgbClr val="0B539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  "gcr"</a:t>
            </a:r>
            <a:r>
              <a:rPr lang="en-US" sz="1100">
                <a:solidFill>
                  <a:schemeClr val="dk1"/>
                </a:solidFill>
              </a:rPr>
              <a:t>:</a:t>
            </a:r>
            <a:r>
              <a:rPr lang="en-US" sz="1100">
                <a:solidFill>
                  <a:srgbClr val="0B5394"/>
                </a:solidFill>
              </a:rPr>
              <a:t> </a:t>
            </a:r>
            <a:r>
              <a:rPr lang="en-US" sz="1100">
                <a:solidFill>
                  <a:srgbClr val="CC0000"/>
                </a:solidFill>
              </a:rPr>
              <a:t>0.4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rgbClr val="0B539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  "inv_eff"</a:t>
            </a:r>
            <a:r>
              <a:rPr lang="en-US" sz="1100">
                <a:solidFill>
                  <a:schemeClr val="dk1"/>
                </a:solidFill>
              </a:rPr>
              <a:t>:</a:t>
            </a:r>
            <a:r>
              <a:rPr lang="en-US" sz="1100">
                <a:solidFill>
                  <a:srgbClr val="0B5394"/>
                </a:solidFill>
              </a:rPr>
              <a:t> </a:t>
            </a:r>
            <a:r>
              <a:rPr lang="en-US" sz="1100">
                <a:solidFill>
                  <a:srgbClr val="CC0000"/>
                </a:solidFill>
              </a:rPr>
              <a:t>96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rgbClr val="0B539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  "losses"</a:t>
            </a:r>
            <a:r>
              <a:rPr lang="en-US" sz="1100">
                <a:solidFill>
                  <a:schemeClr val="dk1"/>
                </a:solidFill>
              </a:rPr>
              <a:t>:</a:t>
            </a:r>
            <a:r>
              <a:rPr lang="en-US" sz="1100">
                <a:solidFill>
                  <a:srgbClr val="0B5394"/>
                </a:solidFill>
              </a:rPr>
              <a:t> </a:t>
            </a:r>
            <a:r>
              <a:rPr lang="en-US" sz="1100">
                <a:solidFill>
                  <a:srgbClr val="CC0000"/>
                </a:solidFill>
              </a:rPr>
              <a:t>14.07566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rgbClr val="CC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  "module_type"</a:t>
            </a:r>
            <a:r>
              <a:rPr lang="en-US" sz="1100">
                <a:solidFill>
                  <a:schemeClr val="dk1"/>
                </a:solidFill>
              </a:rPr>
              <a:t>:</a:t>
            </a:r>
            <a:r>
              <a:rPr lang="en-US" sz="1100">
                <a:solidFill>
                  <a:srgbClr val="0B5394"/>
                </a:solidFill>
              </a:rPr>
              <a:t> </a:t>
            </a:r>
            <a:r>
              <a:rPr lang="en-US" sz="1100">
                <a:solidFill>
                  <a:srgbClr val="CC0000"/>
                </a:solidFill>
              </a:rPr>
              <a:t>0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rgbClr val="CC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  "system_capacity"</a:t>
            </a:r>
            <a:r>
              <a:rPr lang="en-US" sz="1100">
                <a:solidFill>
                  <a:schemeClr val="dk1"/>
                </a:solidFill>
              </a:rPr>
              <a:t>:</a:t>
            </a:r>
            <a:r>
              <a:rPr lang="en-US" sz="1100">
                <a:solidFill>
                  <a:srgbClr val="0B5394"/>
                </a:solidFill>
              </a:rPr>
              <a:t> </a:t>
            </a:r>
            <a:r>
              <a:rPr lang="en-US" sz="1100">
                <a:solidFill>
                  <a:srgbClr val="CC0000"/>
                </a:solidFill>
              </a:rPr>
              <a:t>20000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rgbClr val="CC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  "variable_operating_cost"</a:t>
            </a:r>
            <a:r>
              <a:rPr lang="en-US" sz="1100">
                <a:solidFill>
                  <a:schemeClr val="dk1"/>
                </a:solidFill>
              </a:rPr>
              <a:t>:</a:t>
            </a:r>
            <a:r>
              <a:rPr lang="en-US" sz="1100">
                <a:solidFill>
                  <a:srgbClr val="0B5394"/>
                </a:solidFill>
              </a:rPr>
              <a:t> </a:t>
            </a:r>
            <a:r>
              <a:rPr lang="en-US" sz="1100">
                <a:solidFill>
                  <a:srgbClr val="CC0000"/>
                </a:solidFill>
              </a:rPr>
              <a:t>0</a:t>
            </a:r>
            <a:endParaRPr sz="1100">
              <a:solidFill>
                <a:srgbClr val="CC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}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rgbClr val="999999"/>
                </a:solidFill>
              </a:rPr>
              <a:t># Write as a json</a:t>
            </a:r>
            <a:endParaRPr sz="1100">
              <a:solidFill>
                <a:srgbClr val="0B539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config_path = os.path.expanduser(</a:t>
            </a:r>
            <a:r>
              <a:rPr lang="en-US" sz="1100">
                <a:solidFill>
                  <a:srgbClr val="38761D"/>
                </a:solidFill>
              </a:rPr>
              <a:t>“~/rev_folder”</a:t>
            </a:r>
            <a:r>
              <a:rPr lang="en-US" sz="1100"/>
              <a:t>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with </a:t>
            </a:r>
            <a:r>
              <a:rPr lang="en-US" sz="1100">
                <a:solidFill>
                  <a:srgbClr val="BF9000"/>
                </a:solidFill>
              </a:rPr>
              <a:t>open</a:t>
            </a:r>
            <a:r>
              <a:rPr lang="en-US" sz="1100"/>
              <a:t>(config_path, </a:t>
            </a:r>
            <a:r>
              <a:rPr lang="en-US" sz="1100">
                <a:solidFill>
                  <a:srgbClr val="38761D"/>
                </a:solidFill>
              </a:rPr>
              <a:t>"w"</a:t>
            </a:r>
            <a:r>
              <a:rPr lang="en-US" sz="1100"/>
              <a:t>)</a:t>
            </a:r>
            <a:r>
              <a:rPr lang="en-US" sz="1100">
                <a:solidFill>
                  <a:srgbClr val="0B5394"/>
                </a:solidFill>
              </a:rPr>
              <a:t> as </a:t>
            </a:r>
            <a:r>
              <a:rPr lang="en-US" sz="1100"/>
              <a:t>file</a:t>
            </a:r>
            <a:r>
              <a:rPr lang="en-US" sz="1100">
                <a:solidFill>
                  <a:srgbClr val="0B5394"/>
                </a:solidFill>
              </a:rPr>
              <a:t>:</a:t>
            </a:r>
            <a:endParaRPr sz="1100">
              <a:solidFill>
                <a:srgbClr val="0B539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 file.write(json.dumps(sam_config, indent=</a:t>
            </a:r>
            <a:r>
              <a:rPr lang="en-US" sz="1100">
                <a:solidFill>
                  <a:srgbClr val="CC0000"/>
                </a:solidFill>
              </a:rPr>
              <a:t>4</a:t>
            </a:r>
            <a:r>
              <a:rPr lang="en-US" sz="1100"/>
              <a:t>))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100">
              <a:solidFill>
                <a:srgbClr val="0B539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4c9827fa4_0_20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 with HSDS</a:t>
            </a:r>
            <a:endParaRPr/>
          </a:p>
        </p:txBody>
      </p:sp>
      <p:sp>
        <p:nvSpPr>
          <p:cNvPr id="134" name="Google Shape;134;g94c9827fa4_0_20"/>
          <p:cNvSpPr/>
          <p:nvPr/>
        </p:nvSpPr>
        <p:spPr>
          <a:xfrm>
            <a:off x="273807" y="556551"/>
            <a:ext cx="777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/>
              <a:t>T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 reV </a:t>
            </a:r>
            <a:r>
              <a:rPr lang="en-US" sz="2000" i="1"/>
              <a:t>where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run</a:t>
            </a:r>
            <a:endParaRPr sz="2000" b="0" i="1" u="none" strike="noStrike" cap="none">
              <a:solidFill>
                <a:srgbClr val="00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94c9827fa4_0_20"/>
          <p:cNvSpPr txBox="1"/>
          <p:nvPr/>
        </p:nvSpPr>
        <p:spPr>
          <a:xfrm>
            <a:off x="311700" y="1152475"/>
            <a:ext cx="8520600" cy="3795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from</a:t>
            </a:r>
            <a:r>
              <a:rPr lang="en-US" sz="1100">
                <a:solidFill>
                  <a:schemeClr val="dk1"/>
                </a:solidFill>
              </a:rPr>
              <a:t> rex </a:t>
            </a:r>
            <a:r>
              <a:rPr lang="en-US" sz="1100">
                <a:solidFill>
                  <a:srgbClr val="0B5394"/>
                </a:solidFill>
              </a:rPr>
              <a:t>import</a:t>
            </a:r>
            <a:r>
              <a:rPr lang="en-US" sz="1100">
                <a:solidFill>
                  <a:schemeClr val="dk1"/>
                </a:solidFill>
              </a:rPr>
              <a:t> Resource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rgbClr val="999999"/>
                </a:solidFill>
              </a:rPr>
              <a:t># Any file with the target points will work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NSRDB_SAMPLE = </a:t>
            </a:r>
            <a:r>
              <a:rPr lang="en-US" sz="1100">
                <a:solidFill>
                  <a:srgbClr val="38761D"/>
                </a:solidFill>
              </a:rPr>
              <a:t>"/nrel/nsrdb/india/nsrdb_india_2000.h5"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rgbClr val="999999"/>
                </a:solidFill>
              </a:rPr>
              <a:t># Get the meta object and filter for a desired coordinate range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with</a:t>
            </a:r>
            <a:r>
              <a:rPr lang="en-US" sz="1100">
                <a:solidFill>
                  <a:schemeClr val="dk1"/>
                </a:solidFill>
              </a:rPr>
              <a:t> Resource(NSRDB_SAMPLE, hsds=</a:t>
            </a:r>
            <a:r>
              <a:rPr lang="en-US" sz="1100">
                <a:solidFill>
                  <a:srgbClr val="BF9000"/>
                </a:solidFill>
              </a:rPr>
              <a:t>True</a:t>
            </a:r>
            <a:r>
              <a:rPr lang="en-US" sz="1100">
                <a:solidFill>
                  <a:schemeClr val="dk1"/>
                </a:solidFill>
              </a:rPr>
              <a:t>) </a:t>
            </a:r>
            <a:r>
              <a:rPr lang="en-US" sz="1100">
                <a:solidFill>
                  <a:srgbClr val="0B5394"/>
                </a:solidFill>
              </a:rPr>
              <a:t>as</a:t>
            </a:r>
            <a:r>
              <a:rPr lang="en-US" sz="1100">
                <a:solidFill>
                  <a:schemeClr val="dk1"/>
                </a:solidFill>
              </a:rPr>
              <a:t> file: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points = file.meta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points = points[(points[</a:t>
            </a:r>
            <a:r>
              <a:rPr lang="en-US" sz="1100">
                <a:solidFill>
                  <a:srgbClr val="38761D"/>
                </a:solidFill>
              </a:rPr>
              <a:t>“latitude”</a:t>
            </a:r>
            <a:r>
              <a:rPr lang="en-US" sz="1100">
                <a:solidFill>
                  <a:schemeClr val="dk1"/>
                </a:solidFill>
              </a:rPr>
              <a:t>] &gt; </a:t>
            </a:r>
            <a:r>
              <a:rPr lang="en-US" sz="1100">
                <a:solidFill>
                  <a:srgbClr val="CC0000"/>
                </a:solidFill>
              </a:rPr>
              <a:t>37</a:t>
            </a:r>
            <a:r>
              <a:rPr lang="en-US" sz="1100"/>
              <a:t>) &amp;</a:t>
            </a:r>
            <a:r>
              <a:rPr lang="en-US" sz="1100">
                <a:solidFill>
                  <a:srgbClr val="CC0000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(points[</a:t>
            </a:r>
            <a:r>
              <a:rPr lang="en-US" sz="1100">
                <a:solidFill>
                  <a:srgbClr val="38761D"/>
                </a:solidFill>
              </a:rPr>
              <a:t>“longitude”</a:t>
            </a:r>
            <a:r>
              <a:rPr lang="en-US" sz="1100">
                <a:solidFill>
                  <a:schemeClr val="dk1"/>
                </a:solidFill>
              </a:rPr>
              <a:t>] &gt; </a:t>
            </a:r>
            <a:r>
              <a:rPr lang="en-US" sz="1100">
                <a:solidFill>
                  <a:srgbClr val="CC0000"/>
                </a:solidFill>
              </a:rPr>
              <a:t>97</a:t>
            </a:r>
            <a:r>
              <a:rPr lang="en-US" sz="1100"/>
              <a:t>)</a:t>
            </a:r>
            <a:r>
              <a:rPr lang="en-US" sz="1100">
                <a:solidFill>
                  <a:srgbClr val="CC0000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rgbClr val="999999"/>
                </a:solidFill>
              </a:rPr>
              <a:t># Here, ‘gid’ is the grid ID and ‘config’ will tell reV which SAM file to run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points.index.name = </a:t>
            </a:r>
            <a:r>
              <a:rPr lang="en-US" sz="1100">
                <a:solidFill>
                  <a:srgbClr val="38761D"/>
                </a:solidFill>
              </a:rPr>
              <a:t>"gid"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points = points.reset_index()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points[</a:t>
            </a:r>
            <a:r>
              <a:rPr lang="en-US" sz="1100">
                <a:solidFill>
                  <a:srgbClr val="38761D"/>
                </a:solidFill>
              </a:rPr>
              <a:t>“config”</a:t>
            </a:r>
            <a:r>
              <a:rPr lang="en-US" sz="1100">
                <a:solidFill>
                  <a:schemeClr val="dk1"/>
                </a:solidFill>
              </a:rPr>
              <a:t>] = </a:t>
            </a:r>
            <a:r>
              <a:rPr lang="en-US" sz="1100">
                <a:solidFill>
                  <a:srgbClr val="38761D"/>
                </a:solidFill>
              </a:rPr>
              <a:t>“default”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1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rgbClr val="999999"/>
                </a:solidFill>
              </a:rPr>
              <a:t># Save this as a csv, it can be used to configure reV</a:t>
            </a:r>
            <a:endParaRPr sz="11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points.to_csv(</a:t>
            </a:r>
            <a:r>
              <a:rPr lang="en-US" sz="1100">
                <a:solidFill>
                  <a:srgbClr val="38761D"/>
                </a:solidFill>
              </a:rPr>
              <a:t>“/home/user/rev_folder/project_points.csv”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38761D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index=</a:t>
            </a:r>
            <a:r>
              <a:rPr lang="en-US" sz="1100">
                <a:solidFill>
                  <a:srgbClr val="BF9000"/>
                </a:solidFill>
              </a:rPr>
              <a:t>False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rgbClr val="0B539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100">
              <a:solidFill>
                <a:srgbClr val="0B539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4c9827fa4_0_1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 with HSDS</a:t>
            </a:r>
            <a:endParaRPr/>
          </a:p>
        </p:txBody>
      </p:sp>
      <p:sp>
        <p:nvSpPr>
          <p:cNvPr id="142" name="Google Shape;142;g94c9827fa4_0_1"/>
          <p:cNvSpPr/>
          <p:nvPr/>
        </p:nvSpPr>
        <p:spPr>
          <a:xfrm>
            <a:off x="273807" y="556551"/>
            <a:ext cx="777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/>
              <a:t>Tell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 where to run</a:t>
            </a:r>
            <a:endParaRPr sz="2000" b="0" i="1" u="none" strike="noStrike" cap="none">
              <a:solidFill>
                <a:srgbClr val="00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94c9827fa4_0_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100">
                <a:solidFill>
                  <a:srgbClr val="999999"/>
                </a:solidFill>
              </a:rPr>
              <a:t># For India, these will contain elevation and time zone information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99999"/>
                </a:solidFill>
              </a:rPr>
              <a:t> </a:t>
            </a:r>
            <a:r>
              <a:rPr lang="en-US" sz="1100">
                <a:solidFill>
                  <a:srgbClr val="BF9000"/>
                </a:solidFill>
              </a:rPr>
              <a:t>print</a:t>
            </a:r>
            <a:r>
              <a:rPr lang="en-US" sz="1100"/>
              <a:t>(points.head())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   gid  latitude  longitude  elevation  timezone   config</a:t>
            </a:r>
            <a:endParaRPr sz="11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0   100     15.05      67.05        0.0       4.0          default</a:t>
            </a:r>
            <a:endParaRPr sz="11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1   101     15.15      67.05        0.0       4.0          default</a:t>
            </a:r>
            <a:endParaRPr sz="11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2   102     15.25      67.05        0.0       4.0          default</a:t>
            </a:r>
            <a:endParaRPr sz="11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3   103     15.35      67.05        0.0       4.0          default</a:t>
            </a:r>
            <a:endParaRPr sz="11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4   104     15.45      67.05        0.0       4.0          default</a:t>
            </a:r>
            <a:endParaRPr sz="11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5   105     15.55      67.05        0.0       4.0          default</a:t>
            </a:r>
            <a:endParaRPr sz="11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6   106     15.65      67.05        0.0       4.0          default</a:t>
            </a:r>
            <a:endParaRPr sz="11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7   107     15.75      67.05        0.0       4.0          default</a:t>
            </a:r>
            <a:endParaRPr sz="11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8   108     15.85      67.05        0.0       4.0          default</a:t>
            </a:r>
            <a:endParaRPr sz="11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9   109     15.95      67.05        0.0       4.0          default</a:t>
            </a:r>
            <a:endParaRPr sz="11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10 110     16.05      67.05        0.0        4.0         default</a:t>
            </a:r>
            <a:endParaRPr sz="11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4c9827fa4_0_10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 with HSDS</a:t>
            </a:r>
            <a:endParaRPr/>
          </a:p>
        </p:txBody>
      </p:sp>
      <p:sp>
        <p:nvSpPr>
          <p:cNvPr id="150" name="Google Shape;150;g94c9827fa4_0_10"/>
          <p:cNvSpPr/>
          <p:nvPr/>
        </p:nvSpPr>
        <p:spPr>
          <a:xfrm>
            <a:off x="273807" y="556551"/>
            <a:ext cx="777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/>
              <a:t>T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 reV where to run (alternate method) </a:t>
            </a:r>
            <a:endParaRPr sz="2000" b="0" i="1" u="none" strike="noStrike" cap="none">
              <a:solidFill>
                <a:srgbClr val="00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94c9827fa4_0_10"/>
          <p:cNvSpPr txBox="1"/>
          <p:nvPr/>
        </p:nvSpPr>
        <p:spPr>
          <a:xfrm>
            <a:off x="311700" y="1152475"/>
            <a:ext cx="8520600" cy="3778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import</a:t>
            </a:r>
            <a:r>
              <a:rPr lang="en-US" sz="1100"/>
              <a:t> os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B5394"/>
                </a:solidFill>
              </a:rPr>
              <a:t>from</a:t>
            </a:r>
            <a:r>
              <a:rPr lang="en-US" sz="1100"/>
              <a:t> reV.config.project_points </a:t>
            </a:r>
            <a:r>
              <a:rPr lang="en-US" sz="1100">
                <a:solidFill>
                  <a:srgbClr val="0B5394"/>
                </a:solidFill>
              </a:rPr>
              <a:t>import</a:t>
            </a:r>
            <a:r>
              <a:rPr lang="en-US" sz="1100"/>
              <a:t> ProjectPoints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99999"/>
                </a:solidFill>
              </a:rPr>
              <a:t># This requires the resource and sam configuration files</a:t>
            </a:r>
            <a:endParaRPr sz="11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NSRDB_SAMPLE = "/nrel/nsrdb/india/nsrdb_india_2000.h5"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SAM_SAMPLE = os.path.expanduser("~/rev_folder/sample_sam_config.json")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99999"/>
                </a:solidFill>
              </a:rPr>
              <a:t># Create a list of coordinate pairs</a:t>
            </a:r>
            <a:endParaRPr sz="11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coords = [[</a:t>
            </a:r>
            <a:r>
              <a:rPr lang="en-US" sz="1100">
                <a:solidFill>
                  <a:srgbClr val="CC0000"/>
                </a:solidFill>
              </a:rPr>
              <a:t>15.05</a:t>
            </a:r>
            <a:r>
              <a:rPr lang="en-US" sz="1100"/>
              <a:t>, </a:t>
            </a:r>
            <a:r>
              <a:rPr lang="en-US" sz="1100">
                <a:solidFill>
                  <a:srgbClr val="CC0000"/>
                </a:solidFill>
              </a:rPr>
              <a:t>67.05</a:t>
            </a:r>
            <a:r>
              <a:rPr lang="en-US" sz="1100"/>
              <a:t>],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    	    [</a:t>
            </a:r>
            <a:r>
              <a:rPr lang="en-US" sz="1100">
                <a:solidFill>
                  <a:srgbClr val="CC0000"/>
                </a:solidFill>
              </a:rPr>
              <a:t>15.15</a:t>
            </a:r>
            <a:r>
              <a:rPr lang="en-US" sz="1100"/>
              <a:t>, </a:t>
            </a:r>
            <a:r>
              <a:rPr lang="en-US" sz="1100">
                <a:solidFill>
                  <a:srgbClr val="CC0000"/>
                </a:solidFill>
              </a:rPr>
              <a:t>67.05</a:t>
            </a:r>
            <a:r>
              <a:rPr lang="en-US" sz="1100"/>
              <a:t>],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	    [</a:t>
            </a:r>
            <a:r>
              <a:rPr lang="en-US" sz="1100">
                <a:solidFill>
                  <a:srgbClr val="CC0000"/>
                </a:solidFill>
              </a:rPr>
              <a:t>15.25</a:t>
            </a:r>
            <a:r>
              <a:rPr lang="en-US" sz="1100"/>
              <a:t>, </a:t>
            </a:r>
            <a:r>
              <a:rPr lang="en-US" sz="1100">
                <a:solidFill>
                  <a:srgbClr val="CC0000"/>
                </a:solidFill>
              </a:rPr>
              <a:t>67.05</a:t>
            </a:r>
            <a:r>
              <a:rPr lang="en-US" sz="1100"/>
              <a:t>]]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99999"/>
                </a:solidFill>
              </a:rPr>
              <a:t># Create a point object with this reV method</a:t>
            </a:r>
            <a:endParaRPr sz="11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points = ProjectPoints.lat_lon_coords(coords, NSRDB_SAMPLE, SAM_SAMPLE)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F9000"/>
                </a:solidFill>
              </a:rPr>
              <a:t>print</a:t>
            </a:r>
            <a:r>
              <a:rPr lang="en-US" sz="1100"/>
              <a:t>(points.df)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</a:rPr>
              <a:t>   gid                                          config            latitude  longitude</a:t>
            </a:r>
            <a:endParaRPr sz="1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</a:rPr>
              <a:t>0  100  ~/rev_folder/sample_sam_config.json     15.05      67.05</a:t>
            </a:r>
            <a:endParaRPr sz="1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</a:rPr>
              <a:t>1  101  ~/rev_folder/sample_sam_config.json     15.15      67.05</a:t>
            </a:r>
            <a:endParaRPr sz="1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</a:rPr>
              <a:t>2  102  ~/rev_folder/sample_sam_config.json     15.25      67.05</a:t>
            </a:r>
            <a:endParaRPr sz="1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4c9827fa4_0_30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 with HSDS</a:t>
            </a:r>
            <a:endParaRPr/>
          </a:p>
        </p:txBody>
      </p:sp>
      <p:sp>
        <p:nvSpPr>
          <p:cNvPr id="158" name="Google Shape;158;g94c9827fa4_0_30"/>
          <p:cNvSpPr/>
          <p:nvPr/>
        </p:nvSpPr>
        <p:spPr>
          <a:xfrm>
            <a:off x="273807" y="556551"/>
            <a:ext cx="777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/>
              <a:t>Run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 </a:t>
            </a:r>
            <a:endParaRPr sz="2000" b="0" i="1" u="none" strike="noStrike" cap="none">
              <a:solidFill>
                <a:srgbClr val="00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94c9827fa4_0_30"/>
          <p:cNvSpPr txBox="1"/>
          <p:nvPr/>
        </p:nvSpPr>
        <p:spPr>
          <a:xfrm>
            <a:off x="311700" y="1152475"/>
            <a:ext cx="8520600" cy="3778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5394"/>
                </a:solidFill>
              </a:rPr>
              <a:t>import </a:t>
            </a:r>
            <a:r>
              <a:rPr lang="en-US" sz="1100"/>
              <a:t>os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5394"/>
                </a:solidFill>
              </a:rPr>
              <a:t>from </a:t>
            </a:r>
            <a:r>
              <a:rPr lang="en-US" sz="1100"/>
              <a:t>reV.generation.generation </a:t>
            </a:r>
            <a:r>
              <a:rPr lang="en-US" sz="1100">
                <a:solidFill>
                  <a:srgbClr val="0B5394"/>
                </a:solidFill>
              </a:rPr>
              <a:t>import </a:t>
            </a:r>
            <a:r>
              <a:rPr lang="en-US" sz="1100"/>
              <a:t>Gen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99999"/>
                </a:solidFill>
              </a:rPr>
              <a:t># Collect the elements generated from the previous slides</a:t>
            </a:r>
            <a:endParaRPr sz="11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NSRDB_SAMPLE =</a:t>
            </a:r>
            <a:r>
              <a:rPr lang="en-US" sz="1100">
                <a:solidFill>
                  <a:srgbClr val="0B5394"/>
                </a:solidFill>
              </a:rPr>
              <a:t> </a:t>
            </a:r>
            <a:r>
              <a:rPr lang="en-US" sz="1100">
                <a:solidFill>
                  <a:srgbClr val="38761D"/>
                </a:solidFill>
              </a:rPr>
              <a:t>"/nrel/nsrdb/india/nsrdb_india_2000.h5"</a:t>
            </a:r>
            <a:endParaRPr sz="11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SAM_SAMPLE = os.path.expanduser(</a:t>
            </a:r>
            <a:r>
              <a:rPr lang="en-US" sz="1100">
                <a:solidFill>
                  <a:srgbClr val="38761D"/>
                </a:solidFill>
              </a:rPr>
              <a:t>"~/rev_folder/sample_sam_config.json"</a:t>
            </a:r>
            <a:r>
              <a:rPr lang="en-US" sz="1100"/>
              <a:t>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POINT_SAMPLE =  os.path.expanduser(</a:t>
            </a:r>
            <a:r>
              <a:rPr lang="en-US" sz="1100">
                <a:solidFill>
                  <a:srgbClr val="38761D"/>
                </a:solidFill>
              </a:rPr>
              <a:t>"~/rev_folder/project_points.csv"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99999"/>
                </a:solidFill>
              </a:rPr>
              <a:t># Tell reV which SAM configuration to use for each “config” key in the project points</a:t>
            </a:r>
            <a:endParaRPr sz="11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sam_files = {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   </a:t>
            </a:r>
            <a:r>
              <a:rPr lang="en-US" sz="1100">
                <a:solidFill>
                  <a:srgbClr val="38761D"/>
                </a:solidFill>
              </a:rPr>
              <a:t> "default"</a:t>
            </a:r>
            <a:r>
              <a:rPr lang="en-US" sz="1100"/>
              <a:t>: SAM_SAMPLE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    }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99999"/>
                </a:solidFill>
              </a:rPr>
              <a:t># The points object may be a path to a csv or a ProjectPoints object (as in from the previous slide)</a:t>
            </a:r>
            <a:endParaRPr sz="11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gen = Gen.reV_run(tech=</a:t>
            </a:r>
            <a:r>
              <a:rPr lang="en-US" sz="1100">
                <a:solidFill>
                  <a:srgbClr val="38761D"/>
                </a:solidFill>
              </a:rPr>
              <a:t>”pvwattsv5”</a:t>
            </a:r>
            <a:r>
              <a:rPr lang="en-US" sz="1100"/>
              <a:t>, points=POINT_SAMPLE, sam_files=sam_files,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                  	        res_file=NSRDB_SAMPLE, max_workers=</a:t>
            </a:r>
            <a:r>
              <a:rPr lang="en-US" sz="1100">
                <a:solidFill>
                  <a:srgbClr val="CC0000"/>
                </a:solidFill>
              </a:rPr>
              <a:t>1</a:t>
            </a:r>
            <a:r>
              <a:rPr lang="en-US" sz="1100"/>
              <a:t>, fout=</a:t>
            </a:r>
            <a:r>
              <a:rPr lang="en-US" sz="1100">
                <a:solidFill>
                  <a:srgbClr val="BF9000"/>
                </a:solidFill>
              </a:rPr>
              <a:t>None</a:t>
            </a:r>
            <a:r>
              <a:rPr lang="en-US" sz="1100"/>
              <a:t>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                                output_request=(</a:t>
            </a:r>
            <a:r>
              <a:rPr lang="en-US" sz="1100">
                <a:solidFill>
                  <a:srgbClr val="38761D"/>
                </a:solidFill>
              </a:rPr>
              <a:t>“cf_mean”</a:t>
            </a:r>
            <a:r>
              <a:rPr lang="en-US" sz="1100"/>
              <a:t>, </a:t>
            </a:r>
            <a:r>
              <a:rPr lang="en-US" sz="1100">
                <a:solidFill>
                  <a:srgbClr val="38761D"/>
                </a:solidFill>
              </a:rPr>
              <a:t>“cf_profile”</a:t>
            </a:r>
            <a:r>
              <a:rPr lang="en-US" sz="1100"/>
              <a:t>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4c9827fa4_0_45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 with HSDS</a:t>
            </a:r>
            <a:endParaRPr/>
          </a:p>
        </p:txBody>
      </p:sp>
      <p:sp>
        <p:nvSpPr>
          <p:cNvPr id="166" name="Google Shape;166;g94c9827fa4_0_45"/>
          <p:cNvSpPr/>
          <p:nvPr/>
        </p:nvSpPr>
        <p:spPr>
          <a:xfrm>
            <a:off x="273807" y="556551"/>
            <a:ext cx="777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 Output</a:t>
            </a:r>
            <a:endParaRPr sz="2000" b="0" i="1" u="none" strike="noStrike" cap="none">
              <a:solidFill>
                <a:srgbClr val="00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94c9827fa4_0_45"/>
          <p:cNvSpPr txBox="1"/>
          <p:nvPr/>
        </p:nvSpPr>
        <p:spPr>
          <a:xfrm>
            <a:off x="311700" y="1152475"/>
            <a:ext cx="8520600" cy="3778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99999"/>
                </a:solidFill>
              </a:rPr>
              <a:t># Access outputs with the .out dictionary and the data set key</a:t>
            </a:r>
            <a:endParaRPr sz="11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F9000"/>
                </a:solidFill>
              </a:rPr>
              <a:t>print</a:t>
            </a:r>
            <a:r>
              <a:rPr lang="en-US" sz="1100"/>
              <a:t>(gen.out[</a:t>
            </a:r>
            <a:r>
              <a:rPr lang="en-US" sz="1100">
                <a:solidFill>
                  <a:srgbClr val="38761D"/>
                </a:solidFill>
              </a:rPr>
              <a:t>“cf_profile”</a:t>
            </a:r>
            <a:r>
              <a:rPr lang="en-US" sz="1100"/>
              <a:t>])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[[0.        0.        0.	  …	0.         0.        0.         ]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 [0.002  0.        0.	  …	0.002  0.009   0.004   ]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 [0.611  0.603  0.601	  …	0.24    0.672  0.67      ]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 ...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 [0.        0.        0. 	  …	0.	0.	0.  	]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 [0.        0.        0.	  …	0.	0.	0.	]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 [0.        0.        0.	  …	0.	0.	0.	]]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99999"/>
                </a:solidFill>
              </a:rPr>
              <a:t># Profile outputs are 2D Time X Site arrays</a:t>
            </a:r>
            <a:endParaRPr sz="11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F9000"/>
                </a:solidFill>
              </a:rPr>
              <a:t>print</a:t>
            </a:r>
            <a:r>
              <a:rPr lang="en-US" sz="1100">
                <a:solidFill>
                  <a:schemeClr val="dk1"/>
                </a:solidFill>
              </a:rPr>
              <a:t>(gen.out[</a:t>
            </a:r>
            <a:r>
              <a:rPr lang="en-US" sz="1100">
                <a:solidFill>
                  <a:srgbClr val="38761D"/>
                </a:solidFill>
              </a:rPr>
              <a:t>“cf_profile”</a:t>
            </a:r>
            <a:r>
              <a:rPr lang="en-US" sz="1100">
                <a:solidFill>
                  <a:schemeClr val="dk1"/>
                </a:solidFill>
              </a:rPr>
              <a:t>].shape)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(8760, 100)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99999"/>
                </a:solidFill>
              </a:rPr>
              <a:t># Mean outputs are 1D arrays</a:t>
            </a:r>
            <a:endParaRPr sz="11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F9000"/>
                </a:solidFill>
              </a:rPr>
              <a:t>print</a:t>
            </a:r>
            <a:r>
              <a:rPr lang="en-US" sz="1100">
                <a:solidFill>
                  <a:schemeClr val="dk1"/>
                </a:solidFill>
              </a:rPr>
              <a:t>(gen.out[</a:t>
            </a:r>
            <a:r>
              <a:rPr lang="en-US" sz="1100">
                <a:solidFill>
                  <a:srgbClr val="38761D"/>
                </a:solidFill>
              </a:rPr>
              <a:t>“cf_mean”</a:t>
            </a:r>
            <a:r>
              <a:rPr lang="en-US" sz="1100">
                <a:solidFill>
                  <a:schemeClr val="dk1"/>
                </a:solidFill>
              </a:rPr>
              <a:t>].shape)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(100,)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 with HSDS</a:t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273807" y="556551"/>
            <a:ext cx="47196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C14"/>
                </a:solidFill>
                <a:latin typeface="Arial"/>
                <a:ea typeface="Arial"/>
                <a:cs typeface="Arial"/>
                <a:sym typeface="Arial"/>
              </a:rPr>
              <a:t>Conda and PIP requirements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311700" y="1152475"/>
            <a:ext cx="8520600" cy="245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600" b="0" i="1" u="none" strike="noStrike" cap="none">
                <a:solidFill>
                  <a:srgbClr val="353A3E"/>
                </a:solidFill>
                <a:latin typeface="Arial"/>
                <a:ea typeface="Arial"/>
                <a:cs typeface="Arial"/>
                <a:sym typeface="Arial"/>
              </a:rPr>
              <a:t>Conda is the easiest way to install reV and its corollary reX (REsource eXtraction Tool). To access resource datasets, a package called “h5pyd” will need to be installed via pip (Python’s native package manager).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-US" sz="1600" b="0" i="1" u="none" strike="noStrike" cap="none">
                <a:solidFill>
                  <a:srgbClr val="353A3E"/>
                </a:solidFill>
                <a:latin typeface="Arial"/>
                <a:ea typeface="Arial"/>
                <a:cs typeface="Arial"/>
                <a:sym typeface="Arial"/>
              </a:rPr>
              <a:t>Use the “nrel” channel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-US" sz="1600" b="0" i="1" u="none" strike="noStrike" cap="none">
                <a:solidFill>
                  <a:srgbClr val="353A3E"/>
                </a:solidFill>
                <a:latin typeface="Arial"/>
                <a:ea typeface="Arial"/>
                <a:cs typeface="Arial"/>
                <a:sym typeface="Arial"/>
              </a:rPr>
              <a:t>reV and reX are called “nrel-rev” and “nrel-rex”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-US" sz="1600" b="0" i="1" u="none" strike="noStrike" cap="none">
                <a:solidFill>
                  <a:srgbClr val="353A3E"/>
                </a:solidFill>
                <a:latin typeface="Arial"/>
                <a:ea typeface="Arial"/>
                <a:cs typeface="Arial"/>
                <a:sym typeface="Arial"/>
              </a:rPr>
              <a:t>If issues arise with h5pyd, try installing before the NREL packages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 with HSDS</a:t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273807" y="556551"/>
            <a:ext cx="47196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C14"/>
                </a:solidFill>
                <a:latin typeface="Arial"/>
                <a:ea typeface="Arial"/>
                <a:cs typeface="Arial"/>
                <a:sym typeface="Arial"/>
              </a:rPr>
              <a:t>H5PYD</a:t>
            </a:r>
            <a:endParaRPr/>
          </a:p>
        </p:txBody>
      </p:sp>
      <p:sp>
        <p:nvSpPr>
          <p:cNvPr id="71" name="Google Shape;71;p4"/>
          <p:cNvSpPr txBox="1"/>
          <p:nvPr/>
        </p:nvSpPr>
        <p:spPr>
          <a:xfrm>
            <a:off x="311700" y="1152475"/>
            <a:ext cx="8520600" cy="361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600" b="0" i="1" u="none" strike="noStrike" cap="none">
                <a:solidFill>
                  <a:srgbClr val="353A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API for the Highly Scalable Distributed Service (HSDS)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600" b="0" i="1" u="none" strike="noStrike" cap="none">
                <a:solidFill>
                  <a:srgbClr val="353A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Allows off-site users to access NREL resource HDF5 files stored on Amazon Web Services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600" b="0" i="1" u="none" strike="noStrike" cap="none">
                <a:solidFill>
                  <a:srgbClr val="353A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Sign up for an account and API key here: </a:t>
            </a:r>
            <a:r>
              <a:rPr lang="en-US" sz="1600" b="0" i="1" u="sng" strike="noStrike" cap="none">
                <a:solidFill>
                  <a:srgbClr val="353A3E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https://developer.nrel.gov/signup/</a:t>
            </a:r>
            <a:endParaRPr sz="1600" b="0" i="1" u="none" strike="noStrike" cap="none">
              <a:solidFill>
                <a:srgbClr val="353A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600" b="0" i="1" u="none" strike="noStrike" cap="none">
                <a:solidFill>
                  <a:srgbClr val="353A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Will need to configure a file to store these credentials as keys in a file named “~/.hscfg”:</a:t>
            </a:r>
            <a:endParaRPr/>
          </a:p>
          <a:p>
            <a:pPr marL="0" marR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600" b="0" i="1" u="none" strike="noStrike" cap="none">
                <a:solidFill>
                  <a:srgbClr val="353A3E"/>
                </a:solidFill>
                <a:latin typeface="Arial"/>
                <a:ea typeface="Arial"/>
                <a:cs typeface="Arial"/>
                <a:sym typeface="Arial"/>
              </a:rPr>
              <a:t>hs_endpoint = </a:t>
            </a:r>
            <a:r>
              <a:rPr lang="en-US" sz="1600" b="0" i="1" u="sng" strike="noStrike" cap="none">
                <a:solidFill>
                  <a:srgbClr val="353A3E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https://developer.nrel.gov/api/hsds</a:t>
            </a:r>
            <a:endParaRPr sz="1600" b="0" i="1" u="none" strike="noStrike" cap="none">
              <a:solidFill>
                <a:srgbClr val="353A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600" b="0" i="1" u="none" strike="noStrike" cap="none">
                <a:solidFill>
                  <a:srgbClr val="353A3E"/>
                </a:solidFill>
                <a:latin typeface="Arial"/>
                <a:ea typeface="Arial"/>
                <a:cs typeface="Arial"/>
                <a:sym typeface="Arial"/>
              </a:rPr>
              <a:t>hs_username = &lt;user_name&gt;</a:t>
            </a:r>
            <a:endParaRPr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600" b="0" i="1" u="none" strike="noStrike" cap="none">
                <a:solidFill>
                  <a:srgbClr val="353A3E"/>
                </a:solidFill>
                <a:latin typeface="Arial"/>
                <a:ea typeface="Arial"/>
                <a:cs typeface="Arial"/>
                <a:sym typeface="Arial"/>
              </a:rPr>
              <a:t>hs_password = &lt;optional&gt;</a:t>
            </a:r>
            <a:endParaRPr/>
          </a:p>
          <a:p>
            <a:pPr marL="0" marR="152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1" u="none" strike="noStrike" cap="none">
                <a:solidFill>
                  <a:srgbClr val="353A3E"/>
                </a:solidFill>
                <a:latin typeface="Arial"/>
                <a:ea typeface="Arial"/>
                <a:cs typeface="Arial"/>
                <a:sym typeface="Arial"/>
              </a:rPr>
              <a:t>hs_api_key = &lt;api key&gt;</a:t>
            </a:r>
            <a:endParaRPr/>
          </a:p>
          <a:p>
            <a:pPr marL="0" marR="152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1" u="none" strike="noStrike" cap="none">
              <a:solidFill>
                <a:srgbClr val="353A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600" b="0" i="1" u="none" strike="noStrike" cap="none">
                <a:solidFill>
                  <a:srgbClr val="353A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Alternatively, use the “hsconfigure” command as shown in the next slide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 with HSDS</a:t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273807" y="556551"/>
            <a:ext cx="77729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Installation (Linux, conda pre-installed)</a:t>
            </a:r>
            <a:endParaRPr sz="2000" b="0" i="1" u="none" strike="noStrike" cap="none">
              <a:solidFill>
                <a:srgbClr val="00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(base) user@users-computer:~/rev_folder$</a:t>
            </a:r>
            <a:r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conda create -n revenv python=3.7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(base) user@users-computer:~/rev_folder$</a:t>
            </a:r>
            <a:r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conda activate revenv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(revenv) user@users-computer:~/rev_folder$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pip install h5pyd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(revenv) user@users-computer:~/rev_folder$</a:t>
            </a:r>
            <a:r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conda install nrel-rev -channel=nrel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(revenv) user@users-computer:~/rev_folder$</a:t>
            </a:r>
            <a:r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hsconfigure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Enter new values or accept defaults in brackets with Enter.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endpoint: https://developer.nrel.gov/api/hsds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Username [None]: &lt;your username&gt;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Password [None]: &lt;a password&gt;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Key: &lt;enter key&gt;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connection...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Save changes? (Y/N)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config file to: ~/.hscfg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 with HSDS</a:t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273807" y="556551"/>
            <a:ext cx="77729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Access to AWS</a:t>
            </a:r>
            <a:endParaRPr sz="2000" b="0" i="1" u="none" strike="noStrike" cap="none">
              <a:solidFill>
                <a:srgbClr val="00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(revenv) user@users-computer:~/rev_folder$</a:t>
            </a:r>
            <a:r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hsinfo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name: NREL prod HSDS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state: READY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endpoint: https://developer.nrel.gov/api/hsds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username: &lt;your username&gt;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password: &lt;the password&gt;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version: 0.5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 count: 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up: 5 hours 29 min 13 sec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h5pyd version: 0.7.1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 with HSDS</a:t>
            </a: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273807" y="556551"/>
            <a:ext cx="77729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reV Installation</a:t>
            </a:r>
            <a:endParaRPr sz="2000" b="0" i="1" u="none" strike="noStrike" cap="none">
              <a:solidFill>
                <a:srgbClr val="00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(revenv) user@users-computer:~/rev_folder$</a:t>
            </a:r>
            <a:r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 --help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Usage: reV [OPTIONS] COMMAND [ARGS]...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reV command line interface.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-n, --name STR			Job name. Default is "reV".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-c, --config_file PATH			reV configuration file json for a single module.[required]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-v, --verbose			Flag to turn on debug logging. Default is not  verbose.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--help				Show this message and exit.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 with HSDS</a:t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273807" y="556551"/>
            <a:ext cx="77729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reV Installation</a:t>
            </a:r>
            <a:endParaRPr sz="2000" b="0" i="1" u="none" strike="noStrike" cap="none">
              <a:solidFill>
                <a:srgbClr val="00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(revenv) user@users-computer:~/rev_folder$</a:t>
            </a:r>
            <a:r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 --help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batch				Execute multiple steps in a reV analysis...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collect				Collect files from a job run on multiple nodes.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econ				Econ analysis (lcoe, single-owner, etc...).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generation			Generation analysis (pv, csp, windpower,...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multi-year				Run reV multi year using the config file.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offshore				Offshore gen/econ aggregation with ORCA.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pipeline				Execute multiple steps in a reV analysis...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qa-qc				Run reV QA/QC using the config file.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rep-profiles			Run reV representative profiles using the config...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supply-curve			Run reV supply curve using the config file.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supply-curve-aggregation		Run reV supply curve aggregation using the...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 with HSDS</a:t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273807" y="556551"/>
            <a:ext cx="77729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“hsls” CLI commands to browse AWS filesystem</a:t>
            </a:r>
            <a:endParaRPr sz="2000" b="0" i="1" u="none" strike="noStrike" cap="none">
              <a:solidFill>
                <a:srgbClr val="00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(revenv) user@users-computer:~/rev_folder$</a:t>
            </a:r>
            <a:r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hsls /nrel/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nrel_admin                      folder   2017-08-20 15:46:58 /nrel/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nrel_admin                      folder   2019-10-01 08:08:23 /nrel/nsrdb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nrel_admin                      folder   2020-06-10 15:14:46 /nrel/us-wave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nrel_admin                      domain   2017-08-20 16:06:29 /nrel/wtk-us.h5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nrel_admin                      folder   2019-10-01 08:07:38 /nrel/wtk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 items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(revenv) user@users-computer:~/rev_folder$</a:t>
            </a:r>
            <a:r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hsls /nrel/nsrdb/india/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nrel_admin                      folder   2020-05-27 10:21:44 /nrel/nsrdb/india/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nrel_admin                      domain   2020-07-24 10:23:47 /nrel/nsrdb/india/india_spectral_tmy.h5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nrel_admin                      domain   2020-07-24 10:24:32 /nrel/nsrdb/india/nsrdb_india_2000.h5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nrel_admin                      domain   2020-07-24 10:25:21 /nrel/nsrdb/india/nsrdb_india_2001.h5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nrel_admin                      domain   2020-07-24 10:26:09 /nrel/nsrdb/india/nsrdb_india_2002.h5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nrel_admin                      domain   2020-07-24 10:26:59 /nrel/nsrdb/india/nsrdb_india_2003.h5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457200" y="71677"/>
            <a:ext cx="8229600" cy="4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Running reV locally with HSDS</a:t>
            </a:r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273807" y="556551"/>
            <a:ext cx="77729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“hsls” to browse AWS datasets</a:t>
            </a:r>
            <a:endParaRPr sz="2000" b="0" i="1" u="none" strike="noStrike" cap="none">
              <a:solidFill>
                <a:srgbClr val="00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(revenv) user@users-computer:~/rev_folder$</a:t>
            </a:r>
            <a:r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hsls /nrel/nsrdb/india/nsrdb_india_2000.h5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Group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clearsky_dhi Dataset {8784, 102300}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clearsky_dni Dataset {8784, 102300}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clearsky_ghi Dataset {8784, 102300}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coordinates Dataset {102300, 2}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dew_point Dataset {8784, 102300}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dhi Dataset {8784, 102300}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dhi_perez Dataset {8784, 102300}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dni Dataset {8784, 102300}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dni_perez Dataset {8784, 102300}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fill_flag Dataset {8784, 102300}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ghi Dataset {8784, 102300}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ghi_perez Dataset {8784, 102300}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2166</Words>
  <Application>Microsoft Macintosh PowerPoint</Application>
  <PresentationFormat>On-screen Show (16:9)</PresentationFormat>
  <Paragraphs>256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Noto Sans Symbols</vt:lpstr>
      <vt:lpstr>Simple Light</vt:lpstr>
      <vt:lpstr>Running Rev Locally</vt:lpstr>
      <vt:lpstr>Running reV locally with HSDS</vt:lpstr>
      <vt:lpstr>Running reV locally with HSDS</vt:lpstr>
      <vt:lpstr>Running reV locally with HSDS</vt:lpstr>
      <vt:lpstr>Running reV locally with HSDS</vt:lpstr>
      <vt:lpstr>Running reV locally with HSDS</vt:lpstr>
      <vt:lpstr>Running reV locally with HSDS</vt:lpstr>
      <vt:lpstr>Running reV locally with HSDS</vt:lpstr>
      <vt:lpstr>Running reV locally with HSDS</vt:lpstr>
      <vt:lpstr>Running reV locally with HSDS</vt:lpstr>
      <vt:lpstr>Running reV locally with HSDS</vt:lpstr>
      <vt:lpstr>Running reV locally with HSDS</vt:lpstr>
      <vt:lpstr>Running reV locally with HSDS</vt:lpstr>
      <vt:lpstr>Running reV locally with HSDS</vt:lpstr>
      <vt:lpstr>Running reV locally with HSDS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Rev Locally</dc:title>
  <cp:lastModifiedBy>Williams, Travis</cp:lastModifiedBy>
  <cp:revision>1</cp:revision>
  <dcterms:modified xsi:type="dcterms:W3CDTF">2022-01-18T20:11:26Z</dcterms:modified>
</cp:coreProperties>
</file>