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56" r:id="rId5"/>
    <p:sldId id="501" r:id="rId6"/>
    <p:sldId id="506" r:id="rId7"/>
    <p:sldId id="509" r:id="rId8"/>
    <p:sldId id="503" r:id="rId9"/>
    <p:sldId id="515" r:id="rId10"/>
    <p:sldId id="508" r:id="rId11"/>
    <p:sldId id="517" r:id="rId12"/>
    <p:sldId id="518" r:id="rId13"/>
    <p:sldId id="520" r:id="rId14"/>
    <p:sldId id="519" r:id="rId15"/>
    <p:sldId id="510" r:id="rId16"/>
    <p:sldId id="516" r:id="rId17"/>
    <p:sldId id="511" r:id="rId18"/>
    <p:sldId id="512" r:id="rId19"/>
    <p:sldId id="514" r:id="rId20"/>
    <p:sldId id="513"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226EC49C-2D6B-6148-A6BB-58127074294E}">
          <p14:sldIdLst>
            <p14:sldId id="256"/>
          </p14:sldIdLst>
        </p14:section>
        <p14:section name="High Level reV Overview" id="{FE697291-89B1-864B-AC2A-A176665B13F4}">
          <p14:sldIdLst>
            <p14:sldId id="501"/>
            <p14:sldId id="506"/>
            <p14:sldId id="509"/>
            <p14:sldId id="503"/>
            <p14:sldId id="515"/>
            <p14:sldId id="508"/>
            <p14:sldId id="517"/>
            <p14:sldId id="518"/>
            <p14:sldId id="520"/>
            <p14:sldId id="519"/>
            <p14:sldId id="510"/>
            <p14:sldId id="516"/>
            <p14:sldId id="511"/>
            <p14:sldId id="512"/>
            <p14:sldId id="514"/>
            <p14:sldId id="51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elynn Schroed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14706"/>
    <a:srgbClr val="8B3805"/>
    <a:srgbClr val="004F7F"/>
    <a:srgbClr val="0080CD"/>
    <a:srgbClr val="00609A"/>
    <a:srgbClr val="0070B3"/>
    <a:srgbClr val="008F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20"/>
    <p:restoredTop sz="84629"/>
  </p:normalViewPr>
  <p:slideViewPr>
    <p:cSldViewPr snapToGrid="0" snapToObjects="1">
      <p:cViewPr varScale="1">
        <p:scale>
          <a:sx n="163" d="100"/>
          <a:sy n="163" d="100"/>
        </p:scale>
        <p:origin x="184" y="1240"/>
      </p:cViewPr>
      <p:guideLst>
        <p:guide orient="horz" pos="1620"/>
        <p:guide pos="2880"/>
      </p:guideLst>
    </p:cSldViewPr>
  </p:slideViewPr>
  <p:outlineViewPr>
    <p:cViewPr>
      <p:scale>
        <a:sx n="33" d="100"/>
        <a:sy n="33" d="100"/>
      </p:scale>
      <p:origin x="0" y="0"/>
    </p:cViewPr>
  </p:outlineViewPr>
  <p:notesTextViewPr>
    <p:cViewPr>
      <p:scale>
        <a:sx n="155" d="100"/>
        <a:sy n="155" d="100"/>
      </p:scale>
      <p:origin x="0" y="0"/>
    </p:cViewPr>
  </p:notesTextViewPr>
  <p:sorterViewPr>
    <p:cViewPr>
      <p:scale>
        <a:sx n="66" d="100"/>
        <a:sy n="66" d="100"/>
      </p:scale>
      <p:origin x="0" y="0"/>
    </p:cViewPr>
  </p:sorterViewPr>
  <p:notesViewPr>
    <p:cSldViewPr snapToGrid="0" snapToObjects="1">
      <p:cViewPr varScale="1">
        <p:scale>
          <a:sx n="121" d="100"/>
          <a:sy n="121" d="100"/>
        </p:scale>
        <p:origin x="27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86121E-210D-CD48-A2BA-F25C62E17C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353867-F4D2-EE49-966E-D1BDCEB895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EB352-001E-784A-9C8B-30A1F944DD28}" type="datetimeFigureOut">
              <a:rPr lang="en-US" smtClean="0"/>
              <a:t>2/10/22</a:t>
            </a:fld>
            <a:endParaRPr lang="en-US"/>
          </a:p>
        </p:txBody>
      </p:sp>
      <p:sp>
        <p:nvSpPr>
          <p:cNvPr id="4" name="Footer Placeholder 3">
            <a:extLst>
              <a:ext uri="{FF2B5EF4-FFF2-40B4-BE49-F238E27FC236}">
                <a16:creationId xmlns:a16="http://schemas.microsoft.com/office/drawing/2014/main" id="{A8AE4C14-85FA-4E40-AF7F-2BC8316A6A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9F4D8DE-490E-E345-9E3B-F54E25DAB2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0DDEF1-C3D3-4E4F-9F35-421F4AF09CBE}" type="slidenum">
              <a:rPr lang="en-US" smtClean="0"/>
              <a:t>‹#›</a:t>
            </a:fld>
            <a:endParaRPr lang="en-US"/>
          </a:p>
        </p:txBody>
      </p:sp>
    </p:spTree>
    <p:extLst>
      <p:ext uri="{BB962C8B-B14F-4D97-AF65-F5344CB8AC3E}">
        <p14:creationId xmlns:p14="http://schemas.microsoft.com/office/powerpoint/2010/main" val="2047066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67FED6-1CE0-9E49-8E28-4BC1AFD39CD7}" type="datetimeFigureOut">
              <a:t>2/10/22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285793-58F2-5D45-93FF-B0076DA99FD1}" type="slidenum">
              <a:t>‹#›</a:t>
            </a:fld>
            <a:endParaRPr lang="en-US"/>
          </a:p>
        </p:txBody>
      </p:sp>
    </p:spTree>
    <p:extLst>
      <p:ext uri="{BB962C8B-B14F-4D97-AF65-F5344CB8AC3E}">
        <p14:creationId xmlns:p14="http://schemas.microsoft.com/office/powerpoint/2010/main" val="37290338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a:t>
            </a:fld>
            <a:endParaRPr lang="en-US"/>
          </a:p>
        </p:txBody>
      </p:sp>
    </p:spTree>
    <p:extLst>
      <p:ext uri="{BB962C8B-B14F-4D97-AF65-F5344CB8AC3E}">
        <p14:creationId xmlns:p14="http://schemas.microsoft.com/office/powerpoint/2010/main" val="726611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10</a:t>
            </a:fld>
            <a:endParaRPr lang="en-US"/>
          </a:p>
        </p:txBody>
      </p:sp>
    </p:spTree>
    <p:extLst>
      <p:ext uri="{BB962C8B-B14F-4D97-AF65-F5344CB8AC3E}">
        <p14:creationId xmlns:p14="http://schemas.microsoft.com/office/powerpoint/2010/main" val="625739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11</a:t>
            </a:fld>
            <a:endParaRPr lang="en-US"/>
          </a:p>
        </p:txBody>
      </p:sp>
    </p:spTree>
    <p:extLst>
      <p:ext uri="{BB962C8B-B14F-4D97-AF65-F5344CB8AC3E}">
        <p14:creationId xmlns:p14="http://schemas.microsoft.com/office/powerpoint/2010/main" val="2753676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12</a:t>
            </a:fld>
            <a:endParaRPr lang="en-US"/>
          </a:p>
        </p:txBody>
      </p:sp>
    </p:spTree>
    <p:extLst>
      <p:ext uri="{BB962C8B-B14F-4D97-AF65-F5344CB8AC3E}">
        <p14:creationId xmlns:p14="http://schemas.microsoft.com/office/powerpoint/2010/main" val="4120792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13</a:t>
            </a:fld>
            <a:endParaRPr lang="en-US"/>
          </a:p>
        </p:txBody>
      </p:sp>
    </p:spTree>
    <p:extLst>
      <p:ext uri="{BB962C8B-B14F-4D97-AF65-F5344CB8AC3E}">
        <p14:creationId xmlns:p14="http://schemas.microsoft.com/office/powerpoint/2010/main" val="2677608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14</a:t>
            </a:fld>
            <a:endParaRPr lang="en-US"/>
          </a:p>
        </p:txBody>
      </p:sp>
    </p:spTree>
    <p:extLst>
      <p:ext uri="{BB962C8B-B14F-4D97-AF65-F5344CB8AC3E}">
        <p14:creationId xmlns:p14="http://schemas.microsoft.com/office/powerpoint/2010/main" val="1823780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15</a:t>
            </a:fld>
            <a:endParaRPr lang="en-US"/>
          </a:p>
        </p:txBody>
      </p:sp>
    </p:spTree>
    <p:extLst>
      <p:ext uri="{BB962C8B-B14F-4D97-AF65-F5344CB8AC3E}">
        <p14:creationId xmlns:p14="http://schemas.microsoft.com/office/powerpoint/2010/main" val="4199588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16</a:t>
            </a:fld>
            <a:endParaRPr lang="en-US"/>
          </a:p>
        </p:txBody>
      </p:sp>
    </p:spTree>
    <p:extLst>
      <p:ext uri="{BB962C8B-B14F-4D97-AF65-F5344CB8AC3E}">
        <p14:creationId xmlns:p14="http://schemas.microsoft.com/office/powerpoint/2010/main" val="683274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17</a:t>
            </a:fld>
            <a:endParaRPr lang="en-US"/>
          </a:p>
        </p:txBody>
      </p:sp>
    </p:spTree>
    <p:extLst>
      <p:ext uri="{BB962C8B-B14F-4D97-AF65-F5344CB8AC3E}">
        <p14:creationId xmlns:p14="http://schemas.microsoft.com/office/powerpoint/2010/main" val="1763558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2</a:t>
            </a:fld>
            <a:endParaRPr lang="en-US"/>
          </a:p>
        </p:txBody>
      </p:sp>
    </p:spTree>
    <p:extLst>
      <p:ext uri="{BB962C8B-B14F-4D97-AF65-F5344CB8AC3E}">
        <p14:creationId xmlns:p14="http://schemas.microsoft.com/office/powerpoint/2010/main" val="4292479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3</a:t>
            </a:fld>
            <a:endParaRPr lang="en-US"/>
          </a:p>
        </p:txBody>
      </p:sp>
    </p:spTree>
    <p:extLst>
      <p:ext uri="{BB962C8B-B14F-4D97-AF65-F5344CB8AC3E}">
        <p14:creationId xmlns:p14="http://schemas.microsoft.com/office/powerpoint/2010/main" val="1177139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4</a:t>
            </a:fld>
            <a:endParaRPr lang="en-US"/>
          </a:p>
        </p:txBody>
      </p:sp>
    </p:spTree>
    <p:extLst>
      <p:ext uri="{BB962C8B-B14F-4D97-AF65-F5344CB8AC3E}">
        <p14:creationId xmlns:p14="http://schemas.microsoft.com/office/powerpoint/2010/main" val="226484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5</a:t>
            </a:fld>
            <a:endParaRPr lang="en-US"/>
          </a:p>
        </p:txBody>
      </p:sp>
    </p:spTree>
    <p:extLst>
      <p:ext uri="{BB962C8B-B14F-4D97-AF65-F5344CB8AC3E}">
        <p14:creationId xmlns:p14="http://schemas.microsoft.com/office/powerpoint/2010/main" val="1897925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a:t>
            </a:r>
            <a:r>
              <a:rPr lang="en-US" dirty="0" err="1"/>
              <a:t>reV</a:t>
            </a:r>
            <a:r>
              <a:rPr lang="en-US" dirty="0"/>
              <a:t> model is a platform for assessing renewable energy potential and its geospatial intersection with grid infrastructure and land use characteristics. </a:t>
            </a:r>
          </a:p>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6</a:t>
            </a:fld>
            <a:endParaRPr lang="en-US"/>
          </a:p>
        </p:txBody>
      </p:sp>
    </p:spTree>
    <p:extLst>
      <p:ext uri="{BB962C8B-B14F-4D97-AF65-F5344CB8AC3E}">
        <p14:creationId xmlns:p14="http://schemas.microsoft.com/office/powerpoint/2010/main" val="380365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7</a:t>
            </a:fld>
            <a:endParaRPr lang="en-US"/>
          </a:p>
        </p:txBody>
      </p:sp>
    </p:spTree>
    <p:extLst>
      <p:ext uri="{BB962C8B-B14F-4D97-AF65-F5344CB8AC3E}">
        <p14:creationId xmlns:p14="http://schemas.microsoft.com/office/powerpoint/2010/main" val="248141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8</a:t>
            </a:fld>
            <a:endParaRPr lang="en-US"/>
          </a:p>
        </p:txBody>
      </p:sp>
    </p:spTree>
    <p:extLst>
      <p:ext uri="{BB962C8B-B14F-4D97-AF65-F5344CB8AC3E}">
        <p14:creationId xmlns:p14="http://schemas.microsoft.com/office/powerpoint/2010/main" val="1581570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285793-58F2-5D45-93FF-B0076DA99FD1}" type="slidenum">
              <a:rPr lang="en-US" smtClean="0"/>
              <a:t>9</a:t>
            </a:fld>
            <a:endParaRPr lang="en-US"/>
          </a:p>
        </p:txBody>
      </p:sp>
    </p:spTree>
    <p:extLst>
      <p:ext uri="{BB962C8B-B14F-4D97-AF65-F5344CB8AC3E}">
        <p14:creationId xmlns:p14="http://schemas.microsoft.com/office/powerpoint/2010/main" val="2807764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2644345" y="387178"/>
            <a:ext cx="6334897" cy="3039762"/>
          </a:xfrm>
          <a:prstGeom prst="rect">
            <a:avLst/>
          </a:prstGeom>
          <a:ln>
            <a:solidFill>
              <a:schemeClr val="tx1">
                <a:lumMod val="20000"/>
                <a:lumOff val="80000"/>
              </a:schemeClr>
            </a:solidFill>
          </a:ln>
        </p:spPr>
      </p:pic>
      <p:sp>
        <p:nvSpPr>
          <p:cNvPr id="3" name="TextBox 2"/>
          <p:cNvSpPr txBox="1"/>
          <p:nvPr userDrawn="1"/>
        </p:nvSpPr>
        <p:spPr>
          <a:xfrm>
            <a:off x="321275" y="222424"/>
            <a:ext cx="2240692" cy="3970318"/>
          </a:xfrm>
          <a:prstGeom prst="rect">
            <a:avLst/>
          </a:prstGeom>
          <a:noFill/>
        </p:spPr>
        <p:txBody>
          <a:bodyPr wrap="square" rtlCol="0">
            <a:spAutoFit/>
          </a:bodyPr>
          <a:lstStyle/>
          <a:p>
            <a:pPr algn="l"/>
            <a:r>
              <a:rPr lang="en-US" sz="1800" b="1" i="1" dirty="0">
                <a:solidFill>
                  <a:srgbClr val="FF0000"/>
                </a:solidFill>
              </a:rPr>
              <a:t>PC Users:</a:t>
            </a:r>
          </a:p>
          <a:p>
            <a:pPr algn="l"/>
            <a:r>
              <a:rPr lang="en-US" sz="1800" i="1" dirty="0">
                <a:solidFill>
                  <a:srgbClr val="FF0000"/>
                </a:solidFill>
              </a:rPr>
              <a:t>Microsoft PowerPoint for Windows has default settings that continually compress images. To avoid loss</a:t>
            </a:r>
            <a:r>
              <a:rPr lang="en-US" sz="1800" i="1" baseline="0" dirty="0">
                <a:solidFill>
                  <a:srgbClr val="FF0000"/>
                </a:solidFill>
              </a:rPr>
              <a:t> of quality </a:t>
            </a:r>
            <a:r>
              <a:rPr lang="en-US" sz="1800" i="1" dirty="0">
                <a:solidFill>
                  <a:srgbClr val="FF0000"/>
                </a:solidFill>
              </a:rPr>
              <a:t>for photos and graphics within this presentation file,</a:t>
            </a:r>
            <a:r>
              <a:rPr lang="en-US" sz="1800" i="1" baseline="0" dirty="0">
                <a:solidFill>
                  <a:srgbClr val="FF0000"/>
                </a:solidFill>
              </a:rPr>
              <a:t> </a:t>
            </a:r>
            <a:r>
              <a:rPr lang="en-US" sz="1800" i="1" dirty="0">
                <a:solidFill>
                  <a:srgbClr val="FF0000"/>
                </a:solidFill>
              </a:rPr>
              <a:t>please follow these</a:t>
            </a:r>
            <a:r>
              <a:rPr lang="en-US" sz="1800" i="1" baseline="0" dirty="0">
                <a:solidFill>
                  <a:srgbClr val="FF0000"/>
                </a:solidFill>
              </a:rPr>
              <a:t> instructions </a:t>
            </a:r>
            <a:r>
              <a:rPr lang="en-US" sz="1800" i="1" dirty="0">
                <a:solidFill>
                  <a:srgbClr val="FF0000"/>
                </a:solidFill>
              </a:rPr>
              <a:t>to change your software settings.</a:t>
            </a:r>
            <a:endParaRPr lang="en-US" sz="1800" dirty="0"/>
          </a:p>
          <a:p>
            <a:endParaRPr lang="en-US" sz="1800" dirty="0"/>
          </a:p>
        </p:txBody>
      </p:sp>
    </p:spTree>
    <p:extLst>
      <p:ext uri="{BB962C8B-B14F-4D97-AF65-F5344CB8AC3E}">
        <p14:creationId xmlns:p14="http://schemas.microsoft.com/office/powerpoint/2010/main" val="16136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498859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3142765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725204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6572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145866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22344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15676175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TOC Slide - Main">
    <p:spTree>
      <p:nvGrpSpPr>
        <p:cNvPr id="1" name=""/>
        <p:cNvGrpSpPr/>
        <p:nvPr/>
      </p:nvGrpSpPr>
      <p:grpSpPr>
        <a:xfrm>
          <a:off x="0" y="0"/>
          <a:ext cx="0" cy="0"/>
          <a:chOff x="0" y="0"/>
          <a:chExt cx="0" cy="0"/>
        </a:xfrm>
      </p:grpSpPr>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 name="Title 1"/>
          <p:cNvSpPr>
            <a:spLocks noGrp="1"/>
          </p:cNvSpPr>
          <p:nvPr>
            <p:ph type="title" hasCustomPrompt="1"/>
          </p:nvPr>
        </p:nvSpPr>
        <p:spPr>
          <a:xfrm>
            <a:off x="457200" y="0"/>
            <a:ext cx="3214914" cy="1200151"/>
          </a:xfrm>
        </p:spPr>
        <p:txBody>
          <a:bodyPr/>
          <a:lstStyle/>
          <a:p>
            <a:r>
              <a:rPr lang="en-US"/>
              <a:t>Contents</a:t>
            </a:r>
          </a:p>
        </p:txBody>
      </p:sp>
      <p:sp>
        <p:nvSpPr>
          <p:cNvPr id="34" name="Text Placeholder 6"/>
          <p:cNvSpPr>
            <a:spLocks noGrp="1"/>
          </p:cNvSpPr>
          <p:nvPr>
            <p:ph type="body" sz="quarter" idx="11" hasCustomPrompt="1"/>
          </p:nvPr>
        </p:nvSpPr>
        <p:spPr>
          <a:xfrm>
            <a:off x="983661" y="138719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Section Name</a:t>
            </a:r>
          </a:p>
        </p:txBody>
      </p:sp>
      <p:cxnSp>
        <p:nvCxnSpPr>
          <p:cNvPr id="37" name="Straight Connector 36"/>
          <p:cNvCxnSpPr/>
          <p:nvPr userDrawn="1"/>
        </p:nvCxnSpPr>
        <p:spPr>
          <a:xfrm>
            <a:off x="983661" y="177677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983661" y="18665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0" name="Straight Connector 39"/>
          <p:cNvCxnSpPr/>
          <p:nvPr userDrawn="1"/>
        </p:nvCxnSpPr>
        <p:spPr>
          <a:xfrm>
            <a:off x="983661" y="22561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983661" y="2351089"/>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44" name="Straight Connector 43"/>
          <p:cNvCxnSpPr/>
          <p:nvPr userDrawn="1"/>
        </p:nvCxnSpPr>
        <p:spPr>
          <a:xfrm>
            <a:off x="983661" y="274066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983661" y="2836648"/>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1" name="Straight Connector 50"/>
          <p:cNvCxnSpPr/>
          <p:nvPr userDrawn="1"/>
        </p:nvCxnSpPr>
        <p:spPr>
          <a:xfrm>
            <a:off x="983661" y="3226220"/>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983661" y="3328432"/>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4" name="Straight Connector 53"/>
          <p:cNvCxnSpPr/>
          <p:nvPr userDrawn="1"/>
        </p:nvCxnSpPr>
        <p:spPr>
          <a:xfrm>
            <a:off x="983661" y="3718004"/>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983661" y="3813991"/>
            <a:ext cx="5164903" cy="389572"/>
          </a:xfrm>
          <a:prstGeom prst="rect">
            <a:avLst/>
          </a:prstGeom>
        </p:spPr>
        <p:txBody>
          <a:bodyPr vert="horz" wrap="none" lIns="0" tIns="0" rIns="0" bIns="0" anchor="ctr" anchorCtr="0"/>
          <a:lstStyle>
            <a:lvl1pPr marL="0" indent="0">
              <a:buNone/>
              <a:defRPr sz="2000" b="1">
                <a:solidFill>
                  <a:schemeClr val="bg1">
                    <a:lumMod val="65000"/>
                  </a:schemeClr>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57" name="Straight Connector 56"/>
          <p:cNvCxnSpPr/>
          <p:nvPr userDrawn="1"/>
        </p:nvCxnSpPr>
        <p:spPr>
          <a:xfrm>
            <a:off x="983661" y="4203563"/>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983661" y="4299549"/>
            <a:ext cx="5164903" cy="389572"/>
          </a:xfrm>
          <a:prstGeom prst="rect">
            <a:avLst/>
          </a:prstGeom>
        </p:spPr>
        <p:txBody>
          <a:bodyPr vert="horz" wrap="none" lIns="0" tIns="0" rIns="0" bIns="0" anchor="ctr" anchorCtr="0"/>
          <a:lstStyle>
            <a:lvl1pPr marL="0" indent="0">
              <a:buNone/>
              <a:defRPr sz="2000" b="1">
                <a:solidFill>
                  <a:srgbClr val="333333"/>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Section Name</a:t>
            </a:r>
          </a:p>
        </p:txBody>
      </p:sp>
      <p:cxnSp>
        <p:nvCxnSpPr>
          <p:cNvPr id="60" name="Straight Connector 59"/>
          <p:cNvCxnSpPr/>
          <p:nvPr userDrawn="1"/>
        </p:nvCxnSpPr>
        <p:spPr>
          <a:xfrm>
            <a:off x="983661" y="4689121"/>
            <a:ext cx="5164903" cy="7026"/>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userDrawn="1"/>
        </p:nvSpPr>
        <p:spPr>
          <a:xfrm>
            <a:off x="468313" y="139071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1</a:t>
            </a:r>
          </a:p>
        </p:txBody>
      </p:sp>
      <p:sp>
        <p:nvSpPr>
          <p:cNvPr id="26" name="Rectangle 25">
            <a:extLst>
              <a:ext uri="{FF2B5EF4-FFF2-40B4-BE49-F238E27FC236}">
                <a16:creationId xmlns:a16="http://schemas.microsoft.com/office/drawing/2014/main" id="{539E3358-3387-0344-A4E5-7F543009BFF7}"/>
              </a:ext>
            </a:extLst>
          </p:cNvPr>
          <p:cNvSpPr/>
          <p:nvPr userDrawn="1"/>
        </p:nvSpPr>
        <p:spPr>
          <a:xfrm>
            <a:off x="468313" y="1868884"/>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2</a:t>
            </a:r>
          </a:p>
        </p:txBody>
      </p:sp>
      <p:sp>
        <p:nvSpPr>
          <p:cNvPr id="27" name="Rectangle 26">
            <a:extLst>
              <a:ext uri="{FF2B5EF4-FFF2-40B4-BE49-F238E27FC236}">
                <a16:creationId xmlns:a16="http://schemas.microsoft.com/office/drawing/2014/main" id="{C386C688-264C-8644-BF91-47516BE962DC}"/>
              </a:ext>
            </a:extLst>
          </p:cNvPr>
          <p:cNvSpPr/>
          <p:nvPr userDrawn="1"/>
        </p:nvSpPr>
        <p:spPr>
          <a:xfrm>
            <a:off x="468313" y="2347056"/>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3</a:t>
            </a:r>
          </a:p>
        </p:txBody>
      </p:sp>
      <p:sp>
        <p:nvSpPr>
          <p:cNvPr id="28" name="Rectangle 27">
            <a:extLst>
              <a:ext uri="{FF2B5EF4-FFF2-40B4-BE49-F238E27FC236}">
                <a16:creationId xmlns:a16="http://schemas.microsoft.com/office/drawing/2014/main" id="{DDA01238-AB3B-E34F-9AEA-F4E521E46353}"/>
              </a:ext>
            </a:extLst>
          </p:cNvPr>
          <p:cNvSpPr/>
          <p:nvPr userDrawn="1"/>
        </p:nvSpPr>
        <p:spPr>
          <a:xfrm>
            <a:off x="468313" y="282522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4</a:t>
            </a:r>
          </a:p>
        </p:txBody>
      </p:sp>
      <p:sp>
        <p:nvSpPr>
          <p:cNvPr id="29" name="Rectangle 28">
            <a:extLst>
              <a:ext uri="{FF2B5EF4-FFF2-40B4-BE49-F238E27FC236}">
                <a16:creationId xmlns:a16="http://schemas.microsoft.com/office/drawing/2014/main" id="{3964A093-D04E-9548-A592-9ADBD095FB82}"/>
              </a:ext>
            </a:extLst>
          </p:cNvPr>
          <p:cNvSpPr/>
          <p:nvPr userDrawn="1"/>
        </p:nvSpPr>
        <p:spPr>
          <a:xfrm>
            <a:off x="468313" y="3320179"/>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5</a:t>
            </a:r>
          </a:p>
        </p:txBody>
      </p:sp>
      <p:sp>
        <p:nvSpPr>
          <p:cNvPr id="30" name="Rectangle 29">
            <a:extLst>
              <a:ext uri="{FF2B5EF4-FFF2-40B4-BE49-F238E27FC236}">
                <a16:creationId xmlns:a16="http://schemas.microsoft.com/office/drawing/2014/main" id="{37FAEEF9-51BD-7547-9D28-C4D1709E8B36}"/>
              </a:ext>
            </a:extLst>
          </p:cNvPr>
          <p:cNvSpPr/>
          <p:nvPr userDrawn="1"/>
        </p:nvSpPr>
        <p:spPr>
          <a:xfrm>
            <a:off x="468313" y="3806741"/>
            <a:ext cx="431573" cy="389572"/>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6</a:t>
            </a:r>
          </a:p>
        </p:txBody>
      </p:sp>
      <p:sp>
        <p:nvSpPr>
          <p:cNvPr id="31" name="Rectangle 30">
            <a:extLst>
              <a:ext uri="{FF2B5EF4-FFF2-40B4-BE49-F238E27FC236}">
                <a16:creationId xmlns:a16="http://schemas.microsoft.com/office/drawing/2014/main" id="{9B5306E0-61DD-104F-93DD-9C840B7CDCA6}"/>
              </a:ext>
            </a:extLst>
          </p:cNvPr>
          <p:cNvSpPr/>
          <p:nvPr userDrawn="1"/>
        </p:nvSpPr>
        <p:spPr>
          <a:xfrm>
            <a:off x="468313" y="4284913"/>
            <a:ext cx="431573" cy="38957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7</a:t>
            </a:r>
          </a:p>
        </p:txBody>
      </p:sp>
    </p:spTree>
    <p:extLst>
      <p:ext uri="{BB962C8B-B14F-4D97-AF65-F5344CB8AC3E}">
        <p14:creationId xmlns:p14="http://schemas.microsoft.com/office/powerpoint/2010/main" val="47011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28112299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ransition Slide - Blue">
    <p:spTree>
      <p:nvGrpSpPr>
        <p:cNvPr id="1" name=""/>
        <p:cNvGrpSpPr/>
        <p:nvPr/>
      </p:nvGrpSpPr>
      <p:grpSpPr>
        <a:xfrm>
          <a:off x="0" y="0"/>
          <a:ext cx="0" cy="0"/>
          <a:chOff x="0" y="0"/>
          <a:chExt cx="0" cy="0"/>
        </a:xfrm>
      </p:grpSpPr>
      <p:sp>
        <p:nvSpPr>
          <p:cNvPr id="6" name="Rectangle 5"/>
          <p:cNvSpPr/>
          <p:nvPr userDrawn="1"/>
        </p:nvSpPr>
        <p:spPr>
          <a:xfrm>
            <a:off x="0" y="0"/>
            <a:ext cx="9144000"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7"/>
          <p:cNvSpPr>
            <a:spLocks noGrp="1"/>
          </p:cNvSpPr>
          <p:nvPr>
            <p:ph type="body" sz="quarter" idx="10" hasCustomPrompt="1"/>
          </p:nvPr>
        </p:nvSpPr>
        <p:spPr>
          <a:xfrm>
            <a:off x="467454" y="1252017"/>
            <a:ext cx="3952146" cy="1348326"/>
          </a:xfrm>
        </p:spPr>
        <p:txBody>
          <a:bodyPr anchor="b" anchorCtr="0">
            <a:noAutofit/>
          </a:bodyPr>
          <a:lstStyle>
            <a:lvl1pPr marL="0" indent="0">
              <a:buNone/>
              <a:defRPr sz="3000">
                <a:solidFill>
                  <a:srgbClr val="FFFFFF"/>
                </a:solidFill>
              </a:defRPr>
            </a:lvl1pPr>
          </a:lstStyle>
          <a:p>
            <a:pPr lvl="0"/>
            <a:r>
              <a:rPr lang="en-US"/>
              <a:t>Transition Slide Title</a:t>
            </a:r>
          </a:p>
        </p:txBody>
      </p:sp>
      <p:cxnSp>
        <p:nvCxnSpPr>
          <p:cNvPr id="4" name="Straight Connector 3"/>
          <p:cNvCxnSpPr/>
          <p:nvPr userDrawn="1"/>
        </p:nvCxnSpPr>
        <p:spPr>
          <a:xfrm>
            <a:off x="570335" y="2780783"/>
            <a:ext cx="4574979"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67455" y="2961483"/>
            <a:ext cx="3952712" cy="1101551"/>
          </a:xfrm>
        </p:spPr>
        <p:txBody>
          <a:bodyPr>
            <a:noAutofit/>
          </a:bodyPr>
          <a:lstStyle>
            <a:lvl1pPr marL="0" indent="0">
              <a:spcBef>
                <a:spcPts val="400"/>
              </a:spcBef>
              <a:buNone/>
              <a:defRPr sz="1800" baseline="0">
                <a:solidFill>
                  <a:srgbClr val="FFFFFF"/>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 or additional text</a:t>
            </a:r>
          </a:p>
        </p:txBody>
      </p:sp>
    </p:spTree>
    <p:extLst>
      <p:ext uri="{BB962C8B-B14F-4D97-AF65-F5344CB8AC3E}">
        <p14:creationId xmlns:p14="http://schemas.microsoft.com/office/powerpoint/2010/main" val="1941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736975" y="1252017"/>
            <a:ext cx="4322144" cy="1348326"/>
          </a:xfrm>
        </p:spPr>
        <p:txBody>
          <a:bodyPr anchor="b" anchorCtr="0">
            <a:noAutofit/>
          </a:bodyPr>
          <a:lstStyle>
            <a:lvl1pPr marL="0" indent="0">
              <a:buNone/>
              <a:defRPr sz="3000"/>
            </a:lvl1pPr>
          </a:lstStyle>
          <a:p>
            <a:pPr lvl="0"/>
            <a:r>
              <a:rPr lang="en-US"/>
              <a:t>Title</a:t>
            </a:r>
          </a:p>
        </p:txBody>
      </p:sp>
      <p:cxnSp>
        <p:nvCxnSpPr>
          <p:cNvPr id="10" name="Straight Connector 9"/>
          <p:cNvCxnSpPr/>
          <p:nvPr userDrawn="1"/>
        </p:nvCxnSpPr>
        <p:spPr>
          <a:xfrm>
            <a:off x="3839856" y="2780783"/>
            <a:ext cx="4219263"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3736975" y="2961483"/>
            <a:ext cx="4322763" cy="1101551"/>
          </a:xfrm>
        </p:spPr>
        <p:txBody>
          <a:bodyPr>
            <a:noAutofit/>
          </a:bodyPr>
          <a:lstStyle>
            <a:lvl1pPr marL="0" indent="0">
              <a:spcBef>
                <a:spcPts val="400"/>
              </a:spcBef>
              <a:buNone/>
              <a:defRPr sz="18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4290127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9144000" cy="51435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1590675"/>
            <a:ext cx="5565779"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2281663"/>
            <a:ext cx="3747874" cy="628650"/>
          </a:xfrm>
          <a:solidFill>
            <a:srgbClr val="000000">
              <a:alpha val="75000"/>
            </a:srgbClr>
          </a:solidFill>
        </p:spPr>
        <p:txBody>
          <a:bodyPr wrap="none" lIns="457200" tIns="0" rIns="457200" bIns="91440" anchor="ctr" anchorCtr="0">
            <a:noAutofit/>
          </a:bodyPr>
          <a:lstStyle>
            <a:lvl1pPr marL="0" indent="0">
              <a:buNone/>
              <a:defRPr sz="36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Transition Slide</a:t>
            </a:r>
          </a:p>
        </p:txBody>
      </p:sp>
    </p:spTree>
    <p:extLst>
      <p:ext uri="{BB962C8B-B14F-4D97-AF65-F5344CB8AC3E}">
        <p14:creationId xmlns:p14="http://schemas.microsoft.com/office/powerpoint/2010/main" val="3788749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0"/>
            <a:ext cx="3209739" cy="1699456"/>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4077835" y="417513"/>
            <a:ext cx="4769303" cy="1281943"/>
          </a:xfrm>
        </p:spPr>
        <p:txBody>
          <a:bodyPr lIns="0" tIns="0" rIns="0" bIns="0" anchor="ctr" anchorCtr="0">
            <a:noAutofit/>
          </a:bodyPr>
          <a:lstStyle>
            <a:lvl1pPr marL="0" indent="0">
              <a:buNone/>
              <a:defRPr sz="2000"/>
            </a:lvl1pPr>
          </a:lstStyle>
          <a:p>
            <a:pPr lvl="0"/>
            <a:r>
              <a:rPr lang="en-US"/>
              <a:t>Summary or description text about the slide, charts, data go here.</a:t>
            </a:r>
          </a:p>
        </p:txBody>
      </p:sp>
      <p:sp>
        <p:nvSpPr>
          <p:cNvPr id="5" name="Chart Placeholder 6"/>
          <p:cNvSpPr>
            <a:spLocks noGrp="1"/>
          </p:cNvSpPr>
          <p:nvPr>
            <p:ph type="chart" sz="quarter" idx="11" hasCustomPrompt="1"/>
          </p:nvPr>
        </p:nvSpPr>
        <p:spPr>
          <a:xfrm>
            <a:off x="468313" y="2081080"/>
            <a:ext cx="1883539" cy="1436109"/>
          </a:xfrm>
          <a:prstGeom prst="rect">
            <a:avLst/>
          </a:prstGeom>
        </p:spPr>
        <p:txBody>
          <a:bodyPr vert="horz"/>
          <a:lstStyle>
            <a:lvl1pPr marL="0" indent="0">
              <a:buNone/>
              <a:defRPr sz="1200"/>
            </a:lvl1pPr>
          </a:lstStyle>
          <a:p>
            <a:r>
              <a:rPr lang="en-US"/>
              <a:t>Insert Chart</a:t>
            </a:r>
          </a:p>
        </p:txBody>
      </p:sp>
      <p:sp>
        <p:nvSpPr>
          <p:cNvPr id="10" name="Chart Placeholder 6"/>
          <p:cNvSpPr>
            <a:spLocks noGrp="1"/>
          </p:cNvSpPr>
          <p:nvPr>
            <p:ph type="chart" sz="quarter" idx="12" hasCustomPrompt="1"/>
          </p:nvPr>
        </p:nvSpPr>
        <p:spPr>
          <a:xfrm>
            <a:off x="6963599" y="2081080"/>
            <a:ext cx="1883539" cy="1436109"/>
          </a:xfrm>
          <a:prstGeom prst="rect">
            <a:avLst/>
          </a:prstGeom>
        </p:spPr>
        <p:txBody>
          <a:bodyPr vert="horz"/>
          <a:lstStyle>
            <a:lvl1pPr marL="0" indent="0">
              <a:buNone/>
              <a:defRPr sz="1200"/>
            </a:lvl1pPr>
          </a:lstStyle>
          <a:p>
            <a:r>
              <a:rPr lang="en-US"/>
              <a:t>Insert Chart</a:t>
            </a:r>
          </a:p>
        </p:txBody>
      </p:sp>
      <p:sp>
        <p:nvSpPr>
          <p:cNvPr id="11" name="Chart Placeholder 6"/>
          <p:cNvSpPr>
            <a:spLocks noGrp="1"/>
          </p:cNvSpPr>
          <p:nvPr>
            <p:ph type="chart" sz="quarter" idx="13" hasCustomPrompt="1"/>
          </p:nvPr>
        </p:nvSpPr>
        <p:spPr>
          <a:xfrm>
            <a:off x="4765926" y="2081080"/>
            <a:ext cx="1883539" cy="1436109"/>
          </a:xfrm>
          <a:prstGeom prst="rect">
            <a:avLst/>
          </a:prstGeom>
        </p:spPr>
        <p:txBody>
          <a:bodyPr vert="horz"/>
          <a:lstStyle>
            <a:lvl1pPr marL="0" indent="0">
              <a:buNone/>
              <a:defRPr sz="1200"/>
            </a:lvl1pPr>
          </a:lstStyle>
          <a:p>
            <a:r>
              <a:rPr lang="en-US"/>
              <a:t>Insert Chart</a:t>
            </a:r>
          </a:p>
        </p:txBody>
      </p:sp>
      <p:sp>
        <p:nvSpPr>
          <p:cNvPr id="12" name="Chart Placeholder 6"/>
          <p:cNvSpPr>
            <a:spLocks noGrp="1"/>
          </p:cNvSpPr>
          <p:nvPr>
            <p:ph type="chart" sz="quarter" idx="14" hasCustomPrompt="1"/>
          </p:nvPr>
        </p:nvSpPr>
        <p:spPr>
          <a:xfrm>
            <a:off x="2618059" y="2081080"/>
            <a:ext cx="1883539" cy="1436109"/>
          </a:xfrm>
          <a:prstGeom prst="rect">
            <a:avLst/>
          </a:prstGeom>
        </p:spPr>
        <p:txBody>
          <a:bodyPr vert="horz"/>
          <a:lstStyle>
            <a:lvl1pPr marL="0" indent="0">
              <a:buNone/>
              <a:defRPr sz="1200"/>
            </a:lvl1pPr>
          </a:lstStyle>
          <a:p>
            <a:r>
              <a:rPr lang="en-US"/>
              <a:t>Insert Chart</a:t>
            </a:r>
          </a:p>
        </p:txBody>
      </p:sp>
      <p:sp>
        <p:nvSpPr>
          <p:cNvPr id="14" name="Text Placeholder 13"/>
          <p:cNvSpPr>
            <a:spLocks noGrp="1"/>
          </p:cNvSpPr>
          <p:nvPr>
            <p:ph type="body" sz="quarter" idx="15" hasCustomPrompt="1"/>
          </p:nvPr>
        </p:nvSpPr>
        <p:spPr>
          <a:xfrm>
            <a:off x="468312"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5" name="Text Placeholder 13"/>
          <p:cNvSpPr>
            <a:spLocks noGrp="1"/>
          </p:cNvSpPr>
          <p:nvPr>
            <p:ph type="body" sz="quarter" idx="16" hasCustomPrompt="1"/>
          </p:nvPr>
        </p:nvSpPr>
        <p:spPr>
          <a:xfrm>
            <a:off x="2618823"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6" name="Text Placeholder 13"/>
          <p:cNvSpPr>
            <a:spLocks noGrp="1"/>
          </p:cNvSpPr>
          <p:nvPr>
            <p:ph type="body" sz="quarter" idx="17" hasCustomPrompt="1"/>
          </p:nvPr>
        </p:nvSpPr>
        <p:spPr>
          <a:xfrm>
            <a:off x="4766690"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7" name="Text Placeholder 13"/>
          <p:cNvSpPr>
            <a:spLocks noGrp="1"/>
          </p:cNvSpPr>
          <p:nvPr>
            <p:ph type="body" sz="quarter" idx="18" hasCustomPrompt="1"/>
          </p:nvPr>
        </p:nvSpPr>
        <p:spPr>
          <a:xfrm>
            <a:off x="6963599" y="3598863"/>
            <a:ext cx="1882775" cy="266700"/>
          </a:xfrm>
        </p:spPr>
        <p:txBody>
          <a:bodyPr lIns="0" tIns="0" rIns="0" bIns="0">
            <a:noAutofit/>
          </a:bodyPr>
          <a:lstStyle>
            <a:lvl1pPr marL="0" indent="0" algn="ctr">
              <a:buNone/>
              <a:defRPr sz="1800" baseline="0"/>
            </a:lvl1pPr>
            <a:lvl2pPr>
              <a:defRPr sz="1400"/>
            </a:lvl2pPr>
            <a:lvl3pPr>
              <a:defRPr sz="1400"/>
            </a:lvl3pPr>
            <a:lvl4pPr>
              <a:defRPr sz="1400"/>
            </a:lvl4pPr>
            <a:lvl5pPr>
              <a:defRPr sz="1400"/>
            </a:lvl5pPr>
          </a:lstStyle>
          <a:p>
            <a:pPr lvl="0"/>
            <a:r>
              <a:rPr lang="en-US"/>
              <a:t>Chart Description</a:t>
            </a:r>
          </a:p>
        </p:txBody>
      </p:sp>
      <p:sp>
        <p:nvSpPr>
          <p:cNvPr id="18" name="Text Placeholder 13"/>
          <p:cNvSpPr>
            <a:spLocks noGrp="1"/>
          </p:cNvSpPr>
          <p:nvPr>
            <p:ph type="body" sz="quarter" idx="19" hasCustomPrompt="1"/>
          </p:nvPr>
        </p:nvSpPr>
        <p:spPr>
          <a:xfrm>
            <a:off x="468312" y="4675059"/>
            <a:ext cx="1882775" cy="205197"/>
          </a:xfrm>
        </p:spPr>
        <p:txBody>
          <a:bodyPr lIns="0" tIns="0" rIns="0" bIns="0">
            <a:noAutofit/>
          </a:bodyPr>
          <a:lstStyle>
            <a:lvl1pPr marL="0" indent="0" algn="l">
              <a:buNone/>
              <a:defRPr sz="1000" baseline="0"/>
            </a:lvl1pPr>
            <a:lvl2pPr>
              <a:defRPr sz="1400"/>
            </a:lvl2pPr>
            <a:lvl3pPr>
              <a:defRPr sz="1400"/>
            </a:lvl3pPr>
            <a:lvl4pPr>
              <a:defRPr sz="1400"/>
            </a:lvl4pPr>
            <a:lvl5pPr>
              <a:defRPr sz="1400"/>
            </a:lvl5pPr>
          </a:lstStyle>
          <a:p>
            <a:pPr lvl="0"/>
            <a:r>
              <a:rPr lang="en-US"/>
              <a:t>Data citation</a:t>
            </a:r>
          </a:p>
        </p:txBody>
      </p:sp>
      <p:sp>
        <p:nvSpPr>
          <p:cNvPr id="19" name="TextBox 18"/>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332969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9144000" cy="5143500"/>
          </a:xfrm>
        </p:spPr>
        <p:txBody>
          <a:bodyPr>
            <a:normAutofit/>
          </a:bodyPr>
          <a:lstStyle>
            <a:lvl1pPr marL="0" indent="0" algn="r">
              <a:buNone/>
              <a:defRPr sz="1800"/>
            </a:lvl1pPr>
          </a:lstStyle>
          <a:p>
            <a:r>
              <a:rPr lang="en-US"/>
              <a:t>Insert a large image here</a:t>
            </a:r>
          </a:p>
        </p:txBody>
      </p:sp>
      <p:sp>
        <p:nvSpPr>
          <p:cNvPr id="16" name="Text Placeholder 6"/>
          <p:cNvSpPr>
            <a:spLocks noGrp="1"/>
          </p:cNvSpPr>
          <p:nvPr>
            <p:ph type="body" sz="quarter" idx="40"/>
          </p:nvPr>
        </p:nvSpPr>
        <p:spPr>
          <a:xfrm>
            <a:off x="0" y="2561212"/>
            <a:ext cx="9144000" cy="1983121"/>
          </a:xfrm>
          <a:prstGeom prst="rect">
            <a:avLst/>
          </a:prstGeom>
          <a:solidFill>
            <a:schemeClr val="bg1">
              <a:lumMod val="95000"/>
              <a:alpha val="85000"/>
            </a:schemeClr>
          </a:solidFill>
        </p:spPr>
        <p:txBody>
          <a:bodyPr vert="horz"/>
          <a:lstStyle>
            <a:lvl1pPr marL="0" indent="0" algn="ctr">
              <a:buNone/>
              <a:defRPr sz="100">
                <a:solidFill>
                  <a:srgbClr val="333333"/>
                </a:solidFill>
              </a:defRPr>
            </a:lvl1pPr>
          </a:lstStyle>
          <a:p>
            <a:pPr lvl="0"/>
            <a:r>
              <a:rPr lang="en-US"/>
              <a:t>Edit Master text styles</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32"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39821035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17" name="Text Placeholder 3"/>
          <p:cNvSpPr>
            <a:spLocks noGrp="1"/>
          </p:cNvSpPr>
          <p:nvPr>
            <p:ph type="body" sz="quarter" idx="18" hasCustomPrompt="1"/>
          </p:nvPr>
        </p:nvSpPr>
        <p:spPr>
          <a:xfrm>
            <a:off x="468312"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18" name="Text Placeholder 17"/>
          <p:cNvSpPr>
            <a:spLocks noGrp="1"/>
          </p:cNvSpPr>
          <p:nvPr>
            <p:ph type="body" sz="quarter" idx="19" hasCustomPrompt="1"/>
          </p:nvPr>
        </p:nvSpPr>
        <p:spPr>
          <a:xfrm>
            <a:off x="468313"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19486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0" name="Text Placeholder 17"/>
          <p:cNvSpPr>
            <a:spLocks noGrp="1"/>
          </p:cNvSpPr>
          <p:nvPr>
            <p:ph type="body" sz="quarter" idx="42" hasCustomPrompt="1"/>
          </p:nvPr>
        </p:nvSpPr>
        <p:spPr>
          <a:xfrm>
            <a:off x="219487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393114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2" name="Text Placeholder 17"/>
          <p:cNvSpPr>
            <a:spLocks noGrp="1"/>
          </p:cNvSpPr>
          <p:nvPr>
            <p:ph type="body" sz="quarter" idx="44" hasCustomPrompt="1"/>
          </p:nvPr>
        </p:nvSpPr>
        <p:spPr>
          <a:xfrm>
            <a:off x="393114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5655659"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4" name="Text Placeholder 17"/>
          <p:cNvSpPr>
            <a:spLocks noGrp="1"/>
          </p:cNvSpPr>
          <p:nvPr>
            <p:ph type="body" sz="quarter" idx="46" hasCustomPrompt="1"/>
          </p:nvPr>
        </p:nvSpPr>
        <p:spPr>
          <a:xfrm>
            <a:off x="5655660"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7336601" y="3793135"/>
            <a:ext cx="1336675" cy="570668"/>
          </a:xfrm>
          <a:prstGeom prst="rect">
            <a:avLst/>
          </a:prstGeom>
          <a:ln>
            <a:noFill/>
          </a:ln>
        </p:spPr>
        <p:txBody>
          <a:bodyPr vert="horz" lIns="0" tIns="0" rIns="0" bIns="0"/>
          <a:lstStyle>
            <a:lvl1pPr marL="0" indent="0" algn="ctr">
              <a:buNone/>
              <a:defRPr sz="1200" baseline="0">
                <a:solidFill>
                  <a:schemeClr val="tx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Infographic information goes here</a:t>
            </a:r>
          </a:p>
        </p:txBody>
      </p:sp>
      <p:sp>
        <p:nvSpPr>
          <p:cNvPr id="26" name="Text Placeholder 17"/>
          <p:cNvSpPr>
            <a:spLocks noGrp="1"/>
          </p:cNvSpPr>
          <p:nvPr>
            <p:ph type="body" sz="quarter" idx="48" hasCustomPrompt="1"/>
          </p:nvPr>
        </p:nvSpPr>
        <p:spPr>
          <a:xfrm>
            <a:off x="7336602" y="3389856"/>
            <a:ext cx="1336675" cy="326535"/>
          </a:xfrm>
          <a:prstGeom prst="rect">
            <a:avLst/>
          </a:prstGeom>
        </p:spPr>
        <p:txBody>
          <a:bodyPr vert="horz" lIns="0" tIns="0" rIns="0" bIns="0">
            <a:normAutofit/>
          </a:bodyPr>
          <a:lstStyle>
            <a:lvl1pPr marL="0" indent="0" algn="ctr">
              <a:buNone/>
              <a:defRPr sz="1800" baseline="0">
                <a:solidFill>
                  <a:schemeClr val="tx1"/>
                </a:solidFill>
              </a:defRPr>
            </a:lvl1pPr>
            <a:lvl2pPr marL="457200" indent="0">
              <a:buNone/>
              <a:defRPr sz="2200">
                <a:solidFill>
                  <a:srgbClr val="8DC63F"/>
                </a:solidFill>
              </a:defRPr>
            </a:lvl2pPr>
            <a:lvl3pPr marL="914400" indent="0">
              <a:buNone/>
              <a:defRPr sz="2200">
                <a:solidFill>
                  <a:srgbClr val="8DC63F"/>
                </a:solidFill>
              </a:defRPr>
            </a:lvl3pPr>
            <a:lvl4pPr marL="1371600" indent="0">
              <a:buNone/>
              <a:defRPr sz="2200">
                <a:solidFill>
                  <a:srgbClr val="8DC63F"/>
                </a:solidFill>
              </a:defRPr>
            </a:lvl4pPr>
            <a:lvl5pPr marL="1828800" indent="0">
              <a:buNone/>
              <a:defRPr sz="2200">
                <a:solidFill>
                  <a:srgbClr val="8DC63F"/>
                </a:solidFill>
              </a:defRPr>
            </a:lvl5pPr>
          </a:lstStyle>
          <a:p>
            <a:pPr lvl="0"/>
            <a:r>
              <a:rPr lang="en-US"/>
              <a:t>Emphasis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28" name="Title 31"/>
          <p:cNvSpPr>
            <a:spLocks noGrp="1"/>
          </p:cNvSpPr>
          <p:nvPr>
            <p:ph type="title" hasCustomPrompt="1"/>
          </p:nvPr>
        </p:nvSpPr>
        <p:spPr>
          <a:xfrm>
            <a:off x="457200" y="0"/>
            <a:ext cx="3213510" cy="1704258"/>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490683"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239612"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3926034"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5675688"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7336601" y="1962045"/>
            <a:ext cx="1291932" cy="1291928"/>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200">
                <a:solidFill>
                  <a:schemeClr val="bg1"/>
                </a:solidFill>
                <a:effectLst/>
              </a:defRPr>
            </a:lvl1pPr>
          </a:lstStyle>
          <a:p>
            <a:r>
              <a:rPr lang="en-US"/>
              <a:t>Insert icon</a:t>
            </a:r>
          </a:p>
        </p:txBody>
      </p:sp>
    </p:spTree>
    <p:extLst>
      <p:ext uri="{BB962C8B-B14F-4D97-AF65-F5344CB8AC3E}">
        <p14:creationId xmlns:p14="http://schemas.microsoft.com/office/powerpoint/2010/main" val="660572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0"/>
            <a:ext cx="9144000" cy="2682875"/>
          </a:xfrm>
          <a:solidFill>
            <a:schemeClr val="bg1">
              <a:lumMod val="85000"/>
            </a:schemeClr>
          </a:solidFill>
        </p:spPr>
        <p:txBody>
          <a:bodyPr>
            <a:normAutofit/>
          </a:bodyPr>
          <a:lstStyle>
            <a:lvl1pPr marL="0" indent="0" algn="r">
              <a:buNone/>
              <a:defRPr sz="1600"/>
            </a:lvl1pPr>
          </a:lstStyle>
          <a:p>
            <a:r>
              <a:rPr lang="en-US" dirty="0"/>
              <a:t>Insert a large image here</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5" name="Text Placeholder 14"/>
          <p:cNvSpPr>
            <a:spLocks noGrp="1"/>
          </p:cNvSpPr>
          <p:nvPr>
            <p:ph type="body" sz="quarter" idx="50" hasCustomPrompt="1"/>
          </p:nvPr>
        </p:nvSpPr>
        <p:spPr>
          <a:xfrm>
            <a:off x="479425" y="2968625"/>
            <a:ext cx="8267686" cy="1738313"/>
          </a:xfrm>
        </p:spPr>
        <p:txBody>
          <a:bodyPr lIns="0" tIns="0" rIns="0" bIns="0">
            <a:no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Short Slide Summary</a:t>
            </a:r>
          </a:p>
        </p:txBody>
      </p:sp>
      <p:sp>
        <p:nvSpPr>
          <p:cNvPr id="2" name="Title 1"/>
          <p:cNvSpPr>
            <a:spLocks noGrp="1"/>
          </p:cNvSpPr>
          <p:nvPr>
            <p:ph type="title" hasCustomPrompt="1"/>
          </p:nvPr>
        </p:nvSpPr>
        <p:spPr>
          <a:xfrm>
            <a:off x="0" y="2186187"/>
            <a:ext cx="4936982" cy="497572"/>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1638536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ent Slide - Half Blue - Half 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0"/>
            <a:ext cx="9144000" cy="3205163"/>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2367864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3204446"/>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9658375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Slide - Half Blue 2">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3204446"/>
            <a:ext cx="9144000" cy="19390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3536950"/>
            <a:ext cx="3308350" cy="1096963"/>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3536950"/>
            <a:ext cx="4642454" cy="1096963"/>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14080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userDrawn="1"/>
        </p:nvSpPr>
        <p:spPr>
          <a:xfrm>
            <a:off x="0" y="0"/>
            <a:ext cx="9144000" cy="415261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697994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Content Slide - Half Blue 1">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4" name="Rectangle 3">
            <a:extLst>
              <a:ext uri="{FF2B5EF4-FFF2-40B4-BE49-F238E27FC236}">
                <a16:creationId xmlns:a16="http://schemas.microsoft.com/office/drawing/2014/main" id="{613C7420-D1E3-2748-83F1-0C3F1C99A95C}"/>
              </a:ext>
            </a:extLst>
          </p:cNvPr>
          <p:cNvSpPr/>
          <p:nvPr userDrawn="1"/>
        </p:nvSpPr>
        <p:spPr>
          <a:xfrm>
            <a:off x="0" y="4152614"/>
            <a:ext cx="9144000" cy="9908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79425" y="4319771"/>
            <a:ext cx="3308350" cy="481299"/>
          </a:xfrm>
        </p:spPr>
        <p:txBody>
          <a:bodyPr lIns="0" tIns="0" rIns="0" bIns="0">
            <a:noAutofit/>
          </a:bodyPr>
          <a:lstStyle>
            <a:lvl1pPr marL="0" indent="0">
              <a:spcBef>
                <a:spcPts val="0"/>
              </a:spcBef>
              <a:buNone/>
              <a:defRPr sz="28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104657" y="4319771"/>
            <a:ext cx="4642454" cy="481299"/>
          </a:xfrm>
        </p:spPr>
        <p:txBody>
          <a:bodyPr lIns="0" tIns="73152" rIns="0" bIns="0">
            <a:noAutofit/>
          </a:bodyPr>
          <a:lstStyle>
            <a:lvl1pPr marL="0" indent="0">
              <a:buNone/>
              <a:defRPr sz="2000"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bg1"/>
                </a:solidFill>
              </a:rPr>
              <a:t>NREL</a:t>
            </a:r>
            <a:r>
              <a:rPr lang="en-US" sz="800" baseline="0" dirty="0">
                <a:solidFill>
                  <a:schemeClr val="bg1"/>
                </a:solidFill>
              </a:rPr>
              <a:t>    </a:t>
            </a:r>
            <a:r>
              <a:rPr lang="en-US" sz="800" dirty="0">
                <a:solidFill>
                  <a:schemeClr val="bg1"/>
                </a:solidFill>
              </a:rPr>
              <a:t>|    </a:t>
            </a:r>
            <a:fld id="{BFD71CF8-5198-8441-A7C0-DC22FD64CBE4}" type="slidenum">
              <a:rPr lang="en-US" sz="800">
                <a:solidFill>
                  <a:schemeClr val="bg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479425" y="583079"/>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414057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6949"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13933316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771149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499347" y="0"/>
            <a:ext cx="7644653" cy="51435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1499347"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286048" y="505618"/>
            <a:ext cx="985919" cy="1096963"/>
          </a:xfrm>
        </p:spPr>
        <p:txBody>
          <a:bodyPr lIns="0" tIns="0" rIns="0" bIns="0">
            <a:noAutofit/>
          </a:bodyPr>
          <a:lstStyle>
            <a:lvl1pPr marL="0" indent="0">
              <a:spcBef>
                <a:spcPts val="0"/>
              </a:spcBef>
              <a:buNone/>
              <a:defRPr sz="18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425231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userDrawn="1"/>
        </p:nvSpPr>
        <p:spPr>
          <a:xfrm>
            <a:off x="3226702" y="0"/>
            <a:ext cx="5917298" cy="51435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8509478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
    <p:spTree>
      <p:nvGrpSpPr>
        <p:cNvPr id="1" name=""/>
        <p:cNvGrpSpPr/>
        <p:nvPr/>
      </p:nvGrpSpPr>
      <p:grpSpPr>
        <a:xfrm>
          <a:off x="0" y="0"/>
          <a:ext cx="0" cy="0"/>
          <a:chOff x="0" y="0"/>
          <a:chExt cx="0" cy="0"/>
        </a:xfrm>
      </p:grpSpPr>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3864124"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236090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3226702" y="0"/>
            <a:ext cx="5917298" cy="257175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Tree>
    <p:extLst>
      <p:ext uri="{BB962C8B-B14F-4D97-AF65-F5344CB8AC3E}">
        <p14:creationId xmlns:p14="http://schemas.microsoft.com/office/powerpoint/2010/main" val="38591145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3226702" y="2571750"/>
            <a:ext cx="5917298" cy="2571750"/>
          </a:xfrm>
          <a:solidFill>
            <a:schemeClr val="bg1">
              <a:lumMod val="95000"/>
            </a:schemeClr>
          </a:solidFill>
          <a:effectLst/>
        </p:spPr>
        <p:txBody>
          <a:bodyPr lIns="365760" tIns="365760" rIns="365760" bIns="640080">
            <a:noAutofit/>
          </a:bodyPr>
          <a:lstStyle>
            <a:lvl1pPr marL="0" indent="0">
              <a:buNone/>
              <a:defRPr sz="1600"/>
            </a:lvl1pPr>
            <a:lvl2pPr>
              <a:defRPr sz="1600"/>
            </a:lvl2pPr>
            <a:lvl3pPr>
              <a:defRPr sz="1600"/>
            </a:lvl3pPr>
            <a:lvl4pPr>
              <a:defRPr sz="1600"/>
            </a:lvl4pPr>
            <a:lvl5pPr>
              <a:defRPr sz="1600"/>
            </a:lvl5pPr>
          </a:lstStyle>
          <a:p>
            <a:pPr lvl="0"/>
            <a:r>
              <a:rPr lang="en-US" dirty="0"/>
              <a:t>Body text</a:t>
            </a:r>
          </a:p>
        </p:txBody>
      </p:sp>
      <p:sp>
        <p:nvSpPr>
          <p:cNvPr id="27" name="TextBox 26"/>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10" name="Rectangle 9">
            <a:extLst>
              <a:ext uri="{FF2B5EF4-FFF2-40B4-BE49-F238E27FC236}">
                <a16:creationId xmlns:a16="http://schemas.microsoft.com/office/drawing/2014/main" id="{8A832604-F597-CE4C-9045-0EDB4883F306}"/>
              </a:ext>
            </a:extLst>
          </p:cNvPr>
          <p:cNvSpPr/>
          <p:nvPr userDrawn="1"/>
        </p:nvSpPr>
        <p:spPr>
          <a:xfrm>
            <a:off x="0" y="0"/>
            <a:ext cx="3226702" cy="51435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72234" y="505618"/>
            <a:ext cx="2532807" cy="1096963"/>
          </a:xfrm>
        </p:spPr>
        <p:txBody>
          <a:bodyPr lIns="0" tIns="0" rIns="0" bIns="0">
            <a:noAutofit/>
          </a:bodyPr>
          <a:lstStyle>
            <a:lvl1pPr marL="0" indent="0">
              <a:spcBef>
                <a:spcPts val="0"/>
              </a:spcBef>
              <a:buNone/>
              <a:defRPr sz="24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372234" y="3565927"/>
            <a:ext cx="2532807" cy="1096963"/>
          </a:xfrm>
        </p:spPr>
        <p:txBody>
          <a:bodyPr lIns="0" tIns="0" rIns="0" bIns="0" anchor="b">
            <a:noAutofit/>
          </a:bodyPr>
          <a:lstStyle>
            <a:lvl1pPr marL="0" indent="0">
              <a:buNone/>
              <a:defRPr sz="18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userDrawn="1"/>
        </p:nvSpPr>
        <p:spPr>
          <a:xfrm>
            <a:off x="6711696"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solidFill>
                  <a:schemeClr val="tx1"/>
                </a:solidFill>
              </a:rPr>
              <a:t>NREL</a:t>
            </a:r>
            <a:r>
              <a:rPr lang="en-US" sz="800" baseline="0" dirty="0">
                <a:solidFill>
                  <a:schemeClr val="tx1"/>
                </a:solidFill>
              </a:rPr>
              <a:t>    </a:t>
            </a:r>
            <a:r>
              <a:rPr lang="en-US" sz="800" dirty="0">
                <a:solidFill>
                  <a:schemeClr val="tx1"/>
                </a:solidFill>
              </a:rPr>
              <a:t>|    </a:t>
            </a:r>
            <a:fld id="{BFD71CF8-5198-8441-A7C0-DC22FD64CBE4}" type="slidenum">
              <a:rPr lang="en-US" sz="800">
                <a:solidFill>
                  <a:schemeClr val="tx1"/>
                </a:solidFill>
              </a:rPr>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3648971" y="505617"/>
            <a:ext cx="4642454" cy="1096963"/>
          </a:xfrm>
        </p:spPr>
        <p:txBody>
          <a:bodyPr lIns="0" tIns="73152" rIns="0" bIns="0">
            <a:noAutofit/>
          </a:bodyPr>
          <a:lstStyle>
            <a:lvl1pPr marL="0" indent="0">
              <a:buNone/>
              <a:defRPr sz="2000"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6665762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457200" y="1391881"/>
            <a:ext cx="4123076" cy="254239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4" name="Text Placeholder 27"/>
          <p:cNvSpPr>
            <a:spLocks noGrp="1"/>
          </p:cNvSpPr>
          <p:nvPr>
            <p:ph type="body" sz="quarter" idx="20" hasCustomPrompt="1"/>
          </p:nvPr>
        </p:nvSpPr>
        <p:spPr>
          <a:xfrm>
            <a:off x="457200" y="4090975"/>
            <a:ext cx="4123076" cy="727263"/>
          </a:xfrm>
          <a:prstGeom prst="rect">
            <a:avLst/>
          </a:prstGeom>
        </p:spPr>
        <p:txBody>
          <a:bodyPr vert="horz" lIns="0" tIns="0" rIns="0" bIns="0" anchor="t" anchorCtr="0"/>
          <a:lstStyle>
            <a:lvl1pPr marL="0" indent="0">
              <a:spcBef>
                <a:spcPts val="1000"/>
              </a:spcBef>
              <a:buFont typeface="Arial"/>
              <a:buNone/>
              <a:defRPr sz="18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4825308" y="182880"/>
            <a:ext cx="3871998" cy="2095512"/>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7" name="Picture Placeholder 2"/>
          <p:cNvSpPr>
            <a:spLocks noGrp="1"/>
          </p:cNvSpPr>
          <p:nvPr>
            <p:ph type="pic" sz="quarter" idx="23" hasCustomPrompt="1"/>
          </p:nvPr>
        </p:nvSpPr>
        <p:spPr>
          <a:xfrm>
            <a:off x="4825308" y="2479946"/>
            <a:ext cx="3871998" cy="2338291"/>
          </a:xfrm>
          <a:prstGeom prst="rect">
            <a:avLst/>
          </a:prstGeom>
        </p:spPr>
        <p:txBody>
          <a:bodyPr vert="horz"/>
          <a:lstStyle>
            <a:lvl1pPr marL="0" marR="0" indent="0" algn="l" defTabSz="457200" rtl="0" eaLnBrk="1" fontAlgn="auto" latinLnBrk="0" hangingPunct="1">
              <a:lnSpc>
                <a:spcPct val="100000"/>
              </a:lnSpc>
              <a:spcBef>
                <a:spcPct val="20000"/>
              </a:spcBef>
              <a:spcAft>
                <a:spcPts val="0"/>
              </a:spcAft>
              <a:buClrTx/>
              <a:buSzTx/>
              <a:buFont typeface="Arial"/>
              <a:buNone/>
              <a:tabLst/>
              <a:defRPr sz="1200"/>
            </a:lvl1pPr>
          </a:lstStyle>
          <a:p>
            <a:r>
              <a:rPr lang="en-US"/>
              <a:t>Insert Photo</a:t>
            </a:r>
          </a:p>
        </p:txBody>
      </p:sp>
      <p:sp>
        <p:nvSpPr>
          <p:cNvPr id="8" name="TextBox 7"/>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634595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Tree>
    <p:extLst>
      <p:ext uri="{BB962C8B-B14F-4D97-AF65-F5344CB8AC3E}">
        <p14:creationId xmlns:p14="http://schemas.microsoft.com/office/powerpoint/2010/main" val="19421678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3673164" y="410296"/>
            <a:ext cx="4606372" cy="1348326"/>
          </a:xfrm>
        </p:spPr>
        <p:txBody>
          <a:bodyPr anchor="b" anchorCtr="0">
            <a:noAutofit/>
          </a:bodyPr>
          <a:lstStyle>
            <a:lvl1pPr marL="0" indent="0">
              <a:buNone/>
              <a:defRPr sz="4000" baseline="0"/>
            </a:lvl1pPr>
          </a:lstStyle>
          <a:p>
            <a:pPr lvl="0"/>
            <a:r>
              <a:rPr lang="en-US" dirty="0"/>
              <a:t>Q&amp;A or Thank You</a:t>
            </a:r>
          </a:p>
        </p:txBody>
      </p:sp>
      <p:cxnSp>
        <p:nvCxnSpPr>
          <p:cNvPr id="4" name="Straight Connector 3"/>
          <p:cNvCxnSpPr/>
          <p:nvPr userDrawn="1"/>
        </p:nvCxnSpPr>
        <p:spPr>
          <a:xfrm>
            <a:off x="3741647" y="1939062"/>
            <a:ext cx="4955659"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3673071" y="2588317"/>
            <a:ext cx="4607032" cy="336156"/>
          </a:xfrm>
        </p:spPr>
        <p:txBody>
          <a:bodyPr>
            <a:noAutofit/>
          </a:bodyPr>
          <a:lstStyle>
            <a:lvl1pPr marL="0" indent="0">
              <a:spcBef>
                <a:spcPts val="400"/>
              </a:spcBef>
              <a:buNone/>
              <a:defRPr sz="1000"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Publication Number</a:t>
            </a:r>
          </a:p>
        </p:txBody>
      </p:sp>
      <p:sp>
        <p:nvSpPr>
          <p:cNvPr id="9" name="TextBox 8"/>
          <p:cNvSpPr txBox="1"/>
          <p:nvPr userDrawn="1"/>
        </p:nvSpPr>
        <p:spPr>
          <a:xfrm>
            <a:off x="3673167" y="2069602"/>
            <a:ext cx="2116667" cy="353860"/>
          </a:xfrm>
          <a:prstGeom prst="rect">
            <a:avLst/>
          </a:prstGeom>
          <a:solidFill>
            <a:srgbClr val="FFFFFF">
              <a:alpha val="59000"/>
            </a:srgbClr>
          </a:solidFill>
        </p:spPr>
        <p:txBody>
          <a:bodyPr wrap="square" lIns="0" tIns="0" rIns="0" bIns="0" rtlCol="0" anchor="ctr">
            <a:noAutofit/>
          </a:bodyPr>
          <a:lstStyle/>
          <a:p>
            <a:pPr algn="l">
              <a:spcBef>
                <a:spcPts val="1200"/>
              </a:spcBef>
              <a:spcAft>
                <a:spcPts val="600"/>
              </a:spcAft>
            </a:pPr>
            <a:r>
              <a:rPr lang="en-US"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12770" y="4013200"/>
            <a:ext cx="2413000" cy="1130300"/>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userDrawn="1"/>
        </p:nvSpPr>
        <p:spPr>
          <a:xfrm>
            <a:off x="107795" y="3835487"/>
            <a:ext cx="5580695" cy="1200329"/>
          </a:xfrm>
          <a:prstGeom prst="rect">
            <a:avLst/>
          </a:prstGeom>
          <a:noFill/>
        </p:spPr>
        <p:txBody>
          <a:bodyPr wrap="square" rtlCol="0">
            <a:spAutoFit/>
          </a:bodyPr>
          <a:lstStyle/>
          <a:p>
            <a:r>
              <a:rPr lang="en-US" sz="900" dirty="0"/>
              <a:t>This work was authored </a:t>
            </a:r>
            <a:r>
              <a:rPr lang="en-US" sz="900" dirty="0">
                <a:solidFill>
                  <a:srgbClr val="FF0000"/>
                </a:solidFill>
              </a:rPr>
              <a:t>[in part]</a:t>
            </a:r>
            <a:r>
              <a:rPr lang="en-US" sz="900" dirty="0"/>
              <a:t> by the National Renewable Energy Laboratory, operated by Alliance for Sustainable Energy, LLC, for the U.S. Department of Energy (DOE) under Contract No. DE-AC36-08GO28308. Funding provided by </a:t>
            </a:r>
            <a:r>
              <a:rPr lang="en-US" sz="9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9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9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userDrawn="1"/>
        </p:nvGrpSpPr>
        <p:grpSpPr>
          <a:xfrm>
            <a:off x="1160290" y="2923341"/>
            <a:ext cx="1200990" cy="891562"/>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2" y="34195673"/>
              <a:ext cx="2885721" cy="1789714"/>
            </a:xfrm>
            <a:prstGeom prst="rect">
              <a:avLst/>
            </a:prstGeom>
            <a:noFill/>
          </p:spPr>
          <p:txBody>
            <a:bodyPr wrap="square" rtlCol="0">
              <a:spAutoFit/>
            </a:bodyPr>
            <a:lstStyle/>
            <a:p>
              <a:r>
                <a:rPr lang="en-US" sz="1000" dirty="0">
                  <a:solidFill>
                    <a:srgbClr val="FF0000"/>
                  </a:solidFill>
                </a:rPr>
                <a:t>Insert the words “in part” if this work includes </a:t>
              </a:r>
              <a:br>
                <a:rPr lang="en-US" sz="1000" dirty="0">
                  <a:solidFill>
                    <a:srgbClr val="FF0000"/>
                  </a:solidFill>
                </a:rPr>
              </a:br>
              <a:r>
                <a:rPr lang="en-US" sz="1000" dirty="0">
                  <a:solidFill>
                    <a:srgbClr val="FF0000"/>
                  </a:solidFill>
                </a:rPr>
                <a:t>non-NREL authors.</a:t>
              </a:r>
            </a:p>
            <a:p>
              <a:pPr algn="l"/>
              <a:r>
                <a:rPr lang="en-US" sz="100"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userDrawn="1"/>
        </p:nvGrpSpPr>
        <p:grpSpPr>
          <a:xfrm>
            <a:off x="3413774" y="2835776"/>
            <a:ext cx="2316254" cy="1215855"/>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49" y="33394988"/>
              <a:ext cx="5307072" cy="2627452"/>
            </a:xfrm>
            <a:prstGeom prst="rect">
              <a:avLst/>
            </a:prstGeom>
            <a:grpFill/>
          </p:spPr>
          <p:txBody>
            <a:bodyPr wrap="square" rtlCol="0">
              <a:spAutoFit/>
            </a:bodyPr>
            <a:lstStyle/>
            <a:p>
              <a:r>
                <a:rPr lang="en-US" sz="900" dirty="0">
                  <a:solidFill>
                    <a:srgbClr val="FF0000"/>
                  </a:solidFill>
                </a:rPr>
                <a:t>Edit the red bracketed text as appropriate with the applicable DOE office(s) and program office(s) that sponsored the work and/or add other funding as needed.  For non-EERE funding, see </a:t>
              </a:r>
              <a:r>
                <a:rPr lang="en-US" sz="900" u="sng" dirty="0">
                  <a:solidFill>
                    <a:srgbClr val="FF0000"/>
                  </a:solidFill>
                  <a:hlinkClick r:id="rId4"/>
                </a:rPr>
                <a:t>https://thesource.nrel.gov/publishing/disclaimers.html</a:t>
              </a:r>
              <a:endParaRPr lang="en-US" sz="200" i="0" dirty="0">
                <a:solidFill>
                  <a:srgbClr val="FF0000"/>
                </a:solidFill>
              </a:endParaRPr>
            </a:p>
          </p:txBody>
        </p:sp>
      </p:grpSp>
    </p:spTree>
    <p:extLst>
      <p:ext uri="{BB962C8B-B14F-4D97-AF65-F5344CB8AC3E}">
        <p14:creationId xmlns:p14="http://schemas.microsoft.com/office/powerpoint/2010/main" val="11247231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mp; Content - Bar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
            <a:ext cx="9144000" cy="549302"/>
          </a:xfrm>
          <a:prstGeom prst="rect">
            <a:avLst/>
          </a:prstGeom>
        </p:spPr>
      </p:pic>
      <p:sp>
        <p:nvSpPr>
          <p:cNvPr id="3" name="Content Placeholder 2"/>
          <p:cNvSpPr>
            <a:spLocks noGrp="1"/>
          </p:cNvSpPr>
          <p:nvPr>
            <p:ph idx="1" hasCustomPrompt="1"/>
          </p:nvPr>
        </p:nvSpPr>
        <p:spPr/>
        <p:txBody>
          <a:bodyPr/>
          <a:lstStyle>
            <a:lvl1pPr>
              <a:defRPr sz="2100">
                <a:solidFill>
                  <a:srgbClr val="353A3E"/>
                </a:solidFill>
              </a:defRPr>
            </a:lvl1pPr>
            <a:lvl2pPr>
              <a:buSzPct val="80000"/>
              <a:buFont typeface="Courier New" pitchFamily="49" charset="0"/>
              <a:buChar char="o"/>
              <a:defRPr sz="1950">
                <a:solidFill>
                  <a:srgbClr val="353A3E"/>
                </a:solidFill>
              </a:defRPr>
            </a:lvl2pPr>
            <a:lvl3pPr>
              <a:buFont typeface="Calibri" pitchFamily="34" charset="0"/>
              <a:buChar char="–"/>
              <a:defRPr>
                <a:solidFill>
                  <a:srgbClr val="353A3E"/>
                </a:solidFill>
              </a:defRPr>
            </a:lvl3pPr>
            <a:lvl4pPr>
              <a:buFont typeface="Wingdings" pitchFamily="2" charset="2"/>
              <a:buChar char="§"/>
              <a:defRPr>
                <a:solidFill>
                  <a:srgbClr val="353A3E"/>
                </a:solidFill>
              </a:defRPr>
            </a:lvl4pPr>
            <a:lvl5pPr>
              <a:defRPr>
                <a:solidFill>
                  <a:srgbClr val="353A3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71677"/>
            <a:ext cx="8229600" cy="425196"/>
          </a:xfrm>
        </p:spPr>
        <p:txBody>
          <a:bodyPr>
            <a:normAutofit/>
          </a:bodyPr>
          <a:lstStyle>
            <a:lvl1pPr algn="l">
              <a:defRPr sz="2100">
                <a:solidFill>
                  <a:schemeClr val="bg1"/>
                </a:solidFill>
                <a:latin typeface="Calibri"/>
                <a:cs typeface="Calibri"/>
              </a:defRPr>
            </a:lvl1pPr>
          </a:lstStyle>
          <a:p>
            <a:r>
              <a:rPr lang="en-US" dirty="0"/>
              <a:t>CLICK TO EDIT MASTER TITLE STYLE</a:t>
            </a:r>
          </a:p>
        </p:txBody>
      </p:sp>
      <p:sp>
        <p:nvSpPr>
          <p:cNvPr id="7" name="Rectangle 6"/>
          <p:cNvSpPr/>
          <p:nvPr userDrawn="1"/>
        </p:nvSpPr>
        <p:spPr>
          <a:xfrm>
            <a:off x="0" y="4995334"/>
            <a:ext cx="914400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a:endParaRPr>
          </a:p>
        </p:txBody>
      </p:sp>
      <p:sp>
        <p:nvSpPr>
          <p:cNvPr id="9" name="TextBox 8"/>
          <p:cNvSpPr txBox="1"/>
          <p:nvPr userDrawn="1"/>
        </p:nvSpPr>
        <p:spPr>
          <a:xfrm>
            <a:off x="8494024" y="4991806"/>
            <a:ext cx="284052" cy="190501"/>
          </a:xfrm>
          <a:prstGeom prst="rect">
            <a:avLst/>
          </a:prstGeom>
          <a:noFill/>
        </p:spPr>
        <p:txBody>
          <a:bodyPr wrap="none" rtlCol="0">
            <a:spAutoFit/>
          </a:bodyPr>
          <a:lstStyle/>
          <a:p>
            <a:pPr algn="r"/>
            <a:fld id="{1EACFCF3-982C-4B40-877B-11AE90AD0EA1}" type="slidenum">
              <a:rPr lang="en-US" sz="638" smtClean="0">
                <a:solidFill>
                  <a:schemeClr val="bg1"/>
                </a:solidFill>
                <a:latin typeface="Arial"/>
              </a:rPr>
              <a:t>‹#›</a:t>
            </a:fld>
            <a:endParaRPr lang="en-US" sz="638" dirty="0">
              <a:solidFill>
                <a:schemeClr val="bg1"/>
              </a:solidFill>
              <a:latin typeface="Arial"/>
            </a:endParaRPr>
          </a:p>
        </p:txBody>
      </p:sp>
      <p:pic>
        <p:nvPicPr>
          <p:cNvPr id="10" name="Picture 9" descr="white-lgo-NREL-logotyp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7200" y="5040001"/>
            <a:ext cx="2927604" cy="68009"/>
          </a:xfrm>
          <a:prstGeom prst="rect">
            <a:avLst/>
          </a:prstGeom>
        </p:spPr>
      </p:pic>
    </p:spTree>
    <p:extLst>
      <p:ext uri="{BB962C8B-B14F-4D97-AF65-F5344CB8AC3E}">
        <p14:creationId xmlns:p14="http://schemas.microsoft.com/office/powerpoint/2010/main" val="38072596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 Full Photo">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474" y="0"/>
            <a:ext cx="9144000" cy="514350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383725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 Blue Background">
    <p:spTree>
      <p:nvGrpSpPr>
        <p:cNvPr id="1" name=""/>
        <p:cNvGrpSpPr/>
        <p:nvPr/>
      </p:nvGrpSpPr>
      <p:grpSpPr>
        <a:xfrm>
          <a:off x="0" y="0"/>
          <a:ext cx="0" cy="0"/>
          <a:chOff x="0" y="0"/>
          <a:chExt cx="0" cy="0"/>
        </a:xfrm>
      </p:grpSpPr>
      <p:pic>
        <p:nvPicPr>
          <p:cNvPr id="2" name="Picture 1" descr="iStock-505476426_FlareFree.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9144000" cy="5151120"/>
          </a:xfrm>
          <a:prstGeom prst="rect">
            <a:avLst/>
          </a:prstGeom>
        </p:spPr>
      </p:pic>
      <p:sp>
        <p:nvSpPr>
          <p:cNvPr id="8" name="Text Placeholder 7"/>
          <p:cNvSpPr>
            <a:spLocks noGrp="1"/>
          </p:cNvSpPr>
          <p:nvPr>
            <p:ph type="body" sz="quarter" idx="10" hasCustomPrompt="1"/>
          </p:nvPr>
        </p:nvSpPr>
        <p:spPr>
          <a:xfrm>
            <a:off x="3736975" y="1504827"/>
            <a:ext cx="5393498" cy="1095516"/>
          </a:xfrm>
          <a:solidFill>
            <a:schemeClr val="accent1">
              <a:alpha val="75000"/>
            </a:schemeClr>
          </a:solidFill>
        </p:spPr>
        <p:txBody>
          <a:bodyPr lIns="182880" tIns="137160" rIns="182880" bIns="137160" anchor="ctr" anchorCtr="0">
            <a:noAutofit/>
          </a:bodyPr>
          <a:lstStyle>
            <a:lvl1pPr marL="0" indent="0">
              <a:lnSpc>
                <a:spcPts val="2800"/>
              </a:lnSpc>
              <a:buNone/>
              <a:defRPr sz="3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3736975" y="2744787"/>
            <a:ext cx="4322763" cy="1101551"/>
          </a:xfrm>
          <a:solidFill>
            <a:schemeClr val="accent1">
              <a:alpha val="75000"/>
            </a:schemeClr>
          </a:solidFill>
        </p:spPr>
        <p:txBody>
          <a:bodyPr lIns="182880" tIns="137160" rIns="182880" bIns="137160" anchor="ctr" anchorCtr="0">
            <a:noAutofit/>
          </a:bodyPr>
          <a:lstStyle>
            <a:lvl1pPr marL="0" indent="0">
              <a:lnSpc>
                <a:spcPts val="1760"/>
              </a:lnSpc>
              <a:spcBef>
                <a:spcPts val="400"/>
              </a:spcBef>
              <a:buNone/>
              <a:defRPr sz="1800"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67454" y="0"/>
            <a:ext cx="2331892" cy="1092307"/>
          </a:xfrm>
          <a:prstGeom prst="rect">
            <a:avLst/>
          </a:prstGeom>
        </p:spPr>
      </p:pic>
    </p:spTree>
    <p:extLst>
      <p:ext uri="{BB962C8B-B14F-4D97-AF65-F5344CB8AC3E}">
        <p14:creationId xmlns:p14="http://schemas.microsoft.com/office/powerpoint/2010/main" val="2003391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57199" y="1"/>
            <a:ext cx="8236857" cy="776514"/>
          </a:xfrm>
        </p:spPr>
        <p:txBody>
          <a:bodyPr/>
          <a:lstStyle/>
          <a:p>
            <a:r>
              <a:rPr lang="en-US"/>
              <a:t>Simple Slide</a:t>
            </a:r>
          </a:p>
        </p:txBody>
      </p:sp>
      <p:sp>
        <p:nvSpPr>
          <p:cNvPr id="5" name="TextBox 4"/>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dirty="0"/>
              <a:t>NREL</a:t>
            </a:r>
            <a:r>
              <a:rPr lang="en-US" sz="800" baseline="0" dirty="0"/>
              <a:t>    </a:t>
            </a:r>
            <a:r>
              <a:rPr lang="en-US" sz="800" dirty="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dirty="0"/>
          </a:p>
        </p:txBody>
      </p:sp>
    </p:spTree>
    <p:extLst>
      <p:ext uri="{BB962C8B-B14F-4D97-AF65-F5344CB8AC3E}">
        <p14:creationId xmlns:p14="http://schemas.microsoft.com/office/powerpoint/2010/main" val="148500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mple Slide -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BD21C47-6997-4047-8040-A0647FBD9D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4580276" cy="1244817"/>
          </a:xfrm>
          <a:prstGeom prst="rect">
            <a:avLst/>
          </a:prstGeom>
        </p:spPr>
      </p:pic>
      <p:sp>
        <p:nvSpPr>
          <p:cNvPr id="2" name="Title 1"/>
          <p:cNvSpPr>
            <a:spLocks noGrp="1"/>
          </p:cNvSpPr>
          <p:nvPr>
            <p:ph type="title" hasCustomPrompt="1"/>
          </p:nvPr>
        </p:nvSpPr>
        <p:spPr>
          <a:xfrm>
            <a:off x="228601" y="0"/>
            <a:ext cx="4123076" cy="1200151"/>
          </a:xfrm>
          <a:noFill/>
          <a:ln>
            <a:noFill/>
          </a:ln>
        </p:spPr>
        <p:txBody>
          <a:bodyPr/>
          <a:lstStyle/>
          <a:p>
            <a:r>
              <a:rPr lang="en-US"/>
              <a:t>Simple Slide</a:t>
            </a:r>
          </a:p>
        </p:txBody>
      </p:sp>
      <p:sp>
        <p:nvSpPr>
          <p:cNvPr id="10" name="TextBox 9"/>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
        <p:nvSpPr>
          <p:cNvPr id="5" name="Rectangle 4">
            <a:extLst>
              <a:ext uri="{FF2B5EF4-FFF2-40B4-BE49-F238E27FC236}">
                <a16:creationId xmlns:a16="http://schemas.microsoft.com/office/drawing/2014/main" id="{59226777-FD63-6741-9F1C-33FE0DDC29FE}"/>
              </a:ext>
            </a:extLst>
          </p:cNvPr>
          <p:cNvSpPr/>
          <p:nvPr userDrawn="1"/>
        </p:nvSpPr>
        <p:spPr>
          <a:xfrm>
            <a:off x="0" y="4995334"/>
            <a:ext cx="9144000" cy="1587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dirty="0">
              <a:latin typeface="Arial"/>
            </a:endParaRPr>
          </a:p>
        </p:txBody>
      </p:sp>
      <p:pic>
        <p:nvPicPr>
          <p:cNvPr id="6" name="Picture 5" descr="white-lgo-NREL-logotype.png">
            <a:extLst>
              <a:ext uri="{FF2B5EF4-FFF2-40B4-BE49-F238E27FC236}">
                <a16:creationId xmlns:a16="http://schemas.microsoft.com/office/drawing/2014/main" id="{D2B074C6-BD2F-F54C-B28F-398C92629BC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7200" y="5040001"/>
            <a:ext cx="2927604" cy="68009"/>
          </a:xfrm>
          <a:prstGeom prst="rect">
            <a:avLst/>
          </a:prstGeom>
        </p:spPr>
      </p:pic>
    </p:spTree>
    <p:extLst>
      <p:ext uri="{BB962C8B-B14F-4D97-AF65-F5344CB8AC3E}">
        <p14:creationId xmlns:p14="http://schemas.microsoft.com/office/powerpoint/2010/main" val="73746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0"/>
            <a:ext cx="5936343" cy="907143"/>
          </a:xfrm>
        </p:spPr>
        <p:txBody>
          <a:bodyPr/>
          <a:lstStyle/>
          <a:p>
            <a:r>
              <a:rPr lang="en-US"/>
              <a:t>Simple Slide</a:t>
            </a:r>
          </a:p>
        </p:txBody>
      </p:sp>
      <p:sp>
        <p:nvSpPr>
          <p:cNvPr id="9" name="Text Placeholder 8"/>
          <p:cNvSpPr>
            <a:spLocks noGrp="1"/>
          </p:cNvSpPr>
          <p:nvPr>
            <p:ph type="body" sz="quarter" idx="10"/>
          </p:nvPr>
        </p:nvSpPr>
        <p:spPr>
          <a:xfrm>
            <a:off x="457200" y="1124857"/>
            <a:ext cx="8120063" cy="36217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82540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457200" y="2148571"/>
            <a:ext cx="8120063" cy="536572"/>
          </a:xfrm>
        </p:spPr>
        <p:txBody>
          <a:bodyPr/>
          <a:lstStyle>
            <a:lvl1pPr marL="0" indent="0" algn="ctr">
              <a:buNone/>
              <a:defRPr baseline="0"/>
            </a:lvl1pPr>
          </a:lstStyle>
          <a:p>
            <a:pPr lvl="0"/>
            <a:r>
              <a:rPr lang="en-US"/>
              <a:t>Blank Slide for Any Content</a:t>
            </a:r>
          </a:p>
        </p:txBody>
      </p:sp>
      <p:sp>
        <p:nvSpPr>
          <p:cNvPr id="4" name="TextBox 3"/>
          <p:cNvSpPr txBox="1"/>
          <p:nvPr userDrawn="1"/>
        </p:nvSpPr>
        <p:spPr>
          <a:xfrm>
            <a:off x="6711702" y="4840514"/>
            <a:ext cx="2279522" cy="215444"/>
          </a:xfrm>
          <a:prstGeom prst="rect">
            <a:avLst/>
          </a:prstGeom>
          <a:noFill/>
        </p:spPr>
        <p:txBody>
          <a:bodyPr wrap="square" rtlCol="0">
            <a:spAutoFit/>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US" sz="800"/>
              <a:t>NREL</a:t>
            </a:r>
            <a:r>
              <a:rPr lang="en-US" sz="800" baseline="0"/>
              <a:t>    </a:t>
            </a:r>
            <a:r>
              <a:rPr lang="en-US" sz="800"/>
              <a:t>|    </a:t>
            </a:r>
            <a:fld id="{BFD71CF8-5198-8441-A7C0-DC22FD64CBE4}" type="slidenum">
              <a:rPr lang="en-US" sz="800"/>
              <a:pPr marL="0" marR="0" indent="0" algn="r" defTabSz="457200" rtl="0" eaLnBrk="1" fontAlgn="auto" latinLnBrk="0" hangingPunct="1">
                <a:lnSpc>
                  <a:spcPct val="100000"/>
                </a:lnSpc>
                <a:spcBef>
                  <a:spcPts val="0"/>
                </a:spcBef>
                <a:spcAft>
                  <a:spcPts val="0"/>
                </a:spcAft>
                <a:buClrTx/>
                <a:buSzTx/>
                <a:buFontTx/>
                <a:buNone/>
                <a:tabLst/>
                <a:defRPr/>
              </a:pPr>
              <a:t>‹#›</a:t>
            </a:fld>
            <a:endParaRPr lang="en-US" sz="800"/>
          </a:p>
        </p:txBody>
      </p:sp>
    </p:spTree>
    <p:extLst>
      <p:ext uri="{BB962C8B-B14F-4D97-AF65-F5344CB8AC3E}">
        <p14:creationId xmlns:p14="http://schemas.microsoft.com/office/powerpoint/2010/main" val="22785705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4123076" cy="120015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457200" y="1330267"/>
            <a:ext cx="8229600" cy="326435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564829"/>
      </p:ext>
    </p:extLst>
  </p:cSld>
  <p:clrMap bg1="lt1" tx1="dk1" bg2="lt2" tx2="dk2" accent1="accent1" accent2="accent2" accent3="accent3" accent4="accent4" accent5="accent5" accent6="accent6" hlink="hlink" folHlink="folHlink"/>
  <p:sldLayoutIdLst>
    <p:sldLayoutId id="2147483674" r:id="rId1"/>
    <p:sldLayoutId id="2147483649" r:id="rId2"/>
    <p:sldLayoutId id="2147483651" r:id="rId3"/>
    <p:sldLayoutId id="2147483675" r:id="rId4"/>
    <p:sldLayoutId id="2147483650" r:id="rId5"/>
    <p:sldLayoutId id="2147483653" r:id="rId6"/>
    <p:sldLayoutId id="2147483654" r:id="rId7"/>
    <p:sldLayoutId id="2147483655" r:id="rId8"/>
    <p:sldLayoutId id="2147483656" r:id="rId9"/>
    <p:sldLayoutId id="2147483657" r:id="rId10"/>
    <p:sldLayoutId id="2147483689" r:id="rId11"/>
    <p:sldLayoutId id="2147483690" r:id="rId12"/>
    <p:sldLayoutId id="2147483691" r:id="rId13"/>
    <p:sldLayoutId id="2147483692" r:id="rId14"/>
    <p:sldLayoutId id="2147483693" r:id="rId15"/>
    <p:sldLayoutId id="2147483694" r:id="rId16"/>
    <p:sldLayoutId id="2147483695" r:id="rId17"/>
    <p:sldLayoutId id="2147483666" r:id="rId18"/>
    <p:sldLayoutId id="2147483667" r:id="rId19"/>
    <p:sldLayoutId id="2147483665" r:id="rId20"/>
    <p:sldLayoutId id="2147483668" r:id="rId21"/>
    <p:sldLayoutId id="2147483669" r:id="rId22"/>
    <p:sldLayoutId id="2147483670" r:id="rId23"/>
    <p:sldLayoutId id="2147483671" r:id="rId24"/>
    <p:sldLayoutId id="2147483676" r:id="rId25"/>
    <p:sldLayoutId id="2147483681" r:id="rId26"/>
    <p:sldLayoutId id="2147483682" r:id="rId27"/>
    <p:sldLayoutId id="2147483687" r:id="rId28"/>
    <p:sldLayoutId id="2147483688" r:id="rId29"/>
    <p:sldLayoutId id="2147483678" r:id="rId30"/>
    <p:sldLayoutId id="2147483683" r:id="rId31"/>
    <p:sldLayoutId id="2147483684" r:id="rId32"/>
    <p:sldLayoutId id="2147483685" r:id="rId33"/>
    <p:sldLayoutId id="2147483680" r:id="rId34"/>
    <p:sldLayoutId id="2147483686" r:id="rId35"/>
    <p:sldLayoutId id="2147483672" r:id="rId36"/>
    <p:sldLayoutId id="2147483696" r:id="rId37"/>
    <p:sldLayoutId id="2147483673" r:id="rId38"/>
    <p:sldLayoutId id="2147483697" r:id="rId39"/>
  </p:sldLayoutIdLst>
  <p:txStyles>
    <p:titleStyle>
      <a:lvl1pPr marL="0" algn="ctr" defTabSz="457200" rtl="0" eaLnBrk="1" latinLnBrk="0" hangingPunct="1">
        <a:lnSpc>
          <a:spcPts val="2800"/>
        </a:lnSpc>
        <a:spcBef>
          <a:spcPct val="0"/>
        </a:spcBef>
        <a:buNone/>
        <a:defRPr sz="3000" kern="1200" spc="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2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hyperlink" Target="https://www.nrel.gov/docs/fy22osti/80694.pdf" TargetMode="External"/><Relationship Id="rId2" Type="http://schemas.openxmlformats.org/officeDocument/2006/relationships/notesSlide" Target="../notesSlides/notesSlide17.xml"/><Relationship Id="rId1" Type="http://schemas.openxmlformats.org/officeDocument/2006/relationships/slideLayout" Target="../slideLayouts/slideLayout39.xml"/><Relationship Id="rId6" Type="http://schemas.openxmlformats.org/officeDocument/2006/relationships/hyperlink" Target="https://mapcruzin.com/free-morocco-arcgis-maps-shapefiles.htm" TargetMode="External"/><Relationship Id="rId5" Type="http://schemas.openxmlformats.org/officeDocument/2006/relationships/hyperlink" Target="https://open.africa/fr/dataset/morocco-maps" TargetMode="External"/><Relationship Id="rId4" Type="http://schemas.openxmlformats.org/officeDocument/2006/relationships/hyperlink" Target="http://www.protectedplanet.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9.xml"/><Relationship Id="rId4" Type="http://schemas.openxmlformats.org/officeDocument/2006/relationships/hyperlink" Target="https://github.com/NREL/re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hyperlink" Target="https://sam.nrel.gov/" TargetMode="External"/><Relationship Id="rId2" Type="http://schemas.openxmlformats.org/officeDocument/2006/relationships/notesSlide" Target="../notesSlides/notesSlide5.xml"/><Relationship Id="rId1" Type="http://schemas.openxmlformats.org/officeDocument/2006/relationships/slideLayout" Target="../slideLayouts/slideLayout39.xml"/><Relationship Id="rId5" Type="http://schemas.openxmlformats.org/officeDocument/2006/relationships/image" Target="../media/image13.jpeg"/><Relationship Id="rId4" Type="http://schemas.openxmlformats.org/officeDocument/2006/relationships/hyperlink" Target="https://github.com/NREL/pysa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6BF78D-DDAA-474D-AE7C-557708A1DCDD}"/>
              </a:ext>
            </a:extLst>
          </p:cNvPr>
          <p:cNvSpPr>
            <a:spLocks noGrp="1"/>
          </p:cNvSpPr>
          <p:nvPr>
            <p:ph type="body" sz="quarter" idx="10"/>
          </p:nvPr>
        </p:nvSpPr>
        <p:spPr/>
        <p:txBody>
          <a:bodyPr/>
          <a:lstStyle/>
          <a:p>
            <a:r>
              <a:rPr lang="en-US" dirty="0"/>
              <a:t>The Renewable Energy Model</a:t>
            </a:r>
          </a:p>
          <a:p>
            <a:pPr algn="ctr"/>
            <a:r>
              <a:rPr lang="en-US" dirty="0"/>
              <a:t>(reV)</a:t>
            </a:r>
          </a:p>
        </p:txBody>
      </p:sp>
      <p:sp>
        <p:nvSpPr>
          <p:cNvPr id="3" name="Text Placeholder 2">
            <a:extLst>
              <a:ext uri="{FF2B5EF4-FFF2-40B4-BE49-F238E27FC236}">
                <a16:creationId xmlns:a16="http://schemas.microsoft.com/office/drawing/2014/main" id="{52CB67E8-9883-7A42-B2E4-4CD8FCF5F924}"/>
              </a:ext>
            </a:extLst>
          </p:cNvPr>
          <p:cNvSpPr>
            <a:spLocks noGrp="1"/>
          </p:cNvSpPr>
          <p:nvPr>
            <p:ph type="body" sz="quarter" idx="11"/>
          </p:nvPr>
        </p:nvSpPr>
        <p:spPr/>
        <p:txBody>
          <a:bodyPr/>
          <a:lstStyle/>
          <a:p>
            <a:r>
              <a:rPr lang="en-US" dirty="0"/>
              <a:t>Katy Waechter, Travis Williams</a:t>
            </a:r>
          </a:p>
        </p:txBody>
      </p:sp>
    </p:spTree>
    <p:extLst>
      <p:ext uri="{BB962C8B-B14F-4D97-AF65-F5344CB8AC3E}">
        <p14:creationId xmlns:p14="http://schemas.microsoft.com/office/powerpoint/2010/main" val="1212311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SAM to reV Farm</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61711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reV Outputs</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87251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200" y="900953"/>
            <a:ext cx="5330428" cy="646331"/>
          </a:xfrm>
          <a:prstGeom prst="rect">
            <a:avLst/>
          </a:prstGeom>
          <a:noFill/>
        </p:spPr>
        <p:txBody>
          <a:bodyPr wrap="square" rtlCol="0">
            <a:spAutoFit/>
          </a:bodyPr>
          <a:lstStyle/>
          <a:p>
            <a:r>
              <a:rPr lang="en-US" dirty="0"/>
              <a:t>With the caveat above, show an example output of each module with our Morocco runs.</a:t>
            </a:r>
          </a:p>
        </p:txBody>
      </p:sp>
      <p:sp>
        <p:nvSpPr>
          <p:cNvPr id="2" name="Rectangle 1">
            <a:extLst>
              <a:ext uri="{FF2B5EF4-FFF2-40B4-BE49-F238E27FC236}">
                <a16:creationId xmlns:a16="http://schemas.microsoft.com/office/drawing/2014/main" id="{0DBBA41E-7CEB-F64E-8DD1-C7850D3B2155}"/>
              </a:ext>
            </a:extLst>
          </p:cNvPr>
          <p:cNvSpPr/>
          <p:nvPr/>
        </p:nvSpPr>
        <p:spPr>
          <a:xfrm>
            <a:off x="341618" y="1558577"/>
            <a:ext cx="4572000" cy="2431435"/>
          </a:xfrm>
          <a:prstGeom prst="rect">
            <a:avLst/>
          </a:prstGeom>
        </p:spPr>
        <p:txBody>
          <a:bodyPr>
            <a:spAutoFit/>
          </a:bodyPr>
          <a:lstStyle/>
          <a:p>
            <a:pPr marL="628650" lvl="1" indent="-171450">
              <a:buFont typeface="Arial" panose="020B0604020202020204" pitchFamily="34" charset="0"/>
              <a:buChar char="•"/>
            </a:pPr>
            <a:r>
              <a:rPr lang="en-US" sz="800" dirty="0"/>
              <a:t>Start with resource at the 2km scale – “Resource” – show aggregate diurnal timeseries plot</a:t>
            </a:r>
          </a:p>
          <a:p>
            <a:pPr marL="628650" lvl="1" indent="-171450">
              <a:buFont typeface="Arial" panose="020B0604020202020204" pitchFamily="34" charset="0"/>
              <a:buChar char="•"/>
            </a:pPr>
            <a:r>
              <a:rPr lang="en-US" sz="800" dirty="0"/>
              <a:t>Move to generation at 2km scale – “Generation” – show aggregate diurnal timeseries plot</a:t>
            </a:r>
          </a:p>
          <a:p>
            <a:pPr marL="628650" lvl="1" indent="-171450">
              <a:buFont typeface="Arial" panose="020B0604020202020204" pitchFamily="34" charset="0"/>
              <a:buChar char="•"/>
            </a:pPr>
            <a:r>
              <a:rPr lang="en-US" sz="800" dirty="0"/>
              <a:t>Move to aggregation at 11.5km scale – “Aggregation”</a:t>
            </a:r>
          </a:p>
          <a:p>
            <a:pPr marL="1085850" lvl="2" indent="-171450">
              <a:buFont typeface="Arial" panose="020B0604020202020204" pitchFamily="34" charset="0"/>
              <a:buChar char="•"/>
            </a:pPr>
            <a:r>
              <a:rPr lang="en-US" sz="800" dirty="0"/>
              <a:t>Keep 2km grid cells within</a:t>
            </a:r>
          </a:p>
          <a:p>
            <a:pPr marL="628650" lvl="1" indent="-171450">
              <a:buFont typeface="Arial" panose="020B0604020202020204" pitchFamily="34" charset="0"/>
              <a:buChar char="•"/>
            </a:pPr>
            <a:r>
              <a:rPr lang="en-US" sz="800" dirty="0"/>
              <a:t>Move to exclusions at 90m scale – “Exclusions”</a:t>
            </a:r>
          </a:p>
          <a:p>
            <a:pPr marL="1085850" lvl="2" indent="-171450">
              <a:buFont typeface="Arial" panose="020B0604020202020204" pitchFamily="34" charset="0"/>
              <a:buChar char="•"/>
            </a:pPr>
            <a:r>
              <a:rPr lang="en-US" sz="800" dirty="0"/>
              <a:t>Keep 11.5km grid, replace 2km grid with 90m grid</a:t>
            </a:r>
          </a:p>
          <a:p>
            <a:pPr marL="628650" lvl="1" indent="-171450">
              <a:buFont typeface="Arial" panose="020B0604020202020204" pitchFamily="34" charset="0"/>
              <a:buChar char="•"/>
            </a:pPr>
            <a:r>
              <a:rPr lang="en-US" sz="800" dirty="0"/>
              <a:t>Move to trans features back at the 11.5km scale – “Supply-curve”</a:t>
            </a:r>
          </a:p>
          <a:p>
            <a:pPr marL="1085850" lvl="2" indent="-171450">
              <a:buFont typeface="Arial" panose="020B0604020202020204" pitchFamily="34" charset="0"/>
              <a:buChar char="•"/>
            </a:pPr>
            <a:r>
              <a:rPr lang="en-US" sz="800" dirty="0"/>
              <a:t>Keep 1.5km grid, remove 90m grid, add transmission features</a:t>
            </a:r>
          </a:p>
          <a:p>
            <a:pPr marL="628650" lvl="1" indent="-171450">
              <a:buFont typeface="Arial" panose="020B0604020202020204" pitchFamily="34" charset="0"/>
              <a:buChar char="•"/>
            </a:pPr>
            <a:r>
              <a:rPr lang="en-US" sz="800" dirty="0"/>
              <a:t>Move to trans connections at 11.5km grid – “Supply-Curve”</a:t>
            </a:r>
          </a:p>
          <a:p>
            <a:pPr marL="1085850" lvl="2" indent="-171450">
              <a:buFont typeface="Arial" panose="020B0604020202020204" pitchFamily="34" charset="0"/>
              <a:buChar char="•"/>
            </a:pPr>
            <a:r>
              <a:rPr lang="en-US" sz="800" dirty="0"/>
              <a:t>Keep features show potential connections</a:t>
            </a:r>
          </a:p>
          <a:p>
            <a:pPr marL="628650" lvl="1" indent="-171450">
              <a:buFont typeface="Arial" panose="020B0604020202020204" pitchFamily="34" charset="0"/>
              <a:buChar char="•"/>
            </a:pPr>
            <a:r>
              <a:rPr lang="en-US" sz="800" dirty="0"/>
              <a:t>Move to trans assignment at 11.5km grid -  “Supply-Curve”</a:t>
            </a:r>
          </a:p>
          <a:p>
            <a:pPr marL="1085850" lvl="2" indent="-171450">
              <a:buFont typeface="Arial" panose="020B0604020202020204" pitchFamily="34" charset="0"/>
              <a:buChar char="•"/>
            </a:pPr>
            <a:r>
              <a:rPr lang="en-US" sz="800" dirty="0"/>
              <a:t>Remove other options, keep cheapest, or else keep top sorted option</a:t>
            </a:r>
          </a:p>
          <a:p>
            <a:pPr marL="628650" lvl="1" indent="-171450">
              <a:buFont typeface="Arial" panose="020B0604020202020204" pitchFamily="34" charset="0"/>
              <a:buChar char="•"/>
            </a:pPr>
            <a:r>
              <a:rPr lang="en-US" sz="800" dirty="0"/>
              <a:t>Move to rep-profiles – “Rep-Profiles”</a:t>
            </a:r>
          </a:p>
          <a:p>
            <a:pPr marL="1085850" lvl="2" indent="-171450">
              <a:buFont typeface="Arial" panose="020B0604020202020204" pitchFamily="34" charset="0"/>
              <a:buChar char="•"/>
            </a:pPr>
            <a:r>
              <a:rPr lang="en-US" sz="800" dirty="0"/>
              <a:t>Remove trans features, add 2km grid back in</a:t>
            </a:r>
          </a:p>
          <a:p>
            <a:pPr marL="628650" lvl="1" indent="-171450">
              <a:buFont typeface="Arial" panose="020B0604020202020204" pitchFamily="34" charset="0"/>
              <a:buChar char="•"/>
            </a:pPr>
            <a:r>
              <a:rPr lang="en-US" sz="800" dirty="0"/>
              <a:t>Move to rep-profiles selection with </a:t>
            </a:r>
            <a:r>
              <a:rPr lang="en-US" sz="800" dirty="0" err="1"/>
              <a:t>meanoid</a:t>
            </a:r>
            <a:r>
              <a:rPr lang="en-US" sz="800" dirty="0"/>
              <a:t> – “Rep-Profiles”. </a:t>
            </a:r>
          </a:p>
          <a:p>
            <a:pPr marL="1085850" lvl="2" indent="-171450">
              <a:buFont typeface="Arial" panose="020B0604020202020204" pitchFamily="34" charset="0"/>
              <a:buChar char="•"/>
            </a:pPr>
            <a:r>
              <a:rPr lang="en-US" sz="800" dirty="0"/>
              <a:t>Highlight singular point chosen, add time series graph</a:t>
            </a:r>
          </a:p>
          <a:p>
            <a:pPr marL="628650" lvl="1" indent="-171450">
              <a:buFont typeface="Arial" panose="020B0604020202020204" pitchFamily="34" charset="0"/>
              <a:buChar char="•"/>
            </a:pPr>
            <a:r>
              <a:rPr lang="en-US" sz="800" dirty="0"/>
              <a:t>Move to rep-profiles selection with aggregation– “Rep-Profiles”.</a:t>
            </a:r>
          </a:p>
          <a:p>
            <a:pPr marL="1085850" lvl="2" indent="-171450">
              <a:buFont typeface="Arial" panose="020B0604020202020204" pitchFamily="34" charset="0"/>
              <a:buChar char="•"/>
            </a:pPr>
            <a:r>
              <a:rPr lang="en-US" sz="800" dirty="0"/>
              <a:t>Highlight all 2km points, add time series graph</a:t>
            </a:r>
          </a:p>
          <a:p>
            <a:pPr marL="628650" lvl="1" indent="-171450">
              <a:buFont typeface="Arial" panose="020B0604020202020204" pitchFamily="34" charset="0"/>
              <a:buChar char="•"/>
            </a:pPr>
            <a:r>
              <a:rPr lang="en-US" sz="800" dirty="0"/>
              <a:t>Zoom out to national view, show icon for hdf5s and CSVs.</a:t>
            </a:r>
          </a:p>
        </p:txBody>
      </p:sp>
    </p:spTree>
    <p:extLst>
      <p:ext uri="{BB962C8B-B14F-4D97-AF65-F5344CB8AC3E}">
        <p14:creationId xmlns:p14="http://schemas.microsoft.com/office/powerpoint/2010/main" val="187944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35934B-8D26-E74A-847E-BD412DE818D6}"/>
              </a:ext>
            </a:extLst>
          </p:cNvPr>
          <p:cNvSpPr txBox="1"/>
          <p:nvPr/>
        </p:nvSpPr>
        <p:spPr>
          <a:xfrm>
            <a:off x="457200" y="833401"/>
            <a:ext cx="5330428" cy="369332"/>
          </a:xfrm>
          <a:prstGeom prst="rect">
            <a:avLst/>
          </a:prstGeom>
          <a:noFill/>
        </p:spPr>
        <p:txBody>
          <a:bodyPr wrap="square" rtlCol="0">
            <a:spAutoFit/>
          </a:bodyPr>
          <a:lstStyle/>
          <a:p>
            <a:r>
              <a:rPr lang="en-US" dirty="0"/>
              <a:t>Sample Outputs</a:t>
            </a:r>
          </a:p>
        </p:txBody>
      </p:sp>
    </p:spTree>
    <p:extLst>
      <p:ext uri="{BB962C8B-B14F-4D97-AF65-F5344CB8AC3E}">
        <p14:creationId xmlns:p14="http://schemas.microsoft.com/office/powerpoint/2010/main" val="211114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3563471" cy="369332"/>
          </a:xfrm>
          <a:prstGeom prst="rect">
            <a:avLst/>
          </a:prstGeom>
          <a:noFill/>
        </p:spPr>
        <p:txBody>
          <a:bodyPr wrap="square" rtlCol="0">
            <a:spAutoFit/>
          </a:bodyPr>
          <a:lstStyle/>
          <a:p>
            <a:r>
              <a:rPr lang="en-US" dirty="0"/>
              <a:t>New/Developing Functionality</a:t>
            </a:r>
          </a:p>
        </p:txBody>
      </p:sp>
      <p:sp>
        <p:nvSpPr>
          <p:cNvPr id="2" name="TextBox 1">
            <a:extLst>
              <a:ext uri="{FF2B5EF4-FFF2-40B4-BE49-F238E27FC236}">
                <a16:creationId xmlns:a16="http://schemas.microsoft.com/office/drawing/2014/main" id="{CB6E9529-1D57-BC4C-9658-E912B7B46022}"/>
              </a:ext>
            </a:extLst>
          </p:cNvPr>
          <p:cNvSpPr txBox="1"/>
          <p:nvPr/>
        </p:nvSpPr>
        <p:spPr>
          <a:xfrm>
            <a:off x="457199" y="1420051"/>
            <a:ext cx="4908176" cy="3139321"/>
          </a:xfrm>
          <a:prstGeom prst="rect">
            <a:avLst/>
          </a:prstGeom>
          <a:noFill/>
        </p:spPr>
        <p:txBody>
          <a:bodyPr wrap="square" rtlCol="0">
            <a:spAutoFit/>
          </a:bodyPr>
          <a:lstStyle/>
          <a:p>
            <a:pPr marL="285750" indent="-285750">
              <a:buFontTx/>
              <a:buChar char="-"/>
            </a:pPr>
            <a:r>
              <a:rPr lang="en-US" dirty="0"/>
              <a:t>NRWAL:</a:t>
            </a:r>
          </a:p>
          <a:p>
            <a:pPr marL="742950" lvl="1" indent="-285750">
              <a:buFontTx/>
              <a:buChar char="-"/>
            </a:pPr>
            <a:r>
              <a:rPr lang="en-US" sz="1200" dirty="0"/>
              <a:t>Mainly designed for offshore costs.</a:t>
            </a:r>
          </a:p>
          <a:p>
            <a:pPr marL="742950" lvl="1" indent="-285750">
              <a:buFontTx/>
              <a:buChar char="-"/>
            </a:pPr>
            <a:r>
              <a:rPr lang="en-US" sz="1200" dirty="0"/>
              <a:t>Provides a way to incorporate mathematical relationships into reV outputs. </a:t>
            </a:r>
          </a:p>
          <a:p>
            <a:pPr marL="285750" indent="-285750">
              <a:buFontTx/>
              <a:buChar char="-"/>
            </a:pPr>
            <a:r>
              <a:rPr lang="en-US" dirty="0"/>
              <a:t>“Bespoke” Wind Turbine Placement:</a:t>
            </a:r>
          </a:p>
          <a:p>
            <a:pPr marL="742950" lvl="1" indent="-285750">
              <a:buFontTx/>
              <a:buChar char="-"/>
            </a:pPr>
            <a:r>
              <a:rPr lang="en-US" sz="1200" dirty="0"/>
              <a:t>Dynamically placing turbines in the ground</a:t>
            </a:r>
          </a:p>
          <a:p>
            <a:pPr marL="742950" lvl="1" indent="-285750">
              <a:buFontTx/>
              <a:buChar char="-"/>
            </a:pPr>
            <a:r>
              <a:rPr lang="en-US" sz="1200" dirty="0"/>
              <a:t>Optimizes placement based on the wind strength, direction, land availability and an objective function (max profit, max generation, least cost). </a:t>
            </a:r>
          </a:p>
          <a:p>
            <a:pPr marL="285750" indent="-285750">
              <a:buFontTx/>
              <a:buChar char="-"/>
            </a:pPr>
            <a:r>
              <a:rPr lang="en-US" dirty="0"/>
              <a:t>“Hybrid” Plants:</a:t>
            </a:r>
          </a:p>
          <a:p>
            <a:pPr marL="742950" lvl="1" indent="-285750">
              <a:buFontTx/>
              <a:buChar char="-"/>
            </a:pPr>
            <a:r>
              <a:rPr lang="en-US" sz="1200" dirty="0"/>
              <a:t>Combines wind and solar profiles with user-defined ratios.</a:t>
            </a:r>
          </a:p>
          <a:p>
            <a:pPr marL="742950" lvl="1" indent="-285750">
              <a:buFontTx/>
              <a:buChar char="-"/>
            </a:pPr>
            <a:r>
              <a:rPr lang="en-US" sz="1200" dirty="0"/>
              <a:t>Brand new as of this month</a:t>
            </a:r>
          </a:p>
          <a:p>
            <a:pPr marL="742950" lvl="1" indent="-285750">
              <a:buFontTx/>
              <a:buChar char="-"/>
            </a:pPr>
            <a:r>
              <a:rPr lang="en-US" sz="1200" dirty="0"/>
              <a:t>Once you have the profiles you can treat them as a generation file in the aggregation module.</a:t>
            </a:r>
          </a:p>
          <a:p>
            <a:pPr marL="742950" lvl="1" indent="-285750">
              <a:buFontTx/>
              <a:buChar char="-"/>
            </a:pPr>
            <a:endParaRPr lang="en-US" sz="1200" dirty="0"/>
          </a:p>
        </p:txBody>
      </p:sp>
    </p:spTree>
    <p:extLst>
      <p:ext uri="{BB962C8B-B14F-4D97-AF65-F5344CB8AC3E}">
        <p14:creationId xmlns:p14="http://schemas.microsoft.com/office/powerpoint/2010/main" val="162452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3563471" cy="369332"/>
          </a:xfrm>
          <a:prstGeom prst="rect">
            <a:avLst/>
          </a:prstGeom>
          <a:noFill/>
        </p:spPr>
        <p:txBody>
          <a:bodyPr wrap="square" rtlCol="0">
            <a:spAutoFit/>
          </a:bodyPr>
          <a:lstStyle/>
          <a:p>
            <a:r>
              <a:rPr lang="en-US" dirty="0"/>
              <a:t>Introduce reView</a:t>
            </a:r>
          </a:p>
        </p:txBody>
      </p:sp>
      <p:sp>
        <p:nvSpPr>
          <p:cNvPr id="6" name="TextBox 5">
            <a:extLst>
              <a:ext uri="{FF2B5EF4-FFF2-40B4-BE49-F238E27FC236}">
                <a16:creationId xmlns:a16="http://schemas.microsoft.com/office/drawing/2014/main" id="{5BAE8371-9EA6-C943-B521-2BB046434BEA}"/>
              </a:ext>
            </a:extLst>
          </p:cNvPr>
          <p:cNvSpPr txBox="1"/>
          <p:nvPr/>
        </p:nvSpPr>
        <p:spPr>
          <a:xfrm>
            <a:off x="457199" y="1420051"/>
            <a:ext cx="5233482" cy="923330"/>
          </a:xfrm>
          <a:prstGeom prst="rect">
            <a:avLst/>
          </a:prstGeom>
          <a:noFill/>
        </p:spPr>
        <p:txBody>
          <a:bodyPr wrap="square" rtlCol="0">
            <a:spAutoFit/>
          </a:bodyPr>
          <a:lstStyle/>
          <a:p>
            <a:r>
              <a:rPr lang="en-US" dirty="0"/>
              <a:t>THIS IS NOT REV, just a viewer of it …</a:t>
            </a:r>
          </a:p>
          <a:p>
            <a:endParaRPr lang="en-US" dirty="0"/>
          </a:p>
          <a:p>
            <a:r>
              <a:rPr lang="en-US" dirty="0"/>
              <a:t>Is this a good idea? They would want this …</a:t>
            </a:r>
          </a:p>
        </p:txBody>
      </p:sp>
    </p:spTree>
    <p:extLst>
      <p:ext uri="{BB962C8B-B14F-4D97-AF65-F5344CB8AC3E}">
        <p14:creationId xmlns:p14="http://schemas.microsoft.com/office/powerpoint/2010/main" val="339390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5220930" cy="2215991"/>
          </a:xfrm>
          <a:prstGeom prst="rect">
            <a:avLst/>
          </a:prstGeom>
          <a:noFill/>
        </p:spPr>
        <p:txBody>
          <a:bodyPr wrap="square" rtlCol="0">
            <a:spAutoFit/>
          </a:bodyPr>
          <a:lstStyle/>
          <a:p>
            <a:r>
              <a:rPr lang="en-US" dirty="0"/>
              <a:t>In the News</a:t>
            </a:r>
          </a:p>
          <a:p>
            <a:endParaRPr lang="en-US" sz="1000" dirty="0"/>
          </a:p>
          <a:p>
            <a:r>
              <a:rPr lang="en-US" sz="1000" b="1" dirty="0"/>
              <a:t>IRENA Hydrogen Report (2022)*:</a:t>
            </a:r>
          </a:p>
          <a:p>
            <a:endParaRPr lang="en-US" sz="1000" b="1" dirty="0"/>
          </a:p>
          <a:p>
            <a:pPr marL="171450" indent="-171450">
              <a:buFont typeface="Arial" panose="020B0604020202020204" pitchFamily="34" charset="0"/>
              <a:buChar char="•"/>
            </a:pPr>
            <a:r>
              <a:rPr lang="en-US" sz="1000" dirty="0"/>
              <a:t>Africa highest in technical potential for green hydrogen (</a:t>
            </a:r>
            <a:r>
              <a:rPr lang="en-US" sz="1000" b="1" dirty="0"/>
              <a:t>GH</a:t>
            </a:r>
            <a:r>
              <a:rPr lang="en-US" sz="1000" dirty="0"/>
              <a:t>).</a:t>
            </a:r>
            <a:endParaRPr lang="en-US" sz="1000" b="1" dirty="0"/>
          </a:p>
          <a:p>
            <a:pPr marL="171450" indent="-171450">
              <a:buFont typeface="Arial" panose="020B0604020202020204" pitchFamily="34" charset="0"/>
              <a:buChar char="•"/>
            </a:pPr>
            <a:r>
              <a:rPr lang="en-US" sz="1000" dirty="0"/>
              <a:t>Morocco policy front runner in </a:t>
            </a:r>
            <a:r>
              <a:rPr lang="en-US" sz="1000" b="1" dirty="0"/>
              <a:t>GH</a:t>
            </a:r>
            <a:r>
              <a:rPr lang="en-US" sz="1000" dirty="0"/>
              <a:t> industry:</a:t>
            </a:r>
          </a:p>
          <a:p>
            <a:pPr marL="628650" lvl="1" indent="-171450">
              <a:buFont typeface="Arial" panose="020B0604020202020204" pitchFamily="34" charset="0"/>
              <a:buChar char="•"/>
            </a:pPr>
            <a:r>
              <a:rPr lang="en-US" sz="1000" dirty="0"/>
              <a:t>Has potential to become significant exporter of </a:t>
            </a:r>
            <a:r>
              <a:rPr lang="en-US" sz="1000" b="1" dirty="0"/>
              <a:t>GH</a:t>
            </a:r>
            <a:r>
              <a:rPr lang="en-US" sz="1000" dirty="0"/>
              <a:t>.</a:t>
            </a:r>
          </a:p>
          <a:p>
            <a:pPr marL="628650" lvl="1" indent="-171450">
              <a:buFont typeface="Arial" panose="020B0604020202020204" pitchFamily="34" charset="0"/>
              <a:buChar char="•"/>
            </a:pPr>
            <a:r>
              <a:rPr lang="en-US" sz="1000" dirty="0"/>
              <a:t>“﻿For these countries </a:t>
            </a:r>
            <a:r>
              <a:rPr lang="en-US" sz="1000" i="1" dirty="0"/>
              <a:t>[Chile, Morocco, and Namibia]</a:t>
            </a:r>
            <a:r>
              <a:rPr lang="en-US" sz="1000" dirty="0"/>
              <a:t>, a green hydrogen transformation represents a complete reversal of fortune ﻿as ample renewable potential opens new possibilities.” (page 48)</a:t>
            </a:r>
          </a:p>
          <a:p>
            <a:pPr marL="171450" indent="-171450">
              <a:buFont typeface="Arial" panose="020B0604020202020204" pitchFamily="34" charset="0"/>
              <a:buChar char="•"/>
            </a:pPr>
            <a:r>
              <a:rPr lang="en-US" sz="1000" dirty="0"/>
              <a:t>Given that, it’s worth mentioning:</a:t>
            </a:r>
          </a:p>
          <a:p>
            <a:pPr marL="628650" lvl="1" indent="-171450">
              <a:buFont typeface="Arial" panose="020B0604020202020204" pitchFamily="34" charset="0"/>
              <a:buChar char="•"/>
            </a:pPr>
            <a:r>
              <a:rPr lang="en-US" sz="1000" dirty="0"/>
              <a:t>NREL is currently experimenting with reV-NRWAL production/cost equations for </a:t>
            </a:r>
            <a:r>
              <a:rPr lang="en-US" sz="1000" b="1" dirty="0"/>
              <a:t>GH</a:t>
            </a:r>
            <a:r>
              <a:rPr lang="en-US" sz="1000" dirty="0"/>
              <a:t> production.</a:t>
            </a:r>
          </a:p>
        </p:txBody>
      </p:sp>
      <p:sp>
        <p:nvSpPr>
          <p:cNvPr id="2" name="TextBox 1">
            <a:extLst>
              <a:ext uri="{FF2B5EF4-FFF2-40B4-BE49-F238E27FC236}">
                <a16:creationId xmlns:a16="http://schemas.microsoft.com/office/drawing/2014/main" id="{584E8A43-C928-914B-9462-A6DCB8BD860F}"/>
              </a:ext>
            </a:extLst>
          </p:cNvPr>
          <p:cNvSpPr txBox="1"/>
          <p:nvPr/>
        </p:nvSpPr>
        <p:spPr>
          <a:xfrm>
            <a:off x="0" y="4599671"/>
            <a:ext cx="4785852" cy="338554"/>
          </a:xfrm>
          <a:prstGeom prst="rect">
            <a:avLst/>
          </a:prstGeom>
          <a:noFill/>
        </p:spPr>
        <p:txBody>
          <a:bodyPr wrap="square" rtlCol="0">
            <a:spAutoFit/>
          </a:bodyPr>
          <a:lstStyle/>
          <a:p>
            <a:r>
              <a:rPr lang="en-US" sz="800" dirty="0">
                <a:solidFill>
                  <a:schemeClr val="tx1">
                    <a:lumMod val="60000"/>
                    <a:lumOff val="40000"/>
                  </a:schemeClr>
                </a:solidFill>
              </a:rPr>
              <a:t>﻿*IRENA (2022), Geopolitics of the Energy Transformation: The Hydrogen Factor, International Renewable Energy Agency, Abu Dhabi. ISBN: ﻿978-92-9260-370-0. </a:t>
            </a:r>
          </a:p>
        </p:txBody>
      </p:sp>
    </p:spTree>
    <p:extLst>
      <p:ext uri="{BB962C8B-B14F-4D97-AF65-F5344CB8AC3E}">
        <p14:creationId xmlns:p14="http://schemas.microsoft.com/office/powerpoint/2010/main" val="155984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Renewable Energy Potential (V) Model</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457199" y="820167"/>
            <a:ext cx="5330429" cy="3539430"/>
          </a:xfrm>
          <a:prstGeom prst="rect">
            <a:avLst/>
          </a:prstGeom>
          <a:noFill/>
        </p:spPr>
        <p:txBody>
          <a:bodyPr wrap="square" rtlCol="0">
            <a:spAutoFit/>
          </a:bodyPr>
          <a:lstStyle/>
          <a:p>
            <a:r>
              <a:rPr lang="en-US" sz="3200" dirty="0"/>
              <a:t>Citations</a:t>
            </a:r>
          </a:p>
          <a:p>
            <a:endParaRPr lang="en-US" sz="3200" dirty="0"/>
          </a:p>
          <a:p>
            <a:r>
              <a:rPr lang="en-US" sz="1000" dirty="0"/>
              <a:t>UNEP-WCMC and IUCN (2022), Protected Planet: The World Database on Protected Areas (WDPA) and World Database on Other Effective Area-based Conservation Measures (WD-OECM) [Online], February 2022, Cambridge, UK: UNEP-WCMC and IUCN. Available at: </a:t>
            </a:r>
            <a:r>
              <a:rPr lang="en-US" sz="1000" dirty="0">
                <a:hlinkClick r:id="rId4"/>
              </a:rPr>
              <a:t>www.protectedplanet.net</a:t>
            </a:r>
            <a:r>
              <a:rPr lang="en-US" sz="1000" dirty="0"/>
              <a:t>.</a:t>
            </a:r>
          </a:p>
          <a:p>
            <a:endParaRPr lang="en-US" sz="1000" dirty="0"/>
          </a:p>
          <a:p>
            <a:r>
              <a:rPr lang="en-US" sz="1000" dirty="0" err="1"/>
              <a:t>Florczyk</a:t>
            </a:r>
            <a:r>
              <a:rPr lang="en-US" sz="1000" dirty="0"/>
              <a:t> A.J., </a:t>
            </a:r>
            <a:r>
              <a:rPr lang="en-US" sz="1000" dirty="0" err="1"/>
              <a:t>Corbane</a:t>
            </a:r>
            <a:r>
              <a:rPr lang="en-US" sz="1000" dirty="0"/>
              <a:t> C., Ehrlich D., Freire S., Kemper T., </a:t>
            </a:r>
            <a:r>
              <a:rPr lang="en-US" sz="1000" dirty="0" err="1"/>
              <a:t>Maffenini</a:t>
            </a:r>
            <a:r>
              <a:rPr lang="en-US" sz="1000" dirty="0"/>
              <a:t> L., Melchiorri M., </a:t>
            </a:r>
            <a:r>
              <a:rPr lang="en-US" sz="1000" dirty="0" err="1"/>
              <a:t>Pesaresi</a:t>
            </a:r>
            <a:r>
              <a:rPr lang="en-US" sz="1000" dirty="0"/>
              <a:t> M., </a:t>
            </a:r>
            <a:r>
              <a:rPr lang="en-US" sz="1000" dirty="0" err="1"/>
              <a:t>Politis</a:t>
            </a:r>
            <a:r>
              <a:rPr lang="en-US" sz="1000" dirty="0"/>
              <a:t> P., </a:t>
            </a:r>
            <a:r>
              <a:rPr lang="en-US" sz="1000" dirty="0" err="1"/>
              <a:t>Schiavina</a:t>
            </a:r>
            <a:r>
              <a:rPr lang="en-US" sz="1000" dirty="0"/>
              <a:t> M., Sabo F., </a:t>
            </a:r>
            <a:r>
              <a:rPr lang="en-US" sz="1000" dirty="0" err="1"/>
              <a:t>Zanchetta</a:t>
            </a:r>
            <a:r>
              <a:rPr lang="en-US" sz="1000" dirty="0"/>
              <a:t> L., GHSL Data Package 2019, EUR 29788 EN, Publications Office of the European Union, Luxembourg, 2019, ISBN 978-92-76-13186-1, doi:10.2760/290498, JRC 117104</a:t>
            </a:r>
          </a:p>
          <a:p>
            <a:endParaRPr lang="en-US" sz="1000" dirty="0"/>
          </a:p>
          <a:p>
            <a:r>
              <a:rPr lang="en-US" sz="1000" dirty="0"/>
              <a:t>Open Africa. “Morocco </a:t>
            </a:r>
            <a:r>
              <a:rPr lang="en-US" sz="1000" dirty="0" err="1"/>
              <a:t>Maps”.Code</a:t>
            </a:r>
            <a:r>
              <a:rPr lang="en-US" sz="1000" dirty="0"/>
              <a:t> for Africa.  2016. </a:t>
            </a:r>
            <a:r>
              <a:rPr lang="en-US" sz="1000" dirty="0">
                <a:hlinkClick r:id="rId5"/>
              </a:rPr>
              <a:t>https://</a:t>
            </a:r>
            <a:r>
              <a:rPr lang="en-US" sz="1000" dirty="0" err="1">
                <a:hlinkClick r:id="rId5"/>
              </a:rPr>
              <a:t>open.africa</a:t>
            </a:r>
            <a:r>
              <a:rPr lang="en-US" sz="1000" dirty="0">
                <a:hlinkClick r:id="rId5"/>
              </a:rPr>
              <a:t>/</a:t>
            </a:r>
            <a:r>
              <a:rPr lang="en-US" sz="1000" dirty="0" err="1">
                <a:hlinkClick r:id="rId5"/>
              </a:rPr>
              <a:t>fr</a:t>
            </a:r>
            <a:r>
              <a:rPr lang="en-US" sz="1000" dirty="0">
                <a:hlinkClick r:id="rId5"/>
              </a:rPr>
              <a:t>/dataset/morocco-maps/</a:t>
            </a:r>
            <a:endParaRPr lang="en-US" sz="1000" dirty="0"/>
          </a:p>
          <a:p>
            <a:endParaRPr lang="en-US" sz="1000" dirty="0"/>
          </a:p>
          <a:p>
            <a:r>
              <a:rPr lang="en-US" sz="1000" dirty="0"/>
              <a:t>Michael R. Meuser. </a:t>
            </a:r>
            <a:r>
              <a:rPr lang="en-US" sz="1000" dirty="0">
                <a:hlinkClick r:id="rId6"/>
              </a:rPr>
              <a:t>https://mapcruzin.com/free-morocco-arcgis-maps-shapefiles.htm</a:t>
            </a:r>
            <a:endParaRPr lang="en-US" sz="1000" dirty="0"/>
          </a:p>
          <a:p>
            <a:endParaRPr lang="en-US" sz="1000" dirty="0"/>
          </a:p>
          <a:p>
            <a:r>
              <a:rPr lang="en-US" sz="1000" dirty="0"/>
              <a:t>PV Capex and </a:t>
            </a:r>
            <a:r>
              <a:rPr lang="en-US" sz="1000" dirty="0" err="1"/>
              <a:t>Opex</a:t>
            </a:r>
            <a:r>
              <a:rPr lang="en-US" sz="1000" dirty="0"/>
              <a:t>:</a:t>
            </a:r>
          </a:p>
          <a:p>
            <a:r>
              <a:rPr lang="en-US" sz="1000" dirty="0">
                <a:hlinkClick r:id="rId7"/>
              </a:rPr>
              <a:t>https://www.nrel.gov/docs/fy22osti/80694.pdf</a:t>
            </a:r>
            <a:r>
              <a:rPr lang="en-US" sz="1000" dirty="0"/>
              <a:t> </a:t>
            </a:r>
          </a:p>
        </p:txBody>
      </p:sp>
    </p:spTree>
    <p:extLst>
      <p:ext uri="{BB962C8B-B14F-4D97-AF65-F5344CB8AC3E}">
        <p14:creationId xmlns:p14="http://schemas.microsoft.com/office/powerpoint/2010/main" val="3531105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72632" y="657755"/>
            <a:ext cx="5433774" cy="1615545"/>
          </a:xfrm>
        </p:spPr>
        <p:txBody>
          <a:bodyPr>
            <a:normAutofit/>
          </a:bodyPr>
          <a:lstStyle/>
          <a:p>
            <a:pPr marL="0" indent="0">
              <a:spcAft>
                <a:spcPts val="600"/>
              </a:spcAft>
              <a:buNone/>
            </a:pPr>
            <a:r>
              <a:rPr lang="en-US" sz="1800" dirty="0"/>
              <a:t>reV is an open-source geospatial platform for assessing </a:t>
            </a:r>
            <a:r>
              <a:rPr lang="en-US" sz="1800" b="1" dirty="0"/>
              <a:t>system performance</a:t>
            </a:r>
            <a:r>
              <a:rPr lang="en-US" sz="1800" dirty="0"/>
              <a:t>, </a:t>
            </a:r>
            <a:r>
              <a:rPr lang="en-US" sz="1800" b="1" dirty="0"/>
              <a:t>available capacity</a:t>
            </a:r>
            <a:r>
              <a:rPr lang="en-US" sz="1800" dirty="0"/>
              <a:t>, </a:t>
            </a:r>
            <a:r>
              <a:rPr lang="en-US" sz="1800" b="1" dirty="0"/>
              <a:t>distance to transmission</a:t>
            </a:r>
            <a:r>
              <a:rPr lang="en-US" sz="1800" dirty="0"/>
              <a:t>, and </a:t>
            </a:r>
            <a:r>
              <a:rPr lang="en-US" sz="1800" b="1" dirty="0"/>
              <a:t>total costs</a:t>
            </a:r>
            <a:r>
              <a:rPr lang="en-US" sz="1800" dirty="0"/>
              <a:t> for potential solar and wind energy deployment at regional to continental scales.</a:t>
            </a:r>
          </a:p>
        </p:txBody>
      </p:sp>
      <p:sp>
        <p:nvSpPr>
          <p:cNvPr id="3" name="Title 2"/>
          <p:cNvSpPr>
            <a:spLocks noGrp="1"/>
          </p:cNvSpPr>
          <p:nvPr>
            <p:ph type="title"/>
          </p:nvPr>
        </p:nvSpPr>
        <p:spPr>
          <a:noFill/>
        </p:spPr>
        <p:txBody>
          <a:bodyPr>
            <a:noAutofit/>
          </a:bodyPr>
          <a:lstStyle/>
          <a:p>
            <a:r>
              <a:rPr lang="en-US" sz="2800" dirty="0"/>
              <a:t>What is reV?</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grpSp>
        <p:nvGrpSpPr>
          <p:cNvPr id="22" name="Group 21">
            <a:extLst>
              <a:ext uri="{FF2B5EF4-FFF2-40B4-BE49-F238E27FC236}">
                <a16:creationId xmlns:a16="http://schemas.microsoft.com/office/drawing/2014/main" id="{F1000FE7-B36A-4046-B891-AD9914C29C76}"/>
              </a:ext>
            </a:extLst>
          </p:cNvPr>
          <p:cNvGrpSpPr/>
          <p:nvPr/>
        </p:nvGrpSpPr>
        <p:grpSpPr>
          <a:xfrm>
            <a:off x="1499445" y="2008206"/>
            <a:ext cx="2731788" cy="2477539"/>
            <a:chOff x="1470262" y="2342116"/>
            <a:chExt cx="2731788" cy="2477539"/>
          </a:xfrm>
        </p:grpSpPr>
        <p:sp>
          <p:nvSpPr>
            <p:cNvPr id="16" name="Oval 15">
              <a:extLst>
                <a:ext uri="{FF2B5EF4-FFF2-40B4-BE49-F238E27FC236}">
                  <a16:creationId xmlns:a16="http://schemas.microsoft.com/office/drawing/2014/main" id="{E7AF3D78-D699-9843-BBAC-C10D3FCD54E9}"/>
                </a:ext>
              </a:extLst>
            </p:cNvPr>
            <p:cNvSpPr/>
            <p:nvPr/>
          </p:nvSpPr>
          <p:spPr>
            <a:xfrm>
              <a:off x="1487214" y="3275156"/>
              <a:ext cx="1535431" cy="1535431"/>
            </a:xfrm>
            <a:prstGeom prst="ellipse">
              <a:avLst/>
            </a:prstGeom>
            <a:solidFill>
              <a:schemeClr val="bg2">
                <a:lumMod val="75000"/>
                <a:alpha val="34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70E62E4-074F-DA4D-9525-E6093082EE4A}"/>
                </a:ext>
              </a:extLst>
            </p:cNvPr>
            <p:cNvSpPr txBox="1"/>
            <p:nvPr/>
          </p:nvSpPr>
          <p:spPr>
            <a:xfrm>
              <a:off x="1470262" y="3820847"/>
              <a:ext cx="1164988" cy="523220"/>
            </a:xfrm>
            <a:prstGeom prst="rect">
              <a:avLst/>
            </a:prstGeom>
            <a:noFill/>
          </p:spPr>
          <p:txBody>
            <a:bodyPr wrap="square" rtlCol="0">
              <a:spAutoFit/>
            </a:bodyPr>
            <a:lstStyle/>
            <a:p>
              <a:pPr algn="ctr"/>
              <a:r>
                <a:rPr lang="en-US" sz="1400" dirty="0"/>
                <a:t>Distance to Transmission</a:t>
              </a:r>
            </a:p>
          </p:txBody>
        </p:sp>
        <p:sp>
          <p:nvSpPr>
            <p:cNvPr id="18" name="Oval 17">
              <a:extLst>
                <a:ext uri="{FF2B5EF4-FFF2-40B4-BE49-F238E27FC236}">
                  <a16:creationId xmlns:a16="http://schemas.microsoft.com/office/drawing/2014/main" id="{808CD407-E2F5-A84A-97CC-46F2FA8EE65D}"/>
                </a:ext>
              </a:extLst>
            </p:cNvPr>
            <p:cNvSpPr/>
            <p:nvPr/>
          </p:nvSpPr>
          <p:spPr>
            <a:xfrm>
              <a:off x="2588657" y="3284224"/>
              <a:ext cx="1535431" cy="1535431"/>
            </a:xfrm>
            <a:prstGeom prst="ellipse">
              <a:avLst/>
            </a:prstGeom>
            <a:solidFill>
              <a:schemeClr val="tx2">
                <a:lumMod val="75000"/>
                <a:alpha val="46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FC0EDD-412B-BE44-B596-DFEFD197B192}"/>
                </a:ext>
              </a:extLst>
            </p:cNvPr>
            <p:cNvSpPr txBox="1"/>
            <p:nvPr/>
          </p:nvSpPr>
          <p:spPr>
            <a:xfrm>
              <a:off x="3097054" y="3822385"/>
              <a:ext cx="1104996" cy="523220"/>
            </a:xfrm>
            <a:prstGeom prst="rect">
              <a:avLst/>
            </a:prstGeom>
            <a:noFill/>
          </p:spPr>
          <p:txBody>
            <a:bodyPr wrap="square" rtlCol="0">
              <a:spAutoFit/>
            </a:bodyPr>
            <a:lstStyle/>
            <a:p>
              <a:pPr algn="ctr"/>
              <a:r>
                <a:rPr lang="en-US" sz="1400" dirty="0"/>
                <a:t>Available Capacity</a:t>
              </a:r>
            </a:p>
          </p:txBody>
        </p:sp>
        <p:sp>
          <p:nvSpPr>
            <p:cNvPr id="20" name="Oval 19">
              <a:extLst>
                <a:ext uri="{FF2B5EF4-FFF2-40B4-BE49-F238E27FC236}">
                  <a16:creationId xmlns:a16="http://schemas.microsoft.com/office/drawing/2014/main" id="{E7F20BF6-2C0D-BE44-8381-9D0FE49B4C4A}"/>
                </a:ext>
              </a:extLst>
            </p:cNvPr>
            <p:cNvSpPr/>
            <p:nvPr/>
          </p:nvSpPr>
          <p:spPr>
            <a:xfrm>
              <a:off x="2080469" y="2342116"/>
              <a:ext cx="1535431" cy="1535431"/>
            </a:xfrm>
            <a:prstGeom prst="ellipse">
              <a:avLst/>
            </a:prstGeom>
            <a:solidFill>
              <a:schemeClr val="accent1">
                <a:alpha val="31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B780FC7-4DEE-854D-A672-4AFD55C7C504}"/>
                </a:ext>
              </a:extLst>
            </p:cNvPr>
            <p:cNvSpPr txBox="1"/>
            <p:nvPr/>
          </p:nvSpPr>
          <p:spPr>
            <a:xfrm>
              <a:off x="2278250" y="2575410"/>
              <a:ext cx="1139867" cy="738664"/>
            </a:xfrm>
            <a:prstGeom prst="rect">
              <a:avLst/>
            </a:prstGeom>
            <a:noFill/>
          </p:spPr>
          <p:txBody>
            <a:bodyPr wrap="square" rtlCol="0">
              <a:spAutoFit/>
            </a:bodyPr>
            <a:lstStyle/>
            <a:p>
              <a:pPr algn="ctr"/>
              <a:r>
                <a:rPr lang="en-US" sz="1400" dirty="0"/>
                <a:t>System Performance &amp; Costs</a:t>
              </a:r>
            </a:p>
          </p:txBody>
        </p:sp>
      </p:grpSp>
      <p:sp>
        <p:nvSpPr>
          <p:cNvPr id="5" name="Rectangle 4">
            <a:extLst>
              <a:ext uri="{FF2B5EF4-FFF2-40B4-BE49-F238E27FC236}">
                <a16:creationId xmlns:a16="http://schemas.microsoft.com/office/drawing/2014/main" id="{6E7A83F5-4A1E-B945-9613-E496EDA710CC}"/>
              </a:ext>
            </a:extLst>
          </p:cNvPr>
          <p:cNvSpPr/>
          <p:nvPr/>
        </p:nvSpPr>
        <p:spPr>
          <a:xfrm>
            <a:off x="0" y="4678569"/>
            <a:ext cx="2016899" cy="276999"/>
          </a:xfrm>
          <a:prstGeom prst="rect">
            <a:avLst/>
          </a:prstGeom>
        </p:spPr>
        <p:txBody>
          <a:bodyPr wrap="none">
            <a:spAutoFit/>
          </a:bodyPr>
          <a:lstStyle/>
          <a:p>
            <a:r>
              <a:rPr lang="en-US" sz="1200" i="1" dirty="0">
                <a:hlinkClick r:id="rId4"/>
              </a:rPr>
              <a:t>https://github.com/NREL/reV</a:t>
            </a:r>
            <a:endParaRPr lang="en-US" sz="1200" i="1" dirty="0"/>
          </a:p>
        </p:txBody>
      </p:sp>
    </p:spTree>
    <p:extLst>
      <p:ext uri="{BB962C8B-B14F-4D97-AF65-F5344CB8AC3E}">
        <p14:creationId xmlns:p14="http://schemas.microsoft.com/office/powerpoint/2010/main" val="348536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What is reV?</a:t>
            </a:r>
          </a:p>
        </p:txBody>
      </p:sp>
      <p:sp>
        <p:nvSpPr>
          <p:cNvPr id="7" name="TextBox 6">
            <a:extLst>
              <a:ext uri="{FF2B5EF4-FFF2-40B4-BE49-F238E27FC236}">
                <a16:creationId xmlns:a16="http://schemas.microsoft.com/office/drawing/2014/main" id="{094E8DA4-7A3D-8D4A-8915-AD01E3AB43B0}"/>
              </a:ext>
            </a:extLst>
          </p:cNvPr>
          <p:cNvSpPr txBox="1"/>
          <p:nvPr/>
        </p:nvSpPr>
        <p:spPr>
          <a:xfrm>
            <a:off x="457201" y="658905"/>
            <a:ext cx="4262718" cy="646331"/>
          </a:xfrm>
          <a:prstGeom prst="rect">
            <a:avLst/>
          </a:prstGeom>
          <a:noFill/>
        </p:spPr>
        <p:txBody>
          <a:bodyPr wrap="square" rtlCol="0">
            <a:spAutoFit/>
          </a:bodyPr>
          <a:lstStyle/>
          <a:p>
            <a:r>
              <a:rPr lang="en-US" dirty="0"/>
              <a:t>Let’s give some example output images here to maintain interest.</a:t>
            </a:r>
          </a:p>
        </p:txBody>
      </p:sp>
    </p:spTree>
    <p:extLst>
      <p:ext uri="{BB962C8B-B14F-4D97-AF65-F5344CB8AC3E}">
        <p14:creationId xmlns:p14="http://schemas.microsoft.com/office/powerpoint/2010/main" val="408911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How Does reV Fit into Deployment Modeling?</a:t>
            </a:r>
          </a:p>
        </p:txBody>
      </p:sp>
      <p:sp>
        <p:nvSpPr>
          <p:cNvPr id="7" name="TextBox 6">
            <a:extLst>
              <a:ext uri="{FF2B5EF4-FFF2-40B4-BE49-F238E27FC236}">
                <a16:creationId xmlns:a16="http://schemas.microsoft.com/office/drawing/2014/main" id="{094E8DA4-7A3D-8D4A-8915-AD01E3AB43B0}"/>
              </a:ext>
            </a:extLst>
          </p:cNvPr>
          <p:cNvSpPr txBox="1"/>
          <p:nvPr/>
        </p:nvSpPr>
        <p:spPr>
          <a:xfrm>
            <a:off x="457200" y="658905"/>
            <a:ext cx="8229599" cy="923330"/>
          </a:xfrm>
          <a:prstGeom prst="rect">
            <a:avLst/>
          </a:prstGeom>
          <a:noFill/>
        </p:spPr>
        <p:txBody>
          <a:bodyPr wrap="square" rtlCol="0">
            <a:spAutoFit/>
          </a:bodyPr>
          <a:lstStyle/>
          <a:p>
            <a:r>
              <a:rPr lang="en-US" dirty="0"/>
              <a:t>reV coordinates SAM </a:t>
            </a:r>
            <a:r>
              <a:rPr lang="en-US" i="1" dirty="0"/>
              <a:t>and </a:t>
            </a:r>
            <a:r>
              <a:rPr lang="en-US" dirty="0"/>
              <a:t>takes developable land into account to provide a spatial field of potential RE plants that feed downstream economic and capacity expansion models. </a:t>
            </a:r>
          </a:p>
        </p:txBody>
      </p:sp>
      <p:pic>
        <p:nvPicPr>
          <p:cNvPr id="5" name="Picture 4" descr="Diagram&#10;&#10;Description automatically generated">
            <a:extLst>
              <a:ext uri="{FF2B5EF4-FFF2-40B4-BE49-F238E27FC236}">
                <a16:creationId xmlns:a16="http://schemas.microsoft.com/office/drawing/2014/main" id="{F00ACAB4-CE49-6C4D-8B5D-7F2A694F0AA7}"/>
              </a:ext>
            </a:extLst>
          </p:cNvPr>
          <p:cNvPicPr>
            <a:picLocks noChangeAspect="1"/>
          </p:cNvPicPr>
          <p:nvPr/>
        </p:nvPicPr>
        <p:blipFill rotWithShape="1">
          <a:blip r:embed="rId3">
            <a:extLst>
              <a:ext uri="{28A0092B-C50C-407E-A947-70E740481C1C}">
                <a14:useLocalDpi xmlns:a14="http://schemas.microsoft.com/office/drawing/2010/main" val="0"/>
              </a:ext>
            </a:extLst>
          </a:blip>
          <a:srcRect l="3199" t="9080" r="42552" b="2636"/>
          <a:stretch/>
        </p:blipFill>
        <p:spPr>
          <a:xfrm>
            <a:off x="1527241" y="1467268"/>
            <a:ext cx="6089515" cy="3377388"/>
          </a:xfrm>
          <a:prstGeom prst="rect">
            <a:avLst/>
          </a:prstGeom>
        </p:spPr>
      </p:pic>
    </p:spTree>
    <p:extLst>
      <p:ext uri="{BB962C8B-B14F-4D97-AF65-F5344CB8AC3E}">
        <p14:creationId xmlns:p14="http://schemas.microsoft.com/office/powerpoint/2010/main" val="103715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Systems Advisor Model (SAM)</a:t>
            </a:r>
          </a:p>
        </p:txBody>
      </p:sp>
      <p:sp>
        <p:nvSpPr>
          <p:cNvPr id="7" name="TextBox 6">
            <a:extLst>
              <a:ext uri="{FF2B5EF4-FFF2-40B4-BE49-F238E27FC236}">
                <a16:creationId xmlns:a16="http://schemas.microsoft.com/office/drawing/2014/main" id="{9793A477-B618-C24B-BF4B-D3DA2014EB02}"/>
              </a:ext>
            </a:extLst>
          </p:cNvPr>
          <p:cNvSpPr txBox="1"/>
          <p:nvPr/>
        </p:nvSpPr>
        <p:spPr>
          <a:xfrm>
            <a:off x="457201" y="716127"/>
            <a:ext cx="8015590" cy="646331"/>
          </a:xfrm>
          <a:prstGeom prst="rect">
            <a:avLst/>
          </a:prstGeom>
          <a:noFill/>
        </p:spPr>
        <p:txBody>
          <a:bodyPr wrap="square" rtlCol="0">
            <a:spAutoFit/>
          </a:bodyPr>
          <a:lstStyle/>
          <a:p>
            <a:r>
              <a:rPr lang="en-US" dirty="0"/>
              <a:t>SAM is an open-source techno-economic software model that simulates renewable energy modules and plants. It includes models for:</a:t>
            </a:r>
          </a:p>
        </p:txBody>
      </p:sp>
      <p:sp>
        <p:nvSpPr>
          <p:cNvPr id="2" name="Rectangle 1">
            <a:extLst>
              <a:ext uri="{FF2B5EF4-FFF2-40B4-BE49-F238E27FC236}">
                <a16:creationId xmlns:a16="http://schemas.microsoft.com/office/drawing/2014/main" id="{9386B8BE-665E-434D-AD7F-E1EE5FABF068}"/>
              </a:ext>
            </a:extLst>
          </p:cNvPr>
          <p:cNvSpPr/>
          <p:nvPr/>
        </p:nvSpPr>
        <p:spPr>
          <a:xfrm>
            <a:off x="0" y="4466602"/>
            <a:ext cx="2210092" cy="461665"/>
          </a:xfrm>
          <a:prstGeom prst="rect">
            <a:avLst/>
          </a:prstGeom>
        </p:spPr>
        <p:txBody>
          <a:bodyPr wrap="none">
            <a:spAutoFit/>
          </a:bodyPr>
          <a:lstStyle/>
          <a:p>
            <a:r>
              <a:rPr lang="en-US" sz="1200" i="1" dirty="0">
                <a:hlinkClick r:id="rId3"/>
              </a:rPr>
              <a:t>https://sam.nrel.gov/</a:t>
            </a:r>
            <a:endParaRPr lang="en-US" sz="1200" i="1" dirty="0"/>
          </a:p>
          <a:p>
            <a:r>
              <a:rPr lang="en-US" sz="1200" i="1" dirty="0">
                <a:hlinkClick r:id="rId4"/>
              </a:rPr>
              <a:t>https://github.com/NREL/pysam</a:t>
            </a:r>
            <a:endParaRPr lang="en-US" sz="1200" i="1" dirty="0"/>
          </a:p>
        </p:txBody>
      </p:sp>
      <p:pic>
        <p:nvPicPr>
          <p:cNvPr id="1026" name="Picture 2" descr="System Advisor Model - YouTube">
            <a:extLst>
              <a:ext uri="{FF2B5EF4-FFF2-40B4-BE49-F238E27FC236}">
                <a16:creationId xmlns:a16="http://schemas.microsoft.com/office/drawing/2014/main" id="{672EE5B3-A194-A749-BEFA-7AB833DCE7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7815" y="1320531"/>
            <a:ext cx="3334976" cy="33349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878359A-091C-4D44-8203-672AAD896BB5}"/>
              </a:ext>
            </a:extLst>
          </p:cNvPr>
          <p:cNvSpPr/>
          <p:nvPr/>
        </p:nvSpPr>
        <p:spPr>
          <a:xfrm>
            <a:off x="1215957" y="1485939"/>
            <a:ext cx="2324912" cy="2062103"/>
          </a:xfrm>
          <a:prstGeom prst="rect">
            <a:avLst/>
          </a:prstGeom>
        </p:spPr>
        <p:txBody>
          <a:bodyPr wrap="square">
            <a:spAutoFit/>
          </a:bodyPr>
          <a:lstStyle/>
          <a:p>
            <a:pPr marL="285750" indent="-285750">
              <a:buFont typeface="Arial" panose="020B0604020202020204" pitchFamily="34" charset="0"/>
              <a:buChar char="•"/>
            </a:pPr>
            <a:r>
              <a:rPr lang="en-US" sz="1600" dirty="0"/>
              <a:t>Photovoltaic</a:t>
            </a:r>
          </a:p>
          <a:p>
            <a:pPr marL="285750" indent="-285750">
              <a:buFont typeface="Arial" panose="020B0604020202020204" pitchFamily="34" charset="0"/>
              <a:buChar char="•"/>
            </a:pPr>
            <a:r>
              <a:rPr lang="en-US" sz="1600" dirty="0"/>
              <a:t>Wind</a:t>
            </a:r>
          </a:p>
          <a:p>
            <a:pPr marL="285750" indent="-285750">
              <a:buFont typeface="Arial" panose="020B0604020202020204" pitchFamily="34" charset="0"/>
              <a:buChar char="•"/>
            </a:pPr>
            <a:r>
              <a:rPr lang="en-US" sz="1600" dirty="0"/>
              <a:t>Concentrating Solar</a:t>
            </a:r>
          </a:p>
          <a:p>
            <a:pPr marL="285750" indent="-285750">
              <a:buFont typeface="Arial" panose="020B0604020202020204" pitchFamily="34" charset="0"/>
              <a:buChar char="•"/>
            </a:pPr>
            <a:r>
              <a:rPr lang="en-US" sz="1600" dirty="0"/>
              <a:t>Geothermal </a:t>
            </a:r>
          </a:p>
          <a:p>
            <a:pPr marL="285750" indent="-285750">
              <a:buFont typeface="Arial" panose="020B0604020202020204" pitchFamily="34" charset="0"/>
              <a:buChar char="•"/>
            </a:pPr>
            <a:r>
              <a:rPr lang="en-US" sz="1600" dirty="0"/>
              <a:t>Biomass Combustion</a:t>
            </a:r>
          </a:p>
          <a:p>
            <a:pPr marL="285750" indent="-285750">
              <a:buFont typeface="Arial" panose="020B0604020202020204" pitchFamily="34" charset="0"/>
              <a:buChar char="•"/>
            </a:pPr>
            <a:r>
              <a:rPr lang="en-US" sz="1600" dirty="0"/>
              <a:t>Battery Storage</a:t>
            </a:r>
          </a:p>
          <a:p>
            <a:pPr marL="285750" indent="-285750">
              <a:buFont typeface="Arial" panose="020B0604020202020204" pitchFamily="34" charset="0"/>
              <a:buChar char="•"/>
            </a:pPr>
            <a:r>
              <a:rPr lang="en-US" sz="1600" dirty="0"/>
              <a:t>Solar Water Heating</a:t>
            </a:r>
          </a:p>
          <a:p>
            <a:pPr marL="285750" indent="-285750">
              <a:buFont typeface="Arial" panose="020B0604020202020204" pitchFamily="34" charset="0"/>
              <a:buChar char="•"/>
            </a:pPr>
            <a:r>
              <a:rPr lang="en-US" sz="1600" dirty="0"/>
              <a:t>Financial Cash Flow </a:t>
            </a:r>
          </a:p>
        </p:txBody>
      </p:sp>
      <p:sp>
        <p:nvSpPr>
          <p:cNvPr id="11" name="Rectangle 10">
            <a:extLst>
              <a:ext uri="{FF2B5EF4-FFF2-40B4-BE49-F238E27FC236}">
                <a16:creationId xmlns:a16="http://schemas.microsoft.com/office/drawing/2014/main" id="{4C7EB842-D319-344F-8BBD-A65860763DB0}"/>
              </a:ext>
            </a:extLst>
          </p:cNvPr>
          <p:cNvSpPr/>
          <p:nvPr/>
        </p:nvSpPr>
        <p:spPr>
          <a:xfrm>
            <a:off x="633104" y="3684156"/>
            <a:ext cx="3706238" cy="646331"/>
          </a:xfrm>
          <a:prstGeom prst="rect">
            <a:avLst/>
          </a:prstGeom>
        </p:spPr>
        <p:txBody>
          <a:bodyPr wrap="square">
            <a:spAutoFit/>
          </a:bodyPr>
          <a:lstStyle/>
          <a:p>
            <a:r>
              <a:rPr lang="en-US" dirty="0"/>
              <a:t>At its foundation, reV serves a spatial coordinator for SAM. </a:t>
            </a:r>
          </a:p>
        </p:txBody>
      </p:sp>
    </p:spTree>
    <p:extLst>
      <p:ext uri="{BB962C8B-B14F-4D97-AF65-F5344CB8AC3E}">
        <p14:creationId xmlns:p14="http://schemas.microsoft.com/office/powerpoint/2010/main" val="264729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The Systems Advisor Model - Losses</a:t>
            </a:r>
          </a:p>
        </p:txBody>
      </p:sp>
      <p:pic>
        <p:nvPicPr>
          <p:cNvPr id="4" name="Picture 3" descr="Table&#10;&#10;Description automatically generated with medium confidence">
            <a:extLst>
              <a:ext uri="{FF2B5EF4-FFF2-40B4-BE49-F238E27FC236}">
                <a16:creationId xmlns:a16="http://schemas.microsoft.com/office/drawing/2014/main" id="{645B3593-9503-B14F-8909-A6EA6A446863}"/>
              </a:ext>
            </a:extLst>
          </p:cNvPr>
          <p:cNvPicPr>
            <a:picLocks noChangeAspect="1"/>
          </p:cNvPicPr>
          <p:nvPr/>
        </p:nvPicPr>
        <p:blipFill>
          <a:blip r:embed="rId3"/>
          <a:stretch>
            <a:fillRect/>
          </a:stretch>
        </p:blipFill>
        <p:spPr>
          <a:xfrm>
            <a:off x="4274980" y="2159539"/>
            <a:ext cx="4869020" cy="2757403"/>
          </a:xfrm>
          <a:prstGeom prst="rect">
            <a:avLst/>
          </a:prstGeom>
        </p:spPr>
      </p:pic>
      <p:sp>
        <p:nvSpPr>
          <p:cNvPr id="5" name="TextBox 4">
            <a:extLst>
              <a:ext uri="{FF2B5EF4-FFF2-40B4-BE49-F238E27FC236}">
                <a16:creationId xmlns:a16="http://schemas.microsoft.com/office/drawing/2014/main" id="{C850289C-0005-DF4F-9591-D70197398DE6}"/>
              </a:ext>
            </a:extLst>
          </p:cNvPr>
          <p:cNvSpPr txBox="1"/>
          <p:nvPr/>
        </p:nvSpPr>
        <p:spPr>
          <a:xfrm>
            <a:off x="554477" y="749030"/>
            <a:ext cx="5544082" cy="369332"/>
          </a:xfrm>
          <a:prstGeom prst="rect">
            <a:avLst/>
          </a:prstGeom>
          <a:noFill/>
        </p:spPr>
        <p:txBody>
          <a:bodyPr wrap="none" rtlCol="0">
            <a:spAutoFit/>
          </a:bodyPr>
          <a:lstStyle/>
          <a:p>
            <a:r>
              <a:rPr lang="en-US" dirty="0"/>
              <a:t>Dynamic losses are not fully integrated into SAM and </a:t>
            </a:r>
            <a:r>
              <a:rPr lang="en-US" dirty="0" err="1"/>
              <a:t>reV.</a:t>
            </a:r>
            <a:endParaRPr lang="en-US" dirty="0"/>
          </a:p>
        </p:txBody>
      </p:sp>
    </p:spTree>
    <p:extLst>
      <p:ext uri="{BB962C8B-B14F-4D97-AF65-F5344CB8AC3E}">
        <p14:creationId xmlns:p14="http://schemas.microsoft.com/office/powerpoint/2010/main" val="361466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reV Overview</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93A477-B618-C24B-BF4B-D3DA2014EB02}"/>
              </a:ext>
            </a:extLst>
          </p:cNvPr>
          <p:cNvSpPr txBox="1"/>
          <p:nvPr/>
        </p:nvSpPr>
        <p:spPr>
          <a:xfrm>
            <a:off x="341618" y="3848434"/>
            <a:ext cx="5330428" cy="923330"/>
          </a:xfrm>
          <a:prstGeom prst="rect">
            <a:avLst/>
          </a:prstGeom>
          <a:noFill/>
        </p:spPr>
        <p:txBody>
          <a:bodyPr wrap="square" rtlCol="0">
            <a:spAutoFit/>
          </a:bodyPr>
          <a:lstStyle/>
          <a:p>
            <a:r>
              <a:rPr lang="en-US" dirty="0"/>
              <a:t>Note some limitations for reV (i.e. the outputs we get</a:t>
            </a:r>
          </a:p>
          <a:p>
            <a:r>
              <a:rPr lang="en-US" dirty="0"/>
              <a:t>are only as good as the inputs). It require a good deal of data collection and preprocessing.</a:t>
            </a:r>
          </a:p>
        </p:txBody>
      </p:sp>
    </p:spTree>
    <p:extLst>
      <p:ext uri="{BB962C8B-B14F-4D97-AF65-F5344CB8AC3E}">
        <p14:creationId xmlns:p14="http://schemas.microsoft.com/office/powerpoint/2010/main" val="1413359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reV Inputs</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636405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p:spPr>
        <p:txBody>
          <a:bodyPr>
            <a:noAutofit/>
          </a:bodyPr>
          <a:lstStyle/>
          <a:p>
            <a:r>
              <a:rPr lang="en-US" sz="2800" dirty="0"/>
              <a:t>reV Integration With SAM</a:t>
            </a:r>
          </a:p>
        </p:txBody>
      </p:sp>
      <p:pic>
        <p:nvPicPr>
          <p:cNvPr id="4" name="Picture 3" descr="C:\Users\sgossett\Pictures\39971.jpg"/>
          <p:cNvPicPr>
            <a:picLocks noChangeAspect="1" noChangeArrowheads="1"/>
          </p:cNvPicPr>
          <p:nvPr/>
        </p:nvPicPr>
        <p:blipFill rotWithShape="1">
          <a:blip r:embed="rId3" cstate="hqprint">
            <a:extLst>
              <a:ext uri="{28A0092B-C50C-407E-A947-70E740481C1C}">
                <a14:useLocalDpi xmlns:a14="http://schemas.microsoft.com/office/drawing/2010/main"/>
              </a:ext>
            </a:extLst>
          </a:blip>
          <a:srcRect/>
          <a:stretch/>
        </p:blipFill>
        <p:spPr bwMode="auto">
          <a:xfrm>
            <a:off x="5787628" y="552492"/>
            <a:ext cx="3014754" cy="444360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11432051"/>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reV-RPM Overview" id="{9F674BD5-75F7-B94B-8675-B7D193728156}" vid="{4E4E49FC-10B7-BA49-AAC7-13550D42AF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2D51D7801CF449834CBFA056CFDE59" ma:contentTypeVersion="12" ma:contentTypeDescription="Create a new document." ma:contentTypeScope="" ma:versionID="ddc9d662d34ae3472c669a47a0425881">
  <xsd:schema xmlns:xsd="http://www.w3.org/2001/XMLSchema" xmlns:xs="http://www.w3.org/2001/XMLSchema" xmlns:p="http://schemas.microsoft.com/office/2006/metadata/properties" xmlns:ns2="a4462e40-ad58-45a0-827b-7e07958d93aa" xmlns:ns3="26b693f7-fb4c-4dde-b6df-b80d1f1746fb" targetNamespace="http://schemas.microsoft.com/office/2006/metadata/properties" ma:root="true" ma:fieldsID="9373521b7cd008cc996af4f4fd45d58f" ns2:_="" ns3:_="">
    <xsd:import namespace="a4462e40-ad58-45a0-827b-7e07958d93aa"/>
    <xsd:import namespace="26b693f7-fb4c-4dde-b6df-b80d1f1746f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62e40-ad58-45a0-827b-7e07958d93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b693f7-fb4c-4dde-b6df-b80d1f1746f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26b693f7-fb4c-4dde-b6df-b80d1f1746fb">
      <UserInfo>
        <DisplayName>Joshi, Mohit Chandra</DisplayName>
        <AccountId>53</AccountId>
        <AccountType/>
      </UserInfo>
      <UserInfo>
        <DisplayName>Novacheck, Joshua</DisplayName>
        <AccountId>54</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E421C7-EA32-4155-96C4-3366D78C68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62e40-ad58-45a0-827b-7e07958d93aa"/>
    <ds:schemaRef ds:uri="26b693f7-fb4c-4dde-b6df-b80d1f1746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28391-6A4C-433D-B845-812AB7EA2151}">
  <ds:schemaRefs>
    <ds:schemaRef ds:uri="http://purl.org/dc/dcmitype/"/>
    <ds:schemaRef ds:uri="http://purl.org/dc/elements/1.1/"/>
    <ds:schemaRef ds:uri="http://www.w3.org/XML/1998/namespac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26b693f7-fb4c-4dde-b6df-b80d1f1746fb"/>
    <ds:schemaRef ds:uri="a4462e40-ad58-45a0-827b-7e07958d93aa"/>
  </ds:schemaRefs>
</ds:datastoreItem>
</file>

<file path=customXml/itemProps3.xml><?xml version="1.0" encoding="utf-8"?>
<ds:datastoreItem xmlns:ds="http://schemas.openxmlformats.org/officeDocument/2006/customXml" ds:itemID="{1023CEA8-3202-450F-8F68-60E7BBDC9E5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11646</TotalTime>
  <Words>1075</Words>
  <Application>Microsoft Macintosh PowerPoint</Application>
  <PresentationFormat>On-screen Show (16:9)</PresentationFormat>
  <Paragraphs>122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Wingdings</vt:lpstr>
      <vt:lpstr>Office Theme</vt:lpstr>
      <vt:lpstr>PowerPoint Presentation</vt:lpstr>
      <vt:lpstr>What is reV?</vt:lpstr>
      <vt:lpstr>What is reV?</vt:lpstr>
      <vt:lpstr>How Does reV Fit into Deployment Modeling?</vt:lpstr>
      <vt:lpstr>The Systems Advisor Model (SAM)</vt:lpstr>
      <vt:lpstr>The Systems Advisor Model - Losses</vt:lpstr>
      <vt:lpstr>reV Overview</vt:lpstr>
      <vt:lpstr>reV Inputs</vt:lpstr>
      <vt:lpstr>reV Integration With SAM</vt:lpstr>
      <vt:lpstr>SAM to reV Farm</vt:lpstr>
      <vt:lpstr>reV Outputs</vt:lpstr>
      <vt:lpstr>The Renewable Energy Potential (V) Model</vt:lpstr>
      <vt:lpstr>The Renewable Energy Potential (V) Model</vt:lpstr>
      <vt:lpstr>The Renewable Energy Potential (V) Model</vt:lpstr>
      <vt:lpstr>The Renewable Energy Potential (V) Model</vt:lpstr>
      <vt:lpstr>The Renewable Energy Potential (V) Model</vt:lpstr>
      <vt:lpstr>The Renewable Energy Potential (V) Model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NREL Preferred 16:9 Widescreen Presentation Template (.pptx)</dc:title>
  <dc:subject>PowerPoint presentation template for newer wide-screen monitors and TVs.</dc:subject>
  <dc:creator>NREL</dc:creator>
  <cp:keywords/>
  <dc:description/>
  <cp:lastModifiedBy>Williams, Travis</cp:lastModifiedBy>
  <cp:revision>119</cp:revision>
  <cp:lastPrinted>2018-01-04T20:30:58Z</cp:lastPrinted>
  <dcterms:created xsi:type="dcterms:W3CDTF">2019-02-01T22:56:44Z</dcterms:created>
  <dcterms:modified xsi:type="dcterms:W3CDTF">2022-02-11T15:25:44Z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0x0101000D2D51D7801CF449834CBFA056CFDE59</vt:lpwstr>
  </property>
</Properties>
</file>