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C53E-F667-486E-9280-C6B64E84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315FD-45EF-45FE-8B0C-565D6D7A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03D4-2492-411C-BA0B-900D0453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4E6A-CF58-4A15-8051-B4CE8C82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05FE-5958-47A1-9CC2-72F4BDC4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9A1C-42FB-4712-966D-0651EF2D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7236-4FF8-425F-B6A7-291285E8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ED3F-EF5C-483D-93BF-5D0410F5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C602-4AB9-44D5-B9B5-66FF4D9A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5912-F58D-4A39-B75D-3E33AE4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68552-D5B6-4D44-8D28-C728B7860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3DDA-FEC5-46CE-8413-1B02F55FC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1556-9C0C-4351-8442-DA8AB0F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1A80-7494-4056-B3BA-F6AFECE3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5205-F5BB-4B8B-AB8D-66E5F7B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802-72F7-4E87-9CE7-B5459AE2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C2FF-F15C-4906-977F-52463B74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9B7D-FA91-4D71-8797-79731153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DE33-3249-4343-8A6F-35DE0CA8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C8-F8B9-453B-A386-2361BCE3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EBEE-897D-4313-B8DC-ABFCFE4A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1D6E-0637-4F70-A0B6-370F68B4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15AA-2BA6-4442-A7B0-0E7492CB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6A29-4C47-4DCD-B7A4-BDC5AF8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57A-652E-47F6-8486-46B920F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796-BC8B-4E63-818E-07E0459B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F6ED-ECA5-426E-B2C8-2372B2A48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DB6B-B06A-48F2-960E-9E75FF9F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56EC-97ED-41FC-9043-481B5C91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AB59-EA1F-4551-9986-6EF3800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E3AE-CD15-47B0-B782-D4393FF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BA5A-DFA2-40D6-BFEC-75D137B4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FE50-C715-4738-85A5-43D0BD80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AC04-089B-40DB-AD43-AC2A639C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591BB-2A09-4B03-8700-2C0E772A9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DD0A-6C8D-4D90-A7CD-3841DDF1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4530A-B1C6-4EAB-AC6A-6858095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EE857-BFFA-49F3-A14E-38C974D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FC72B-99B8-4626-A5C7-5EC5025D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D2F5-D418-48FA-814D-564A5137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CE628-60D3-4278-A401-43031332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2CAF-6972-46D4-9995-F293F13C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84659-B187-4A06-AC9F-C12859C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1E8C-E664-4BA4-B656-ACB20F15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BF9EE-EFFE-4639-B3FB-300215A5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CB1CB-158A-4642-B9D3-3E11BFA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D3A8-1BF3-4A76-BCF0-517FE826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1809-394D-4563-8493-BB9384E5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939E-7BAA-423E-B2E6-F1CD8562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366F-BB39-4E94-9588-3263A789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9AEE-74E7-471A-A1DD-74004EEB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0D8A-DEC2-432B-A23A-A46307D2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5C85-02B9-485E-AFFD-EF35FE26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E71B0-517B-478C-80A8-2FCBEF9A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5909-C3AD-4541-82D3-E9FE9CDC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7E9C-ABD2-4B20-A2D8-309A9103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2D48E-3DBB-4C7A-A0F5-81D89CF9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7775-A3F3-4360-9CA9-2DACE9D0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3845E-5E8E-4238-88C0-ACDE11E8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40EC-364A-4D3C-B8AA-629E8E84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E971-AB16-4B0C-A620-9B8A8843D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CB56-64C6-4882-88A1-B4F91C18F57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B932-BF58-4860-9720-5BAB5F76D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DFD9-A426-4D41-8D4E-7F478130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2728-3B94-4288-B31B-061B10D6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3A9-F44C-4BDC-9229-43E8D98B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57" y="-241423"/>
            <a:ext cx="10515600" cy="809059"/>
          </a:xfrm>
        </p:spPr>
        <p:txBody>
          <a:bodyPr>
            <a:normAutofit/>
          </a:bodyPr>
          <a:lstStyle/>
          <a:p>
            <a:r>
              <a:rPr lang="en-US" sz="2000" b="1" dirty="0"/>
              <a:t>Model Approach Flow Diagram (V1)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D7417-694D-4618-B6E0-86199AA56D18}"/>
              </a:ext>
            </a:extLst>
          </p:cNvPr>
          <p:cNvSpPr/>
          <p:nvPr/>
        </p:nvSpPr>
        <p:spPr>
          <a:xfrm>
            <a:off x="6315518" y="2805710"/>
            <a:ext cx="4058155" cy="20232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Parameters.tsv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component levelized costs (glider, fuel converter, etc.)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sizes (kWh, kW, etc.) to scale costs by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weights to sum to get a total vehicle weight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Travel costs ($/mi) (</a:t>
            </a:r>
            <a:r>
              <a:rPr lang="en-US" sz="1000" dirty="0" err="1"/>
              <a:t>e.g</a:t>
            </a:r>
            <a:r>
              <a:rPr lang="en-US" sz="1000" dirty="0"/>
              <a:t>,, M&amp;R)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Dwell time cost ($/</a:t>
            </a:r>
            <a:r>
              <a:rPr lang="en-US" sz="1000" dirty="0" err="1"/>
              <a:t>hr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Dwell refueling rates (kWh/minute)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Non-fuel energy costs ($/</a:t>
            </a:r>
            <a:r>
              <a:rPr lang="en-US" sz="1000" dirty="0" err="1"/>
              <a:t>gge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CO2 price ($/</a:t>
            </a:r>
            <a:r>
              <a:rPr lang="en-US" sz="1000" dirty="0" err="1"/>
              <a:t>tonne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Carbon intensity of fuel (g/</a:t>
            </a:r>
            <a:r>
              <a:rPr lang="en-US" sz="1000" dirty="0" err="1"/>
              <a:t>gge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Cost to price markup factor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949AB2-679D-47DA-951E-BB3D017E8CE4}"/>
              </a:ext>
            </a:extLst>
          </p:cNvPr>
          <p:cNvSpPr/>
          <p:nvPr/>
        </p:nvSpPr>
        <p:spPr>
          <a:xfrm>
            <a:off x="6315518" y="462603"/>
            <a:ext cx="4041708" cy="2262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Designs.tsv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Scale (VMT [mi/</a:t>
            </a:r>
            <a:r>
              <a:rPr lang="en-US" sz="1000" dirty="0" err="1"/>
              <a:t>yr</a:t>
            </a:r>
            <a:r>
              <a:rPr lang="en-US" sz="1000" dirty="0"/>
              <a:t>])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Components (Capital) - lifetime or 1/CRF (</a:t>
            </a:r>
            <a:r>
              <a:rPr lang="en-US" sz="1000" dirty="0" err="1"/>
              <a:t>yr</a:t>
            </a:r>
            <a:r>
              <a:rPr lang="en-US" sz="1000" dirty="0"/>
              <a:t>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Glider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Fuel Converter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Fuel Storage (tank)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Energy Storage (battery)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Power electronics (electric drive)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Plug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Input (Fuel / electricity)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Input Price (price of fuel/electricity)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(miles travelled?)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efficiency (1?)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DA3D313-EA02-4179-998D-1FCB3ABF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96" y="3113560"/>
            <a:ext cx="1044649" cy="1371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D20B7A-1978-4FDD-A6D3-DB87710D8239}"/>
              </a:ext>
            </a:extLst>
          </p:cNvPr>
          <p:cNvSpPr/>
          <p:nvPr/>
        </p:nvSpPr>
        <p:spPr>
          <a:xfrm>
            <a:off x="95250" y="1266826"/>
            <a:ext cx="2705100" cy="15602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Input Data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specs (drag, rolling resistance, etc.)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Powertrain sizing specs (acceleration, gradeability)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Conventional vehicle price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costs (e.g., battery pack cost)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performance (e.g., battery energy density)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miles travelled (VMT, mi/</a:t>
            </a:r>
            <a:r>
              <a:rPr lang="en-US" sz="1000" dirty="0" err="1"/>
              <a:t>yr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Drive-cycle for fuel efficiency estimate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94C8F-2180-42A5-B82B-58035533542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800350" y="2046958"/>
            <a:ext cx="601846" cy="17524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2CAB9C-1BD2-415A-AD4E-A40202BD287B}"/>
              </a:ext>
            </a:extLst>
          </p:cNvPr>
          <p:cNvSpPr/>
          <p:nvPr/>
        </p:nvSpPr>
        <p:spPr>
          <a:xfrm>
            <a:off x="6315518" y="4910046"/>
            <a:ext cx="4041708" cy="1576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Results.tsv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Cost (LCOD, $/mi)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(vehicle miles travelled)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Metrics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Upfront cost (MSRP)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Total lifetime cost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weight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Energy consumption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GHGs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E454F3-C84C-4B1E-BBB8-00A8092DD317}"/>
              </a:ext>
            </a:extLst>
          </p:cNvPr>
          <p:cNvSpPr/>
          <p:nvPr/>
        </p:nvSpPr>
        <p:spPr>
          <a:xfrm>
            <a:off x="95250" y="3291680"/>
            <a:ext cx="2705100" cy="6167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Expert Elicitation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cost projections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performance projections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3DF4F-F370-4955-9096-C1FAA901B062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1447800" y="2827090"/>
            <a:ext cx="0" cy="46459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44EE2A-B9FF-4AE5-A85D-F5EF6651B9A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00350" y="1593612"/>
            <a:ext cx="3515168" cy="4533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FDDE8E-FF97-4AC4-9C1C-CD1009EE6EC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46845" y="3799360"/>
            <a:ext cx="1868673" cy="179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365F0F-3CD4-456F-AC93-65567AC1DB6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00350" y="2046958"/>
            <a:ext cx="3515168" cy="177037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588A58C-9BD1-42C1-B238-55C9A098938E}"/>
              </a:ext>
            </a:extLst>
          </p:cNvPr>
          <p:cNvSpPr txBox="1"/>
          <p:nvPr/>
        </p:nvSpPr>
        <p:spPr>
          <a:xfrm>
            <a:off x="847420" y="732565"/>
            <a:ext cx="120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Data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D76B-7950-4881-A04B-79EFF11253A5}"/>
              </a:ext>
            </a:extLst>
          </p:cNvPr>
          <p:cNvSpPr txBox="1"/>
          <p:nvPr/>
        </p:nvSpPr>
        <p:spPr>
          <a:xfrm>
            <a:off x="7325267" y="149890"/>
            <a:ext cx="203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Tyche Data Files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7C162-147D-46D3-BA70-824B3DC45C0F}"/>
              </a:ext>
            </a:extLst>
          </p:cNvPr>
          <p:cNvSpPr txBox="1"/>
          <p:nvPr/>
        </p:nvSpPr>
        <p:spPr>
          <a:xfrm>
            <a:off x="4557934" y="3857383"/>
            <a:ext cx="2038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FASTSim: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converter size &amp; weight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storage size &amp; weight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efficiency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D6ED2D-8E9B-4804-BD7D-A0F5A9603372}"/>
              </a:ext>
            </a:extLst>
          </p:cNvPr>
          <p:cNvCxnSpPr>
            <a:cxnSpLocks/>
          </p:cNvCxnSpPr>
          <p:nvPr/>
        </p:nvCxnSpPr>
        <p:spPr>
          <a:xfrm flipV="1">
            <a:off x="10373673" y="3799360"/>
            <a:ext cx="962468" cy="2207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2FD3451-B6E7-47B1-9B97-44D6379D02A0}"/>
              </a:ext>
            </a:extLst>
          </p:cNvPr>
          <p:cNvSpPr txBox="1"/>
          <p:nvPr/>
        </p:nvSpPr>
        <p:spPr>
          <a:xfrm>
            <a:off x="11336141" y="3600046"/>
            <a:ext cx="96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Tyche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126013-E5D1-41DA-B659-CB0334AE87BD}"/>
              </a:ext>
            </a:extLst>
          </p:cNvPr>
          <p:cNvCxnSpPr>
            <a:cxnSpLocks/>
          </p:cNvCxnSpPr>
          <p:nvPr/>
        </p:nvCxnSpPr>
        <p:spPr>
          <a:xfrm>
            <a:off x="10358323" y="1561286"/>
            <a:ext cx="977818" cy="20387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4121261-CDCA-4164-AF0A-6E8070DA31ED}"/>
              </a:ext>
            </a:extLst>
          </p:cNvPr>
          <p:cNvCxnSpPr>
            <a:cxnSpLocks/>
          </p:cNvCxnSpPr>
          <p:nvPr/>
        </p:nvCxnSpPr>
        <p:spPr>
          <a:xfrm flipV="1">
            <a:off x="10357226" y="4050468"/>
            <a:ext cx="1053724" cy="16478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3A9-F44C-4BDC-9229-43E8D98B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57" y="-241423"/>
            <a:ext cx="10515600" cy="809059"/>
          </a:xfrm>
        </p:spPr>
        <p:txBody>
          <a:bodyPr>
            <a:normAutofit/>
          </a:bodyPr>
          <a:lstStyle/>
          <a:p>
            <a:r>
              <a:rPr lang="en-US" sz="2000" b="1" dirty="0"/>
              <a:t>Model Approach Flow Diagram (V2)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D7417-694D-4618-B6E0-86199AA56D18}"/>
              </a:ext>
            </a:extLst>
          </p:cNvPr>
          <p:cNvSpPr/>
          <p:nvPr/>
        </p:nvSpPr>
        <p:spPr>
          <a:xfrm>
            <a:off x="6315518" y="2805710"/>
            <a:ext cx="4058155" cy="20232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Parameters.tsv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component levelized costs (glider, fuel converter, etc.)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Component performance data (e.g., fuel cell efficiency)</a:t>
            </a:r>
            <a:r>
              <a:rPr lang="en-US" sz="1000" dirty="0"/>
              <a:t>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(look-up) Component sizes (kWh, kW, etc.) to scale costs by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(look-up) Component weights to sum to get a total vehicle weight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Travel costs ($/mi) (</a:t>
            </a:r>
            <a:r>
              <a:rPr lang="en-US" sz="1000" dirty="0" err="1"/>
              <a:t>e.g</a:t>
            </a:r>
            <a:r>
              <a:rPr lang="en-US" sz="1000" dirty="0"/>
              <a:t>,, M&amp;R)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Dwell time cost ($/</a:t>
            </a:r>
            <a:r>
              <a:rPr lang="en-US" sz="1000" dirty="0" err="1"/>
              <a:t>hr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Dwell refueling rates (kWh/minute)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Non-fuel energy costs ($/</a:t>
            </a:r>
            <a:r>
              <a:rPr lang="en-US" sz="1000" dirty="0" err="1"/>
              <a:t>gge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CO2 price ($/</a:t>
            </a:r>
            <a:r>
              <a:rPr lang="en-US" sz="1000" dirty="0" err="1"/>
              <a:t>tonne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Carbon intensity of fuel (g/</a:t>
            </a:r>
            <a:r>
              <a:rPr lang="en-US" sz="1000" dirty="0" err="1"/>
              <a:t>gge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Cost to price markup factor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949AB2-679D-47DA-951E-BB3D017E8CE4}"/>
              </a:ext>
            </a:extLst>
          </p:cNvPr>
          <p:cNvSpPr/>
          <p:nvPr/>
        </p:nvSpPr>
        <p:spPr>
          <a:xfrm>
            <a:off x="6315518" y="462603"/>
            <a:ext cx="4041708" cy="2262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Designs.tsv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Scale (VMT [mi/</a:t>
            </a:r>
            <a:r>
              <a:rPr lang="en-US" sz="1000" dirty="0" err="1"/>
              <a:t>yr</a:t>
            </a:r>
            <a:r>
              <a:rPr lang="en-US" sz="1000" dirty="0"/>
              <a:t>])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Components (Capital) - lifetime or 1/CRF (</a:t>
            </a:r>
            <a:r>
              <a:rPr lang="en-US" sz="1000" dirty="0" err="1"/>
              <a:t>yr</a:t>
            </a:r>
            <a:r>
              <a:rPr lang="en-US" sz="1000" dirty="0"/>
              <a:t>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Glider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Fuel Converter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Fuel Storage (tank)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Energy Storage (battery)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Power electronics (electric drive)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Plug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Input (Fuel / electricity)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Input Price (price of fuel/electricity)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(miles travelled?)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efficiency (1?)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DA3D313-EA02-4179-998D-1FCB3ABF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96" y="3113560"/>
            <a:ext cx="1044649" cy="1371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D20B7A-1978-4FDD-A6D3-DB87710D8239}"/>
              </a:ext>
            </a:extLst>
          </p:cNvPr>
          <p:cNvSpPr/>
          <p:nvPr/>
        </p:nvSpPr>
        <p:spPr>
          <a:xfrm>
            <a:off x="95250" y="1266826"/>
            <a:ext cx="2705100" cy="15602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Input Data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specs (drag, rolling resistance, etc.)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Powertrain sizing specs (acceleration, gradeability)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Conventional vehicle price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costs (e.g., battery pack cost)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performance (e.g., battery energy density)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miles travelled (VMT, mi/</a:t>
            </a:r>
            <a:r>
              <a:rPr lang="en-US" sz="1000" dirty="0" err="1"/>
              <a:t>yr</a:t>
            </a:r>
            <a:r>
              <a:rPr lang="en-US" sz="1000" dirty="0"/>
              <a:t>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Drive-cycle for fuel efficiency estimate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94C8F-2180-42A5-B82B-58035533542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800350" y="2046958"/>
            <a:ext cx="601846" cy="175240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2CAB9C-1BD2-415A-AD4E-A40202BD287B}"/>
              </a:ext>
            </a:extLst>
          </p:cNvPr>
          <p:cNvSpPr/>
          <p:nvPr/>
        </p:nvSpPr>
        <p:spPr>
          <a:xfrm>
            <a:off x="6315518" y="4910046"/>
            <a:ext cx="4041708" cy="1576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/>
              <a:t>Results.tsv</a:t>
            </a:r>
            <a:endParaRPr lang="en-US" sz="1000" b="1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Cost (LCOD, $/mi)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Output (vehicle miles travelled)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Metrics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Upfront cost (MSRP)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Total lifetime cost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Vehicle weight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Energy consumption</a:t>
            </a:r>
          </a:p>
          <a:p>
            <a:pPr marL="274320" lvl="1" indent="-91440">
              <a:buFont typeface="Arial" panose="020B0604020202020204" pitchFamily="34" charset="0"/>
              <a:buChar char="•"/>
            </a:pPr>
            <a:r>
              <a:rPr lang="en-US" sz="1000" dirty="0"/>
              <a:t>GHGs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E454F3-C84C-4B1E-BBB8-00A8092DD317}"/>
              </a:ext>
            </a:extLst>
          </p:cNvPr>
          <p:cNvSpPr/>
          <p:nvPr/>
        </p:nvSpPr>
        <p:spPr>
          <a:xfrm>
            <a:off x="95250" y="3291680"/>
            <a:ext cx="2705100" cy="6167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Expert Elicitation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cost projections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Component performance projections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3DF4F-F370-4955-9096-C1FAA901B062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1447800" y="2827090"/>
            <a:ext cx="0" cy="46459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44EE2A-B9FF-4AE5-A85D-F5EF6651B9A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00350" y="1593612"/>
            <a:ext cx="3515168" cy="4533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FDDE8E-FF97-4AC4-9C1C-CD1009EE6EC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924521" y="4485160"/>
            <a:ext cx="2534" cy="77629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365F0F-3CD4-456F-AC93-65567AC1DB6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00350" y="2046958"/>
            <a:ext cx="3515168" cy="177037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588A58C-9BD1-42C1-B238-55C9A098938E}"/>
              </a:ext>
            </a:extLst>
          </p:cNvPr>
          <p:cNvSpPr txBox="1"/>
          <p:nvPr/>
        </p:nvSpPr>
        <p:spPr>
          <a:xfrm>
            <a:off x="847420" y="732565"/>
            <a:ext cx="120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Data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D76B-7950-4881-A04B-79EFF11253A5}"/>
              </a:ext>
            </a:extLst>
          </p:cNvPr>
          <p:cNvSpPr txBox="1"/>
          <p:nvPr/>
        </p:nvSpPr>
        <p:spPr>
          <a:xfrm>
            <a:off x="7325267" y="149890"/>
            <a:ext cx="203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Tyche Data Files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5D811-2710-41FB-B80F-2637E0758E00}"/>
              </a:ext>
            </a:extLst>
          </p:cNvPr>
          <p:cNvSpPr/>
          <p:nvPr/>
        </p:nvSpPr>
        <p:spPr>
          <a:xfrm>
            <a:off x="2382066" y="5261453"/>
            <a:ext cx="3089977" cy="1222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/>
              <a:t>Lookup Tables (2)</a:t>
            </a:r>
          </a:p>
          <a:p>
            <a:pPr marL="91440" indent="-91440"/>
            <a:r>
              <a:rPr lang="en-US" sz="1000" dirty="0"/>
              <a:t>1. Fuel converter size (based on vehicle specs, acceleration target, component performance data)</a:t>
            </a:r>
          </a:p>
          <a:p>
            <a:pPr marL="91440" indent="-91440"/>
            <a:r>
              <a:rPr lang="en-US" sz="1000" dirty="0"/>
              <a:t>2. a. Fuel storage size (based on vehicle specs, component performance, drive cycle)</a:t>
            </a:r>
          </a:p>
          <a:p>
            <a:pPr marL="91440" indent="-91440"/>
            <a:r>
              <a:rPr lang="en-US" sz="1000" dirty="0"/>
              <a:t>2. b. Fuel efficiency (based on vehicle specs, component performance, drive cycle)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F9E7F8-C02F-4372-8493-911B75DA63D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472043" y="3857383"/>
            <a:ext cx="825103" cy="201513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ADE8EF-62F9-4E05-8820-3682C1613C70}"/>
              </a:ext>
            </a:extLst>
          </p:cNvPr>
          <p:cNvCxnSpPr>
            <a:cxnSpLocks/>
          </p:cNvCxnSpPr>
          <p:nvPr/>
        </p:nvCxnSpPr>
        <p:spPr>
          <a:xfrm flipV="1">
            <a:off x="10373673" y="3799360"/>
            <a:ext cx="962468" cy="2207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5B53FF-9F34-449C-B13A-0A65255C4157}"/>
              </a:ext>
            </a:extLst>
          </p:cNvPr>
          <p:cNvSpPr txBox="1"/>
          <p:nvPr/>
        </p:nvSpPr>
        <p:spPr>
          <a:xfrm>
            <a:off x="11336141" y="3600046"/>
            <a:ext cx="96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Tyche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B70570-BD70-45E9-B4AC-E8B0C0A5AB77}"/>
              </a:ext>
            </a:extLst>
          </p:cNvPr>
          <p:cNvCxnSpPr>
            <a:cxnSpLocks/>
          </p:cNvCxnSpPr>
          <p:nvPr/>
        </p:nvCxnSpPr>
        <p:spPr>
          <a:xfrm>
            <a:off x="10358323" y="1561286"/>
            <a:ext cx="977818" cy="20387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1A2285-8DC3-435D-A2B7-F47D05E813D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357226" y="4050468"/>
            <a:ext cx="1053724" cy="16478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BDC8B8-80EB-4066-A996-1776B9018D01}"/>
              </a:ext>
            </a:extLst>
          </p:cNvPr>
          <p:cNvSpPr/>
          <p:nvPr/>
        </p:nvSpPr>
        <p:spPr>
          <a:xfrm>
            <a:off x="5469511" y="4181475"/>
            <a:ext cx="6246240" cy="2625537"/>
          </a:xfrm>
          <a:custGeom>
            <a:avLst/>
            <a:gdLst>
              <a:gd name="connsiteX0" fmla="*/ 6181725 w 6181725"/>
              <a:gd name="connsiteY0" fmla="*/ 0 h 2625537"/>
              <a:gd name="connsiteX1" fmla="*/ 5143500 w 6181725"/>
              <a:gd name="connsiteY1" fmla="*/ 2428875 h 2625537"/>
              <a:gd name="connsiteX2" fmla="*/ 0 w 6181725"/>
              <a:gd name="connsiteY2" fmla="*/ 2305050 h 262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1725" h="2625537">
                <a:moveTo>
                  <a:pt x="6181725" y="0"/>
                </a:moveTo>
                <a:cubicBezTo>
                  <a:pt x="6177756" y="1022350"/>
                  <a:pt x="6173787" y="2044700"/>
                  <a:pt x="5143500" y="2428875"/>
                </a:cubicBezTo>
                <a:cubicBezTo>
                  <a:pt x="4113213" y="2813050"/>
                  <a:pt x="2056606" y="2559050"/>
                  <a:pt x="0" y="2305050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7F35B-372A-45D3-835F-1A4782F2CACE}"/>
              </a:ext>
            </a:extLst>
          </p:cNvPr>
          <p:cNvSpPr txBox="1"/>
          <p:nvPr/>
        </p:nvSpPr>
        <p:spPr>
          <a:xfrm>
            <a:off x="11159636" y="6268146"/>
            <a:ext cx="11489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Lookup function in Tyche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7C162-147D-46D3-BA70-824B3DC45C0F}"/>
              </a:ext>
            </a:extLst>
          </p:cNvPr>
          <p:cNvSpPr txBox="1"/>
          <p:nvPr/>
        </p:nvSpPr>
        <p:spPr>
          <a:xfrm>
            <a:off x="4524963" y="4181475"/>
            <a:ext cx="1858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Lookup Tables: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converter size &amp; weight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storage size &amp; weight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efficiency</a:t>
            </a:r>
          </a:p>
        </p:txBody>
      </p:sp>
    </p:spTree>
    <p:extLst>
      <p:ext uri="{BB962C8B-B14F-4D97-AF65-F5344CB8AC3E}">
        <p14:creationId xmlns:p14="http://schemas.microsoft.com/office/powerpoint/2010/main" val="28926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657</Words>
  <Application>Microsoft Office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Approach Flow Diagram (V1)</vt:lpstr>
      <vt:lpstr>Model Approach Flow Diagram (V2)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Tyche + CIMS Deep Decarbonization Roadmap</dc:title>
  <dc:creator>Hunter, Chad</dc:creator>
  <cp:lastModifiedBy>Hunter, Chad</cp:lastModifiedBy>
  <cp:revision>55</cp:revision>
  <dcterms:created xsi:type="dcterms:W3CDTF">2021-06-25T15:34:20Z</dcterms:created>
  <dcterms:modified xsi:type="dcterms:W3CDTF">2021-08-19T20:28:11Z</dcterms:modified>
</cp:coreProperties>
</file>