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3" r:id="rId3"/>
    <p:sldId id="258" r:id="rId4"/>
    <p:sldId id="264" r:id="rId5"/>
    <p:sldId id="265" r:id="rId6"/>
    <p:sldId id="266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7A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9" autoAdjust="0"/>
    <p:restoredTop sz="94675" autoAdjust="0"/>
  </p:normalViewPr>
  <p:slideViewPr>
    <p:cSldViewPr>
      <p:cViewPr>
        <p:scale>
          <a:sx n="90" d="100"/>
          <a:sy n="90" d="100"/>
        </p:scale>
        <p:origin x="-1308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C0BB4-687B-47EC-9825-390C08A53E98}" type="datetimeFigureOut">
              <a:rPr lang="en-US" smtClean="0"/>
              <a:pPr/>
              <a:t>4/10/2015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995BE-D0DB-4981-BEB0-B596BB1B40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96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C0BB4-687B-47EC-9825-390C08A53E98}" type="datetimeFigureOut">
              <a:rPr lang="en-US" smtClean="0"/>
              <a:pPr/>
              <a:t>4/10/2015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995BE-D0DB-4981-BEB0-B596BB1B40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887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C0BB4-687B-47EC-9825-390C08A53E98}" type="datetimeFigureOut">
              <a:rPr lang="en-US" smtClean="0"/>
              <a:pPr/>
              <a:t>4/10/2015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995BE-D0DB-4981-BEB0-B596BB1B40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627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C0BB4-687B-47EC-9825-390C08A53E98}" type="datetimeFigureOut">
              <a:rPr lang="en-US" smtClean="0"/>
              <a:pPr/>
              <a:t>4/10/2015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995BE-D0DB-4981-BEB0-B596BB1B40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833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C0BB4-687B-47EC-9825-390C08A53E98}" type="datetimeFigureOut">
              <a:rPr lang="en-US" smtClean="0"/>
              <a:pPr/>
              <a:t>4/10/2015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995BE-D0DB-4981-BEB0-B596BB1B40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843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C0BB4-687B-47EC-9825-390C08A53E98}" type="datetimeFigureOut">
              <a:rPr lang="en-US" smtClean="0"/>
              <a:pPr/>
              <a:t>4/10/2015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995BE-D0DB-4981-BEB0-B596BB1B40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70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C0BB4-687B-47EC-9825-390C08A53E98}" type="datetimeFigureOut">
              <a:rPr lang="en-US" smtClean="0"/>
              <a:pPr/>
              <a:t>4/10/2015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995BE-D0DB-4981-BEB0-B596BB1B40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983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C0BB4-687B-47EC-9825-390C08A53E98}" type="datetimeFigureOut">
              <a:rPr lang="en-US" smtClean="0"/>
              <a:pPr/>
              <a:t>4/10/2015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995BE-D0DB-4981-BEB0-B596BB1B40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959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C0BB4-687B-47EC-9825-390C08A53E98}" type="datetimeFigureOut">
              <a:rPr lang="en-US" smtClean="0"/>
              <a:pPr/>
              <a:t>4/10/2015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995BE-D0DB-4981-BEB0-B596BB1B40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41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C0BB4-687B-47EC-9825-390C08A53E98}" type="datetimeFigureOut">
              <a:rPr lang="en-US" smtClean="0"/>
              <a:pPr/>
              <a:t>4/10/2015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995BE-D0DB-4981-BEB0-B596BB1B40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375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C0BB4-687B-47EC-9825-390C08A53E98}" type="datetimeFigureOut">
              <a:rPr lang="en-US" smtClean="0"/>
              <a:pPr/>
              <a:t>4/10/2015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995BE-D0DB-4981-BEB0-B596BB1B40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013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C0BB4-687B-47EC-9825-390C08A53E98}" type="datetimeFigureOut">
              <a:rPr lang="en-US" smtClean="0"/>
              <a:pPr/>
              <a:t>4/10/2015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D995BE-D0DB-4981-BEB0-B596BB1B40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707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925876" y="3325660"/>
            <a:ext cx="4503420" cy="2514600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STELLA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028458" y="3325660"/>
            <a:ext cx="1508760" cy="2514600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Tableau &amp; </a:t>
            </a:r>
            <a:r>
              <a:rPr lang="en-US" b="1" dirty="0" err="1" smtClean="0">
                <a:solidFill>
                  <a:schemeClr val="tx1"/>
                </a:solidFill>
              </a:rPr>
              <a:t>ArcGIS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925876" y="430060"/>
            <a:ext cx="6858000" cy="2667000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Database Framework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4381422" y="810018"/>
            <a:ext cx="1278254" cy="990600"/>
          </a:xfrm>
          <a:prstGeom prst="ellipse">
            <a:avLst/>
          </a:prstGeom>
          <a:solidFill>
            <a:srgbClr val="FFC000">
              <a:alpha val="50000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Raw Climate and Soil Data</a:t>
            </a:r>
            <a:endParaRPr lang="en-US" sz="1400" b="1" dirty="0"/>
          </a:p>
        </p:txBody>
      </p:sp>
      <p:sp>
        <p:nvSpPr>
          <p:cNvPr id="6" name="Oval 5"/>
          <p:cNvSpPr/>
          <p:nvPr/>
        </p:nvSpPr>
        <p:spPr>
          <a:xfrm>
            <a:off x="2154476" y="810018"/>
            <a:ext cx="1371600" cy="990600"/>
          </a:xfrm>
          <a:prstGeom prst="ellipse">
            <a:avLst/>
          </a:prstGeom>
          <a:solidFill>
            <a:srgbClr val="00B050">
              <a:alpha val="50000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Processed Inputs</a:t>
            </a:r>
            <a:endParaRPr lang="en-US" sz="1400" b="1" dirty="0"/>
          </a:p>
        </p:txBody>
      </p:sp>
      <p:sp>
        <p:nvSpPr>
          <p:cNvPr id="7" name="Oval 6"/>
          <p:cNvSpPr/>
          <p:nvPr/>
        </p:nvSpPr>
        <p:spPr>
          <a:xfrm>
            <a:off x="6955076" y="1877860"/>
            <a:ext cx="1691640" cy="990600"/>
          </a:xfrm>
          <a:prstGeom prst="ellipse">
            <a:avLst/>
          </a:prstGeom>
          <a:solidFill>
            <a:schemeClr val="accent4">
              <a:alpha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Processed Results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3950604" y="4009372"/>
            <a:ext cx="2148840" cy="1348740"/>
          </a:xfrm>
          <a:prstGeom prst="ellipse">
            <a:avLst/>
          </a:prstGeom>
          <a:solidFill>
            <a:schemeClr val="accent4">
              <a:alpha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 Outputs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7167288" y="4011460"/>
            <a:ext cx="1264918" cy="990600"/>
          </a:xfrm>
          <a:prstGeom prst="ellipse">
            <a:avLst/>
          </a:prstGeom>
          <a:solidFill>
            <a:schemeClr val="accent4">
              <a:alpha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Spatial Results</a:t>
            </a:r>
            <a:endParaRPr lang="en-US" sz="1600" dirty="0"/>
          </a:p>
        </p:txBody>
      </p:sp>
      <p:sp>
        <p:nvSpPr>
          <p:cNvPr id="27" name="Right Arrow 26"/>
          <p:cNvSpPr/>
          <p:nvPr/>
        </p:nvSpPr>
        <p:spPr>
          <a:xfrm rot="16200000">
            <a:off x="4495434" y="3204210"/>
            <a:ext cx="1093940" cy="47254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2116898" y="4135676"/>
            <a:ext cx="1464502" cy="990600"/>
          </a:xfrm>
          <a:prstGeom prst="ellipse">
            <a:avLst/>
          </a:prstGeom>
          <a:solidFill>
            <a:srgbClr val="00B050">
              <a:alpha val="50000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Exogenous Inputs</a:t>
            </a:r>
            <a:endParaRPr lang="en-US" sz="1400" b="1" dirty="0"/>
          </a:p>
        </p:txBody>
      </p:sp>
      <p:sp>
        <p:nvSpPr>
          <p:cNvPr id="78" name="Oval 77"/>
          <p:cNvSpPr/>
          <p:nvPr/>
        </p:nvSpPr>
        <p:spPr>
          <a:xfrm>
            <a:off x="4396950" y="1874728"/>
            <a:ext cx="1278254" cy="990600"/>
          </a:xfrm>
          <a:prstGeom prst="ellipse">
            <a:avLst/>
          </a:prstGeom>
          <a:solidFill>
            <a:srgbClr val="FFC000">
              <a:alpha val="50000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Raw Model Outputs</a:t>
            </a:r>
            <a:endParaRPr lang="en-US" sz="1400" b="1" dirty="0"/>
          </a:p>
        </p:txBody>
      </p:sp>
      <p:sp>
        <p:nvSpPr>
          <p:cNvPr id="80" name="Left Arrow 79"/>
          <p:cNvSpPr/>
          <p:nvPr/>
        </p:nvSpPr>
        <p:spPr>
          <a:xfrm>
            <a:off x="3526076" y="1065758"/>
            <a:ext cx="863252" cy="426719"/>
          </a:xfrm>
          <a:prstGeom prst="lef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1" name="Right Arrow 80"/>
          <p:cNvSpPr/>
          <p:nvPr/>
        </p:nvSpPr>
        <p:spPr>
          <a:xfrm rot="5400000">
            <a:off x="7305231" y="3112561"/>
            <a:ext cx="990600" cy="50239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ight Arrow 81"/>
          <p:cNvSpPr/>
          <p:nvPr/>
        </p:nvSpPr>
        <p:spPr>
          <a:xfrm>
            <a:off x="5685772" y="2131512"/>
            <a:ext cx="1248428" cy="4572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3" name="Group 82"/>
          <p:cNvGrpSpPr/>
          <p:nvPr/>
        </p:nvGrpSpPr>
        <p:grpSpPr>
          <a:xfrm>
            <a:off x="508348" y="1934228"/>
            <a:ext cx="1775460" cy="2256771"/>
            <a:chOff x="10294620" y="-1086498"/>
            <a:chExt cx="1775460" cy="1722607"/>
          </a:xfrm>
        </p:grpSpPr>
        <p:sp>
          <p:nvSpPr>
            <p:cNvPr id="23" name="Rectangle 22"/>
            <p:cNvSpPr/>
            <p:nvPr/>
          </p:nvSpPr>
          <p:spPr>
            <a:xfrm>
              <a:off x="10294620" y="-1086498"/>
              <a:ext cx="1775460" cy="17226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Object Database</a:t>
              </a:r>
            </a:p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Connectivity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10472072" y="-106476"/>
              <a:ext cx="1447800" cy="568094"/>
            </a:xfrm>
            <a:prstGeom prst="roundRect">
              <a:avLst/>
            </a:prstGeom>
            <a:solidFill>
              <a:schemeClr val="accent2">
                <a:alpha val="50000"/>
              </a:schemeClr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Visual Basic</a:t>
              </a:r>
            </a:p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Iterate runs</a:t>
              </a:r>
            </a:p>
          </p:txBody>
        </p:sp>
        <p:sp>
          <p:nvSpPr>
            <p:cNvPr id="76" name="Rounded Rectangle 75"/>
            <p:cNvSpPr/>
            <p:nvPr/>
          </p:nvSpPr>
          <p:spPr>
            <a:xfrm>
              <a:off x="10472072" y="-630748"/>
              <a:ext cx="1447800" cy="452563"/>
            </a:xfrm>
            <a:prstGeom prst="roundRect">
              <a:avLst/>
            </a:prstGeom>
            <a:solidFill>
              <a:schemeClr val="accent2">
                <a:alpha val="50000"/>
              </a:schemeClr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Microsoft Query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93" name="Bent Arrow 92"/>
          <p:cNvSpPr/>
          <p:nvPr/>
        </p:nvSpPr>
        <p:spPr>
          <a:xfrm flipV="1">
            <a:off x="1307926" y="4191000"/>
            <a:ext cx="808473" cy="695742"/>
          </a:xfrm>
          <a:prstGeom prst="bentArrow">
            <a:avLst>
              <a:gd name="adj1" fmla="val 36598"/>
              <a:gd name="adj2" fmla="val 31301"/>
              <a:gd name="adj3" fmla="val 25000"/>
              <a:gd name="adj4" fmla="val 43750"/>
            </a:avLst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5" name="Bent Arrow 94"/>
          <p:cNvSpPr/>
          <p:nvPr/>
        </p:nvSpPr>
        <p:spPr>
          <a:xfrm rot="5400000" flipV="1">
            <a:off x="1302444" y="1078024"/>
            <a:ext cx="726514" cy="985906"/>
          </a:xfrm>
          <a:prstGeom prst="bentArrow">
            <a:avLst>
              <a:gd name="adj1" fmla="val 34528"/>
              <a:gd name="adj2" fmla="val 25000"/>
              <a:gd name="adj3" fmla="val 25000"/>
              <a:gd name="adj4" fmla="val 43750"/>
            </a:avLst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6" name="Right Arrow 95"/>
          <p:cNvSpPr/>
          <p:nvPr/>
        </p:nvSpPr>
        <p:spPr>
          <a:xfrm>
            <a:off x="3581401" y="4419600"/>
            <a:ext cx="380999" cy="4572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oup 55"/>
          <p:cNvGrpSpPr/>
          <p:nvPr/>
        </p:nvGrpSpPr>
        <p:grpSpPr>
          <a:xfrm>
            <a:off x="152400" y="76200"/>
            <a:ext cx="8839200" cy="6705600"/>
            <a:chOff x="152400" y="76200"/>
            <a:chExt cx="8839200" cy="6705600"/>
          </a:xfrm>
        </p:grpSpPr>
        <p:sp>
          <p:nvSpPr>
            <p:cNvPr id="2" name="Rectangle 1"/>
            <p:cNvSpPr/>
            <p:nvPr/>
          </p:nvSpPr>
          <p:spPr>
            <a:xfrm>
              <a:off x="152400" y="76200"/>
              <a:ext cx="3505200" cy="67056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Feedstock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grpSp>
          <p:nvGrpSpPr>
            <p:cNvPr id="177" name="Group 176"/>
            <p:cNvGrpSpPr/>
            <p:nvPr/>
          </p:nvGrpSpPr>
          <p:grpSpPr>
            <a:xfrm>
              <a:off x="3124200" y="2381577"/>
              <a:ext cx="2362200" cy="3331589"/>
              <a:chOff x="3505200" y="2428875"/>
              <a:chExt cx="1981200" cy="3331589"/>
            </a:xfrm>
          </p:grpSpPr>
          <p:cxnSp>
            <p:nvCxnSpPr>
              <p:cNvPr id="167" name="Elbow Connector 166"/>
              <p:cNvCxnSpPr>
                <a:stCxn id="4" idx="3"/>
              </p:cNvCxnSpPr>
              <p:nvPr/>
            </p:nvCxnSpPr>
            <p:spPr>
              <a:xfrm>
                <a:off x="3505200" y="2428875"/>
                <a:ext cx="1981200" cy="314325"/>
              </a:xfrm>
              <a:prstGeom prst="bentConnector3">
                <a:avLst>
                  <a:gd name="adj1" fmla="val 50000"/>
                </a:avLst>
              </a:prstGeom>
              <a:ln w="50800">
                <a:solidFill>
                  <a:schemeClr val="bg1">
                    <a:lumMod val="75000"/>
                  </a:schemeClr>
                </a:solidFill>
                <a:prstDash val="solid"/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Elbow Connector 170"/>
              <p:cNvCxnSpPr/>
              <p:nvPr/>
            </p:nvCxnSpPr>
            <p:spPr>
              <a:xfrm rot="16200000" flipH="1">
                <a:off x="3432547" y="3706611"/>
                <a:ext cx="3117106" cy="990600"/>
              </a:xfrm>
              <a:prstGeom prst="bentConnector2">
                <a:avLst/>
              </a:prstGeom>
              <a:ln w="50800">
                <a:solidFill>
                  <a:schemeClr val="bg1">
                    <a:lumMod val="75000"/>
                  </a:schemeClr>
                </a:solidFill>
                <a:prstDash val="solid"/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6" name="Rectangle 45"/>
            <p:cNvSpPr/>
            <p:nvPr/>
          </p:nvSpPr>
          <p:spPr>
            <a:xfrm>
              <a:off x="5486400" y="3215640"/>
              <a:ext cx="3505200" cy="9906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508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Gaseous Fuels</a:t>
              </a:r>
            </a:p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" name="Rounded Rectangle 2"/>
            <p:cNvSpPr/>
            <p:nvPr/>
          </p:nvSpPr>
          <p:spPr>
            <a:xfrm>
              <a:off x="304800" y="1295400"/>
              <a:ext cx="3200400" cy="6858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Oil Crops</a:t>
              </a:r>
            </a:p>
            <a:p>
              <a:pPr algn="ctr"/>
              <a:r>
                <a:rPr lang="en-US" sz="1400" b="1" dirty="0" smtClean="0">
                  <a:solidFill>
                    <a:schemeClr val="tx1"/>
                  </a:solidFill>
                </a:rPr>
                <a:t>(e.g., soybeans)</a:t>
              </a:r>
              <a:endParaRPr 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304800" y="2114550"/>
              <a:ext cx="3200400" cy="62865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Sugar Crops</a:t>
              </a:r>
            </a:p>
            <a:p>
              <a:pPr algn="ctr"/>
              <a:r>
                <a:rPr lang="en-US" sz="1400" b="1" dirty="0" smtClean="0">
                  <a:solidFill>
                    <a:schemeClr val="tx1"/>
                  </a:solidFill>
                </a:rPr>
                <a:t>(e.g., </a:t>
              </a:r>
              <a:r>
                <a:rPr lang="en-US" sz="1400" b="1" dirty="0">
                  <a:solidFill>
                    <a:schemeClr val="tx1"/>
                  </a:solidFill>
                </a:rPr>
                <a:t>sugar beet [</a:t>
              </a:r>
              <a:r>
                <a:rPr lang="en-US" sz="1400" b="1" i="1" dirty="0">
                  <a:solidFill>
                    <a:schemeClr val="tx1"/>
                  </a:solidFill>
                </a:rPr>
                <a:t>Beta vulgaris </a:t>
              </a:r>
              <a:r>
                <a:rPr lang="en-US" sz="1400" b="1" i="1" dirty="0" smtClean="0">
                  <a:solidFill>
                    <a:schemeClr val="tx1"/>
                  </a:solidFill>
                </a:rPr>
                <a:t>L.</a:t>
              </a:r>
              <a:r>
                <a:rPr lang="en-US" sz="1400" b="1" dirty="0" smtClean="0">
                  <a:solidFill>
                    <a:schemeClr val="tx1"/>
                  </a:solidFill>
                </a:rPr>
                <a:t>])</a:t>
              </a:r>
              <a:endParaRPr 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304800" y="2819400"/>
              <a:ext cx="3200400" cy="762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Starch Crops</a:t>
              </a:r>
            </a:p>
            <a:p>
              <a:pPr algn="ctr"/>
              <a:r>
                <a:rPr lang="en-US" sz="1400" b="1" dirty="0" smtClean="0">
                  <a:solidFill>
                    <a:schemeClr val="tx1"/>
                  </a:solidFill>
                </a:rPr>
                <a:t>(e.g., maize)</a:t>
              </a:r>
              <a:endParaRPr 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311426" y="381000"/>
              <a:ext cx="3193774" cy="762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Lignocellulosic Crops</a:t>
              </a:r>
            </a:p>
            <a:p>
              <a:pPr algn="ctr"/>
              <a:r>
                <a:rPr lang="en-US" sz="1400" b="1" dirty="0" smtClean="0">
                  <a:solidFill>
                    <a:schemeClr val="tx1"/>
                  </a:solidFill>
                </a:rPr>
                <a:t>(e.g., </a:t>
              </a:r>
              <a:r>
                <a:rPr lang="en-US" sz="1400" b="1" dirty="0" err="1" smtClean="0">
                  <a:solidFill>
                    <a:schemeClr val="tx1"/>
                  </a:solidFill>
                </a:rPr>
                <a:t>switchgrass</a:t>
              </a:r>
              <a:r>
                <a:rPr lang="en-US" sz="1400" b="1" dirty="0" smtClean="0">
                  <a:solidFill>
                    <a:schemeClr val="tx1"/>
                  </a:solidFill>
                </a:rPr>
                <a:t> [</a:t>
              </a:r>
              <a:r>
                <a:rPr lang="en-US" sz="1400" b="1" i="1" dirty="0" err="1">
                  <a:solidFill>
                    <a:schemeClr val="tx1"/>
                  </a:solidFill>
                </a:rPr>
                <a:t>P</a:t>
              </a:r>
              <a:r>
                <a:rPr lang="en-US" sz="1400" b="1" i="1" dirty="0" err="1" smtClean="0">
                  <a:solidFill>
                    <a:schemeClr val="tx1"/>
                  </a:solidFill>
                </a:rPr>
                <a:t>anicum</a:t>
              </a:r>
              <a:r>
                <a:rPr lang="en-US" sz="1400" b="1" i="1" dirty="0" smtClean="0">
                  <a:solidFill>
                    <a:schemeClr val="tx1"/>
                  </a:solidFill>
                </a:rPr>
                <a:t> </a:t>
              </a:r>
              <a:r>
                <a:rPr lang="en-US" sz="1400" b="1" i="1" dirty="0" err="1" smtClean="0">
                  <a:solidFill>
                    <a:schemeClr val="tx1"/>
                  </a:solidFill>
                </a:rPr>
                <a:t>virgatum</a:t>
              </a:r>
              <a:r>
                <a:rPr lang="en-US" sz="1400" b="1" dirty="0" smtClean="0">
                  <a:solidFill>
                    <a:schemeClr val="tx1"/>
                  </a:solidFill>
                </a:rPr>
                <a:t>])</a:t>
              </a:r>
              <a:endParaRPr 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304800" y="3714750"/>
              <a:ext cx="3200400" cy="100965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Fruits, Vegetables, and Nuts</a:t>
              </a:r>
            </a:p>
            <a:p>
              <a:pPr algn="ctr"/>
              <a:r>
                <a:rPr lang="en-US" sz="1400" b="1" dirty="0" smtClean="0">
                  <a:solidFill>
                    <a:schemeClr val="tx1"/>
                  </a:solidFill>
                </a:rPr>
                <a:t>(e.g., </a:t>
              </a:r>
              <a:r>
                <a:rPr lang="en-US" sz="1400" b="1" dirty="0">
                  <a:solidFill>
                    <a:schemeClr val="tx1"/>
                  </a:solidFill>
                </a:rPr>
                <a:t>apples [</a:t>
              </a:r>
              <a:r>
                <a:rPr lang="en-US" sz="1400" b="1" i="1" dirty="0" err="1" smtClean="0">
                  <a:solidFill>
                    <a:schemeClr val="tx1"/>
                  </a:solidFill>
                </a:rPr>
                <a:t>Malus</a:t>
              </a:r>
              <a:r>
                <a:rPr lang="en-US" sz="1400" b="1" i="1" dirty="0" smtClean="0">
                  <a:solidFill>
                    <a:schemeClr val="tx1"/>
                  </a:solidFill>
                </a:rPr>
                <a:t> </a:t>
              </a:r>
              <a:r>
                <a:rPr lang="en-US" sz="1400" b="1" i="1" dirty="0" err="1">
                  <a:solidFill>
                    <a:schemeClr val="tx1"/>
                  </a:solidFill>
                </a:rPr>
                <a:t>domestica</a:t>
              </a:r>
              <a:r>
                <a:rPr lang="en-US" sz="1400" b="1" dirty="0">
                  <a:solidFill>
                    <a:schemeClr val="tx1"/>
                  </a:solidFill>
                </a:rPr>
                <a:t>], cabbage [</a:t>
              </a:r>
              <a:r>
                <a:rPr lang="en-US" sz="1400" b="1" i="1" dirty="0">
                  <a:solidFill>
                    <a:schemeClr val="tx1"/>
                  </a:solidFill>
                </a:rPr>
                <a:t>Brassica </a:t>
              </a:r>
              <a:r>
                <a:rPr lang="en-US" sz="1400" b="1" i="1" dirty="0" err="1" smtClean="0">
                  <a:solidFill>
                    <a:schemeClr val="tx1"/>
                  </a:solidFill>
                </a:rPr>
                <a:t>oleracea</a:t>
              </a:r>
              <a:r>
                <a:rPr lang="en-US" sz="1400" b="1" dirty="0" smtClean="0">
                  <a:solidFill>
                    <a:schemeClr val="tx1"/>
                  </a:solidFill>
                </a:rPr>
                <a:t>], </a:t>
              </a:r>
              <a:r>
                <a:rPr lang="en-US" sz="1400" b="1" dirty="0">
                  <a:solidFill>
                    <a:schemeClr val="tx1"/>
                  </a:solidFill>
                </a:rPr>
                <a:t>almonds [</a:t>
              </a:r>
              <a:r>
                <a:rPr lang="en-US" sz="1400" b="1" i="1" dirty="0" err="1">
                  <a:solidFill>
                    <a:schemeClr val="tx1"/>
                  </a:solidFill>
                </a:rPr>
                <a:t>Prunus</a:t>
              </a:r>
              <a:r>
                <a:rPr lang="en-US" sz="1400" b="1" i="1" dirty="0">
                  <a:solidFill>
                    <a:schemeClr val="tx1"/>
                  </a:solidFill>
                </a:rPr>
                <a:t> </a:t>
              </a:r>
              <a:r>
                <a:rPr lang="en-US" sz="1400" b="1" i="1" dirty="0" err="1">
                  <a:solidFill>
                    <a:schemeClr val="tx1"/>
                  </a:solidFill>
                </a:rPr>
                <a:t>dulcis</a:t>
              </a:r>
              <a:r>
                <a:rPr lang="en-US" sz="1400" b="1" dirty="0">
                  <a:solidFill>
                    <a:schemeClr val="tx1"/>
                  </a:solidFill>
                </a:rPr>
                <a:t>])</a:t>
              </a: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304800" y="5410200"/>
              <a:ext cx="3200400" cy="6096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Forage</a:t>
              </a:r>
            </a:p>
            <a:p>
              <a:pPr algn="ctr"/>
              <a:r>
                <a:rPr lang="en-US" sz="1400" b="1" dirty="0" smtClean="0">
                  <a:solidFill>
                    <a:schemeClr val="tx1"/>
                  </a:solidFill>
                </a:rPr>
                <a:t>(e.g., </a:t>
              </a:r>
              <a:r>
                <a:rPr lang="en-US" sz="1400" b="1" dirty="0">
                  <a:solidFill>
                    <a:schemeClr val="tx1"/>
                  </a:solidFill>
                </a:rPr>
                <a:t>alfalfa [</a:t>
              </a:r>
              <a:r>
                <a:rPr lang="en-US" sz="1400" b="1" i="1" dirty="0" err="1">
                  <a:solidFill>
                    <a:schemeClr val="tx1"/>
                  </a:solidFill>
                </a:rPr>
                <a:t>Medicago</a:t>
              </a:r>
              <a:r>
                <a:rPr lang="en-US" sz="1400" b="1" i="1" dirty="0">
                  <a:solidFill>
                    <a:schemeClr val="tx1"/>
                  </a:solidFill>
                </a:rPr>
                <a:t> sativa</a:t>
              </a:r>
              <a:r>
                <a:rPr lang="en-US" sz="1400" b="1" dirty="0">
                  <a:solidFill>
                    <a:schemeClr val="tx1"/>
                  </a:solidFill>
                </a:rPr>
                <a:t>])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304800" y="6096000"/>
              <a:ext cx="3200400" cy="6096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Other</a:t>
              </a:r>
            </a:p>
            <a:p>
              <a:pPr algn="ctr"/>
              <a:r>
                <a:rPr lang="en-US" sz="1400" b="1" dirty="0" smtClean="0">
                  <a:solidFill>
                    <a:schemeClr val="tx1"/>
                  </a:solidFill>
                </a:rPr>
                <a:t>(e.g., tobacco </a:t>
              </a:r>
              <a:r>
                <a:rPr lang="en-US" sz="1400" b="1" dirty="0">
                  <a:solidFill>
                    <a:schemeClr val="tx1"/>
                  </a:solidFill>
                </a:rPr>
                <a:t>[</a:t>
              </a:r>
              <a:r>
                <a:rPr lang="en-US" sz="1400" b="1" i="1" dirty="0" err="1" smtClean="0">
                  <a:solidFill>
                    <a:schemeClr val="tx1"/>
                  </a:solidFill>
                </a:rPr>
                <a:t>Nicotiana</a:t>
              </a:r>
              <a:r>
                <a:rPr lang="en-US" sz="1400" b="1" i="1" dirty="0">
                  <a:solidFill>
                    <a:schemeClr val="tx1"/>
                  </a:solidFill>
                </a:rPr>
                <a:t> </a:t>
              </a:r>
              <a:r>
                <a:rPr lang="en-US" sz="1400" b="1" i="1" dirty="0" err="1" smtClean="0">
                  <a:solidFill>
                    <a:schemeClr val="tx1"/>
                  </a:solidFill>
                </a:rPr>
                <a:t>tabacum</a:t>
              </a:r>
              <a:r>
                <a:rPr lang="en-US" sz="1400" b="1" i="1" dirty="0" smtClean="0">
                  <a:solidFill>
                    <a:schemeClr val="tx1"/>
                  </a:solidFill>
                </a:rPr>
                <a:t> L.</a:t>
              </a:r>
              <a:r>
                <a:rPr lang="en-US" sz="1400" b="1" dirty="0" smtClean="0">
                  <a:solidFill>
                    <a:schemeClr val="tx1"/>
                  </a:solidFill>
                </a:rPr>
                <a:t>])</a:t>
              </a:r>
              <a:endParaRPr 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304800" y="4800600"/>
              <a:ext cx="32004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Fiber</a:t>
              </a:r>
            </a:p>
            <a:p>
              <a:pPr algn="ctr"/>
              <a:r>
                <a:rPr lang="en-US" sz="1400" b="1" dirty="0" smtClean="0">
                  <a:solidFill>
                    <a:schemeClr val="tx1"/>
                  </a:solidFill>
                </a:rPr>
                <a:t>(e.g., </a:t>
              </a:r>
              <a:r>
                <a:rPr lang="en-US" sz="1400" b="1" dirty="0">
                  <a:solidFill>
                    <a:schemeClr val="tx1"/>
                  </a:solidFill>
                </a:rPr>
                <a:t>cotton [</a:t>
              </a:r>
              <a:r>
                <a:rPr lang="en-US" sz="1400" b="1" i="1" dirty="0" err="1">
                  <a:solidFill>
                    <a:schemeClr val="tx1"/>
                  </a:solidFill>
                </a:rPr>
                <a:t>Gossypium</a:t>
              </a:r>
              <a:r>
                <a:rPr lang="en-US" sz="1400" b="1" i="1" dirty="0">
                  <a:solidFill>
                    <a:schemeClr val="tx1"/>
                  </a:solidFill>
                </a:rPr>
                <a:t> </a:t>
              </a:r>
              <a:r>
                <a:rPr lang="en-US" sz="1400" b="1" i="1" dirty="0" err="1" smtClean="0">
                  <a:solidFill>
                    <a:schemeClr val="tx1"/>
                  </a:solidFill>
                </a:rPr>
                <a:t>hirsutum</a:t>
              </a:r>
              <a:r>
                <a:rPr lang="en-US" sz="1400" b="1" i="1" dirty="0" smtClean="0">
                  <a:solidFill>
                    <a:schemeClr val="tx1"/>
                  </a:solidFill>
                </a:rPr>
                <a:t> L.</a:t>
              </a:r>
              <a:r>
                <a:rPr lang="en-US" sz="1400" b="1" dirty="0" smtClean="0">
                  <a:solidFill>
                    <a:schemeClr val="tx1"/>
                  </a:solidFill>
                </a:rPr>
                <a:t>])</a:t>
              </a:r>
              <a:endParaRPr 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486400" y="95416"/>
              <a:ext cx="3505200" cy="48370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508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Heat and/or Power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486400" y="716281"/>
              <a:ext cx="3505200" cy="236219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508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Liquid Fuels</a:t>
              </a:r>
            </a:p>
            <a:p>
              <a:pPr algn="ctr"/>
              <a:endParaRPr lang="en-US" b="1" dirty="0">
                <a:solidFill>
                  <a:schemeClr val="tx1"/>
                </a:solidFill>
              </a:endParaRPr>
            </a:p>
            <a:p>
              <a:pPr algn="ctr"/>
              <a:endParaRPr lang="en-US" b="1" dirty="0" smtClean="0">
                <a:solidFill>
                  <a:schemeClr val="tx1"/>
                </a:solidFill>
              </a:endParaRPr>
            </a:p>
            <a:p>
              <a:pPr algn="ctr"/>
              <a:endParaRPr lang="en-US" b="1" dirty="0">
                <a:solidFill>
                  <a:schemeClr val="tx1"/>
                </a:solidFill>
              </a:endParaRPr>
            </a:p>
            <a:p>
              <a:pPr algn="ctr"/>
              <a:endParaRPr lang="en-US" b="1" dirty="0" smtClean="0">
                <a:solidFill>
                  <a:schemeClr val="tx1"/>
                </a:solidFill>
              </a:endParaRPr>
            </a:p>
            <a:p>
              <a:pPr algn="ctr"/>
              <a:endParaRPr lang="en-US" b="1" dirty="0">
                <a:solidFill>
                  <a:schemeClr val="tx1"/>
                </a:solidFill>
              </a:endParaRPr>
            </a:p>
            <a:p>
              <a:pPr algn="ctr"/>
              <a:endParaRPr lang="en-US" b="1" dirty="0" smtClean="0">
                <a:solidFill>
                  <a:schemeClr val="tx1"/>
                </a:solidFill>
              </a:endParaRPr>
            </a:p>
            <a:p>
              <a:pPr algn="ctr"/>
              <a:endParaRPr lang="en-US" b="1" dirty="0">
                <a:solidFill>
                  <a:schemeClr val="tx1"/>
                </a:solidFill>
              </a:endParaRPr>
            </a:p>
            <a:p>
              <a:pPr algn="ctr"/>
              <a:endParaRPr lang="en-US" b="1" dirty="0" smtClean="0">
                <a:solidFill>
                  <a:schemeClr val="tx1"/>
                </a:solidFill>
              </a:endParaRPr>
            </a:p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486400" y="5228372"/>
              <a:ext cx="3505200" cy="6858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Food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486400" y="4463332"/>
              <a:ext cx="3505200" cy="672548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Livestock Feed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486400" y="6005086"/>
              <a:ext cx="3505200" cy="6858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Other Uses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7315200" y="1021080"/>
              <a:ext cx="1600200" cy="6096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Biodiesel</a:t>
              </a:r>
              <a:endParaRPr 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5562599" y="2392680"/>
              <a:ext cx="1646583" cy="6096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Ethanol</a:t>
              </a:r>
              <a:endParaRPr 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5562600" y="1706880"/>
              <a:ext cx="1646583" cy="6096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err="1" smtClean="0">
                  <a:solidFill>
                    <a:schemeClr val="tx1"/>
                  </a:solidFill>
                </a:rPr>
                <a:t>Syndiesel</a:t>
              </a:r>
              <a:endParaRPr lang="en-US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5562601" y="1021080"/>
              <a:ext cx="1676400" cy="6096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Renewable Diesel</a:t>
              </a:r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7315200" y="1706880"/>
              <a:ext cx="1600200" cy="6096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Hydrocarbons</a:t>
              </a:r>
              <a:endParaRPr 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7315200" y="2331720"/>
              <a:ext cx="1600200" cy="6096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Other Alcohols</a:t>
              </a:r>
              <a:endParaRPr 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5562600" y="3520440"/>
              <a:ext cx="1676401" cy="6096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Biomethane</a:t>
              </a:r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7315200" y="3520440"/>
              <a:ext cx="1600200" cy="6096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Hydrogen</a:t>
              </a:r>
            </a:p>
          </p:txBody>
        </p:sp>
        <p:grpSp>
          <p:nvGrpSpPr>
            <p:cNvPr id="157" name="Group 156"/>
            <p:cNvGrpSpPr/>
            <p:nvPr/>
          </p:nvGrpSpPr>
          <p:grpSpPr>
            <a:xfrm>
              <a:off x="3505200" y="337268"/>
              <a:ext cx="1981200" cy="6010718"/>
              <a:chOff x="3505200" y="337268"/>
              <a:chExt cx="1981200" cy="6010718"/>
            </a:xfrm>
          </p:grpSpPr>
          <p:cxnSp>
            <p:nvCxnSpPr>
              <p:cNvPr id="147" name="Elbow Connector 146"/>
              <p:cNvCxnSpPr>
                <a:stCxn id="6" idx="3"/>
                <a:endCxn id="13" idx="1"/>
              </p:cNvCxnSpPr>
              <p:nvPr/>
            </p:nvCxnSpPr>
            <p:spPr>
              <a:xfrm flipV="1">
                <a:off x="3505200" y="337268"/>
                <a:ext cx="1981200" cy="424732"/>
              </a:xfrm>
              <a:prstGeom prst="bentConnector3">
                <a:avLst>
                  <a:gd name="adj1" fmla="val 50000"/>
                </a:avLst>
              </a:prstGeom>
              <a:ln w="50800">
                <a:solidFill>
                  <a:srgbClr val="927A56"/>
                </a:solidFill>
                <a:prstDash val="solid"/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Elbow Connector 149"/>
              <p:cNvCxnSpPr>
                <a:stCxn id="6" idx="3"/>
              </p:cNvCxnSpPr>
              <p:nvPr/>
            </p:nvCxnSpPr>
            <p:spPr>
              <a:xfrm>
                <a:off x="3505200" y="762000"/>
                <a:ext cx="1981200" cy="533400"/>
              </a:xfrm>
              <a:prstGeom prst="bentConnector3">
                <a:avLst>
                  <a:gd name="adj1" fmla="val 50000"/>
                </a:avLst>
              </a:prstGeom>
              <a:ln w="50800">
                <a:solidFill>
                  <a:srgbClr val="927A56"/>
                </a:solidFill>
                <a:prstDash val="solid"/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Elbow Connector 155"/>
              <p:cNvCxnSpPr>
                <a:stCxn id="6" idx="3"/>
                <a:endCxn id="17" idx="1"/>
              </p:cNvCxnSpPr>
              <p:nvPr/>
            </p:nvCxnSpPr>
            <p:spPr>
              <a:xfrm>
                <a:off x="3505200" y="762000"/>
                <a:ext cx="1981200" cy="5585986"/>
              </a:xfrm>
              <a:prstGeom prst="bentConnector3">
                <a:avLst>
                  <a:gd name="adj1" fmla="val 50000"/>
                </a:avLst>
              </a:prstGeom>
              <a:ln w="50800">
                <a:solidFill>
                  <a:srgbClr val="927A56"/>
                </a:solidFill>
                <a:prstDash val="solid"/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9" name="Elbow Connector 158"/>
            <p:cNvCxnSpPr>
              <a:stCxn id="3" idx="3"/>
            </p:cNvCxnSpPr>
            <p:nvPr/>
          </p:nvCxnSpPr>
          <p:spPr>
            <a:xfrm>
              <a:off x="3810000" y="1606768"/>
              <a:ext cx="1676400" cy="419100"/>
            </a:xfrm>
            <a:prstGeom prst="bentConnector3">
              <a:avLst>
                <a:gd name="adj1" fmla="val 50000"/>
              </a:avLst>
            </a:prstGeom>
            <a:ln w="50800">
              <a:solidFill>
                <a:srgbClr val="0070C0"/>
              </a:solidFill>
              <a:prstDash val="solid"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Elbow Connector 160"/>
            <p:cNvCxnSpPr>
              <a:stCxn id="3" idx="3"/>
              <a:endCxn id="16" idx="1"/>
            </p:cNvCxnSpPr>
            <p:nvPr/>
          </p:nvCxnSpPr>
          <p:spPr>
            <a:xfrm>
              <a:off x="3810000" y="1606768"/>
              <a:ext cx="1676400" cy="3161306"/>
            </a:xfrm>
            <a:prstGeom prst="bentConnector3">
              <a:avLst>
                <a:gd name="adj1" fmla="val 50000"/>
              </a:avLst>
            </a:prstGeom>
            <a:ln w="50800">
              <a:solidFill>
                <a:srgbClr val="0070C0"/>
              </a:solidFill>
              <a:prstDash val="solid"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hape 162"/>
            <p:cNvCxnSpPr>
              <a:endCxn id="15" idx="1"/>
            </p:cNvCxnSpPr>
            <p:nvPr/>
          </p:nvCxnSpPr>
          <p:spPr>
            <a:xfrm rot="16200000" flipH="1">
              <a:off x="3127747" y="3181087"/>
              <a:ext cx="3879106" cy="838200"/>
            </a:xfrm>
            <a:prstGeom prst="bentConnector2">
              <a:avLst/>
            </a:prstGeom>
            <a:ln w="50800">
              <a:solidFill>
                <a:srgbClr val="0070C0"/>
              </a:solidFill>
              <a:prstDash val="solid"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9" name="Group 218"/>
            <p:cNvGrpSpPr/>
            <p:nvPr/>
          </p:nvGrpSpPr>
          <p:grpSpPr>
            <a:xfrm>
              <a:off x="4114800" y="3200400"/>
              <a:ext cx="1371600" cy="2141490"/>
              <a:chOff x="3505200" y="3200400"/>
              <a:chExt cx="1981200" cy="2141490"/>
            </a:xfrm>
          </p:grpSpPr>
          <p:cxnSp>
            <p:nvCxnSpPr>
              <p:cNvPr id="179" name="Elbow Connector 178"/>
              <p:cNvCxnSpPr>
                <a:stCxn id="5" idx="3"/>
              </p:cNvCxnSpPr>
              <p:nvPr/>
            </p:nvCxnSpPr>
            <p:spPr>
              <a:xfrm>
                <a:off x="3505200" y="3200400"/>
                <a:ext cx="1981200" cy="152400"/>
              </a:xfrm>
              <a:prstGeom prst="bentConnector3">
                <a:avLst>
                  <a:gd name="adj1" fmla="val 50000"/>
                </a:avLst>
              </a:prstGeom>
              <a:ln w="50800">
                <a:solidFill>
                  <a:schemeClr val="tx2">
                    <a:lumMod val="40000"/>
                    <a:lumOff val="60000"/>
                  </a:schemeClr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Elbow Connector 183"/>
              <p:cNvCxnSpPr>
                <a:stCxn id="5" idx="3"/>
              </p:cNvCxnSpPr>
              <p:nvPr/>
            </p:nvCxnSpPr>
            <p:spPr>
              <a:xfrm>
                <a:off x="3505200" y="3200400"/>
                <a:ext cx="1981200" cy="1371600"/>
              </a:xfrm>
              <a:prstGeom prst="bentConnector3">
                <a:avLst>
                  <a:gd name="adj1" fmla="val 50000"/>
                </a:avLst>
              </a:prstGeom>
              <a:ln w="50800">
                <a:solidFill>
                  <a:schemeClr val="tx2">
                    <a:lumMod val="40000"/>
                    <a:lumOff val="60000"/>
                  </a:schemeClr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Elbow Connector 198"/>
              <p:cNvCxnSpPr/>
              <p:nvPr/>
            </p:nvCxnSpPr>
            <p:spPr>
              <a:xfrm rot="16200000" flipH="1">
                <a:off x="4034655" y="3890145"/>
                <a:ext cx="1912890" cy="990600"/>
              </a:xfrm>
              <a:prstGeom prst="bentConnector3">
                <a:avLst>
                  <a:gd name="adj1" fmla="val 99450"/>
                </a:avLst>
              </a:prstGeom>
              <a:ln w="50800">
                <a:solidFill>
                  <a:schemeClr val="tx2">
                    <a:lumMod val="40000"/>
                    <a:lumOff val="60000"/>
                  </a:schemeClr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03" name="Elbow Connector 202"/>
            <p:cNvCxnSpPr/>
            <p:nvPr/>
          </p:nvCxnSpPr>
          <p:spPr>
            <a:xfrm>
              <a:off x="3505200" y="4203809"/>
              <a:ext cx="1981200" cy="1647825"/>
            </a:xfrm>
            <a:prstGeom prst="bentConnector3">
              <a:avLst>
                <a:gd name="adj1" fmla="val 35676"/>
              </a:avLst>
            </a:prstGeom>
            <a:ln w="50800">
              <a:solidFill>
                <a:schemeClr val="accent6">
                  <a:lumMod val="75000"/>
                </a:schemeClr>
              </a:solidFill>
              <a:prstDash val="solid"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Elbow Connector 207"/>
            <p:cNvCxnSpPr>
              <a:stCxn id="12" idx="3"/>
            </p:cNvCxnSpPr>
            <p:nvPr/>
          </p:nvCxnSpPr>
          <p:spPr>
            <a:xfrm>
              <a:off x="3505200" y="5067300"/>
              <a:ext cx="1981200" cy="1066800"/>
            </a:xfrm>
            <a:prstGeom prst="bentConnector3">
              <a:avLst>
                <a:gd name="adj1" fmla="val 17374"/>
              </a:avLst>
            </a:prstGeom>
            <a:ln w="50800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Elbow Connector 209"/>
            <p:cNvCxnSpPr>
              <a:stCxn id="10" idx="3"/>
            </p:cNvCxnSpPr>
            <p:nvPr/>
          </p:nvCxnSpPr>
          <p:spPr>
            <a:xfrm flipV="1">
              <a:off x="3505200" y="4953000"/>
              <a:ext cx="1981200" cy="762000"/>
            </a:xfrm>
            <a:prstGeom prst="bentConnector3">
              <a:avLst>
                <a:gd name="adj1" fmla="val 25332"/>
              </a:avLst>
            </a:prstGeom>
            <a:ln w="50800">
              <a:solidFill>
                <a:schemeClr val="bg2">
                  <a:lumMod val="25000"/>
                </a:schemeClr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Elbow Connector 215"/>
            <p:cNvCxnSpPr>
              <a:stCxn id="11" idx="3"/>
            </p:cNvCxnSpPr>
            <p:nvPr/>
          </p:nvCxnSpPr>
          <p:spPr>
            <a:xfrm>
              <a:off x="3505200" y="6400800"/>
              <a:ext cx="1981200" cy="152400"/>
            </a:xfrm>
            <a:prstGeom prst="bentConnector3">
              <a:avLst>
                <a:gd name="adj1" fmla="val 17374"/>
              </a:avLst>
            </a:prstGeom>
            <a:ln w="50800">
              <a:solidFill>
                <a:schemeClr val="tx1">
                  <a:lumMod val="65000"/>
                  <a:lumOff val="35000"/>
                </a:schemeClr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/>
          </p:nvCxnSpPr>
          <p:spPr>
            <a:xfrm>
              <a:off x="3487828" y="1602901"/>
              <a:ext cx="381000" cy="0"/>
            </a:xfrm>
            <a:prstGeom prst="line">
              <a:avLst/>
            </a:prstGeom>
            <a:ln w="508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/>
          </p:nvCxnSpPr>
          <p:spPr>
            <a:xfrm>
              <a:off x="3505200" y="2384861"/>
              <a:ext cx="381000" cy="0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>
              <a:stCxn id="5" idx="3"/>
            </p:cNvCxnSpPr>
            <p:nvPr/>
          </p:nvCxnSpPr>
          <p:spPr>
            <a:xfrm>
              <a:off x="3505200" y="3200400"/>
              <a:ext cx="612230" cy="0"/>
            </a:xfrm>
            <a:prstGeom prst="line">
              <a:avLst/>
            </a:prstGeom>
            <a:ln w="508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4503760" y="3543300"/>
              <a:ext cx="982640" cy="2844"/>
            </a:xfrm>
            <a:prstGeom prst="line">
              <a:avLst/>
            </a:prstGeom>
            <a:ln w="50800">
              <a:solidFill>
                <a:srgbClr val="927A56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4275160" y="3733800"/>
              <a:ext cx="1211240" cy="2844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9" name="Elbow Connector 48"/>
          <p:cNvCxnSpPr>
            <a:stCxn id="5" idx="3"/>
          </p:cNvCxnSpPr>
          <p:nvPr/>
        </p:nvCxnSpPr>
        <p:spPr>
          <a:xfrm flipV="1">
            <a:off x="3505200" y="2941320"/>
            <a:ext cx="1981200" cy="259080"/>
          </a:xfrm>
          <a:prstGeom prst="bentConnector3">
            <a:avLst>
              <a:gd name="adj1" fmla="val 65385"/>
            </a:avLst>
          </a:prstGeom>
          <a:ln w="50800">
            <a:solidFill>
              <a:schemeClr val="tx2">
                <a:lumMod val="40000"/>
                <a:lumOff val="60000"/>
              </a:schemeClr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6205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n 1"/>
          <p:cNvSpPr/>
          <p:nvPr/>
        </p:nvSpPr>
        <p:spPr>
          <a:xfrm>
            <a:off x="4114800" y="2133600"/>
            <a:ext cx="1447800" cy="16764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Database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286000" y="3581400"/>
            <a:ext cx="1676400" cy="914400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>
                <a:solidFill>
                  <a:schemeClr val="tx1"/>
                </a:solidFill>
              </a:rPr>
              <a:t>ODBC</a:t>
            </a:r>
            <a:r>
              <a:rPr lang="en-US" sz="1600" dirty="0" smtClean="0">
                <a:solidFill>
                  <a:schemeClr val="tx1"/>
                </a:solidFill>
              </a:rPr>
              <a:t>, Microsoft Query, </a:t>
            </a:r>
            <a:r>
              <a:rPr lang="en-US" sz="1600" smtClean="0">
                <a:solidFill>
                  <a:schemeClr val="tx1"/>
                </a:solidFill>
              </a:rPr>
              <a:t>Visual Basic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6" name="Elbow Connector 5"/>
          <p:cNvCxnSpPr>
            <a:stCxn id="4" idx="0"/>
          </p:cNvCxnSpPr>
          <p:nvPr/>
        </p:nvCxnSpPr>
        <p:spPr>
          <a:xfrm rot="5400000" flipH="1" flipV="1">
            <a:off x="3467100" y="2933700"/>
            <a:ext cx="304800" cy="990600"/>
          </a:xfrm>
          <a:prstGeom prst="bentConnector2">
            <a:avLst/>
          </a:prstGeom>
          <a:ln w="50800">
            <a:solidFill>
              <a:schemeClr val="accent6"/>
            </a:solidFill>
            <a:prstDash val="dash"/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4362450" y="4391440"/>
            <a:ext cx="1798983" cy="1056861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Input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Data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070863" y="5676900"/>
            <a:ext cx="1219200" cy="9144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STELLA® 9.X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6780971" y="3429000"/>
            <a:ext cx="1798983" cy="1056861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Output Data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3" name="Curved Connector 22"/>
          <p:cNvCxnSpPr>
            <a:stCxn id="11" idx="0"/>
            <a:endCxn id="2" idx="4"/>
          </p:cNvCxnSpPr>
          <p:nvPr/>
        </p:nvCxnSpPr>
        <p:spPr>
          <a:xfrm rot="16200000" flipV="1">
            <a:off x="6392932" y="2141468"/>
            <a:ext cx="457200" cy="2117863"/>
          </a:xfrm>
          <a:prstGeom prst="curvedConnector2">
            <a:avLst/>
          </a:prstGeom>
          <a:ln w="508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olded Corner 25"/>
          <p:cNvSpPr/>
          <p:nvPr/>
        </p:nvSpPr>
        <p:spPr>
          <a:xfrm>
            <a:off x="1371600" y="5105400"/>
            <a:ext cx="1143000" cy="1143000"/>
          </a:xfrm>
          <a:prstGeom prst="foldedCorner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Reporting&amp; Results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7" name="Curved Connector 26"/>
          <p:cNvCxnSpPr>
            <a:stCxn id="80" idx="1"/>
            <a:endCxn id="26" idx="1"/>
          </p:cNvCxnSpPr>
          <p:nvPr/>
        </p:nvCxnSpPr>
        <p:spPr>
          <a:xfrm rot="10800000" flipV="1">
            <a:off x="1371600" y="571500"/>
            <a:ext cx="1295400" cy="5105399"/>
          </a:xfrm>
          <a:prstGeom prst="curvedConnector3">
            <a:avLst>
              <a:gd name="adj1" fmla="val 143222"/>
            </a:avLst>
          </a:prstGeom>
          <a:ln w="508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urved Connector 29"/>
          <p:cNvCxnSpPr>
            <a:stCxn id="72" idx="1"/>
            <a:endCxn id="26" idx="1"/>
          </p:cNvCxnSpPr>
          <p:nvPr/>
        </p:nvCxnSpPr>
        <p:spPr>
          <a:xfrm rot="10800000" flipV="1">
            <a:off x="1371600" y="2781300"/>
            <a:ext cx="228600" cy="2895599"/>
          </a:xfrm>
          <a:prstGeom prst="curvedConnector3">
            <a:avLst>
              <a:gd name="adj1" fmla="val 200000"/>
            </a:avLst>
          </a:prstGeom>
          <a:ln w="508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1905000" y="1295400"/>
            <a:ext cx="1219200" cy="83820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SQL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9" name="Elbow Connector 38"/>
          <p:cNvCxnSpPr/>
          <p:nvPr/>
        </p:nvCxnSpPr>
        <p:spPr>
          <a:xfrm rot="10800000">
            <a:off x="3124200" y="1714504"/>
            <a:ext cx="990600" cy="876297"/>
          </a:xfrm>
          <a:prstGeom prst="bentConnector3">
            <a:avLst>
              <a:gd name="adj1" fmla="val 50000"/>
            </a:avLst>
          </a:prstGeom>
          <a:ln w="50800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stCxn id="72" idx="3"/>
            <a:endCxn id="2" idx="2"/>
          </p:cNvCxnSpPr>
          <p:nvPr/>
        </p:nvCxnSpPr>
        <p:spPr>
          <a:xfrm>
            <a:off x="2819400" y="2781301"/>
            <a:ext cx="1295400" cy="190499"/>
          </a:xfrm>
          <a:prstGeom prst="bentConnector3">
            <a:avLst>
              <a:gd name="adj1" fmla="val 50000"/>
            </a:avLst>
          </a:prstGeom>
          <a:ln w="5080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/>
          <p:cNvCxnSpPr>
            <a:stCxn id="80" idx="3"/>
            <a:endCxn id="2" idx="1"/>
          </p:cNvCxnSpPr>
          <p:nvPr/>
        </p:nvCxnSpPr>
        <p:spPr>
          <a:xfrm>
            <a:off x="3886200" y="571501"/>
            <a:ext cx="952500" cy="1562099"/>
          </a:xfrm>
          <a:prstGeom prst="bentConnector2">
            <a:avLst/>
          </a:prstGeom>
          <a:ln w="5080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/>
          <p:cNvCxnSpPr>
            <a:stCxn id="10" idx="1"/>
            <a:endCxn id="9" idx="4"/>
          </p:cNvCxnSpPr>
          <p:nvPr/>
        </p:nvCxnSpPr>
        <p:spPr>
          <a:xfrm rot="10800000">
            <a:off x="5261943" y="5448302"/>
            <a:ext cx="1808921" cy="685799"/>
          </a:xfrm>
          <a:prstGeom prst="bentConnector2">
            <a:avLst/>
          </a:prstGeom>
          <a:ln w="5080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urved Connector 75"/>
          <p:cNvCxnSpPr>
            <a:stCxn id="37" idx="1"/>
            <a:endCxn id="26" idx="1"/>
          </p:cNvCxnSpPr>
          <p:nvPr/>
        </p:nvCxnSpPr>
        <p:spPr>
          <a:xfrm rot="10800000" flipV="1">
            <a:off x="1371600" y="1714500"/>
            <a:ext cx="533400" cy="3962399"/>
          </a:xfrm>
          <a:prstGeom prst="curvedConnector3">
            <a:avLst>
              <a:gd name="adj1" fmla="val 172671"/>
            </a:avLst>
          </a:prstGeom>
          <a:ln w="508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5"/>
          <p:cNvCxnSpPr>
            <a:stCxn id="9" idx="2"/>
            <a:endCxn id="4" idx="2"/>
          </p:cNvCxnSpPr>
          <p:nvPr/>
        </p:nvCxnSpPr>
        <p:spPr>
          <a:xfrm rot="10800000">
            <a:off x="3124200" y="4495801"/>
            <a:ext cx="1238250" cy="424071"/>
          </a:xfrm>
          <a:prstGeom prst="bentConnector2">
            <a:avLst/>
          </a:prstGeom>
          <a:ln w="50800">
            <a:solidFill>
              <a:schemeClr val="accent6"/>
            </a:solidFill>
            <a:prstDash val="dash"/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urved Connector 22"/>
          <p:cNvCxnSpPr>
            <a:stCxn id="10" idx="0"/>
            <a:endCxn id="11" idx="4"/>
          </p:cNvCxnSpPr>
          <p:nvPr/>
        </p:nvCxnSpPr>
        <p:spPr>
          <a:xfrm rot="5400000" flipH="1" flipV="1">
            <a:off x="7084944" y="5081381"/>
            <a:ext cx="1191039" cy="12700"/>
          </a:xfrm>
          <a:prstGeom prst="curvedConnector3">
            <a:avLst>
              <a:gd name="adj1" fmla="val 50000"/>
            </a:avLst>
          </a:prstGeom>
          <a:ln w="508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/>
          <p:cNvSpPr/>
          <p:nvPr/>
        </p:nvSpPr>
        <p:spPr>
          <a:xfrm>
            <a:off x="1600200" y="2362200"/>
            <a:ext cx="1219200" cy="83820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Tableau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2667000" y="152400"/>
            <a:ext cx="1219200" cy="83820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ArcGIS</a:t>
            </a:r>
            <a:r>
              <a:rPr lang="en-US" dirty="0" smtClean="0">
                <a:solidFill>
                  <a:schemeClr val="tx1"/>
                </a:solidFill>
              </a:rPr>
              <a:t>®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7" name="Elbow Connector 5"/>
          <p:cNvCxnSpPr>
            <a:endCxn id="4" idx="2"/>
          </p:cNvCxnSpPr>
          <p:nvPr/>
        </p:nvCxnSpPr>
        <p:spPr>
          <a:xfrm rot="10800000">
            <a:off x="3124200" y="4495800"/>
            <a:ext cx="3962400" cy="1905002"/>
          </a:xfrm>
          <a:prstGeom prst="bentConnector2">
            <a:avLst/>
          </a:prstGeom>
          <a:ln w="50800">
            <a:solidFill>
              <a:schemeClr val="accent6"/>
            </a:solidFill>
            <a:prstDash val="dash"/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6720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spect="1"/>
          </p:cNvSpPr>
          <p:nvPr/>
        </p:nvSpPr>
        <p:spPr>
          <a:xfrm>
            <a:off x="7518776" y="1778768"/>
            <a:ext cx="1371600" cy="6858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Blue Water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>
            <a:spLocks noChangeAspect="1"/>
          </p:cNvSpPr>
          <p:nvPr/>
        </p:nvSpPr>
        <p:spPr>
          <a:xfrm>
            <a:off x="7530152" y="5638800"/>
            <a:ext cx="1371600" cy="762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Green Water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>
            <a:spLocks noChangeAspect="1"/>
          </p:cNvSpPr>
          <p:nvPr/>
        </p:nvSpPr>
        <p:spPr>
          <a:xfrm>
            <a:off x="4953000" y="5658136"/>
            <a:ext cx="1524000" cy="762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Soil Water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Right Arrow 5"/>
          <p:cNvSpPr>
            <a:spLocks noChangeAspect="1"/>
          </p:cNvSpPr>
          <p:nvPr/>
        </p:nvSpPr>
        <p:spPr>
          <a:xfrm>
            <a:off x="6308680" y="5562600"/>
            <a:ext cx="1447800" cy="939799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Crop Water Demand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7" name="Right Arrow 6"/>
          <p:cNvSpPr>
            <a:spLocks noChangeAspect="1"/>
          </p:cNvSpPr>
          <p:nvPr/>
        </p:nvSpPr>
        <p:spPr>
          <a:xfrm>
            <a:off x="6209728" y="1626368"/>
            <a:ext cx="1447800" cy="939799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Crop Water Demand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8" name="Right Arrow 7"/>
          <p:cNvSpPr>
            <a:spLocks noChangeAspect="1"/>
          </p:cNvSpPr>
          <p:nvPr/>
        </p:nvSpPr>
        <p:spPr>
          <a:xfrm>
            <a:off x="3657600" y="5554640"/>
            <a:ext cx="1447800" cy="939799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Rainfall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>
            <a:spLocks noChangeAspect="1"/>
          </p:cNvSpPr>
          <p:nvPr/>
        </p:nvSpPr>
        <p:spPr>
          <a:xfrm>
            <a:off x="7516504" y="2796664"/>
            <a:ext cx="1371600" cy="736600"/>
          </a:xfrm>
          <a:prstGeom prst="round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Blue Water </a:t>
            </a:r>
            <a:r>
              <a:rPr lang="en-US" b="1" dirty="0">
                <a:solidFill>
                  <a:schemeClr val="bg1"/>
                </a:solidFill>
              </a:rPr>
              <a:t>p</a:t>
            </a:r>
            <a:r>
              <a:rPr lang="en-US" b="1" dirty="0" smtClean="0">
                <a:solidFill>
                  <a:schemeClr val="bg1"/>
                </a:solidFill>
              </a:rPr>
              <a:t>er Mg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Rounded Rectangle 9"/>
          <p:cNvSpPr>
            <a:spLocks noChangeAspect="1"/>
          </p:cNvSpPr>
          <p:nvPr/>
        </p:nvSpPr>
        <p:spPr>
          <a:xfrm>
            <a:off x="7532424" y="3792936"/>
            <a:ext cx="1371600" cy="7366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Green Water per Mg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11" name="Curved Connector 10"/>
          <p:cNvCxnSpPr>
            <a:cxnSpLocks noChangeAspect="1"/>
            <a:stCxn id="4" idx="0"/>
            <a:endCxn id="10" idx="2"/>
          </p:cNvCxnSpPr>
          <p:nvPr/>
        </p:nvCxnSpPr>
        <p:spPr>
          <a:xfrm rot="5400000" flipH="1" flipV="1">
            <a:off x="7662456" y="5083032"/>
            <a:ext cx="1109264" cy="2272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>
                <a:alpha val="41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urved Connector 11"/>
          <p:cNvCxnSpPr>
            <a:cxnSpLocks noChangeAspect="1"/>
            <a:stCxn id="3" idx="2"/>
            <a:endCxn id="9" idx="0"/>
          </p:cNvCxnSpPr>
          <p:nvPr/>
        </p:nvCxnSpPr>
        <p:spPr>
          <a:xfrm rot="5400000">
            <a:off x="8037392" y="2629480"/>
            <a:ext cx="332096" cy="2272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>
                <a:alpha val="41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/>
          <p:cNvCxnSpPr>
            <a:cxnSpLocks noChangeAspect="1"/>
            <a:stCxn id="13" idx="4"/>
            <a:endCxn id="6" idx="0"/>
          </p:cNvCxnSpPr>
          <p:nvPr/>
        </p:nvCxnSpPr>
        <p:spPr>
          <a:xfrm rot="16200000" flipH="1">
            <a:off x="5607434" y="3883453"/>
            <a:ext cx="1226016" cy="2132277"/>
          </a:xfrm>
          <a:prstGeom prst="curvedConnector3">
            <a:avLst>
              <a:gd name="adj1" fmla="val 71150"/>
            </a:avLst>
          </a:prstGeom>
          <a:ln w="38100">
            <a:solidFill>
              <a:schemeClr val="tx1">
                <a:alpha val="41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51"/>
          <p:cNvCxnSpPr>
            <a:cxnSpLocks noChangeAspect="1"/>
            <a:stCxn id="13" idx="0"/>
            <a:endCxn id="7" idx="1"/>
          </p:cNvCxnSpPr>
          <p:nvPr/>
        </p:nvCxnSpPr>
        <p:spPr>
          <a:xfrm rot="5400000" flipH="1" flipV="1">
            <a:off x="5019058" y="2231514"/>
            <a:ext cx="1325916" cy="1055424"/>
          </a:xfrm>
          <a:prstGeom prst="curvedConnector2">
            <a:avLst/>
          </a:prstGeom>
          <a:ln w="38100">
            <a:solidFill>
              <a:schemeClr val="tx1">
                <a:alpha val="41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>
            <a:spLocks noChangeAspect="1"/>
          </p:cNvSpPr>
          <p:nvPr/>
        </p:nvSpPr>
        <p:spPr>
          <a:xfrm>
            <a:off x="318448" y="4512864"/>
            <a:ext cx="2480310" cy="135358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Maximum Temperature</a:t>
            </a:r>
          </a:p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Solar Radiation</a:t>
            </a:r>
          </a:p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Elevation</a:t>
            </a:r>
          </a:p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Minimum Temperature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>
            <a:spLocks noChangeAspect="1"/>
          </p:cNvSpPr>
          <p:nvPr/>
        </p:nvSpPr>
        <p:spPr>
          <a:xfrm>
            <a:off x="125104" y="1821984"/>
            <a:ext cx="1691640" cy="77724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Relative Humidity</a:t>
            </a:r>
          </a:p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Wind Speed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8" name="Oval 17"/>
          <p:cNvSpPr>
            <a:spLocks noChangeAspect="1"/>
          </p:cNvSpPr>
          <p:nvPr/>
        </p:nvSpPr>
        <p:spPr>
          <a:xfrm>
            <a:off x="1537648" y="5884464"/>
            <a:ext cx="1691640" cy="84582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Average Precipitation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9" name="Oval 18"/>
          <p:cNvSpPr>
            <a:spLocks noChangeAspect="1"/>
          </p:cNvSpPr>
          <p:nvPr/>
        </p:nvSpPr>
        <p:spPr>
          <a:xfrm>
            <a:off x="201304" y="3345984"/>
            <a:ext cx="1828800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>
                <a:solidFill>
                  <a:schemeClr val="tx1"/>
                </a:solidFill>
              </a:rPr>
              <a:t>Evapo</a:t>
            </a:r>
            <a:r>
              <a:rPr lang="en-US" sz="1400" b="1" dirty="0" smtClean="0">
                <a:solidFill>
                  <a:schemeClr val="tx1"/>
                </a:solidFill>
              </a:rPr>
              <a:t>-Transpiration </a:t>
            </a:r>
            <a:r>
              <a:rPr lang="en-US" sz="1400" b="1" dirty="0">
                <a:solidFill>
                  <a:schemeClr val="tx1"/>
                </a:solidFill>
              </a:rPr>
              <a:t>R</a:t>
            </a:r>
            <a:r>
              <a:rPr lang="en-US" sz="1400" b="1" dirty="0" smtClean="0">
                <a:solidFill>
                  <a:schemeClr val="tx1"/>
                </a:solidFill>
              </a:rPr>
              <a:t>eference </a:t>
            </a:r>
            <a:r>
              <a:rPr lang="en-US" sz="1400" b="1" dirty="0">
                <a:solidFill>
                  <a:schemeClr val="tx1"/>
                </a:solidFill>
              </a:rPr>
              <a:t>S</a:t>
            </a:r>
            <a:r>
              <a:rPr lang="en-US" sz="1400" b="1" dirty="0" smtClean="0">
                <a:solidFill>
                  <a:schemeClr val="tx1"/>
                </a:solidFill>
              </a:rPr>
              <a:t>urface</a:t>
            </a:r>
            <a:endParaRPr lang="en-US" sz="1400" b="1" dirty="0">
              <a:solidFill>
                <a:schemeClr val="tx1"/>
              </a:solidFill>
            </a:endParaRPr>
          </a:p>
        </p:txBody>
      </p:sp>
      <p:cxnSp>
        <p:nvCxnSpPr>
          <p:cNvPr id="20" name="Curved Connector 19"/>
          <p:cNvCxnSpPr>
            <a:cxnSpLocks noChangeAspect="1"/>
            <a:stCxn id="16" idx="0"/>
            <a:endCxn id="19" idx="4"/>
          </p:cNvCxnSpPr>
          <p:nvPr/>
        </p:nvCxnSpPr>
        <p:spPr>
          <a:xfrm rot="16200000" flipV="1">
            <a:off x="1210914" y="4165174"/>
            <a:ext cx="252480" cy="442899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>
                <a:alpha val="41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101"/>
          <p:cNvCxnSpPr>
            <a:cxnSpLocks noChangeAspect="1"/>
            <a:stCxn id="19" idx="5"/>
            <a:endCxn id="13" idx="2"/>
          </p:cNvCxnSpPr>
          <p:nvPr/>
        </p:nvCxnSpPr>
        <p:spPr>
          <a:xfrm rot="5400000" flipH="1" flipV="1">
            <a:off x="2877548" y="2764118"/>
            <a:ext cx="247089" cy="2477622"/>
          </a:xfrm>
          <a:prstGeom prst="curvedConnector4">
            <a:avLst>
              <a:gd name="adj1" fmla="val -92517"/>
              <a:gd name="adj2" fmla="val 55405"/>
            </a:avLst>
          </a:prstGeom>
          <a:ln w="38100">
            <a:solidFill>
              <a:schemeClr val="tx1">
                <a:alpha val="41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/>
          <p:cNvCxnSpPr>
            <a:cxnSpLocks noChangeAspect="1"/>
            <a:stCxn id="17" idx="4"/>
            <a:endCxn id="19" idx="0"/>
          </p:cNvCxnSpPr>
          <p:nvPr/>
        </p:nvCxnSpPr>
        <p:spPr>
          <a:xfrm rot="16200000" flipH="1">
            <a:off x="669934" y="2900214"/>
            <a:ext cx="746760" cy="144780"/>
          </a:xfrm>
          <a:prstGeom prst="curvedConnector3">
            <a:avLst>
              <a:gd name="adj1" fmla="val 39034"/>
            </a:avLst>
          </a:prstGeom>
          <a:ln w="38100">
            <a:solidFill>
              <a:schemeClr val="tx1">
                <a:alpha val="41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59"/>
          <p:cNvCxnSpPr>
            <a:cxnSpLocks noChangeAspect="1"/>
            <a:stCxn id="19" idx="0"/>
          </p:cNvCxnSpPr>
          <p:nvPr/>
        </p:nvCxnSpPr>
        <p:spPr>
          <a:xfrm rot="5400000" flipH="1" flipV="1">
            <a:off x="1430981" y="2746861"/>
            <a:ext cx="283846" cy="914400"/>
          </a:xfrm>
          <a:prstGeom prst="curvedConnector2">
            <a:avLst/>
          </a:prstGeom>
          <a:ln w="38100">
            <a:solidFill>
              <a:schemeClr val="tx1">
                <a:alpha val="41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/>
          <p:cNvCxnSpPr>
            <a:cxnSpLocks noChangeAspect="1"/>
            <a:stCxn id="37" idx="0"/>
          </p:cNvCxnSpPr>
          <p:nvPr/>
        </p:nvCxnSpPr>
        <p:spPr>
          <a:xfrm rot="16200000" flipV="1">
            <a:off x="2919854" y="3601450"/>
            <a:ext cx="987812" cy="835016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>
                <a:alpha val="41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/>
          <p:cNvCxnSpPr>
            <a:cxnSpLocks noChangeAspect="1"/>
            <a:stCxn id="17" idx="4"/>
            <a:endCxn id="28" idx="1"/>
          </p:cNvCxnSpPr>
          <p:nvPr/>
        </p:nvCxnSpPr>
        <p:spPr>
          <a:xfrm rot="16200000" flipH="1">
            <a:off x="1574211" y="1995937"/>
            <a:ext cx="135584" cy="1342158"/>
          </a:xfrm>
          <a:prstGeom prst="curvedConnector5">
            <a:avLst>
              <a:gd name="adj1" fmla="val 66658"/>
              <a:gd name="adj2" fmla="val 70968"/>
              <a:gd name="adj3" fmla="val 64710"/>
            </a:avLst>
          </a:prstGeom>
          <a:ln w="38100">
            <a:solidFill>
              <a:schemeClr val="tx1">
                <a:alpha val="41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/>
          <p:cNvCxnSpPr>
            <a:cxnSpLocks noChangeAspect="1"/>
            <a:stCxn id="35" idx="4"/>
          </p:cNvCxnSpPr>
          <p:nvPr/>
        </p:nvCxnSpPr>
        <p:spPr>
          <a:xfrm rot="16200000" flipH="1">
            <a:off x="2320801" y="1923771"/>
            <a:ext cx="661919" cy="688984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>
                <a:alpha val="41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/>
          <p:cNvCxnSpPr>
            <a:cxnSpLocks noChangeAspect="1"/>
            <a:stCxn id="18" idx="6"/>
            <a:endCxn id="8" idx="1"/>
          </p:cNvCxnSpPr>
          <p:nvPr/>
        </p:nvCxnSpPr>
        <p:spPr>
          <a:xfrm flipV="1">
            <a:off x="3229288" y="6024540"/>
            <a:ext cx="428312" cy="282834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>
                <a:alpha val="41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>
            <a:spLocks noChangeAspect="1"/>
          </p:cNvSpPr>
          <p:nvPr/>
        </p:nvSpPr>
        <p:spPr>
          <a:xfrm>
            <a:off x="2030104" y="2599223"/>
            <a:ext cx="1932296" cy="92582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Endogenous or Exogenous Crop Coefficient</a:t>
            </a:r>
            <a:endParaRPr lang="en-US" sz="1400" b="1" dirty="0">
              <a:solidFill>
                <a:schemeClr val="tx1"/>
              </a:solidFill>
            </a:endParaRPr>
          </a:p>
        </p:txBody>
      </p:sp>
      <p:cxnSp>
        <p:nvCxnSpPr>
          <p:cNvPr id="29" name="Curved Connector 236"/>
          <p:cNvCxnSpPr>
            <a:cxnSpLocks noChangeAspect="1"/>
            <a:stCxn id="28" idx="6"/>
            <a:endCxn id="13" idx="1"/>
          </p:cNvCxnSpPr>
          <p:nvPr/>
        </p:nvCxnSpPr>
        <p:spPr>
          <a:xfrm>
            <a:off x="3962400" y="3062138"/>
            <a:ext cx="545326" cy="493957"/>
          </a:xfrm>
          <a:prstGeom prst="curvedConnector2">
            <a:avLst/>
          </a:prstGeom>
          <a:ln w="38100">
            <a:solidFill>
              <a:schemeClr val="tx1">
                <a:alpha val="41000"/>
              </a:schemeClr>
            </a:solidFill>
            <a:prstDash val="soli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Diamond 29"/>
          <p:cNvSpPr>
            <a:spLocks noChangeAspect="1"/>
          </p:cNvSpPr>
          <p:nvPr/>
        </p:nvSpPr>
        <p:spPr>
          <a:xfrm>
            <a:off x="5652448" y="4208064"/>
            <a:ext cx="1981200" cy="990600"/>
          </a:xfrm>
          <a:prstGeom prst="diamond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Crop Stress Coefficient</a:t>
            </a:r>
            <a:endParaRPr lang="en-US" sz="1400" b="1" dirty="0">
              <a:solidFill>
                <a:schemeClr val="tx1"/>
              </a:solidFill>
            </a:endParaRPr>
          </a:p>
        </p:txBody>
      </p:sp>
      <p:cxnSp>
        <p:nvCxnSpPr>
          <p:cNvPr id="31" name="Curved Connector 259"/>
          <p:cNvCxnSpPr>
            <a:cxnSpLocks noChangeAspect="1"/>
            <a:stCxn id="30" idx="0"/>
            <a:endCxn id="13" idx="6"/>
          </p:cNvCxnSpPr>
          <p:nvPr/>
        </p:nvCxnSpPr>
        <p:spPr>
          <a:xfrm rot="16200000" flipV="1">
            <a:off x="6191536" y="3756552"/>
            <a:ext cx="328680" cy="574344"/>
          </a:xfrm>
          <a:prstGeom prst="curvedConnector2">
            <a:avLst/>
          </a:prstGeom>
          <a:ln w="38100">
            <a:solidFill>
              <a:schemeClr val="tx1">
                <a:alpha val="41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Diamond 31"/>
          <p:cNvSpPr>
            <a:spLocks noChangeAspect="1"/>
          </p:cNvSpPr>
          <p:nvPr/>
        </p:nvSpPr>
        <p:spPr>
          <a:xfrm>
            <a:off x="3200400" y="1219200"/>
            <a:ext cx="2606040" cy="1371600"/>
          </a:xfrm>
          <a:prstGeom prst="diamond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Use Exogenous Crop  Coefficient Curve?</a:t>
            </a:r>
            <a:endParaRPr lang="en-US" sz="1400" b="1" dirty="0">
              <a:solidFill>
                <a:schemeClr val="tx1"/>
              </a:solidFill>
            </a:endParaRPr>
          </a:p>
        </p:txBody>
      </p:sp>
      <p:cxnSp>
        <p:nvCxnSpPr>
          <p:cNvPr id="33" name="Curved Connector 32"/>
          <p:cNvCxnSpPr>
            <a:cxnSpLocks noChangeAspect="1"/>
            <a:stCxn id="32" idx="2"/>
            <a:endCxn id="28" idx="7"/>
          </p:cNvCxnSpPr>
          <p:nvPr/>
        </p:nvCxnSpPr>
        <p:spPr>
          <a:xfrm rot="5400000">
            <a:off x="4019417" y="2250805"/>
            <a:ext cx="144008" cy="823998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>
                <a:alpha val="41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urved Connector 33"/>
          <p:cNvCxnSpPr>
            <a:cxnSpLocks noChangeAspect="1"/>
            <a:stCxn id="38" idx="6"/>
            <a:endCxn id="9" idx="1"/>
          </p:cNvCxnSpPr>
          <p:nvPr/>
        </p:nvCxnSpPr>
        <p:spPr>
          <a:xfrm>
            <a:off x="7074544" y="3032884"/>
            <a:ext cx="441960" cy="132080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>
                <a:alpha val="41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>
            <a:spLocks noChangeAspect="1"/>
          </p:cNvSpPr>
          <p:nvPr/>
        </p:nvSpPr>
        <p:spPr>
          <a:xfrm>
            <a:off x="1461448" y="1160064"/>
            <a:ext cx="1691640" cy="77724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Harvest Date</a:t>
            </a:r>
          </a:p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Planting Date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37" name="Oval 36"/>
          <p:cNvSpPr>
            <a:spLocks noChangeAspect="1"/>
          </p:cNvSpPr>
          <p:nvPr/>
        </p:nvSpPr>
        <p:spPr>
          <a:xfrm>
            <a:off x="2985448" y="4512864"/>
            <a:ext cx="1691640" cy="77724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Available</a:t>
            </a:r>
          </a:p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Water Capacity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38" name="Oval 37"/>
          <p:cNvSpPr>
            <a:spLocks noChangeAspect="1"/>
          </p:cNvSpPr>
          <p:nvPr/>
        </p:nvSpPr>
        <p:spPr>
          <a:xfrm>
            <a:off x="5382904" y="2644264"/>
            <a:ext cx="1691640" cy="77724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Crop Yield</a:t>
            </a:r>
          </a:p>
        </p:txBody>
      </p:sp>
      <p:cxnSp>
        <p:nvCxnSpPr>
          <p:cNvPr id="40" name="Curved Connector 39"/>
          <p:cNvCxnSpPr>
            <a:cxnSpLocks noChangeAspect="1"/>
            <a:stCxn id="37" idx="5"/>
            <a:endCxn id="6" idx="0"/>
          </p:cNvCxnSpPr>
          <p:nvPr/>
        </p:nvCxnSpPr>
        <p:spPr>
          <a:xfrm rot="16200000" flipH="1">
            <a:off x="5664807" y="3940826"/>
            <a:ext cx="386320" cy="2857228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>
                <a:alpha val="41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urved Connector 309"/>
          <p:cNvCxnSpPr>
            <a:cxnSpLocks noChangeAspect="1"/>
            <a:stCxn id="37" idx="0"/>
            <a:endCxn id="7" idx="1"/>
          </p:cNvCxnSpPr>
          <p:nvPr/>
        </p:nvCxnSpPr>
        <p:spPr>
          <a:xfrm rot="5400000" flipH="1" flipV="1">
            <a:off x="3812200" y="2115336"/>
            <a:ext cx="2416596" cy="2378460"/>
          </a:xfrm>
          <a:prstGeom prst="curvedConnector2">
            <a:avLst/>
          </a:prstGeom>
          <a:ln w="38100">
            <a:solidFill>
              <a:schemeClr val="tx1">
                <a:alpha val="41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urved Connector 74"/>
          <p:cNvCxnSpPr>
            <a:cxnSpLocks noChangeAspect="1"/>
            <a:stCxn id="36" idx="1"/>
          </p:cNvCxnSpPr>
          <p:nvPr/>
        </p:nvCxnSpPr>
        <p:spPr>
          <a:xfrm rot="10800000" flipV="1">
            <a:off x="2996252" y="1009649"/>
            <a:ext cx="1328098" cy="1589573"/>
          </a:xfrm>
          <a:prstGeom prst="curvedConnector2">
            <a:avLst/>
          </a:prstGeom>
          <a:ln w="38100">
            <a:solidFill>
              <a:schemeClr val="tx1">
                <a:alpha val="41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Diamond 35"/>
          <p:cNvSpPr>
            <a:spLocks noChangeAspect="1"/>
          </p:cNvSpPr>
          <p:nvPr/>
        </p:nvSpPr>
        <p:spPr>
          <a:xfrm>
            <a:off x="4324350" y="133350"/>
            <a:ext cx="3276600" cy="1752600"/>
          </a:xfrm>
          <a:prstGeom prst="diamond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kern="600" dirty="0" smtClean="0">
                <a:solidFill>
                  <a:schemeClr val="tx1"/>
                </a:solidFill>
                <a:latin typeface="Calibri" pitchFamily="34" charset="0"/>
              </a:rPr>
              <a:t>Infiltration Depth</a:t>
            </a:r>
          </a:p>
          <a:p>
            <a:pPr algn="ctr"/>
            <a:r>
              <a:rPr lang="en-US" sz="1400" b="1" kern="600" dirty="0" smtClean="0">
                <a:solidFill>
                  <a:schemeClr val="tx1"/>
                </a:solidFill>
                <a:latin typeface="Calibri" pitchFamily="34" charset="0"/>
              </a:rPr>
              <a:t>Wetting  Event Interval</a:t>
            </a:r>
          </a:p>
          <a:p>
            <a:pPr algn="ctr"/>
            <a:r>
              <a:rPr lang="en-US" sz="1400" b="1" kern="600" dirty="0" smtClean="0">
                <a:solidFill>
                  <a:schemeClr val="tx1"/>
                </a:solidFill>
                <a:latin typeface="Calibri" pitchFamily="34" charset="0"/>
              </a:rPr>
              <a:t>Dormancy End Dormancy Start</a:t>
            </a:r>
            <a:endParaRPr lang="en-US" sz="1400" b="1" kern="600" dirty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13" name="Oval 12"/>
          <p:cNvSpPr>
            <a:spLocks noChangeAspect="1"/>
          </p:cNvSpPr>
          <p:nvPr/>
        </p:nvSpPr>
        <p:spPr>
          <a:xfrm>
            <a:off x="4239904" y="3422184"/>
            <a:ext cx="1828800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Crop </a:t>
            </a:r>
            <a:r>
              <a:rPr lang="en-US" sz="1400" b="1" dirty="0" err="1" smtClean="0">
                <a:solidFill>
                  <a:schemeClr val="tx1"/>
                </a:solidFill>
              </a:rPr>
              <a:t>Evapo</a:t>
            </a:r>
            <a:r>
              <a:rPr lang="en-US" sz="1400" b="1" dirty="0" smtClean="0">
                <a:solidFill>
                  <a:schemeClr val="tx1"/>
                </a:solidFill>
              </a:rPr>
              <a:t>-transpiration</a:t>
            </a:r>
            <a:endParaRPr lang="en-US" sz="1400" b="1" dirty="0">
              <a:solidFill>
                <a:schemeClr val="tx1"/>
              </a:solidFill>
            </a:endParaRPr>
          </a:p>
        </p:txBody>
      </p:sp>
      <p:cxnSp>
        <p:nvCxnSpPr>
          <p:cNvPr id="51" name="Curved Connector 50"/>
          <p:cNvCxnSpPr>
            <a:cxnSpLocks noChangeAspect="1"/>
            <a:stCxn id="38" idx="6"/>
            <a:endCxn id="10" idx="1"/>
          </p:cNvCxnSpPr>
          <p:nvPr/>
        </p:nvCxnSpPr>
        <p:spPr>
          <a:xfrm>
            <a:off x="7074544" y="3032884"/>
            <a:ext cx="457880" cy="1128352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>
                <a:alpha val="41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 55"/>
          <p:cNvGrpSpPr/>
          <p:nvPr/>
        </p:nvGrpSpPr>
        <p:grpSpPr>
          <a:xfrm>
            <a:off x="89848" y="95536"/>
            <a:ext cx="4024952" cy="895064"/>
            <a:chOff x="242248" y="76200"/>
            <a:chExt cx="4024952" cy="895064"/>
          </a:xfrm>
        </p:grpSpPr>
        <p:grpSp>
          <p:nvGrpSpPr>
            <p:cNvPr id="42" name="Group 112"/>
            <p:cNvGrpSpPr/>
            <p:nvPr/>
          </p:nvGrpSpPr>
          <p:grpSpPr>
            <a:xfrm>
              <a:off x="242248" y="76200"/>
              <a:ext cx="4024952" cy="895064"/>
              <a:chOff x="-725474" y="150128"/>
              <a:chExt cx="4024952" cy="895064"/>
            </a:xfrm>
          </p:grpSpPr>
          <p:grpSp>
            <p:nvGrpSpPr>
              <p:cNvPr id="43" name="Group 110"/>
              <p:cNvGrpSpPr/>
              <p:nvPr/>
            </p:nvGrpSpPr>
            <p:grpSpPr>
              <a:xfrm>
                <a:off x="404880" y="228600"/>
                <a:ext cx="2894598" cy="757813"/>
                <a:chOff x="595952" y="283192"/>
                <a:chExt cx="2894598" cy="757813"/>
              </a:xfrm>
            </p:grpSpPr>
            <p:sp>
              <p:nvSpPr>
                <p:cNvPr id="45" name="Flowchart: Decision 44"/>
                <p:cNvSpPr/>
                <p:nvPr/>
              </p:nvSpPr>
              <p:spPr>
                <a:xfrm>
                  <a:off x="595952" y="304800"/>
                  <a:ext cx="381000" cy="182880"/>
                </a:xfrm>
                <a:prstGeom prst="flowChartDecision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" name="TextBox 45"/>
                <p:cNvSpPr txBox="1"/>
                <p:nvPr/>
              </p:nvSpPr>
              <p:spPr>
                <a:xfrm>
                  <a:off x="1074760" y="283192"/>
                  <a:ext cx="1943032" cy="28469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50" dirty="0" smtClean="0"/>
                    <a:t>Model controls or switches</a:t>
                  </a:r>
                </a:p>
              </p:txBody>
            </p:sp>
            <p:sp>
              <p:nvSpPr>
                <p:cNvPr id="47" name="TextBox 46"/>
                <p:cNvSpPr txBox="1"/>
                <p:nvPr/>
              </p:nvSpPr>
              <p:spPr>
                <a:xfrm>
                  <a:off x="1074760" y="517480"/>
                  <a:ext cx="1368452" cy="28469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50" dirty="0" smtClean="0"/>
                    <a:t>Exogenous Inputs </a:t>
                  </a:r>
                </a:p>
              </p:txBody>
            </p:sp>
            <p:sp>
              <p:nvSpPr>
                <p:cNvPr id="48" name="Oval 47"/>
                <p:cNvSpPr/>
                <p:nvPr/>
              </p:nvSpPr>
              <p:spPr>
                <a:xfrm>
                  <a:off x="623248" y="555008"/>
                  <a:ext cx="320040" cy="182880"/>
                </a:xfrm>
                <a:prstGeom prst="ellips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Oval 48"/>
                <p:cNvSpPr/>
                <p:nvPr/>
              </p:nvSpPr>
              <p:spPr>
                <a:xfrm>
                  <a:off x="625520" y="816592"/>
                  <a:ext cx="320040" cy="18288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TextBox 49"/>
                <p:cNvSpPr txBox="1"/>
                <p:nvPr/>
              </p:nvSpPr>
              <p:spPr>
                <a:xfrm>
                  <a:off x="1074760" y="756312"/>
                  <a:ext cx="2415790" cy="28469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50" dirty="0" smtClean="0"/>
                    <a:t>Endogenously calculated variables</a:t>
                  </a:r>
                </a:p>
              </p:txBody>
            </p:sp>
          </p:grpSp>
          <p:sp>
            <p:nvSpPr>
              <p:cNvPr id="44" name="Rectangle 43"/>
              <p:cNvSpPr/>
              <p:nvPr/>
            </p:nvSpPr>
            <p:spPr>
              <a:xfrm>
                <a:off x="-725474" y="150128"/>
                <a:ext cx="4002074" cy="895064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4" name="Right Arrow 53"/>
            <p:cNvSpPr>
              <a:spLocks noChangeAspect="1"/>
            </p:cNvSpPr>
            <p:nvPr/>
          </p:nvSpPr>
          <p:spPr>
            <a:xfrm>
              <a:off x="390397" y="474711"/>
              <a:ext cx="295403" cy="191753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55" name="Rectangle 54"/>
            <p:cNvSpPr>
              <a:spLocks noChangeAspect="1"/>
            </p:cNvSpPr>
            <p:nvPr/>
          </p:nvSpPr>
          <p:spPr>
            <a:xfrm>
              <a:off x="381000" y="178279"/>
              <a:ext cx="300831" cy="1504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762000" y="111140"/>
              <a:ext cx="534185" cy="2846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50" dirty="0" smtClean="0"/>
                <a:t>Stock</a:t>
              </a:r>
              <a:endParaRPr lang="en-US" sz="1250" dirty="0" smtClean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762000" y="401107"/>
              <a:ext cx="493405" cy="2846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50" dirty="0" smtClean="0"/>
                <a:t>Flow</a:t>
              </a:r>
              <a:endParaRPr lang="en-US" sz="1250" dirty="0" smtClean="0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2501660" y="4214181"/>
            <a:ext cx="3064568" cy="639051"/>
            <a:chOff x="2501660" y="4214181"/>
            <a:chExt cx="3064568" cy="639051"/>
          </a:xfrm>
        </p:grpSpPr>
        <p:grpSp>
          <p:nvGrpSpPr>
            <p:cNvPr id="16" name="Group 15"/>
            <p:cNvGrpSpPr/>
            <p:nvPr/>
          </p:nvGrpSpPr>
          <p:grpSpPr>
            <a:xfrm>
              <a:off x="2547380" y="4214181"/>
              <a:ext cx="3018848" cy="639051"/>
              <a:chOff x="2317096" y="2971800"/>
              <a:chExt cx="3018848" cy="639051"/>
            </a:xfrm>
          </p:grpSpPr>
          <p:pic>
            <p:nvPicPr>
              <p:cNvPr id="17" name="Picture 2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859569" y="3286125"/>
                <a:ext cx="1476375" cy="2857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9" name="TextBox 18"/>
              <p:cNvSpPr txBox="1"/>
              <p:nvPr/>
            </p:nvSpPr>
            <p:spPr>
              <a:xfrm>
                <a:off x="4291888" y="2971800"/>
                <a:ext cx="60625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 smtClean="0"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Average</a:t>
                </a:r>
                <a:endParaRPr lang="en-US" sz="800" dirty="0">
                  <a:latin typeface="Verdana" pitchFamily="34" charset="0"/>
                  <a:ea typeface="Verdana" pitchFamily="34" charset="0"/>
                  <a:cs typeface="Verdana" pitchFamily="34" charset="0"/>
                </a:endParaRPr>
              </a:p>
            </p:txBody>
          </p:sp>
          <p:cxnSp>
            <p:nvCxnSpPr>
              <p:cNvPr id="23" name="Straight Arrow Connector 22"/>
              <p:cNvCxnSpPr/>
              <p:nvPr/>
            </p:nvCxnSpPr>
            <p:spPr>
              <a:xfrm flipH="1">
                <a:off x="4464673" y="3149956"/>
                <a:ext cx="126643" cy="11376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TextBox 26"/>
              <p:cNvSpPr txBox="1"/>
              <p:nvPr/>
            </p:nvSpPr>
            <p:spPr>
              <a:xfrm>
                <a:off x="2317096" y="3272297"/>
                <a:ext cx="18288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 smtClean="0"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NREL point = </a:t>
                </a:r>
                <a:r>
                  <a:rPr lang="en-US" sz="800" dirty="0" err="1" smtClean="0"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Cligen</a:t>
                </a:r>
                <a:r>
                  <a:rPr lang="en-US" sz="800" dirty="0" smtClean="0"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 Station</a:t>
                </a:r>
              </a:p>
              <a:p>
                <a:r>
                  <a:rPr lang="en-US" sz="800" dirty="0" smtClean="0"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ANL point = County</a:t>
                </a:r>
                <a:endParaRPr lang="en-US" sz="800" dirty="0">
                  <a:latin typeface="Verdana" pitchFamily="34" charset="0"/>
                  <a:ea typeface="Verdana" pitchFamily="34" charset="0"/>
                  <a:cs typeface="Verdana" pitchFamily="34" charset="0"/>
                </a:endParaRPr>
              </a:p>
            </p:txBody>
          </p:sp>
        </p:grpSp>
        <p:sp>
          <p:nvSpPr>
            <p:cNvPr id="33" name="Flowchart: Connector 32"/>
            <p:cNvSpPr>
              <a:spLocks noChangeAspect="1"/>
            </p:cNvSpPr>
            <p:nvPr/>
          </p:nvSpPr>
          <p:spPr>
            <a:xfrm>
              <a:off x="2501660" y="4648200"/>
              <a:ext cx="91440" cy="91440"/>
            </a:xfrm>
            <a:prstGeom prst="flowChartConnector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00FF"/>
                </a:solidFill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2499360" y="2971800"/>
            <a:ext cx="2406015" cy="639051"/>
            <a:chOff x="2499360" y="2971800"/>
            <a:chExt cx="2406015" cy="639051"/>
          </a:xfrm>
        </p:grpSpPr>
        <p:grpSp>
          <p:nvGrpSpPr>
            <p:cNvPr id="22" name="Group 21"/>
            <p:cNvGrpSpPr/>
            <p:nvPr/>
          </p:nvGrpSpPr>
          <p:grpSpPr>
            <a:xfrm>
              <a:off x="2501660" y="2971800"/>
              <a:ext cx="2371796" cy="639051"/>
              <a:chOff x="2317096" y="2971800"/>
              <a:chExt cx="2371796" cy="639051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4082636" y="2971800"/>
                <a:ext cx="60625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 smtClean="0"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Average</a:t>
                </a:r>
                <a:endParaRPr lang="en-US" sz="800" dirty="0">
                  <a:latin typeface="Verdana" pitchFamily="34" charset="0"/>
                  <a:ea typeface="Verdana" pitchFamily="34" charset="0"/>
                  <a:cs typeface="Verdana" pitchFamily="34" charset="0"/>
                </a:endParaRPr>
              </a:p>
            </p:txBody>
          </p:sp>
          <p:cxnSp>
            <p:nvCxnSpPr>
              <p:cNvPr id="13" name="Straight Arrow Connector 12"/>
              <p:cNvCxnSpPr/>
              <p:nvPr/>
            </p:nvCxnSpPr>
            <p:spPr>
              <a:xfrm flipH="1">
                <a:off x="4184593" y="3149956"/>
                <a:ext cx="126643" cy="11376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TextBox 17"/>
              <p:cNvSpPr txBox="1"/>
              <p:nvPr/>
            </p:nvSpPr>
            <p:spPr>
              <a:xfrm>
                <a:off x="2317096" y="3272297"/>
                <a:ext cx="18288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 smtClean="0"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NREL point = </a:t>
                </a:r>
                <a:r>
                  <a:rPr lang="en-US" sz="800" dirty="0" err="1" smtClean="0"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Cligen</a:t>
                </a:r>
                <a:r>
                  <a:rPr lang="en-US" sz="800" dirty="0" smtClean="0"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 Station</a:t>
                </a:r>
              </a:p>
              <a:p>
                <a:r>
                  <a:rPr lang="en-US" sz="800" dirty="0" smtClean="0"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ANL point = County</a:t>
                </a:r>
                <a:endParaRPr lang="en-US" sz="800" dirty="0">
                  <a:latin typeface="Verdana" pitchFamily="34" charset="0"/>
                  <a:ea typeface="Verdana" pitchFamily="34" charset="0"/>
                  <a:cs typeface="Verdana" pitchFamily="34" charset="0"/>
                </a:endParaRPr>
              </a:p>
            </p:txBody>
          </p:sp>
        </p:grpSp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14800" y="3267075"/>
              <a:ext cx="790575" cy="323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4" name="Flowchart: Connector 33"/>
            <p:cNvSpPr>
              <a:spLocks noChangeAspect="1"/>
            </p:cNvSpPr>
            <p:nvPr/>
          </p:nvSpPr>
          <p:spPr>
            <a:xfrm>
              <a:off x="2499360" y="3413760"/>
              <a:ext cx="91440" cy="91440"/>
            </a:xfrm>
            <a:prstGeom prst="flowChartConnector">
              <a:avLst/>
            </a:prstGeom>
            <a:solidFill>
              <a:srgbClr val="00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07037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Data 1"/>
          <p:cNvSpPr>
            <a:spLocks noChangeAspect="1"/>
          </p:cNvSpPr>
          <p:nvPr/>
        </p:nvSpPr>
        <p:spPr>
          <a:xfrm>
            <a:off x="783882" y="4800601"/>
            <a:ext cx="6658298" cy="738559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Cligen</a:t>
            </a:r>
            <a:r>
              <a:rPr lang="en-US" sz="2400" dirty="0" smtClean="0"/>
              <a:t> Station Locations</a:t>
            </a:r>
            <a:endParaRPr lang="en-US" sz="2400" dirty="0"/>
          </a:p>
        </p:txBody>
      </p:sp>
      <p:sp>
        <p:nvSpPr>
          <p:cNvPr id="27" name="Up-Down Arrow 26"/>
          <p:cNvSpPr/>
          <p:nvPr/>
        </p:nvSpPr>
        <p:spPr>
          <a:xfrm>
            <a:off x="2362200" y="4267200"/>
            <a:ext cx="304800" cy="838200"/>
          </a:xfrm>
          <a:prstGeom prst="upDownArrow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lowchart: Data 3"/>
          <p:cNvSpPr/>
          <p:nvPr/>
        </p:nvSpPr>
        <p:spPr>
          <a:xfrm>
            <a:off x="1884225" y="3927765"/>
            <a:ext cx="4953000" cy="533400"/>
          </a:xfrm>
          <a:prstGeom prst="flowChartInputOutput">
            <a:avLst/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MUSYM  STATSGO2.1 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map units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Up Arrow 22"/>
          <p:cNvSpPr/>
          <p:nvPr/>
        </p:nvSpPr>
        <p:spPr>
          <a:xfrm>
            <a:off x="5631870" y="3373581"/>
            <a:ext cx="290945" cy="762000"/>
          </a:xfrm>
          <a:prstGeom prst="upArrow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Data 6"/>
          <p:cNvSpPr/>
          <p:nvPr/>
        </p:nvSpPr>
        <p:spPr>
          <a:xfrm>
            <a:off x="1884225" y="3089565"/>
            <a:ext cx="4953000" cy="533400"/>
          </a:xfrm>
          <a:prstGeom prst="flowChartInputOutput">
            <a:avLst/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SSURGO Available Water Capacity by MUSYM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719925" y="4475010"/>
            <a:ext cx="1237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Spatial Join</a:t>
            </a:r>
            <a:endParaRPr lang="en-US" i="1" dirty="0"/>
          </a:p>
        </p:txBody>
      </p:sp>
      <p:sp>
        <p:nvSpPr>
          <p:cNvPr id="19" name="Up Arrow 18"/>
          <p:cNvSpPr/>
          <p:nvPr/>
        </p:nvSpPr>
        <p:spPr>
          <a:xfrm>
            <a:off x="5618015" y="2507670"/>
            <a:ext cx="304800" cy="755070"/>
          </a:xfrm>
          <a:prstGeom prst="upArrow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Data 4"/>
          <p:cNvSpPr/>
          <p:nvPr/>
        </p:nvSpPr>
        <p:spPr>
          <a:xfrm>
            <a:off x="1884225" y="2209800"/>
            <a:ext cx="4953000" cy="533400"/>
          </a:xfrm>
          <a:prstGeom prst="flowChartInputOutput">
            <a:avLst/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SSURGO Non-Irrigated </a:t>
            </a:r>
          </a:p>
          <a:p>
            <a:pPr algn="ctr"/>
            <a:r>
              <a:rPr lang="en-US" dirty="0" smtClean="0"/>
              <a:t>Crop Yields by MUSYM</a:t>
            </a:r>
            <a:endParaRPr lang="en-US" dirty="0"/>
          </a:p>
        </p:txBody>
      </p:sp>
      <p:sp>
        <p:nvSpPr>
          <p:cNvPr id="21" name="Up Arrow 20"/>
          <p:cNvSpPr/>
          <p:nvPr/>
        </p:nvSpPr>
        <p:spPr>
          <a:xfrm>
            <a:off x="5604160" y="1600200"/>
            <a:ext cx="304800" cy="762000"/>
          </a:xfrm>
          <a:prstGeom prst="upArrow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Data 5"/>
          <p:cNvSpPr>
            <a:spLocks noChangeAspect="1"/>
          </p:cNvSpPr>
          <p:nvPr/>
        </p:nvSpPr>
        <p:spPr>
          <a:xfrm>
            <a:off x="2583870" y="1447800"/>
            <a:ext cx="3962400" cy="426720"/>
          </a:xfrm>
          <a:prstGeom prst="flowChartInputOutput">
            <a:avLst/>
          </a:prstGeom>
          <a:solidFill>
            <a:schemeClr val="accent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Planting and Harvesting Dates by Crop and State</a:t>
            </a:r>
            <a:endParaRPr lang="en-US" sz="1600" dirty="0"/>
          </a:p>
        </p:txBody>
      </p:sp>
      <p:sp>
        <p:nvSpPr>
          <p:cNvPr id="30" name="Right Brace 29"/>
          <p:cNvSpPr/>
          <p:nvPr/>
        </p:nvSpPr>
        <p:spPr>
          <a:xfrm>
            <a:off x="6830290" y="2133600"/>
            <a:ext cx="228600" cy="1295400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942968" y="1258669"/>
            <a:ext cx="1419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 smtClean="0"/>
              <a:t>A</a:t>
            </a:r>
            <a:endParaRPr lang="en-US" sz="3600" b="1" dirty="0"/>
          </a:p>
        </p:txBody>
      </p:sp>
      <p:sp>
        <p:nvSpPr>
          <p:cNvPr id="33" name="Left Brace 32"/>
          <p:cNvSpPr/>
          <p:nvPr/>
        </p:nvSpPr>
        <p:spPr>
          <a:xfrm>
            <a:off x="1711035" y="3962400"/>
            <a:ext cx="117765" cy="838200"/>
          </a:xfrm>
          <a:prstGeom prst="lef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Left Brace 34"/>
          <p:cNvSpPr/>
          <p:nvPr/>
        </p:nvSpPr>
        <p:spPr>
          <a:xfrm>
            <a:off x="2438399" y="1143000"/>
            <a:ext cx="152401" cy="914400"/>
          </a:xfrm>
          <a:prstGeom prst="lef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291803" y="4078069"/>
            <a:ext cx="1419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/>
              <a:t>B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096000" y="2438400"/>
            <a:ext cx="1419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 smtClean="0"/>
              <a:t>C</a:t>
            </a:r>
            <a:endParaRPr lang="en-US" sz="3600" b="1" dirty="0"/>
          </a:p>
        </p:txBody>
      </p:sp>
      <p:sp>
        <p:nvSpPr>
          <p:cNvPr id="24" name="Up Arrow 23"/>
          <p:cNvSpPr/>
          <p:nvPr/>
        </p:nvSpPr>
        <p:spPr>
          <a:xfrm>
            <a:off x="3798261" y="1143000"/>
            <a:ext cx="1459539" cy="228600"/>
          </a:xfrm>
          <a:prstGeom prst="upArrow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895600" y="685800"/>
            <a:ext cx="34393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Exogenous Inputs</a:t>
            </a:r>
          </a:p>
        </p:txBody>
      </p:sp>
    </p:spTree>
    <p:extLst>
      <p:ext uri="{BB962C8B-B14F-4D97-AF65-F5344CB8AC3E}">
        <p14:creationId xmlns:p14="http://schemas.microsoft.com/office/powerpoint/2010/main" val="444044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1445</TotalTime>
  <Words>303</Words>
  <Application>Microsoft Office PowerPoint</Application>
  <PresentationFormat>On-screen Show (4:3)</PresentationFormat>
  <Paragraphs>114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NREL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ewarner</dc:creator>
  <cp:lastModifiedBy>ewarner</cp:lastModifiedBy>
  <cp:revision>108</cp:revision>
  <dcterms:created xsi:type="dcterms:W3CDTF">2013-03-06T21:58:26Z</dcterms:created>
  <dcterms:modified xsi:type="dcterms:W3CDTF">2015-04-10T19:26:48Z</dcterms:modified>
</cp:coreProperties>
</file>