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8" d="100"/>
          <a:sy n="148" d="100"/>
        </p:scale>
        <p:origin x="894" y="17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531-0DF7-4DD8-9B2D-4611DCE1D55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531-0DF7-4DD8-9B2D-4611DCE1D55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531-0DF7-4DD8-9B2D-4611DCE1D55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531-0DF7-4DD8-9B2D-4611DCE1D55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531-0DF7-4DD8-9B2D-4611DCE1D55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531-0DF7-4DD8-9B2D-4611DCE1D55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531-0DF7-4DD8-9B2D-4611DCE1D55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531-0DF7-4DD8-9B2D-4611DCE1D55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531-0DF7-4DD8-9B2D-4611DCE1D55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531-0DF7-4DD8-9B2D-4611DCE1D55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2531-0DF7-4DD8-9B2D-4611DCE1D55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2531-0DF7-4DD8-9B2D-4611DCE1D55E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6F497-BB05-4A3F-9ED0-EE06A02F37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108638" y="2971800"/>
            <a:ext cx="5926450" cy="753587"/>
            <a:chOff x="1108638" y="2971800"/>
            <a:chExt cx="5926450" cy="7535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9569" y="3286125"/>
              <a:ext cx="147637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4038600" y="2971800"/>
              <a:ext cx="10775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Average by State</a:t>
              </a:r>
              <a:endParaRPr lang="en-US" sz="8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464673" y="3149956"/>
              <a:ext cx="126643" cy="1137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06288" y="3263722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Box and whiskers data within 1.5 times the IQR</a:t>
              </a:r>
              <a:br>
                <a:rPr lang="en-US" sz="8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endParaRPr lang="en-US" sz="8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108638" y="3250844"/>
              <a:ext cx="3037258" cy="370354"/>
              <a:chOff x="3989224" y="3649025"/>
              <a:chExt cx="3037258" cy="37035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989224" y="3649025"/>
                <a:ext cx="1042252" cy="370354"/>
                <a:chOff x="3962400" y="3587839"/>
                <a:chExt cx="1042252" cy="370354"/>
              </a:xfrm>
            </p:grpSpPr>
            <p:sp>
              <p:nvSpPr>
                <p:cNvPr id="5" name="Flowchart: Connector 4"/>
                <p:cNvSpPr>
                  <a:spLocks noChangeAspect="1"/>
                </p:cNvSpPr>
                <p:nvPr/>
              </p:nvSpPr>
              <p:spPr>
                <a:xfrm>
                  <a:off x="3962400" y="3657600"/>
                  <a:ext cx="91440" cy="91440"/>
                </a:xfrm>
                <a:prstGeom prst="flowChartConnector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" name="Flowchart: Connector 5"/>
                <p:cNvSpPr>
                  <a:spLocks noChangeAspect="1"/>
                </p:cNvSpPr>
                <p:nvPr/>
              </p:nvSpPr>
              <p:spPr>
                <a:xfrm>
                  <a:off x="3962400" y="3810000"/>
                  <a:ext cx="91440" cy="91440"/>
                </a:xfrm>
                <a:prstGeom prst="flowChartConnector">
                  <a:avLst/>
                </a:prstGeom>
                <a:solidFill>
                  <a:srgbClr val="00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4082605" y="3587839"/>
                  <a:ext cx="82426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Blue Water</a:t>
                  </a:r>
                  <a:endParaRPr lang="en-US" sz="900" dirty="0">
                    <a:latin typeface="Verdana" pitchFamily="34" charset="0"/>
                    <a:ea typeface="Verdana" pitchFamily="34" charset="0"/>
                    <a:cs typeface="Verdana" pitchFamily="34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4082605" y="3727361"/>
                  <a:ext cx="92204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Green Water</a:t>
                  </a:r>
                  <a:endParaRPr lang="en-US" sz="900" dirty="0">
                    <a:latin typeface="Verdana" pitchFamily="34" charset="0"/>
                    <a:ea typeface="Verdana" pitchFamily="34" charset="0"/>
                    <a:cs typeface="Verdana" pitchFamily="34" charset="0"/>
                  </a:endParaRP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5197682" y="3670478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NREL point = </a:t>
                </a:r>
                <a:r>
                  <a:rPr lang="en-US" sz="800" dirty="0" err="1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Cligen</a:t>
                </a:r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Station</a:t>
                </a:r>
              </a:p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ANL point = County</a:t>
                </a:r>
                <a:endParaRPr lang="en-US" sz="8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0" name="Right Arrow 19"/>
              <p:cNvSpPr>
                <a:spLocks noChangeAspect="1"/>
              </p:cNvSpPr>
              <p:nvPr/>
            </p:nvSpPr>
            <p:spPr>
              <a:xfrm>
                <a:off x="4997005" y="3765995"/>
                <a:ext cx="228600" cy="131901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ata 1"/>
          <p:cNvSpPr>
            <a:spLocks noChangeAspect="1"/>
          </p:cNvSpPr>
          <p:nvPr/>
        </p:nvSpPr>
        <p:spPr>
          <a:xfrm>
            <a:off x="838206" y="4800601"/>
            <a:ext cx="6658298" cy="73855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Cligen</a:t>
            </a:r>
            <a:r>
              <a:rPr lang="en-US" sz="2400" dirty="0" smtClean="0"/>
              <a:t> Station Locations</a:t>
            </a:r>
            <a:endParaRPr lang="en-US" sz="2400" dirty="0"/>
          </a:p>
        </p:txBody>
      </p:sp>
      <p:sp>
        <p:nvSpPr>
          <p:cNvPr id="27" name="Up-Down Arrow 26"/>
          <p:cNvSpPr/>
          <p:nvPr/>
        </p:nvSpPr>
        <p:spPr>
          <a:xfrm>
            <a:off x="2362200" y="4267200"/>
            <a:ext cx="304800" cy="8382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1884225" y="3927765"/>
            <a:ext cx="4953000" cy="533400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Musym</a:t>
            </a:r>
            <a:r>
              <a:rPr lang="en-US" dirty="0" smtClean="0">
                <a:solidFill>
                  <a:schemeClr val="bg1"/>
                </a:solidFill>
              </a:rPr>
              <a:t>  STATSGO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map units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Up Arrow 22"/>
          <p:cNvSpPr/>
          <p:nvPr/>
        </p:nvSpPr>
        <p:spPr>
          <a:xfrm>
            <a:off x="5631870" y="3373581"/>
            <a:ext cx="290945" cy="762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>
            <a:off x="1884225" y="3089565"/>
            <a:ext cx="4953000" cy="533400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SSURGO Available Water Capacity by </a:t>
            </a:r>
            <a:r>
              <a:rPr lang="en-US" dirty="0" err="1" smtClean="0"/>
              <a:t>Musym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9925" y="4475010"/>
            <a:ext cx="123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Spatial Join</a:t>
            </a:r>
            <a:endParaRPr lang="en-US" i="1" dirty="0"/>
          </a:p>
        </p:txBody>
      </p:sp>
      <p:sp>
        <p:nvSpPr>
          <p:cNvPr id="19" name="Up Arrow 18"/>
          <p:cNvSpPr/>
          <p:nvPr/>
        </p:nvSpPr>
        <p:spPr>
          <a:xfrm>
            <a:off x="5618015" y="2507670"/>
            <a:ext cx="304800" cy="75507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1884225" y="2209800"/>
            <a:ext cx="4953000" cy="533400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SSURGO Non-Irrigated </a:t>
            </a:r>
          </a:p>
          <a:p>
            <a:pPr algn="ctr"/>
            <a:r>
              <a:rPr lang="en-US" dirty="0" smtClean="0"/>
              <a:t>Crop Yields by </a:t>
            </a:r>
            <a:r>
              <a:rPr lang="en-US" dirty="0" err="1" smtClean="0"/>
              <a:t>Musym</a:t>
            </a:r>
            <a:endParaRPr lang="en-US" dirty="0"/>
          </a:p>
        </p:txBody>
      </p:sp>
      <p:sp>
        <p:nvSpPr>
          <p:cNvPr id="21" name="Up Arrow 20"/>
          <p:cNvSpPr/>
          <p:nvPr/>
        </p:nvSpPr>
        <p:spPr>
          <a:xfrm>
            <a:off x="5604160" y="1600200"/>
            <a:ext cx="304800" cy="762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>
            <a:spLocks noChangeAspect="1"/>
          </p:cNvSpPr>
          <p:nvPr/>
        </p:nvSpPr>
        <p:spPr>
          <a:xfrm>
            <a:off x="2583870" y="1447800"/>
            <a:ext cx="3962400" cy="426720"/>
          </a:xfrm>
          <a:prstGeom prst="flowChartInputOutpu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Planting and Harvesting Dates by Crop &amp; State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086600" y="2057400"/>
            <a:ext cx="16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Soil Survey Staff, Natural Resources Conservation Service, United States Department of Agriculture. Web Soil Survey. Available online at  http://websoilsurvey.nrcs.usda.gov/. SSURGOV2.1</a:t>
            </a:r>
          </a:p>
          <a:p>
            <a:r>
              <a:rPr lang="en-US" sz="1000" dirty="0" smtClean="0"/>
              <a:t>MD 2.2.5.</a:t>
            </a:r>
          </a:p>
          <a:p>
            <a:endParaRPr lang="en-US" dirty="0"/>
          </a:p>
        </p:txBody>
      </p:sp>
      <p:sp>
        <p:nvSpPr>
          <p:cNvPr id="30" name="Right Brace 29"/>
          <p:cNvSpPr/>
          <p:nvPr/>
        </p:nvSpPr>
        <p:spPr>
          <a:xfrm>
            <a:off x="6830290" y="2133600"/>
            <a:ext cx="2286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14400" y="5597235"/>
            <a:ext cx="2648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USDA. </a:t>
            </a:r>
            <a:r>
              <a:rPr lang="en-US" sz="1000" i="1" dirty="0" err="1" smtClean="0"/>
              <a:t>Cligen</a:t>
            </a:r>
            <a:r>
              <a:rPr lang="en-US" sz="1000" dirty="0" smtClean="0"/>
              <a:t>. In: (USDA) </a:t>
            </a:r>
            <a:r>
              <a:rPr lang="en-US" sz="1000" dirty="0" err="1" smtClean="0"/>
              <a:t>USDoA</a:t>
            </a:r>
            <a:r>
              <a:rPr lang="en-US" sz="1000" dirty="0" smtClean="0"/>
              <a:t>, editor. (2013).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228600" y="3886200"/>
            <a:ext cx="1419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Soil Survey Staff - Natural Resources Conservation Service. </a:t>
            </a:r>
            <a:r>
              <a:rPr lang="en-US" sz="1000" i="1" dirty="0" smtClean="0"/>
              <a:t>U.S. General Soil Map (STATSGO2)</a:t>
            </a:r>
            <a:r>
              <a:rPr lang="en-US" sz="1000" dirty="0" smtClean="0"/>
              <a:t>. In: (USDA) </a:t>
            </a:r>
            <a:r>
              <a:rPr lang="en-US" sz="1000" dirty="0" err="1" smtClean="0"/>
              <a:t>USDoA</a:t>
            </a:r>
            <a:r>
              <a:rPr lang="en-US" sz="1000" dirty="0" smtClean="0"/>
              <a:t>, editor. (2013).</a:t>
            </a:r>
            <a:endParaRPr lang="en-US" sz="1000" dirty="0"/>
          </a:p>
        </p:txBody>
      </p:sp>
      <p:sp>
        <p:nvSpPr>
          <p:cNvPr id="33" name="Left Brace 32"/>
          <p:cNvSpPr/>
          <p:nvPr/>
        </p:nvSpPr>
        <p:spPr>
          <a:xfrm>
            <a:off x="1711035" y="3962400"/>
            <a:ext cx="117765" cy="83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0800000" flipV="1">
            <a:off x="914400" y="609600"/>
            <a:ext cx="152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 smtClean="0"/>
              <a:t>Pirimary</a:t>
            </a:r>
            <a:r>
              <a:rPr lang="en-US" sz="1000" dirty="0" smtClean="0"/>
              <a:t> Source:</a:t>
            </a:r>
          </a:p>
          <a:p>
            <a:pPr algn="r"/>
            <a:r>
              <a:rPr lang="en-US" sz="1000" dirty="0" smtClean="0"/>
              <a:t>National Agricultural Statistics Service (NASS). </a:t>
            </a:r>
            <a:r>
              <a:rPr lang="en-US" sz="1000" i="1" dirty="0" smtClean="0"/>
              <a:t>Field Crops Usual Planting and Harvesting Dates</a:t>
            </a:r>
            <a:r>
              <a:rPr lang="en-US" sz="1000" dirty="0" smtClean="0"/>
              <a:t>. In: Board AS, editor. Washington, D.C.: United States Department of Agriculture (USDA); (2010). 55.</a:t>
            </a:r>
            <a:endParaRPr lang="en-US" sz="1000" dirty="0"/>
          </a:p>
        </p:txBody>
      </p:sp>
      <p:sp>
        <p:nvSpPr>
          <p:cNvPr id="35" name="Left Brace 34"/>
          <p:cNvSpPr/>
          <p:nvPr/>
        </p:nvSpPr>
        <p:spPr>
          <a:xfrm>
            <a:off x="2438399" y="1143000"/>
            <a:ext cx="152401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171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6</cp:revision>
  <dcterms:created xsi:type="dcterms:W3CDTF">2014-08-01T21:20:13Z</dcterms:created>
  <dcterms:modified xsi:type="dcterms:W3CDTF">2014-08-01T21:53:37Z</dcterms:modified>
</cp:coreProperties>
</file>