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8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75" autoAdjust="0"/>
  </p:normalViewPr>
  <p:slideViewPr>
    <p:cSldViewPr>
      <p:cViewPr>
        <p:scale>
          <a:sx n="90" d="100"/>
          <a:sy n="90" d="100"/>
        </p:scale>
        <p:origin x="-151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8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7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0BB4-687B-47EC-9825-390C08A53E98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95BE-D0DB-4981-BEB0-B596BB1B4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0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25876" y="3325660"/>
            <a:ext cx="450342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STELLA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8458" y="3325660"/>
            <a:ext cx="1508760" cy="25146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Tableau &amp; </a:t>
            </a:r>
            <a:r>
              <a:rPr lang="en-US" b="1" dirty="0" err="1" smtClean="0">
                <a:solidFill>
                  <a:schemeClr val="tx1"/>
                </a:solidFill>
              </a:rPr>
              <a:t>ArcGIS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25876" y="430060"/>
            <a:ext cx="6858000" cy="2667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 Framework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81422" y="81001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Climate and Soil Data</a:t>
            </a:r>
            <a:endParaRPr lang="en-US" sz="1400" b="1" dirty="0"/>
          </a:p>
        </p:txBody>
      </p:sp>
      <p:sp>
        <p:nvSpPr>
          <p:cNvPr id="6" name="Oval 5"/>
          <p:cNvSpPr/>
          <p:nvPr/>
        </p:nvSpPr>
        <p:spPr>
          <a:xfrm>
            <a:off x="2154476" y="810018"/>
            <a:ext cx="1371600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Processed Inputs</a:t>
            </a:r>
            <a:endParaRPr lang="en-US" sz="1400" b="1" dirty="0"/>
          </a:p>
        </p:txBody>
      </p:sp>
      <p:sp>
        <p:nvSpPr>
          <p:cNvPr id="7" name="Oval 6"/>
          <p:cNvSpPr/>
          <p:nvPr/>
        </p:nvSpPr>
        <p:spPr>
          <a:xfrm>
            <a:off x="6955076" y="1877860"/>
            <a:ext cx="1691640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Results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950604" y="4009372"/>
            <a:ext cx="2148840" cy="134874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Outputs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7167288" y="4011460"/>
            <a:ext cx="1264918" cy="990600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Spatial Results</a:t>
            </a:r>
            <a:endParaRPr lang="en-US" sz="1600" dirty="0"/>
          </a:p>
        </p:txBody>
      </p:sp>
      <p:sp>
        <p:nvSpPr>
          <p:cNvPr id="27" name="Right Arrow 26"/>
          <p:cNvSpPr/>
          <p:nvPr/>
        </p:nvSpPr>
        <p:spPr>
          <a:xfrm rot="16200000">
            <a:off x="4495434" y="3204210"/>
            <a:ext cx="1093940" cy="4725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16898" y="4135676"/>
            <a:ext cx="1464502" cy="990600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Exogenous Inputs</a:t>
            </a:r>
            <a:endParaRPr lang="en-US" sz="1400" b="1" dirty="0"/>
          </a:p>
        </p:txBody>
      </p:sp>
      <p:sp>
        <p:nvSpPr>
          <p:cNvPr id="78" name="Oval 77"/>
          <p:cNvSpPr/>
          <p:nvPr/>
        </p:nvSpPr>
        <p:spPr>
          <a:xfrm>
            <a:off x="4396950" y="1874728"/>
            <a:ext cx="1278254" cy="990600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Raw Model Outputs</a:t>
            </a:r>
            <a:endParaRPr lang="en-US" sz="1400" b="1" dirty="0"/>
          </a:p>
        </p:txBody>
      </p:sp>
      <p:sp>
        <p:nvSpPr>
          <p:cNvPr id="80" name="Left Arrow 79"/>
          <p:cNvSpPr/>
          <p:nvPr/>
        </p:nvSpPr>
        <p:spPr>
          <a:xfrm>
            <a:off x="3526076" y="1065758"/>
            <a:ext cx="863252" cy="42671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ight Arrow 80"/>
          <p:cNvSpPr/>
          <p:nvPr/>
        </p:nvSpPr>
        <p:spPr>
          <a:xfrm rot="5400000">
            <a:off x="7305231" y="3112561"/>
            <a:ext cx="990600" cy="5023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685772" y="2131512"/>
            <a:ext cx="1248428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508348" y="1934228"/>
            <a:ext cx="1775460" cy="2256771"/>
            <a:chOff x="10294620" y="-1086498"/>
            <a:chExt cx="1775460" cy="1722607"/>
          </a:xfrm>
        </p:grpSpPr>
        <p:sp>
          <p:nvSpPr>
            <p:cNvPr id="23" name="Rectangle 22"/>
            <p:cNvSpPr/>
            <p:nvPr/>
          </p:nvSpPr>
          <p:spPr>
            <a:xfrm>
              <a:off x="10294620" y="-1086498"/>
              <a:ext cx="1775460" cy="1722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Object Database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Connectivity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472072" y="-106476"/>
              <a:ext cx="1447800" cy="568094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Visual Basic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Iterate runs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0472072" y="-630748"/>
              <a:ext cx="1447800" cy="45256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Microsoft Query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Bent Arrow 92"/>
          <p:cNvSpPr/>
          <p:nvPr/>
        </p:nvSpPr>
        <p:spPr>
          <a:xfrm flipV="1">
            <a:off x="1307926" y="4191000"/>
            <a:ext cx="808473" cy="695742"/>
          </a:xfrm>
          <a:prstGeom prst="bentArrow">
            <a:avLst>
              <a:gd name="adj1" fmla="val 36598"/>
              <a:gd name="adj2" fmla="val 31301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/>
          <p:nvPr/>
        </p:nvSpPr>
        <p:spPr>
          <a:xfrm rot="5400000" flipV="1">
            <a:off x="1302444" y="1078024"/>
            <a:ext cx="726514" cy="985906"/>
          </a:xfrm>
          <a:prstGeom prst="bentArrow">
            <a:avLst>
              <a:gd name="adj1" fmla="val 34528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3581401" y="4419600"/>
            <a:ext cx="38099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52400" y="76200"/>
            <a:ext cx="8839200" cy="6705600"/>
            <a:chOff x="152400" y="76200"/>
            <a:chExt cx="8839200" cy="6705600"/>
          </a:xfrm>
        </p:grpSpPr>
        <p:sp>
          <p:nvSpPr>
            <p:cNvPr id="2" name="Rectangle 1"/>
            <p:cNvSpPr/>
            <p:nvPr/>
          </p:nvSpPr>
          <p:spPr>
            <a:xfrm>
              <a:off x="152400" y="76200"/>
              <a:ext cx="3505200" cy="6705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Feedstock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3124200" y="2381577"/>
              <a:ext cx="2362200" cy="3331589"/>
              <a:chOff x="3505200" y="2428875"/>
              <a:chExt cx="1981200" cy="3331589"/>
            </a:xfrm>
          </p:grpSpPr>
          <p:cxnSp>
            <p:nvCxnSpPr>
              <p:cNvPr id="167" name="Elbow Connector 166"/>
              <p:cNvCxnSpPr>
                <a:stCxn id="4" idx="3"/>
              </p:cNvCxnSpPr>
              <p:nvPr/>
            </p:nvCxnSpPr>
            <p:spPr>
              <a:xfrm>
                <a:off x="3505200" y="2428875"/>
                <a:ext cx="1981200" cy="314325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Elbow Connector 170"/>
              <p:cNvCxnSpPr/>
              <p:nvPr/>
            </p:nvCxnSpPr>
            <p:spPr>
              <a:xfrm rot="16200000" flipH="1">
                <a:off x="3432547" y="3706611"/>
                <a:ext cx="3117106" cy="990600"/>
              </a:xfrm>
              <a:prstGeom prst="bentConnector2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5486400" y="3215640"/>
              <a:ext cx="3505200" cy="990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Gaseous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4800" y="1295400"/>
              <a:ext cx="3200400" cy="685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Oil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soybeans)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4800" y="2114550"/>
              <a:ext cx="3200400" cy="628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Sugar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sugar beet [</a:t>
              </a:r>
              <a:r>
                <a:rPr lang="en-US" sz="1400" b="1" i="1" dirty="0">
                  <a:solidFill>
                    <a:schemeClr val="tx1"/>
                  </a:solidFill>
                </a:rPr>
                <a:t>Beta vulgaris 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04800" y="2819400"/>
              <a:ext cx="3200400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Starch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maize)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1426" y="381000"/>
              <a:ext cx="3193774" cy="762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Lignocellulosic Crops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switchgrass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P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anicum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virgatum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04800" y="3714750"/>
              <a:ext cx="3200400" cy="1009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Fruits, Vegetables, and Nuts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apples [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Malus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domestica</a:t>
              </a:r>
              <a:r>
                <a:rPr lang="en-US" sz="1400" b="1" dirty="0">
                  <a:solidFill>
                    <a:schemeClr val="tx1"/>
                  </a:solidFill>
                </a:rPr>
                <a:t>], cabbage [</a:t>
              </a:r>
              <a:r>
                <a:rPr lang="en-US" sz="1400" b="1" i="1" dirty="0">
                  <a:solidFill>
                    <a:schemeClr val="tx1"/>
                  </a:solidFill>
                </a:rPr>
                <a:t>Brassica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oleracea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], </a:t>
              </a:r>
              <a:r>
                <a:rPr lang="en-US" sz="1400" b="1" dirty="0">
                  <a:solidFill>
                    <a:schemeClr val="tx1"/>
                  </a:solidFill>
                </a:rPr>
                <a:t>almonds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Prunus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dulcis</a:t>
              </a:r>
              <a:r>
                <a:rPr lang="en-US" sz="1400" b="1" dirty="0">
                  <a:solidFill>
                    <a:schemeClr val="tx1"/>
                  </a:solidFill>
                </a:rPr>
                <a:t>])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54102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Forage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alfalfa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Medicago</a:t>
              </a:r>
              <a:r>
                <a:rPr lang="en-US" sz="1400" b="1" i="1" dirty="0">
                  <a:solidFill>
                    <a:schemeClr val="tx1"/>
                  </a:solidFill>
                </a:rPr>
                <a:t> sativa</a:t>
              </a:r>
              <a:r>
                <a:rPr lang="en-US" sz="1400" b="1" dirty="0">
                  <a:solidFill>
                    <a:schemeClr val="tx1"/>
                  </a:solidFill>
                </a:rPr>
                <a:t>])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04800" y="6096000"/>
              <a:ext cx="3200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tobacco </a:t>
              </a:r>
              <a:r>
                <a:rPr lang="en-US" sz="1400" b="1" dirty="0">
                  <a:solidFill>
                    <a:schemeClr val="tx1"/>
                  </a:solidFill>
                </a:rPr>
                <a:t>[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Nicotiana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tabacum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4800" y="4800600"/>
              <a:ext cx="32004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Fiber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(e.g., </a:t>
              </a:r>
              <a:r>
                <a:rPr lang="en-US" sz="1400" b="1" dirty="0">
                  <a:solidFill>
                    <a:schemeClr val="tx1"/>
                  </a:solidFill>
                </a:rPr>
                <a:t>cotton [</a:t>
              </a:r>
              <a:r>
                <a:rPr lang="en-US" sz="1400" b="1" i="1" dirty="0" err="1">
                  <a:solidFill>
                    <a:schemeClr val="tx1"/>
                  </a:solidFill>
                </a:rPr>
                <a:t>Gossypium</a:t>
              </a:r>
              <a:r>
                <a:rPr lang="en-US" sz="1400" b="1" i="1" dirty="0">
                  <a:solidFill>
                    <a:schemeClr val="tx1"/>
                  </a:solidFill>
                </a:rPr>
                <a:t> </a:t>
              </a:r>
              <a:r>
                <a:rPr lang="en-US" sz="1400" b="1" i="1" dirty="0" err="1" smtClean="0">
                  <a:solidFill>
                    <a:schemeClr val="tx1"/>
                  </a:solidFill>
                </a:rPr>
                <a:t>hirsutum</a:t>
              </a:r>
              <a:r>
                <a:rPr lang="en-US" sz="1400" b="1" i="1" dirty="0" smtClean="0">
                  <a:solidFill>
                    <a:schemeClr val="tx1"/>
                  </a:solidFill>
                </a:rPr>
                <a:t> L.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])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6400" y="95416"/>
              <a:ext cx="3505200" cy="4837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Heat and/or Power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00" y="716281"/>
              <a:ext cx="3505200" cy="23621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Liquid Fuels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228372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Food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6400" y="4463332"/>
              <a:ext cx="3505200" cy="6725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Livestock Feed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00" y="6005086"/>
              <a:ext cx="3505200" cy="685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Uses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315200" y="10210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Biodiesel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62599" y="23926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Ethanol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562600" y="1706880"/>
              <a:ext cx="1646583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Syndiesel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562601" y="1021080"/>
              <a:ext cx="1676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Renewable Diesel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15200" y="170688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Hydrocarbons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315200" y="233172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Other Alcohols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62600" y="3520440"/>
              <a:ext cx="1676401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Biomethane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15200" y="3520440"/>
              <a:ext cx="16002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Hydrogen</a:t>
              </a: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505200" y="337268"/>
              <a:ext cx="1981200" cy="6010718"/>
              <a:chOff x="3505200" y="337268"/>
              <a:chExt cx="1981200" cy="6010718"/>
            </a:xfrm>
          </p:grpSpPr>
          <p:cxnSp>
            <p:nvCxnSpPr>
              <p:cNvPr id="147" name="Elbow Connector 146"/>
              <p:cNvCxnSpPr>
                <a:stCxn id="6" idx="3"/>
                <a:endCxn id="13" idx="1"/>
              </p:cNvCxnSpPr>
              <p:nvPr/>
            </p:nvCxnSpPr>
            <p:spPr>
              <a:xfrm flipV="1">
                <a:off x="3505200" y="337268"/>
                <a:ext cx="1981200" cy="424732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>
                <a:stCxn id="6" idx="3"/>
              </p:cNvCxnSpPr>
              <p:nvPr/>
            </p:nvCxnSpPr>
            <p:spPr>
              <a:xfrm>
                <a:off x="3505200" y="762000"/>
                <a:ext cx="1981200" cy="533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Elbow Connector 155"/>
              <p:cNvCxnSpPr>
                <a:stCxn id="6" idx="3"/>
                <a:endCxn id="17" idx="1"/>
              </p:cNvCxnSpPr>
              <p:nvPr/>
            </p:nvCxnSpPr>
            <p:spPr>
              <a:xfrm>
                <a:off x="3505200" y="762000"/>
                <a:ext cx="1981200" cy="5585986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rgbClr val="927A56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Elbow Connector 158"/>
            <p:cNvCxnSpPr>
              <a:stCxn id="3" idx="3"/>
            </p:cNvCxnSpPr>
            <p:nvPr/>
          </p:nvCxnSpPr>
          <p:spPr>
            <a:xfrm>
              <a:off x="3810000" y="1606768"/>
              <a:ext cx="1676400" cy="419100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>
              <a:stCxn id="3" idx="3"/>
              <a:endCxn id="16" idx="1"/>
            </p:cNvCxnSpPr>
            <p:nvPr/>
          </p:nvCxnSpPr>
          <p:spPr>
            <a:xfrm>
              <a:off x="3810000" y="1606768"/>
              <a:ext cx="1676400" cy="3161306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hape 162"/>
            <p:cNvCxnSpPr>
              <a:endCxn id="15" idx="1"/>
            </p:cNvCxnSpPr>
            <p:nvPr/>
          </p:nvCxnSpPr>
          <p:spPr>
            <a:xfrm rot="16200000" flipH="1">
              <a:off x="3127747" y="3181087"/>
              <a:ext cx="3879106" cy="838200"/>
            </a:xfrm>
            <a:prstGeom prst="bentConnector2">
              <a:avLst/>
            </a:prstGeom>
            <a:ln w="50800">
              <a:solidFill>
                <a:srgbClr val="0070C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/>
            <p:cNvGrpSpPr/>
            <p:nvPr/>
          </p:nvGrpSpPr>
          <p:grpSpPr>
            <a:xfrm>
              <a:off x="4114800" y="3200400"/>
              <a:ext cx="1371600" cy="2141490"/>
              <a:chOff x="3505200" y="3200400"/>
              <a:chExt cx="1981200" cy="2141490"/>
            </a:xfrm>
          </p:grpSpPr>
          <p:cxnSp>
            <p:nvCxnSpPr>
              <p:cNvPr id="179" name="Elbow Connector 178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524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Elbow Connector 183"/>
              <p:cNvCxnSpPr>
                <a:stCxn id="5" idx="3"/>
              </p:cNvCxnSpPr>
              <p:nvPr/>
            </p:nvCxnSpPr>
            <p:spPr>
              <a:xfrm>
                <a:off x="3505200" y="3200400"/>
                <a:ext cx="1981200" cy="1371600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/>
              <p:nvPr/>
            </p:nvCxnSpPr>
            <p:spPr>
              <a:xfrm rot="16200000" flipH="1">
                <a:off x="4034655" y="3890145"/>
                <a:ext cx="1912890" cy="990600"/>
              </a:xfrm>
              <a:prstGeom prst="bentConnector3">
                <a:avLst>
                  <a:gd name="adj1" fmla="val 99450"/>
                </a:avLst>
              </a:prstGeom>
              <a:ln w="50800">
                <a:solidFill>
                  <a:schemeClr val="tx2">
                    <a:lumMod val="40000"/>
                    <a:lumOff val="60000"/>
                  </a:schemeClr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Elbow Connector 202"/>
            <p:cNvCxnSpPr/>
            <p:nvPr/>
          </p:nvCxnSpPr>
          <p:spPr>
            <a:xfrm>
              <a:off x="3505200" y="4203809"/>
              <a:ext cx="1981200" cy="1647825"/>
            </a:xfrm>
            <a:prstGeom prst="bentConnector3">
              <a:avLst>
                <a:gd name="adj1" fmla="val 35676"/>
              </a:avLst>
            </a:prstGeom>
            <a:ln w="50800">
              <a:solidFill>
                <a:schemeClr val="accent6">
                  <a:lumMod val="75000"/>
                </a:schemeClr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207"/>
            <p:cNvCxnSpPr>
              <a:stCxn id="12" idx="3"/>
            </p:cNvCxnSpPr>
            <p:nvPr/>
          </p:nvCxnSpPr>
          <p:spPr>
            <a:xfrm>
              <a:off x="3505200" y="5067300"/>
              <a:ext cx="1981200" cy="10668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0" idx="3"/>
            </p:cNvCxnSpPr>
            <p:nvPr/>
          </p:nvCxnSpPr>
          <p:spPr>
            <a:xfrm flipV="1">
              <a:off x="3505200" y="4953000"/>
              <a:ext cx="1981200" cy="762000"/>
            </a:xfrm>
            <a:prstGeom prst="bentConnector3">
              <a:avLst>
                <a:gd name="adj1" fmla="val 25332"/>
              </a:avLst>
            </a:prstGeom>
            <a:ln w="50800">
              <a:solidFill>
                <a:schemeClr val="bg2">
                  <a:lumMod val="2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Elbow Connector 215"/>
            <p:cNvCxnSpPr>
              <a:stCxn id="11" idx="3"/>
            </p:cNvCxnSpPr>
            <p:nvPr/>
          </p:nvCxnSpPr>
          <p:spPr>
            <a:xfrm>
              <a:off x="3505200" y="6400800"/>
              <a:ext cx="1981200" cy="152400"/>
            </a:xfrm>
            <a:prstGeom prst="bentConnector3">
              <a:avLst>
                <a:gd name="adj1" fmla="val 17374"/>
              </a:avLst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487828" y="1602901"/>
              <a:ext cx="381000" cy="0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505200" y="2384861"/>
              <a:ext cx="381000" cy="0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5" idx="3"/>
            </p:cNvCxnSpPr>
            <p:nvPr/>
          </p:nvCxnSpPr>
          <p:spPr>
            <a:xfrm>
              <a:off x="3505200" y="3200400"/>
              <a:ext cx="61223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503760" y="3543300"/>
              <a:ext cx="982640" cy="2844"/>
            </a:xfrm>
            <a:prstGeom prst="line">
              <a:avLst/>
            </a:prstGeom>
            <a:ln w="50800">
              <a:solidFill>
                <a:srgbClr val="927A56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75160" y="3733800"/>
              <a:ext cx="1211240" cy="2844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Elbow Connector 48"/>
          <p:cNvCxnSpPr>
            <a:stCxn id="5" idx="3"/>
          </p:cNvCxnSpPr>
          <p:nvPr/>
        </p:nvCxnSpPr>
        <p:spPr>
          <a:xfrm flipV="1">
            <a:off x="3505200" y="2941320"/>
            <a:ext cx="1981200" cy="259080"/>
          </a:xfrm>
          <a:prstGeom prst="bentConnector3">
            <a:avLst>
              <a:gd name="adj1" fmla="val 65385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20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114800" y="2133600"/>
            <a:ext cx="1447800" cy="1676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581400"/>
            <a:ext cx="16764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ODBC</a:t>
            </a:r>
            <a:r>
              <a:rPr lang="en-US" sz="1600" dirty="0" smtClean="0">
                <a:solidFill>
                  <a:schemeClr val="tx1"/>
                </a:solidFill>
              </a:rPr>
              <a:t>, Microsoft Query, </a:t>
            </a:r>
            <a:r>
              <a:rPr lang="en-US" sz="1600" smtClean="0">
                <a:solidFill>
                  <a:schemeClr val="tx1"/>
                </a:solidFill>
              </a:rPr>
              <a:t>Visual Basic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4" idx="0"/>
          </p:cNvCxnSpPr>
          <p:nvPr/>
        </p:nvCxnSpPr>
        <p:spPr>
          <a:xfrm rot="5400000" flipH="1" flipV="1">
            <a:off x="3467100" y="2933700"/>
            <a:ext cx="304800" cy="990600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62450" y="439144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70863" y="5676900"/>
            <a:ext cx="12192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STELLA® 9.X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80971" y="3429000"/>
            <a:ext cx="1798983" cy="105686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11" idx="0"/>
            <a:endCxn id="2" idx="4"/>
          </p:cNvCxnSpPr>
          <p:nvPr/>
        </p:nvCxnSpPr>
        <p:spPr>
          <a:xfrm rot="16200000" flipV="1">
            <a:off x="6392932" y="2141468"/>
            <a:ext cx="457200" cy="2117863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lded Corner 25"/>
          <p:cNvSpPr/>
          <p:nvPr/>
        </p:nvSpPr>
        <p:spPr>
          <a:xfrm>
            <a:off x="1371600" y="5105400"/>
            <a:ext cx="1143000" cy="11430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Reporting&amp; 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Curved Connector 26"/>
          <p:cNvCxnSpPr>
            <a:stCxn id="80" idx="1"/>
            <a:endCxn id="26" idx="1"/>
          </p:cNvCxnSpPr>
          <p:nvPr/>
        </p:nvCxnSpPr>
        <p:spPr>
          <a:xfrm rot="10800000" flipV="1">
            <a:off x="1371600" y="571500"/>
            <a:ext cx="1295400" cy="5105399"/>
          </a:xfrm>
          <a:prstGeom prst="curvedConnector3">
            <a:avLst>
              <a:gd name="adj1" fmla="val 143222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2" idx="1"/>
            <a:endCxn id="26" idx="1"/>
          </p:cNvCxnSpPr>
          <p:nvPr/>
        </p:nvCxnSpPr>
        <p:spPr>
          <a:xfrm rot="10800000" flipV="1">
            <a:off x="1371600" y="2781300"/>
            <a:ext cx="228600" cy="2895599"/>
          </a:xfrm>
          <a:prstGeom prst="curvedConnector3">
            <a:avLst>
              <a:gd name="adj1" fmla="val 20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05000" y="1295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0800000">
            <a:off x="3124200" y="1714504"/>
            <a:ext cx="990600" cy="876297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2" idx="3"/>
            <a:endCxn id="2" idx="2"/>
          </p:cNvCxnSpPr>
          <p:nvPr/>
        </p:nvCxnSpPr>
        <p:spPr>
          <a:xfrm>
            <a:off x="2819400" y="2781301"/>
            <a:ext cx="1295400" cy="190499"/>
          </a:xfrm>
          <a:prstGeom prst="bentConnector3">
            <a:avLst>
              <a:gd name="adj1" fmla="val 50000"/>
            </a:avLst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0" idx="3"/>
            <a:endCxn id="2" idx="1"/>
          </p:cNvCxnSpPr>
          <p:nvPr/>
        </p:nvCxnSpPr>
        <p:spPr>
          <a:xfrm>
            <a:off x="3886200" y="571501"/>
            <a:ext cx="952500" cy="15620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0" idx="1"/>
            <a:endCxn id="9" idx="4"/>
          </p:cNvCxnSpPr>
          <p:nvPr/>
        </p:nvCxnSpPr>
        <p:spPr>
          <a:xfrm rot="10800000">
            <a:off x="5261943" y="5448302"/>
            <a:ext cx="1808921" cy="685799"/>
          </a:xfrm>
          <a:prstGeom prst="bent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37" idx="1"/>
            <a:endCxn id="26" idx="1"/>
          </p:cNvCxnSpPr>
          <p:nvPr/>
        </p:nvCxnSpPr>
        <p:spPr>
          <a:xfrm rot="10800000" flipV="1">
            <a:off x="1371600" y="1714500"/>
            <a:ext cx="533400" cy="3962399"/>
          </a:xfrm>
          <a:prstGeom prst="curvedConnector3">
            <a:avLst>
              <a:gd name="adj1" fmla="val 172671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"/>
          <p:cNvCxnSpPr>
            <a:stCxn id="9" idx="2"/>
            <a:endCxn id="4" idx="2"/>
          </p:cNvCxnSpPr>
          <p:nvPr/>
        </p:nvCxnSpPr>
        <p:spPr>
          <a:xfrm rot="10800000">
            <a:off x="3124200" y="4495801"/>
            <a:ext cx="1238250" cy="424071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22"/>
          <p:cNvCxnSpPr>
            <a:stCxn id="10" idx="0"/>
            <a:endCxn id="11" idx="4"/>
          </p:cNvCxnSpPr>
          <p:nvPr/>
        </p:nvCxnSpPr>
        <p:spPr>
          <a:xfrm rot="5400000" flipH="1" flipV="1">
            <a:off x="7084944" y="5081381"/>
            <a:ext cx="1191039" cy="127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600200" y="23622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67000" y="152400"/>
            <a:ext cx="1219200" cy="838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ArcGIS</a:t>
            </a:r>
            <a:r>
              <a:rPr lang="en-US" dirty="0" smtClean="0">
                <a:solidFill>
                  <a:schemeClr val="tx1"/>
                </a:solidFill>
              </a:rPr>
              <a:t>®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7" name="Elbow Connector 5"/>
          <p:cNvCxnSpPr>
            <a:endCxn id="4" idx="2"/>
          </p:cNvCxnSpPr>
          <p:nvPr/>
        </p:nvCxnSpPr>
        <p:spPr>
          <a:xfrm rot="10800000">
            <a:off x="3124200" y="4495800"/>
            <a:ext cx="3962400" cy="1905002"/>
          </a:xfrm>
          <a:prstGeom prst="bentConnector2">
            <a:avLst/>
          </a:prstGeom>
          <a:ln w="50800">
            <a:solidFill>
              <a:schemeClr val="accent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7518776" y="1778768"/>
            <a:ext cx="13716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7530152" y="5638800"/>
            <a:ext cx="13716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953000" y="5658136"/>
            <a:ext cx="15240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Soil Water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>
            <a:spLocks noChangeAspect="1"/>
          </p:cNvSpPr>
          <p:nvPr/>
        </p:nvSpPr>
        <p:spPr>
          <a:xfrm>
            <a:off x="6308680" y="556260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Water Demand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>
            <a:spLocks noChangeAspect="1"/>
          </p:cNvSpPr>
          <p:nvPr/>
        </p:nvSpPr>
        <p:spPr>
          <a:xfrm>
            <a:off x="6209728" y="1626368"/>
            <a:ext cx="1447800" cy="93979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Crop Water Demand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spect="1"/>
          </p:cNvSpPr>
          <p:nvPr/>
        </p:nvSpPr>
        <p:spPr>
          <a:xfrm>
            <a:off x="3657600" y="5554640"/>
            <a:ext cx="1447800" cy="93979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Rainfall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7516504" y="2796664"/>
            <a:ext cx="1371600" cy="7366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Blue Water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er Mg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7532424" y="3792936"/>
            <a:ext cx="1371600" cy="7366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Green Water per Mg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cxnSpLocks noChangeAspect="1"/>
            <a:stCxn id="4" idx="0"/>
            <a:endCxn id="10" idx="2"/>
          </p:cNvCxnSpPr>
          <p:nvPr/>
        </p:nvCxnSpPr>
        <p:spPr>
          <a:xfrm rot="5400000" flipH="1" flipV="1">
            <a:off x="7662456" y="5083032"/>
            <a:ext cx="1109264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cxnSpLocks noChangeAspect="1"/>
            <a:stCxn id="3" idx="2"/>
            <a:endCxn id="9" idx="0"/>
          </p:cNvCxnSpPr>
          <p:nvPr/>
        </p:nvCxnSpPr>
        <p:spPr>
          <a:xfrm rot="5400000">
            <a:off x="8037392" y="2629480"/>
            <a:ext cx="332096" cy="22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 noChangeAspect="1"/>
            <a:stCxn id="13" idx="4"/>
            <a:endCxn id="6" idx="0"/>
          </p:cNvCxnSpPr>
          <p:nvPr/>
        </p:nvCxnSpPr>
        <p:spPr>
          <a:xfrm rot="16200000" flipH="1">
            <a:off x="5607434" y="3883453"/>
            <a:ext cx="1226016" cy="2132277"/>
          </a:xfrm>
          <a:prstGeom prst="curvedConnector3">
            <a:avLst>
              <a:gd name="adj1" fmla="val 7115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51"/>
          <p:cNvCxnSpPr>
            <a:cxnSpLocks noChangeAspect="1"/>
            <a:stCxn id="13" idx="0"/>
            <a:endCxn id="7" idx="1"/>
          </p:cNvCxnSpPr>
          <p:nvPr/>
        </p:nvCxnSpPr>
        <p:spPr>
          <a:xfrm rot="5400000" flipH="1" flipV="1">
            <a:off x="5019058" y="2231514"/>
            <a:ext cx="1325916" cy="105542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318448" y="4512864"/>
            <a:ext cx="2480310" cy="135358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Maximum Temperature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Solar Radiation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Elevation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Minimum Temperature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25104" y="182198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Relative Humidity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Wind Speed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537648" y="5884464"/>
            <a:ext cx="1691640" cy="8458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Average Precipitation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01304" y="33459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 </a:t>
            </a:r>
            <a:r>
              <a:rPr lang="en-US" sz="1400" b="1" dirty="0">
                <a:solidFill>
                  <a:schemeClr val="tx1"/>
                </a:solidFill>
              </a:rPr>
              <a:t>R</a:t>
            </a:r>
            <a:r>
              <a:rPr lang="en-US" sz="1400" b="1" dirty="0" smtClean="0">
                <a:solidFill>
                  <a:schemeClr val="tx1"/>
                </a:solidFill>
              </a:rPr>
              <a:t>eference </a:t>
            </a:r>
            <a:r>
              <a:rPr lang="en-US" sz="1400" b="1" dirty="0">
                <a:solidFill>
                  <a:schemeClr val="tx1"/>
                </a:solidFill>
              </a:rPr>
              <a:t>S</a:t>
            </a:r>
            <a:r>
              <a:rPr lang="en-US" sz="1400" b="1" dirty="0" smtClean="0">
                <a:solidFill>
                  <a:schemeClr val="tx1"/>
                </a:solidFill>
              </a:rPr>
              <a:t>urface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cxnSpLocks noChangeAspect="1"/>
            <a:stCxn id="16" idx="0"/>
            <a:endCxn id="19" idx="4"/>
          </p:cNvCxnSpPr>
          <p:nvPr/>
        </p:nvCxnSpPr>
        <p:spPr>
          <a:xfrm rot="16200000" flipV="1">
            <a:off x="1210914" y="4165174"/>
            <a:ext cx="252480" cy="44289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01"/>
          <p:cNvCxnSpPr>
            <a:cxnSpLocks noChangeAspect="1"/>
            <a:stCxn id="19" idx="5"/>
            <a:endCxn id="13" idx="2"/>
          </p:cNvCxnSpPr>
          <p:nvPr/>
        </p:nvCxnSpPr>
        <p:spPr>
          <a:xfrm rot="5400000" flipH="1" flipV="1">
            <a:off x="2877548" y="2764118"/>
            <a:ext cx="247089" cy="2477622"/>
          </a:xfrm>
          <a:prstGeom prst="curvedConnector4">
            <a:avLst>
              <a:gd name="adj1" fmla="val -92517"/>
              <a:gd name="adj2" fmla="val 55405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cxnSpLocks noChangeAspect="1"/>
            <a:stCxn id="17" idx="4"/>
            <a:endCxn id="19" idx="0"/>
          </p:cNvCxnSpPr>
          <p:nvPr/>
        </p:nvCxnSpPr>
        <p:spPr>
          <a:xfrm rot="16200000" flipH="1">
            <a:off x="669934" y="2900214"/>
            <a:ext cx="746760" cy="144780"/>
          </a:xfrm>
          <a:prstGeom prst="curvedConnector3">
            <a:avLst>
              <a:gd name="adj1" fmla="val 39034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59"/>
          <p:cNvCxnSpPr>
            <a:cxnSpLocks noChangeAspect="1"/>
            <a:stCxn id="19" idx="0"/>
          </p:cNvCxnSpPr>
          <p:nvPr/>
        </p:nvCxnSpPr>
        <p:spPr>
          <a:xfrm rot="5400000" flipH="1" flipV="1">
            <a:off x="1430981" y="2746861"/>
            <a:ext cx="283846" cy="91440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cxnSpLocks noChangeAspect="1"/>
            <a:stCxn id="37" idx="0"/>
          </p:cNvCxnSpPr>
          <p:nvPr/>
        </p:nvCxnSpPr>
        <p:spPr>
          <a:xfrm rot="16200000" flipV="1">
            <a:off x="2919854" y="3601450"/>
            <a:ext cx="987812" cy="8350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cxnSpLocks noChangeAspect="1"/>
            <a:stCxn id="17" idx="4"/>
            <a:endCxn id="28" idx="1"/>
          </p:cNvCxnSpPr>
          <p:nvPr/>
        </p:nvCxnSpPr>
        <p:spPr>
          <a:xfrm rot="16200000" flipH="1">
            <a:off x="1574211" y="1995937"/>
            <a:ext cx="135584" cy="1342158"/>
          </a:xfrm>
          <a:prstGeom prst="curvedConnector5">
            <a:avLst>
              <a:gd name="adj1" fmla="val 66658"/>
              <a:gd name="adj2" fmla="val 70968"/>
              <a:gd name="adj3" fmla="val 6471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cxnSpLocks noChangeAspect="1"/>
            <a:stCxn id="35" idx="4"/>
          </p:cNvCxnSpPr>
          <p:nvPr/>
        </p:nvCxnSpPr>
        <p:spPr>
          <a:xfrm rot="16200000" flipH="1">
            <a:off x="2320801" y="1923771"/>
            <a:ext cx="661919" cy="688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cxnSpLocks noChangeAspect="1"/>
            <a:stCxn id="18" idx="6"/>
            <a:endCxn id="8" idx="1"/>
          </p:cNvCxnSpPr>
          <p:nvPr/>
        </p:nvCxnSpPr>
        <p:spPr>
          <a:xfrm flipV="1">
            <a:off x="3229288" y="6024540"/>
            <a:ext cx="428312" cy="28283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2030104" y="2599223"/>
            <a:ext cx="1932296" cy="9258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Endogenous or Exogenous Crop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9" name="Curved Connector 236"/>
          <p:cNvCxnSpPr>
            <a:cxnSpLocks noChangeAspect="1"/>
            <a:stCxn id="28" idx="6"/>
            <a:endCxn id="13" idx="1"/>
          </p:cNvCxnSpPr>
          <p:nvPr/>
        </p:nvCxnSpPr>
        <p:spPr>
          <a:xfrm>
            <a:off x="3962400" y="3062138"/>
            <a:ext cx="545326" cy="493957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/>
          <p:cNvSpPr>
            <a:spLocks noChangeAspect="1"/>
          </p:cNvSpPr>
          <p:nvPr/>
        </p:nvSpPr>
        <p:spPr>
          <a:xfrm>
            <a:off x="5652448" y="4208064"/>
            <a:ext cx="1981200" cy="990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Stress Coefficient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Curved Connector 259"/>
          <p:cNvCxnSpPr>
            <a:cxnSpLocks noChangeAspect="1"/>
            <a:stCxn id="30" idx="0"/>
            <a:endCxn id="13" idx="6"/>
          </p:cNvCxnSpPr>
          <p:nvPr/>
        </p:nvCxnSpPr>
        <p:spPr>
          <a:xfrm rot="16200000" flipV="1">
            <a:off x="6191536" y="3756552"/>
            <a:ext cx="328680" cy="574344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>
            <a:spLocks noChangeAspect="1"/>
          </p:cNvSpPr>
          <p:nvPr/>
        </p:nvSpPr>
        <p:spPr>
          <a:xfrm>
            <a:off x="3200400" y="1219200"/>
            <a:ext cx="2606040" cy="1371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Use Exogenous Crop  Coefficient Curve?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Curved Connector 32"/>
          <p:cNvCxnSpPr>
            <a:cxnSpLocks noChangeAspect="1"/>
            <a:stCxn id="32" idx="2"/>
            <a:endCxn id="28" idx="7"/>
          </p:cNvCxnSpPr>
          <p:nvPr/>
        </p:nvCxnSpPr>
        <p:spPr>
          <a:xfrm rot="5400000">
            <a:off x="4019417" y="2250805"/>
            <a:ext cx="144008" cy="82399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cxnSpLocks noChangeAspect="1"/>
            <a:stCxn id="38" idx="6"/>
            <a:endCxn id="9" idx="1"/>
          </p:cNvCxnSpPr>
          <p:nvPr/>
        </p:nvCxnSpPr>
        <p:spPr>
          <a:xfrm>
            <a:off x="7074544" y="3032884"/>
            <a:ext cx="441960" cy="1320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>
            <a:spLocks noChangeAspect="1"/>
          </p:cNvSpPr>
          <p:nvPr/>
        </p:nvSpPr>
        <p:spPr>
          <a:xfrm>
            <a:off x="1461448" y="11600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Harvest Date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Planting Date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985448" y="45128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Available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Water Capacity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5382904" y="2644264"/>
            <a:ext cx="1691640" cy="7772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Yield</a:t>
            </a:r>
          </a:p>
        </p:txBody>
      </p:sp>
      <p:cxnSp>
        <p:nvCxnSpPr>
          <p:cNvPr id="40" name="Curved Connector 39"/>
          <p:cNvCxnSpPr>
            <a:cxnSpLocks noChangeAspect="1"/>
            <a:stCxn id="37" idx="5"/>
            <a:endCxn id="6" idx="0"/>
          </p:cNvCxnSpPr>
          <p:nvPr/>
        </p:nvCxnSpPr>
        <p:spPr>
          <a:xfrm rot="16200000" flipH="1">
            <a:off x="5664807" y="3940826"/>
            <a:ext cx="386320" cy="285722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309"/>
          <p:cNvCxnSpPr>
            <a:cxnSpLocks noChangeAspect="1"/>
            <a:stCxn id="37" idx="0"/>
            <a:endCxn id="7" idx="1"/>
          </p:cNvCxnSpPr>
          <p:nvPr/>
        </p:nvCxnSpPr>
        <p:spPr>
          <a:xfrm rot="5400000" flipH="1" flipV="1">
            <a:off x="3812200" y="2115336"/>
            <a:ext cx="2416596" cy="2378460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cxnSpLocks noChangeAspect="1"/>
            <a:stCxn id="36" idx="1"/>
          </p:cNvCxnSpPr>
          <p:nvPr/>
        </p:nvCxnSpPr>
        <p:spPr>
          <a:xfrm rot="10800000" flipV="1">
            <a:off x="2996252" y="1009649"/>
            <a:ext cx="1328098" cy="1589573"/>
          </a:xfrm>
          <a:prstGeom prst="curvedConnector2">
            <a:avLst/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>
            <a:spLocks noChangeAspect="1"/>
          </p:cNvSpPr>
          <p:nvPr/>
        </p:nvSpPr>
        <p:spPr>
          <a:xfrm>
            <a:off x="4324350" y="133350"/>
            <a:ext cx="3276600" cy="1752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Infiltration Depth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Wetting  Event Interval</a:t>
            </a:r>
          </a:p>
          <a:p>
            <a:pPr algn="ctr"/>
            <a:r>
              <a:rPr lang="en-US" sz="1400" b="1" kern="600" dirty="0" smtClean="0">
                <a:solidFill>
                  <a:schemeClr val="tx1"/>
                </a:solidFill>
                <a:latin typeface="Calibri" pitchFamily="34" charset="0"/>
              </a:rPr>
              <a:t>Dormancy End Dormancy Start</a:t>
            </a:r>
            <a:endParaRPr lang="en-US" sz="1400" b="1" kern="6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239904" y="3422184"/>
            <a:ext cx="18288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Crop </a:t>
            </a:r>
            <a:r>
              <a:rPr lang="en-US" sz="1400" b="1" dirty="0" err="1" smtClean="0">
                <a:solidFill>
                  <a:schemeClr val="tx1"/>
                </a:solidFill>
              </a:rPr>
              <a:t>Evapo</a:t>
            </a:r>
            <a:r>
              <a:rPr lang="en-US" sz="1400" b="1" dirty="0" smtClean="0">
                <a:solidFill>
                  <a:schemeClr val="tx1"/>
                </a:solidFill>
              </a:rPr>
              <a:t>-transpiration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51" name="Curved Connector 50"/>
          <p:cNvCxnSpPr>
            <a:cxnSpLocks noChangeAspect="1"/>
            <a:stCxn id="38" idx="6"/>
            <a:endCxn id="10" idx="1"/>
          </p:cNvCxnSpPr>
          <p:nvPr/>
        </p:nvCxnSpPr>
        <p:spPr>
          <a:xfrm>
            <a:off x="7074544" y="3032884"/>
            <a:ext cx="457880" cy="11283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alpha val="41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89848" y="95536"/>
            <a:ext cx="4024952" cy="895064"/>
            <a:chOff x="242248" y="76200"/>
            <a:chExt cx="4024952" cy="895064"/>
          </a:xfrm>
        </p:grpSpPr>
        <p:grpSp>
          <p:nvGrpSpPr>
            <p:cNvPr id="42" name="Group 112"/>
            <p:cNvGrpSpPr/>
            <p:nvPr/>
          </p:nvGrpSpPr>
          <p:grpSpPr>
            <a:xfrm>
              <a:off x="242248" y="76200"/>
              <a:ext cx="4024952" cy="895064"/>
              <a:chOff x="-725474" y="150128"/>
              <a:chExt cx="4024952" cy="895064"/>
            </a:xfrm>
          </p:grpSpPr>
          <p:grpSp>
            <p:nvGrpSpPr>
              <p:cNvPr id="43" name="Group 110"/>
              <p:cNvGrpSpPr/>
              <p:nvPr/>
            </p:nvGrpSpPr>
            <p:grpSpPr>
              <a:xfrm>
                <a:off x="404880" y="228600"/>
                <a:ext cx="2894598" cy="757813"/>
                <a:chOff x="595952" y="283192"/>
                <a:chExt cx="2894598" cy="757813"/>
              </a:xfrm>
            </p:grpSpPr>
            <p:sp>
              <p:nvSpPr>
                <p:cNvPr id="45" name="Flowchart: Decision 44"/>
                <p:cNvSpPr/>
                <p:nvPr/>
              </p:nvSpPr>
              <p:spPr>
                <a:xfrm>
                  <a:off x="595952" y="304800"/>
                  <a:ext cx="381000" cy="182880"/>
                </a:xfrm>
                <a:prstGeom prst="flowChartDecision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074760" y="283192"/>
                  <a:ext cx="1943032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50" dirty="0" smtClean="0"/>
                    <a:t>Model controls or switches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074760" y="517480"/>
                  <a:ext cx="1368452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50" dirty="0" smtClean="0"/>
                    <a:t>Exogenous Inputs </a:t>
                  </a:r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23248" y="555008"/>
                  <a:ext cx="320040" cy="18288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25520" y="816592"/>
                  <a:ext cx="32004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074760" y="756312"/>
                  <a:ext cx="2415790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50" dirty="0" smtClean="0"/>
                    <a:t>Endogenously calculated variables</a:t>
                  </a: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-725474" y="150128"/>
                <a:ext cx="4002074" cy="895064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/>
            <p:cNvSpPr>
              <a:spLocks noChangeAspect="1"/>
            </p:cNvSpPr>
            <p:nvPr/>
          </p:nvSpPr>
          <p:spPr>
            <a:xfrm>
              <a:off x="390397" y="474711"/>
              <a:ext cx="295403" cy="19175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381000" y="178279"/>
              <a:ext cx="300831" cy="150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0" y="111140"/>
              <a:ext cx="534185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50" dirty="0" smtClean="0"/>
                <a:t>Stock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0" y="401107"/>
              <a:ext cx="493405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50" dirty="0" smtClean="0"/>
                <a:t>Flow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01660" y="4214181"/>
            <a:ext cx="3064568" cy="639051"/>
            <a:chOff x="2501660" y="4214181"/>
            <a:chExt cx="3064568" cy="639051"/>
          </a:xfrm>
        </p:grpSpPr>
        <p:grpSp>
          <p:nvGrpSpPr>
            <p:cNvPr id="16" name="Group 15"/>
            <p:cNvGrpSpPr/>
            <p:nvPr/>
          </p:nvGrpSpPr>
          <p:grpSpPr>
            <a:xfrm>
              <a:off x="2547380" y="4214181"/>
              <a:ext cx="3018848" cy="639051"/>
              <a:chOff x="2317096" y="2971800"/>
              <a:chExt cx="3018848" cy="639051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59569" y="3286125"/>
                <a:ext cx="1476375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291888" y="2971800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Average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464673" y="3149956"/>
                <a:ext cx="126643" cy="113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317096" y="3272297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3" name="Flowchart: Connector 32"/>
            <p:cNvSpPr>
              <a:spLocks noChangeAspect="1"/>
            </p:cNvSpPr>
            <p:nvPr/>
          </p:nvSpPr>
          <p:spPr>
            <a:xfrm>
              <a:off x="2501660" y="4648200"/>
              <a:ext cx="91440" cy="9144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99360" y="2971800"/>
            <a:ext cx="2406015" cy="639051"/>
            <a:chOff x="2499360" y="2971800"/>
            <a:chExt cx="2406015" cy="639051"/>
          </a:xfrm>
        </p:grpSpPr>
        <p:grpSp>
          <p:nvGrpSpPr>
            <p:cNvPr id="22" name="Group 21"/>
            <p:cNvGrpSpPr/>
            <p:nvPr/>
          </p:nvGrpSpPr>
          <p:grpSpPr>
            <a:xfrm>
              <a:off x="2501660" y="2971800"/>
              <a:ext cx="2371796" cy="639051"/>
              <a:chOff x="2317096" y="2971800"/>
              <a:chExt cx="2371796" cy="63905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82636" y="2971800"/>
                <a:ext cx="6062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Average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4184593" y="3149956"/>
                <a:ext cx="126643" cy="1137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317096" y="3272297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NREL point = </a:t>
                </a:r>
                <a:r>
                  <a:rPr lang="en-US" sz="8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Cligen</a:t>
                </a:r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Station</a:t>
                </a:r>
              </a:p>
              <a:p>
                <a:r>
                  <a:rPr lang="en-US" sz="8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ANL point = County</a:t>
                </a:r>
                <a:endParaRPr lang="en-US" sz="800" dirty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267075"/>
              <a:ext cx="7905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Flowchart: Connector 33"/>
            <p:cNvSpPr>
              <a:spLocks noChangeAspect="1"/>
            </p:cNvSpPr>
            <p:nvPr/>
          </p:nvSpPr>
          <p:spPr>
            <a:xfrm>
              <a:off x="2499360" y="3413760"/>
              <a:ext cx="91440" cy="91440"/>
            </a:xfrm>
            <a:prstGeom prst="flowChartConnector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03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>
            <a:spLocks noChangeAspect="1"/>
          </p:cNvSpPr>
          <p:nvPr/>
        </p:nvSpPr>
        <p:spPr>
          <a:xfrm>
            <a:off x="783882" y="4800601"/>
            <a:ext cx="6658298" cy="73855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Cligen</a:t>
            </a:r>
            <a:r>
              <a:rPr lang="en-US" sz="2400" dirty="0" smtClean="0"/>
              <a:t> Station Locations</a:t>
            </a:r>
            <a:endParaRPr lang="en-US" sz="2400" dirty="0"/>
          </a:p>
        </p:txBody>
      </p:sp>
      <p:sp>
        <p:nvSpPr>
          <p:cNvPr id="27" name="Up-Down Arrow 26"/>
          <p:cNvSpPr/>
          <p:nvPr/>
        </p:nvSpPr>
        <p:spPr>
          <a:xfrm>
            <a:off x="2362200" y="4267200"/>
            <a:ext cx="304800" cy="8382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1884225" y="39277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MUSYM  STATSGO2.1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ap </a:t>
            </a:r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dirty="0" smtClean="0">
                <a:solidFill>
                  <a:schemeClr val="bg1"/>
                </a:solidFill>
              </a:rPr>
              <a:t>nits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631870" y="3373581"/>
            <a:ext cx="290945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1884225" y="3089565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Available Water Capacity by MUSYM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9925" y="4475010"/>
            <a:ext cx="123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Spatial Join</a:t>
            </a:r>
            <a:endParaRPr lang="en-US" i="1" dirty="0"/>
          </a:p>
        </p:txBody>
      </p:sp>
      <p:sp>
        <p:nvSpPr>
          <p:cNvPr id="19" name="Up Arrow 18"/>
          <p:cNvSpPr/>
          <p:nvPr/>
        </p:nvSpPr>
        <p:spPr>
          <a:xfrm>
            <a:off x="5618015" y="2507670"/>
            <a:ext cx="304800" cy="75507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1884225" y="2209800"/>
            <a:ext cx="4953000" cy="533400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SSURGO Non-Irrigated </a:t>
            </a:r>
          </a:p>
          <a:p>
            <a:pPr algn="ctr"/>
            <a:r>
              <a:rPr lang="en-US" dirty="0" smtClean="0"/>
              <a:t>Crop Yields by MUSYM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>
            <a:off x="5604160" y="1600200"/>
            <a:ext cx="304800" cy="762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>
            <a:spLocks noChangeAspect="1"/>
          </p:cNvSpPr>
          <p:nvPr/>
        </p:nvSpPr>
        <p:spPr>
          <a:xfrm>
            <a:off x="2583870" y="1447800"/>
            <a:ext cx="3962400" cy="426720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Planting and Harvesting Dates by Crop and State</a:t>
            </a:r>
            <a:endParaRPr lang="en-US" sz="1600" dirty="0"/>
          </a:p>
        </p:txBody>
      </p:sp>
      <p:sp>
        <p:nvSpPr>
          <p:cNvPr id="30" name="Right Brace 29"/>
          <p:cNvSpPr/>
          <p:nvPr/>
        </p:nvSpPr>
        <p:spPr>
          <a:xfrm>
            <a:off x="6830290" y="2133600"/>
            <a:ext cx="228600" cy="12954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2968" y="12586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33" name="Left Brace 32"/>
          <p:cNvSpPr/>
          <p:nvPr/>
        </p:nvSpPr>
        <p:spPr>
          <a:xfrm>
            <a:off x="1711035" y="3962400"/>
            <a:ext cx="117765" cy="838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>
            <a:off x="2438399" y="1143000"/>
            <a:ext cx="152401" cy="9144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1803" y="4078069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2438400"/>
            <a:ext cx="141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C</a:t>
            </a:r>
            <a:endParaRPr lang="en-US" sz="3600" b="1" dirty="0"/>
          </a:p>
        </p:txBody>
      </p:sp>
      <p:sp>
        <p:nvSpPr>
          <p:cNvPr id="24" name="Up Arrow 23"/>
          <p:cNvSpPr/>
          <p:nvPr/>
        </p:nvSpPr>
        <p:spPr>
          <a:xfrm>
            <a:off x="3798261" y="1143000"/>
            <a:ext cx="1459539" cy="2286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685800"/>
            <a:ext cx="343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Exogenous Inputs</a:t>
            </a:r>
          </a:p>
        </p:txBody>
      </p:sp>
    </p:spTree>
    <p:extLst>
      <p:ext uri="{BB962C8B-B14F-4D97-AF65-F5344CB8AC3E}">
        <p14:creationId xmlns:p14="http://schemas.microsoft.com/office/powerpoint/2010/main" val="4440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303</Words>
  <Application>Microsoft Office PowerPoint</Application>
  <PresentationFormat>On-screen Show (4:3)</PresentationFormat>
  <Paragraphs>114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ewarner</dc:creator>
  <cp:lastModifiedBy>ewarner</cp:lastModifiedBy>
  <cp:revision>109</cp:revision>
  <dcterms:created xsi:type="dcterms:W3CDTF">2013-03-06T21:58:26Z</dcterms:created>
  <dcterms:modified xsi:type="dcterms:W3CDTF">2015-06-24T19:18:42Z</dcterms:modified>
</cp:coreProperties>
</file>