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61" r:id="rId4"/>
    <p:sldId id="259" r:id="rId5"/>
    <p:sldId id="260" r:id="rId6"/>
    <p:sldId id="258" r:id="rId7"/>
    <p:sldId id="262" r:id="rId8"/>
  </p:sldIdLst>
  <p:sldSz cx="12192000" cy="121888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831"/>
    <p:restoredTop sz="94669"/>
  </p:normalViewPr>
  <p:slideViewPr>
    <p:cSldViewPr snapToGrid="0">
      <p:cViewPr varScale="1">
        <p:scale>
          <a:sx n="61" d="100"/>
          <a:sy n="61" d="100"/>
        </p:scale>
        <p:origin x="232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7D5E46-8B3A-A74F-9AB2-50466DF7788E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DC3916-E982-144C-8B92-B76DA21A3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933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DC3916-E982-144C-8B92-B76DA21A34E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527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greedy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DC3916-E982-144C-8B92-B76DA21A34E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532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DC3916-E982-144C-8B92-B76DA21A34E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7924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DC3916-E982-144C-8B92-B76DA21A34E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950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DC3916-E982-144C-8B92-B76DA21A34E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175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DC3916-E982-144C-8B92-B76DA21A34E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1762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1C3A60-9613-1BAD-F5D4-B810F2D16F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9B3B0B0-EED5-6365-7D68-B2FF439999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DE90A97-FD05-F243-2EEC-16BCDB7DC8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17CB10-A0B7-DD3E-A34D-B3A16EAE00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DC3916-E982-144C-8B92-B76DA21A34E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136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94792"/>
            <a:ext cx="10363200" cy="424351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6401956"/>
            <a:ext cx="9144000" cy="2942810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F4E31-0BCA-2245-9791-A4C408B86257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03B93-81EB-3342-ABFB-1C69143D9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536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F4E31-0BCA-2245-9791-A4C408B86257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03B93-81EB-3342-ABFB-1C69143D9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178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648942"/>
            <a:ext cx="2628900" cy="10329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48942"/>
            <a:ext cx="7734300" cy="103294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F4E31-0BCA-2245-9791-A4C408B86257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03B93-81EB-3342-ABFB-1C69143D9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967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F4E31-0BCA-2245-9791-A4C408B86257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03B93-81EB-3342-ABFB-1C69143D9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056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3038745"/>
            <a:ext cx="10515600" cy="5070212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8156923"/>
            <a:ext cx="10515600" cy="2666305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F4E31-0BCA-2245-9791-A4C408B86257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03B93-81EB-3342-ABFB-1C69143D9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480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244711"/>
            <a:ext cx="5181600" cy="7733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244711"/>
            <a:ext cx="5181600" cy="7733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F4E31-0BCA-2245-9791-A4C408B86257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03B93-81EB-3342-ABFB-1C69143D9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751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48945"/>
            <a:ext cx="10515600" cy="235594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987956"/>
            <a:ext cx="5157787" cy="146435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4452307"/>
            <a:ext cx="5157787" cy="65486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987956"/>
            <a:ext cx="5183188" cy="146435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4452307"/>
            <a:ext cx="5183188" cy="65486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F4E31-0BCA-2245-9791-A4C408B86257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03B93-81EB-3342-ABFB-1C69143D9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862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F4E31-0BCA-2245-9791-A4C408B86257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03B93-81EB-3342-ABFB-1C69143D9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420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F4E31-0BCA-2245-9791-A4C408B86257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03B93-81EB-3342-ABFB-1C69143D9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66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12588"/>
            <a:ext cx="3932237" cy="284405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754968"/>
            <a:ext cx="6172200" cy="8661966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656647"/>
            <a:ext cx="3932237" cy="6774392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F4E31-0BCA-2245-9791-A4C408B86257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03B93-81EB-3342-ABFB-1C69143D9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460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12588"/>
            <a:ext cx="3932237" cy="284405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754968"/>
            <a:ext cx="6172200" cy="8661966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656647"/>
            <a:ext cx="3932237" cy="6774392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F4E31-0BCA-2245-9791-A4C408B86257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03B93-81EB-3342-ABFB-1C69143D9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766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648945"/>
            <a:ext cx="10515600" cy="2355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244711"/>
            <a:ext cx="10515600" cy="77336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1297238"/>
            <a:ext cx="2743200" cy="6489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F4E31-0BCA-2245-9791-A4C408B86257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1297238"/>
            <a:ext cx="4114800" cy="6489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1297238"/>
            <a:ext cx="2743200" cy="6489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03B93-81EB-3342-ABFB-1C69143D9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603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0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id="{BC3DC8F3-D484-D616-64E1-7EE92DAF4739}"/>
              </a:ext>
            </a:extLst>
          </p:cNvPr>
          <p:cNvGrpSpPr/>
          <p:nvPr/>
        </p:nvGrpSpPr>
        <p:grpSpPr>
          <a:xfrm>
            <a:off x="-86359" y="4553078"/>
            <a:ext cx="12022904" cy="1541335"/>
            <a:chOff x="287587" y="1816838"/>
            <a:chExt cx="12022904" cy="1541335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F6E5B883-4345-03B9-E132-5A7B7B758435}"/>
                </a:ext>
              </a:extLst>
            </p:cNvPr>
            <p:cNvCxnSpPr>
              <a:cxnSpLocks/>
              <a:stCxn id="14" idx="3"/>
              <a:endCxn id="36" idx="5"/>
            </p:cNvCxnSpPr>
            <p:nvPr/>
          </p:nvCxnSpPr>
          <p:spPr>
            <a:xfrm>
              <a:off x="6540990" y="2838366"/>
              <a:ext cx="486821" cy="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2D34CD0-792B-46E0-F2B0-B58E1DCFE413}"/>
                </a:ext>
              </a:extLst>
            </p:cNvPr>
            <p:cNvSpPr/>
            <p:nvPr/>
          </p:nvSpPr>
          <p:spPr>
            <a:xfrm>
              <a:off x="3049236" y="1816838"/>
              <a:ext cx="1270000" cy="69088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dern No. 20" panose="02070704070505020303" pitchFamily="18" charset="77"/>
                </a:rPr>
                <a:t>LPF</a:t>
              </a:r>
              <a:endParaRPr lang="en-US" dirty="0"/>
            </a:p>
          </p:txBody>
        </p:sp>
        <p:sp>
          <p:nvSpPr>
            <p:cNvPr id="13" name="Parallelogram 12">
              <a:extLst>
                <a:ext uri="{FF2B5EF4-FFF2-40B4-BE49-F238E27FC236}">
                  <a16:creationId xmlns:a16="http://schemas.microsoft.com/office/drawing/2014/main" id="{CA8BCC3C-40D4-66DD-05FF-0B5B13066834}"/>
                </a:ext>
              </a:extLst>
            </p:cNvPr>
            <p:cNvSpPr/>
            <p:nvPr/>
          </p:nvSpPr>
          <p:spPr>
            <a:xfrm>
              <a:off x="373946" y="1820143"/>
              <a:ext cx="2330035" cy="690875"/>
            </a:xfrm>
            <a:prstGeom prst="parallelogram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dern No. 20" panose="02070704070505020303" pitchFamily="18" charset="77"/>
                </a:rPr>
                <a:t>Freestream Wind Direction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1690CAA-70EC-48C9-007B-B2D566437053}"/>
                </a:ext>
              </a:extLst>
            </p:cNvPr>
            <p:cNvSpPr/>
            <p:nvPr/>
          </p:nvSpPr>
          <p:spPr>
            <a:xfrm>
              <a:off x="5270990" y="2492926"/>
              <a:ext cx="1270000" cy="69088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dern No. 20" panose="02070704070505020303" pitchFamily="18" charset="77"/>
                </a:rPr>
                <a:t>LUT</a:t>
              </a:r>
              <a:endParaRPr lang="en-US" dirty="0"/>
            </a:p>
          </p:txBody>
        </p:sp>
        <p:sp>
          <p:nvSpPr>
            <p:cNvPr id="15" name="Parallelogram 14">
              <a:extLst>
                <a:ext uri="{FF2B5EF4-FFF2-40B4-BE49-F238E27FC236}">
                  <a16:creationId xmlns:a16="http://schemas.microsoft.com/office/drawing/2014/main" id="{2DC0098F-A7DA-C466-E396-C8FC2C71B649}"/>
                </a:ext>
              </a:extLst>
            </p:cNvPr>
            <p:cNvSpPr/>
            <p:nvPr/>
          </p:nvSpPr>
          <p:spPr>
            <a:xfrm>
              <a:off x="287587" y="2667298"/>
              <a:ext cx="2330035" cy="690875"/>
            </a:xfrm>
            <a:prstGeom prst="parallelogram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dern No. 20" panose="02070704070505020303" pitchFamily="18" charset="77"/>
                </a:rPr>
                <a:t>Freestream Wind Magnitude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FF9CEAA-5D20-04BB-3210-90F8656BA3AD}"/>
                </a:ext>
              </a:extLst>
            </p:cNvPr>
            <p:cNvCxnSpPr>
              <a:cxnSpLocks/>
              <a:stCxn id="13" idx="2"/>
              <a:endCxn id="9" idx="1"/>
            </p:cNvCxnSpPr>
            <p:nvPr/>
          </p:nvCxnSpPr>
          <p:spPr>
            <a:xfrm flipV="1">
              <a:off x="2617622" y="2162278"/>
              <a:ext cx="431614" cy="330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1B53153-275D-B19F-BBC8-2E8A0DFB94F6}"/>
                </a:ext>
              </a:extLst>
            </p:cNvPr>
            <p:cNvCxnSpPr>
              <a:cxnSpLocks/>
              <a:stCxn id="15" idx="2"/>
            </p:cNvCxnSpPr>
            <p:nvPr/>
          </p:nvCxnSpPr>
          <p:spPr>
            <a:xfrm>
              <a:off x="2531263" y="3012736"/>
              <a:ext cx="273972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lbow Connector 18">
              <a:extLst>
                <a:ext uri="{FF2B5EF4-FFF2-40B4-BE49-F238E27FC236}">
                  <a16:creationId xmlns:a16="http://schemas.microsoft.com/office/drawing/2014/main" id="{ECE2C5F4-60F8-F370-F1FA-8AD245C386CE}"/>
                </a:ext>
              </a:extLst>
            </p:cNvPr>
            <p:cNvCxnSpPr>
              <a:cxnSpLocks/>
              <a:stCxn id="9" idx="3"/>
            </p:cNvCxnSpPr>
            <p:nvPr/>
          </p:nvCxnSpPr>
          <p:spPr>
            <a:xfrm>
              <a:off x="4319236" y="2162278"/>
              <a:ext cx="951754" cy="501717"/>
            </a:xfrm>
            <a:prstGeom prst="bentConnector3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Parallelogram 35">
              <a:extLst>
                <a:ext uri="{FF2B5EF4-FFF2-40B4-BE49-F238E27FC236}">
                  <a16:creationId xmlns:a16="http://schemas.microsoft.com/office/drawing/2014/main" id="{4D4E4DC2-B7A6-8E0E-0155-ADD66FCD3F7B}"/>
                </a:ext>
              </a:extLst>
            </p:cNvPr>
            <p:cNvSpPr/>
            <p:nvPr/>
          </p:nvSpPr>
          <p:spPr>
            <a:xfrm>
              <a:off x="6941452" y="2492931"/>
              <a:ext cx="1988222" cy="690875"/>
            </a:xfrm>
            <a:prstGeom prst="parallelogram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dern No. 20" panose="02070704070505020303" pitchFamily="18" charset="77"/>
                </a:rPr>
                <a:t>Turbine Yaw Offsets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2239029E-BD83-513F-253F-EE3E17C31DC0}"/>
                </a:ext>
              </a:extLst>
            </p:cNvPr>
            <p:cNvSpPr/>
            <p:nvPr/>
          </p:nvSpPr>
          <p:spPr>
            <a:xfrm>
              <a:off x="9330136" y="2542530"/>
              <a:ext cx="591671" cy="59167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160"/>
                </a:lnSpc>
              </a:pPr>
              <a:r>
                <a:rPr lang="en-US" sz="2200" b="1" dirty="0"/>
                <a:t>  + </a:t>
              </a:r>
            </a:p>
            <a:p>
              <a:pPr>
                <a:lnSpc>
                  <a:spcPts val="1160"/>
                </a:lnSpc>
              </a:pPr>
              <a:r>
                <a:rPr lang="en-US" sz="2200" b="1" dirty="0"/>
                <a:t>-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61311844-B698-E3D8-D36B-ED7B9722B98E}"/>
                </a:ext>
              </a:extLst>
            </p:cNvPr>
            <p:cNvCxnSpPr>
              <a:cxnSpLocks/>
              <a:stCxn id="36" idx="2"/>
              <a:endCxn id="37" idx="2"/>
            </p:cNvCxnSpPr>
            <p:nvPr/>
          </p:nvCxnSpPr>
          <p:spPr>
            <a:xfrm flipV="1">
              <a:off x="8843315" y="2838366"/>
              <a:ext cx="486821" cy="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Elbow Connector 41">
              <a:extLst>
                <a:ext uri="{FF2B5EF4-FFF2-40B4-BE49-F238E27FC236}">
                  <a16:creationId xmlns:a16="http://schemas.microsoft.com/office/drawing/2014/main" id="{85E35C65-C248-1EE2-4516-6C6010906339}"/>
                </a:ext>
              </a:extLst>
            </p:cNvPr>
            <p:cNvCxnSpPr>
              <a:cxnSpLocks/>
              <a:stCxn id="13" idx="1"/>
              <a:endCxn id="37" idx="0"/>
            </p:cNvCxnSpPr>
            <p:nvPr/>
          </p:nvCxnSpPr>
          <p:spPr>
            <a:xfrm rot="16200000" flipH="1">
              <a:off x="5264453" y="-1818988"/>
              <a:ext cx="722387" cy="8000649"/>
            </a:xfrm>
            <a:prstGeom prst="bentConnector3">
              <a:avLst>
                <a:gd name="adj1" fmla="val -31645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B2D08C36-1977-9189-85B8-E8132425FD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21807" y="2850757"/>
              <a:ext cx="486821" cy="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Parallelogram 50">
              <a:extLst>
                <a:ext uri="{FF2B5EF4-FFF2-40B4-BE49-F238E27FC236}">
                  <a16:creationId xmlns:a16="http://schemas.microsoft.com/office/drawing/2014/main" id="{B1F6EE60-731A-CE4F-6FF1-F8BEF9AC8647}"/>
                </a:ext>
              </a:extLst>
            </p:cNvPr>
            <p:cNvSpPr/>
            <p:nvPr/>
          </p:nvSpPr>
          <p:spPr>
            <a:xfrm>
              <a:off x="10322269" y="2507718"/>
              <a:ext cx="1988222" cy="690875"/>
            </a:xfrm>
            <a:prstGeom prst="parallelogram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dern No. 20" panose="02070704070505020303" pitchFamily="18" charset="77"/>
                </a:rPr>
                <a:t>Turbine Yaw Setpoints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8609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roup 158">
            <a:extLst>
              <a:ext uri="{FF2B5EF4-FFF2-40B4-BE49-F238E27FC236}">
                <a16:creationId xmlns:a16="http://schemas.microsoft.com/office/drawing/2014/main" id="{8404D1F5-BFA5-8B9B-10EA-646733DDC22C}"/>
              </a:ext>
            </a:extLst>
          </p:cNvPr>
          <p:cNvGrpSpPr/>
          <p:nvPr/>
        </p:nvGrpSpPr>
        <p:grpSpPr>
          <a:xfrm>
            <a:off x="0" y="4098080"/>
            <a:ext cx="10907646" cy="3053581"/>
            <a:chOff x="0" y="1432667"/>
            <a:chExt cx="10907646" cy="305358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2D34CD0-792B-46E0-F2B0-B58E1DCFE413}"/>
                </a:ext>
              </a:extLst>
            </p:cNvPr>
            <p:cNvSpPr/>
            <p:nvPr/>
          </p:nvSpPr>
          <p:spPr>
            <a:xfrm>
              <a:off x="2333477" y="2322154"/>
              <a:ext cx="1270000" cy="69088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dern No. 20" panose="02070704070505020303" pitchFamily="18" charset="77"/>
                </a:rPr>
                <a:t>LPF</a:t>
              </a:r>
              <a:endParaRPr lang="en-US" dirty="0"/>
            </a:p>
          </p:txBody>
        </p:sp>
        <p:sp>
          <p:nvSpPr>
            <p:cNvPr id="13" name="Parallelogram 12">
              <a:extLst>
                <a:ext uri="{FF2B5EF4-FFF2-40B4-BE49-F238E27FC236}">
                  <a16:creationId xmlns:a16="http://schemas.microsoft.com/office/drawing/2014/main" id="{CA8BCC3C-40D4-66DD-05FF-0B5B13066834}"/>
                </a:ext>
              </a:extLst>
            </p:cNvPr>
            <p:cNvSpPr/>
            <p:nvPr/>
          </p:nvSpPr>
          <p:spPr>
            <a:xfrm>
              <a:off x="0" y="2325459"/>
              <a:ext cx="1988222" cy="690875"/>
            </a:xfrm>
            <a:prstGeom prst="parallelogram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dern No. 20" panose="02070704070505020303" pitchFamily="18" charset="77"/>
                </a:rPr>
                <a:t>Turbine Wind Directions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FF9CEAA-5D20-04BB-3210-90F8656BA3AD}"/>
                </a:ext>
              </a:extLst>
            </p:cNvPr>
            <p:cNvCxnSpPr>
              <a:cxnSpLocks/>
              <a:stCxn id="13" idx="2"/>
              <a:endCxn id="9" idx="1"/>
            </p:cNvCxnSpPr>
            <p:nvPr/>
          </p:nvCxnSpPr>
          <p:spPr>
            <a:xfrm flipV="1">
              <a:off x="1901863" y="2667594"/>
              <a:ext cx="431614" cy="330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Parallelogram 50">
              <a:extLst>
                <a:ext uri="{FF2B5EF4-FFF2-40B4-BE49-F238E27FC236}">
                  <a16:creationId xmlns:a16="http://schemas.microsoft.com/office/drawing/2014/main" id="{B1F6EE60-731A-CE4F-6FF1-F8BEF9AC8647}"/>
                </a:ext>
              </a:extLst>
            </p:cNvPr>
            <p:cNvSpPr/>
            <p:nvPr/>
          </p:nvSpPr>
          <p:spPr>
            <a:xfrm>
              <a:off x="5753930" y="2322151"/>
              <a:ext cx="1517256" cy="690875"/>
            </a:xfrm>
            <a:prstGeom prst="parallelogram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dern No. 20" panose="02070704070505020303" pitchFamily="18" charset="77"/>
                </a:rPr>
                <a:t>Turbine Yaw Rate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1CC6B61-9C57-D61B-A8CB-11614F189AC5}"/>
                </a:ext>
              </a:extLst>
            </p:cNvPr>
            <p:cNvGrpSpPr/>
            <p:nvPr/>
          </p:nvGrpSpPr>
          <p:grpSpPr>
            <a:xfrm>
              <a:off x="4083179" y="2134037"/>
              <a:ext cx="1270000" cy="1067102"/>
              <a:chOff x="3552338" y="4165600"/>
              <a:chExt cx="1270000" cy="1067102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E31B32B-E79F-4212-EDCF-6EE8B31E13E2}"/>
                  </a:ext>
                </a:extLst>
              </p:cNvPr>
              <p:cNvSpPr/>
              <p:nvPr/>
            </p:nvSpPr>
            <p:spPr>
              <a:xfrm>
                <a:off x="3552338" y="4165600"/>
                <a:ext cx="1270000" cy="106710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039579A3-3C52-7CB5-7E09-00C13055A5A9}"/>
                  </a:ext>
                </a:extLst>
              </p:cNvPr>
              <p:cNvGrpSpPr/>
              <p:nvPr/>
            </p:nvGrpSpPr>
            <p:grpSpPr>
              <a:xfrm>
                <a:off x="3683575" y="4383915"/>
                <a:ext cx="1007525" cy="630471"/>
                <a:chOff x="5609173" y="4961902"/>
                <a:chExt cx="1440277" cy="901271"/>
              </a:xfrm>
            </p:grpSpPr>
            <p:cxnSp>
              <p:nvCxnSpPr>
                <p:cNvPr id="7" name="Straight Connector 6">
                  <a:extLst>
                    <a:ext uri="{FF2B5EF4-FFF2-40B4-BE49-F238E27FC236}">
                      <a16:creationId xmlns:a16="http://schemas.microsoft.com/office/drawing/2014/main" id="{75CA8DAC-6127-AFC0-37B6-0EE5CA6852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609173" y="5412538"/>
                  <a:ext cx="450635" cy="45063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E79D86FD-E14B-28FF-17FD-FCAA839137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059808" y="5412537"/>
                  <a:ext cx="539007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BAEE7C35-114F-FD92-5FAB-CEBEE4531C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598815" y="4961902"/>
                  <a:ext cx="450635" cy="45063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3" name="Elbow Connector 22">
              <a:extLst>
                <a:ext uri="{FF2B5EF4-FFF2-40B4-BE49-F238E27FC236}">
                  <a16:creationId xmlns:a16="http://schemas.microsoft.com/office/drawing/2014/main" id="{B1E5E83D-0E39-989F-B97E-0993D4A00510}"/>
                </a:ext>
              </a:extLst>
            </p:cNvPr>
            <p:cNvCxnSpPr>
              <a:cxnSpLocks/>
              <a:stCxn id="46" idx="4"/>
              <a:endCxn id="71" idx="6"/>
            </p:cNvCxnSpPr>
            <p:nvPr/>
          </p:nvCxnSpPr>
          <p:spPr>
            <a:xfrm rot="5400000">
              <a:off x="9138368" y="2993538"/>
              <a:ext cx="777473" cy="855226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6831F7E7-A79A-A313-12FF-F39194A51BED}"/>
                </a:ext>
              </a:extLst>
            </p:cNvPr>
            <p:cNvCxnSpPr>
              <a:cxnSpLocks/>
              <a:stCxn id="4" idx="3"/>
              <a:endCxn id="51" idx="5"/>
            </p:cNvCxnSpPr>
            <p:nvPr/>
          </p:nvCxnSpPr>
          <p:spPr>
            <a:xfrm>
              <a:off x="5353179" y="2667588"/>
              <a:ext cx="487110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Parallelogram 45">
              <a:extLst>
                <a:ext uri="{FF2B5EF4-FFF2-40B4-BE49-F238E27FC236}">
                  <a16:creationId xmlns:a16="http://schemas.microsoft.com/office/drawing/2014/main" id="{4B919E3D-C032-325B-BCDC-13578EFB5FC6}"/>
                </a:ext>
              </a:extLst>
            </p:cNvPr>
            <p:cNvSpPr/>
            <p:nvPr/>
          </p:nvSpPr>
          <p:spPr>
            <a:xfrm>
              <a:off x="9001788" y="2341540"/>
              <a:ext cx="1905858" cy="690875"/>
            </a:xfrm>
            <a:prstGeom prst="parallelogram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dern No. 20" panose="02070704070505020303" pitchFamily="18" charset="77"/>
                </a:rPr>
                <a:t>Turbine Yaw Setpoints</a:t>
              </a: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3A26DA9A-D474-C56C-F3AB-A6EC1DB806D3}"/>
                </a:ext>
              </a:extLst>
            </p:cNvPr>
            <p:cNvCxnSpPr>
              <a:cxnSpLocks/>
              <a:stCxn id="51" idx="2"/>
            </p:cNvCxnSpPr>
            <p:nvPr/>
          </p:nvCxnSpPr>
          <p:spPr>
            <a:xfrm>
              <a:off x="7184827" y="2667589"/>
              <a:ext cx="4108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E6C4BFD6-D228-CADE-39DF-6FEAA7C379C8}"/>
                </a:ext>
              </a:extLst>
            </p:cNvPr>
            <p:cNvSpPr/>
            <p:nvPr/>
          </p:nvSpPr>
          <p:spPr>
            <a:xfrm>
              <a:off x="8507820" y="3514052"/>
              <a:ext cx="591671" cy="59167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 anchorCtr="1"/>
            <a:lstStyle/>
            <a:p>
              <a:pPr>
                <a:lnSpc>
                  <a:spcPts val="1160"/>
                </a:lnSpc>
              </a:pPr>
              <a:r>
                <a:rPr lang="en-US" sz="2200" b="1" dirty="0"/>
                <a:t>   </a:t>
              </a:r>
            </a:p>
            <a:p>
              <a:pPr>
                <a:lnSpc>
                  <a:spcPts val="1160"/>
                </a:lnSpc>
              </a:pPr>
              <a:endParaRPr lang="en-US" sz="2200" b="1" dirty="0"/>
            </a:p>
            <a:p>
              <a:pPr>
                <a:lnSpc>
                  <a:spcPts val="1160"/>
                </a:lnSpc>
              </a:pPr>
              <a:r>
                <a:rPr lang="en-US" sz="2200" b="1" dirty="0"/>
                <a:t>+  +</a:t>
              </a:r>
            </a:p>
            <a:p>
              <a:pPr>
                <a:lnSpc>
                  <a:spcPts val="1160"/>
                </a:lnSpc>
              </a:pPr>
              <a:r>
                <a:rPr lang="en-US" sz="2200" b="1" dirty="0"/>
                <a:t> 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Parallelogram 71">
                  <a:extLst>
                    <a:ext uri="{FF2B5EF4-FFF2-40B4-BE49-F238E27FC236}">
                      <a16:creationId xmlns:a16="http://schemas.microsoft.com/office/drawing/2014/main" id="{966A79F2-7BF1-5350-D628-28A4053C08F1}"/>
                    </a:ext>
                  </a:extLst>
                </p:cNvPr>
                <p:cNvSpPr/>
                <p:nvPr/>
              </p:nvSpPr>
              <p:spPr>
                <a:xfrm>
                  <a:off x="7587979" y="1432667"/>
                  <a:ext cx="736333" cy="465514"/>
                </a:xfrm>
                <a:prstGeom prst="parallelogram">
                  <a:avLst/>
                </a:prstGeom>
                <a:ln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latin typeface="Modern No. 20" panose="02070704070505020303" pitchFamily="18" charset="77"/>
                  </a:endParaRPr>
                </a:p>
              </p:txBody>
            </p:sp>
          </mc:Choice>
          <mc:Fallback xmlns="">
            <p:sp>
              <p:nvSpPr>
                <p:cNvPr id="72" name="Parallelogram 71">
                  <a:extLst>
                    <a:ext uri="{FF2B5EF4-FFF2-40B4-BE49-F238E27FC236}">
                      <a16:creationId xmlns:a16="http://schemas.microsoft.com/office/drawing/2014/main" id="{966A79F2-7BF1-5350-D628-28A4053C08F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7979" y="1432667"/>
                  <a:ext cx="736333" cy="465514"/>
                </a:xfrm>
                <a:prstGeom prst="parallelogram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9397C94C-D60B-03FE-2CD4-F3A71FC48DFC}"/>
                </a:ext>
              </a:extLst>
            </p:cNvPr>
            <p:cNvSpPr/>
            <p:nvPr/>
          </p:nvSpPr>
          <p:spPr>
            <a:xfrm>
              <a:off x="3440071" y="3894577"/>
              <a:ext cx="591671" cy="59167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160"/>
                </a:lnSpc>
              </a:pPr>
              <a:r>
                <a:rPr lang="en-US" sz="2200" b="1" dirty="0"/>
                <a:t>   </a:t>
              </a:r>
            </a:p>
            <a:p>
              <a:pPr>
                <a:lnSpc>
                  <a:spcPts val="1160"/>
                </a:lnSpc>
              </a:pPr>
              <a:r>
                <a:rPr lang="en-US" sz="2200" b="1" dirty="0"/>
                <a:t>+   -</a:t>
              </a:r>
            </a:p>
          </p:txBody>
        </p:sp>
        <p:cxnSp>
          <p:nvCxnSpPr>
            <p:cNvPr id="96" name="Elbow Connector 95">
              <a:extLst>
                <a:ext uri="{FF2B5EF4-FFF2-40B4-BE49-F238E27FC236}">
                  <a16:creationId xmlns:a16="http://schemas.microsoft.com/office/drawing/2014/main" id="{4CAC0819-0302-0A64-2621-98BDA99DA25A}"/>
                </a:ext>
              </a:extLst>
            </p:cNvPr>
            <p:cNvCxnSpPr>
              <a:cxnSpLocks/>
              <a:stCxn id="46" idx="4"/>
              <a:endCxn id="85" idx="6"/>
            </p:cNvCxnSpPr>
            <p:nvPr/>
          </p:nvCxnSpPr>
          <p:spPr>
            <a:xfrm rot="5400000">
              <a:off x="6414231" y="649927"/>
              <a:ext cx="1157998" cy="5922975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Elbow Connector 110">
              <a:extLst>
                <a:ext uri="{FF2B5EF4-FFF2-40B4-BE49-F238E27FC236}">
                  <a16:creationId xmlns:a16="http://schemas.microsoft.com/office/drawing/2014/main" id="{AB853225-DE83-A643-F513-3DEC38F91FB8}"/>
                </a:ext>
              </a:extLst>
            </p:cNvPr>
            <p:cNvCxnSpPr>
              <a:cxnSpLocks/>
              <a:stCxn id="145" idx="4"/>
              <a:endCxn id="71" idx="2"/>
            </p:cNvCxnSpPr>
            <p:nvPr/>
          </p:nvCxnSpPr>
          <p:spPr>
            <a:xfrm rot="16200000" flipH="1">
              <a:off x="7772587" y="3074654"/>
              <a:ext cx="846461" cy="624005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Elbow Connector 115">
              <a:extLst>
                <a:ext uri="{FF2B5EF4-FFF2-40B4-BE49-F238E27FC236}">
                  <a16:creationId xmlns:a16="http://schemas.microsoft.com/office/drawing/2014/main" id="{FD096FA5-F09A-3F26-2D95-BE2BDADB817A}"/>
                </a:ext>
              </a:extLst>
            </p:cNvPr>
            <p:cNvCxnSpPr>
              <a:cxnSpLocks/>
              <a:stCxn id="71" idx="0"/>
              <a:endCxn id="46" idx="5"/>
            </p:cNvCxnSpPr>
            <p:nvPr/>
          </p:nvCxnSpPr>
          <p:spPr>
            <a:xfrm rot="5400000" flipH="1" flipV="1">
              <a:off x="8532364" y="2958270"/>
              <a:ext cx="827074" cy="284491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Elbow Connector 119">
              <a:extLst>
                <a:ext uri="{FF2B5EF4-FFF2-40B4-BE49-F238E27FC236}">
                  <a16:creationId xmlns:a16="http://schemas.microsoft.com/office/drawing/2014/main" id="{DD39BE3A-8386-28B5-958F-6C85ED144C91}"/>
                </a:ext>
              </a:extLst>
            </p:cNvPr>
            <p:cNvCxnSpPr>
              <a:cxnSpLocks/>
              <a:stCxn id="9" idx="2"/>
              <a:endCxn id="85" idx="2"/>
            </p:cNvCxnSpPr>
            <p:nvPr/>
          </p:nvCxnSpPr>
          <p:spPr>
            <a:xfrm rot="16200000" flipH="1">
              <a:off x="2615585" y="3365926"/>
              <a:ext cx="1177379" cy="471594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Elbow Connector 126">
              <a:extLst>
                <a:ext uri="{FF2B5EF4-FFF2-40B4-BE49-F238E27FC236}">
                  <a16:creationId xmlns:a16="http://schemas.microsoft.com/office/drawing/2014/main" id="{A76F579B-3201-86D8-29C1-26D3BEDE7B08}"/>
                </a:ext>
              </a:extLst>
            </p:cNvPr>
            <p:cNvCxnSpPr>
              <a:cxnSpLocks/>
              <a:stCxn id="85" idx="0"/>
              <a:endCxn id="4" idx="1"/>
            </p:cNvCxnSpPr>
            <p:nvPr/>
          </p:nvCxnSpPr>
          <p:spPr>
            <a:xfrm rot="5400000" flipH="1" flipV="1">
              <a:off x="3296049" y="3107447"/>
              <a:ext cx="1226989" cy="347272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517F8D42-22A2-AF28-1EB1-C87EC71DEF75}"/>
                </a:ext>
              </a:extLst>
            </p:cNvPr>
            <p:cNvSpPr/>
            <p:nvPr/>
          </p:nvSpPr>
          <p:spPr>
            <a:xfrm>
              <a:off x="7587979" y="2371756"/>
              <a:ext cx="591671" cy="59167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 anchorCtr="1"/>
            <a:lstStyle/>
            <a:p>
              <a:pPr>
                <a:lnSpc>
                  <a:spcPts val="1160"/>
                </a:lnSpc>
              </a:pPr>
              <a:r>
                <a:rPr lang="en-US" sz="2200" b="1" dirty="0"/>
                <a:t>   </a:t>
              </a:r>
            </a:p>
            <a:p>
              <a:pPr>
                <a:lnSpc>
                  <a:spcPts val="1160"/>
                </a:lnSpc>
              </a:pPr>
              <a:endParaRPr lang="en-US" sz="2200" b="1" dirty="0"/>
            </a:p>
            <a:p>
              <a:pPr>
                <a:lnSpc>
                  <a:spcPts val="1160"/>
                </a:lnSpc>
              </a:pPr>
              <a:r>
                <a:rPr lang="en-US" sz="2200" b="1" dirty="0"/>
                <a:t>X</a:t>
              </a:r>
            </a:p>
            <a:p>
              <a:pPr>
                <a:lnSpc>
                  <a:spcPts val="1160"/>
                </a:lnSpc>
              </a:pPr>
              <a:r>
                <a:rPr lang="en-US" sz="2200" b="1" dirty="0"/>
                <a:t>  </a:t>
              </a:r>
            </a:p>
          </p:txBody>
        </p: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D36186BE-E2FC-AB91-C3E4-32B174F6C85C}"/>
                </a:ext>
              </a:extLst>
            </p:cNvPr>
            <p:cNvCxnSpPr>
              <a:cxnSpLocks/>
              <a:stCxn id="72" idx="3"/>
              <a:endCxn id="145" idx="0"/>
            </p:cNvCxnSpPr>
            <p:nvPr/>
          </p:nvCxnSpPr>
          <p:spPr>
            <a:xfrm flipH="1">
              <a:off x="7883815" y="1898181"/>
              <a:ext cx="14141" cy="47357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36988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A9462E84-D948-0482-9BCF-4D01A5C524B4}"/>
              </a:ext>
            </a:extLst>
          </p:cNvPr>
          <p:cNvGrpSpPr/>
          <p:nvPr/>
        </p:nvGrpSpPr>
        <p:grpSpPr>
          <a:xfrm>
            <a:off x="205495" y="4894351"/>
            <a:ext cx="11011017" cy="1597193"/>
            <a:chOff x="205495" y="4894351"/>
            <a:chExt cx="11011017" cy="1597193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873FC98D-8C21-E73E-715F-C5265FA61D2E}"/>
                </a:ext>
              </a:extLst>
            </p:cNvPr>
            <p:cNvCxnSpPr>
              <a:cxnSpLocks/>
            </p:cNvCxnSpPr>
            <p:nvPr/>
          </p:nvCxnSpPr>
          <p:spPr>
            <a:xfrm>
              <a:off x="4527987" y="5247871"/>
              <a:ext cx="54864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2D34CD0-792B-46E0-F2B0-B58E1DCFE413}"/>
                </a:ext>
              </a:extLst>
            </p:cNvPr>
            <p:cNvSpPr/>
            <p:nvPr/>
          </p:nvSpPr>
          <p:spPr>
            <a:xfrm>
              <a:off x="205495" y="4894802"/>
              <a:ext cx="1270000" cy="157924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dern No. 20" panose="02070704070505020303" pitchFamily="18" charset="77"/>
                </a:rPr>
                <a:t>WHOC (Greedy, LUT, or MPC)</a:t>
              </a:r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1690CAA-70EC-48C9-007B-B2D566437053}"/>
                </a:ext>
              </a:extLst>
            </p:cNvPr>
            <p:cNvSpPr/>
            <p:nvPr/>
          </p:nvSpPr>
          <p:spPr>
            <a:xfrm>
              <a:off x="5075142" y="4908132"/>
              <a:ext cx="1270000" cy="157969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dern No. 20" panose="02070704070505020303" pitchFamily="18" charset="77"/>
                </a:rPr>
                <a:t>Hercules</a:t>
              </a:r>
              <a:endParaRPr lang="en-US" dirty="0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1B53153-275D-B19F-BBC8-2E8A0DFB94F6}"/>
                </a:ext>
              </a:extLst>
            </p:cNvPr>
            <p:cNvCxnSpPr>
              <a:cxnSpLocks/>
            </p:cNvCxnSpPr>
            <p:nvPr/>
          </p:nvCxnSpPr>
          <p:spPr>
            <a:xfrm>
              <a:off x="1475495" y="6091166"/>
              <a:ext cx="54864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Parallelogram 35">
              <a:extLst>
                <a:ext uri="{FF2B5EF4-FFF2-40B4-BE49-F238E27FC236}">
                  <a16:creationId xmlns:a16="http://schemas.microsoft.com/office/drawing/2014/main" id="{4D4E4DC2-B7A6-8E0E-0155-ADD66FCD3F7B}"/>
                </a:ext>
              </a:extLst>
            </p:cNvPr>
            <p:cNvSpPr/>
            <p:nvPr/>
          </p:nvSpPr>
          <p:spPr>
            <a:xfrm>
              <a:off x="1929384" y="4894356"/>
              <a:ext cx="2688336" cy="690875"/>
            </a:xfrm>
            <a:prstGeom prst="parallelogram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dern No. 20" panose="02070704070505020303" pitchFamily="18" charset="77"/>
                </a:rPr>
                <a:t>Turbine Yaw Setpoints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0CCB287E-D993-6C83-4FAE-FFBEF4CFD1DD}"/>
                </a:ext>
              </a:extLst>
            </p:cNvPr>
            <p:cNvCxnSpPr>
              <a:cxnSpLocks/>
            </p:cNvCxnSpPr>
            <p:nvPr/>
          </p:nvCxnSpPr>
          <p:spPr>
            <a:xfrm>
              <a:off x="1475495" y="5221588"/>
              <a:ext cx="54864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B19274DD-7325-6E83-FC7C-0C0E9B21FAB6}"/>
                </a:ext>
              </a:extLst>
            </p:cNvPr>
            <p:cNvSpPr/>
            <p:nvPr/>
          </p:nvSpPr>
          <p:spPr>
            <a:xfrm>
              <a:off x="1928367" y="5783175"/>
              <a:ext cx="2689405" cy="690875"/>
            </a:xfrm>
            <a:prstGeom prst="parallelogram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dern No. 20" panose="02070704070505020303" pitchFamily="18" charset="77"/>
                </a:rPr>
                <a:t>Turbine Wind Dirs., Speeds, Powers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E6E6745C-F71B-35CC-4146-227C4D715DC2}"/>
                </a:ext>
              </a:extLst>
            </p:cNvPr>
            <p:cNvCxnSpPr>
              <a:cxnSpLocks/>
            </p:cNvCxnSpPr>
            <p:nvPr/>
          </p:nvCxnSpPr>
          <p:spPr>
            <a:xfrm>
              <a:off x="4527987" y="6117449"/>
              <a:ext cx="54864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F31FAA5C-6ABD-86E9-8FE2-8A4EA1C987B2}"/>
                </a:ext>
              </a:extLst>
            </p:cNvPr>
            <p:cNvCxnSpPr>
              <a:cxnSpLocks/>
            </p:cNvCxnSpPr>
            <p:nvPr/>
          </p:nvCxnSpPr>
          <p:spPr>
            <a:xfrm>
              <a:off x="6344065" y="6117449"/>
              <a:ext cx="54864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C9B43FFD-DA41-4515-02A5-C1C17AE2A591}"/>
                </a:ext>
              </a:extLst>
            </p:cNvPr>
            <p:cNvCxnSpPr>
              <a:cxnSpLocks/>
            </p:cNvCxnSpPr>
            <p:nvPr/>
          </p:nvCxnSpPr>
          <p:spPr>
            <a:xfrm>
              <a:off x="6344065" y="5247871"/>
              <a:ext cx="54864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29773C2D-1E98-1FFC-946A-0DF463ACC53E}"/>
                </a:ext>
              </a:extLst>
            </p:cNvPr>
            <p:cNvSpPr/>
            <p:nvPr/>
          </p:nvSpPr>
          <p:spPr>
            <a:xfrm>
              <a:off x="6793992" y="4911850"/>
              <a:ext cx="2688336" cy="690875"/>
            </a:xfrm>
            <a:prstGeom prst="parallelogram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dern No. 20" panose="02070704070505020303" pitchFamily="18" charset="77"/>
                </a:rPr>
                <a:t>Packaged AMR=Wind Inputs</a:t>
              </a:r>
            </a:p>
          </p:txBody>
        </p:sp>
        <p:sp>
          <p:nvSpPr>
            <p:cNvPr id="28" name="Parallelogram 27">
              <a:extLst>
                <a:ext uri="{FF2B5EF4-FFF2-40B4-BE49-F238E27FC236}">
                  <a16:creationId xmlns:a16="http://schemas.microsoft.com/office/drawing/2014/main" id="{F5C5D2EE-4E54-0AEF-B610-82C8969D843B}"/>
                </a:ext>
              </a:extLst>
            </p:cNvPr>
            <p:cNvSpPr/>
            <p:nvPr/>
          </p:nvSpPr>
          <p:spPr>
            <a:xfrm>
              <a:off x="6792249" y="5800669"/>
              <a:ext cx="2688336" cy="690875"/>
            </a:xfrm>
            <a:prstGeom prst="parallelogram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dern No. 20" panose="02070704070505020303" pitchFamily="18" charset="77"/>
                </a:rPr>
                <a:t>Raw AMR-Wind Outputs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B5817EB-1945-E832-2DFF-EC6B9B59F72D}"/>
                </a:ext>
              </a:extLst>
            </p:cNvPr>
            <p:cNvSpPr/>
            <p:nvPr/>
          </p:nvSpPr>
          <p:spPr>
            <a:xfrm>
              <a:off x="9946512" y="4894351"/>
              <a:ext cx="1270000" cy="157969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dern No. 20" panose="02070704070505020303" pitchFamily="18" charset="77"/>
                </a:rPr>
                <a:t>AMR-Wind</a:t>
              </a:r>
              <a:endParaRPr lang="en-US" dirty="0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1AC34B00-9B0D-5EA9-467C-A75BEC7BC443}"/>
                </a:ext>
              </a:extLst>
            </p:cNvPr>
            <p:cNvCxnSpPr>
              <a:cxnSpLocks/>
            </p:cNvCxnSpPr>
            <p:nvPr/>
          </p:nvCxnSpPr>
          <p:spPr>
            <a:xfrm>
              <a:off x="9397872" y="6108488"/>
              <a:ext cx="54864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558AD731-8294-DE29-9509-45BB53D02CE5}"/>
                </a:ext>
              </a:extLst>
            </p:cNvPr>
            <p:cNvCxnSpPr>
              <a:cxnSpLocks/>
            </p:cNvCxnSpPr>
            <p:nvPr/>
          </p:nvCxnSpPr>
          <p:spPr>
            <a:xfrm>
              <a:off x="9397872" y="5238910"/>
              <a:ext cx="54864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94315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8EB79B6-1DB4-215E-22B6-6B6CA7D356F6}"/>
              </a:ext>
            </a:extLst>
          </p:cNvPr>
          <p:cNvGrpSpPr/>
          <p:nvPr/>
        </p:nvGrpSpPr>
        <p:grpSpPr>
          <a:xfrm>
            <a:off x="129453" y="3073768"/>
            <a:ext cx="6764522" cy="3727364"/>
            <a:chOff x="129453" y="408356"/>
            <a:chExt cx="6764522" cy="3727364"/>
          </a:xfrm>
        </p:grpSpPr>
        <p:pic>
          <p:nvPicPr>
            <p:cNvPr id="23" name="Graphic 22" descr="Windy with solid fill">
              <a:extLst>
                <a:ext uri="{FF2B5EF4-FFF2-40B4-BE49-F238E27FC236}">
                  <a16:creationId xmlns:a16="http://schemas.microsoft.com/office/drawing/2014/main" id="{436727C3-ECF6-88EC-3C38-9FBEEFD298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29453" y="1617413"/>
              <a:ext cx="1974923" cy="1974923"/>
            </a:xfrm>
            <a:prstGeom prst="rect">
              <a:avLst/>
            </a:prstGeom>
          </p:spPr>
        </p:pic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847EDB46-E0B7-686C-4738-EADE8F497412}"/>
                </a:ext>
              </a:extLst>
            </p:cNvPr>
            <p:cNvGrpSpPr/>
            <p:nvPr/>
          </p:nvGrpSpPr>
          <p:grpSpPr>
            <a:xfrm>
              <a:off x="1956643" y="408356"/>
              <a:ext cx="4937332" cy="3727364"/>
              <a:chOff x="1956643" y="408356"/>
              <a:chExt cx="4937332" cy="3727364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0C7C0CB2-BDE9-AB98-5FE9-36CC179A3BFC}"/>
                  </a:ext>
                </a:extLst>
              </p:cNvPr>
              <p:cNvGrpSpPr/>
              <p:nvPr/>
            </p:nvGrpSpPr>
            <p:grpSpPr>
              <a:xfrm rot="19800000">
                <a:off x="4397514" y="658002"/>
                <a:ext cx="1280242" cy="3477718"/>
                <a:chOff x="4397514" y="658002"/>
                <a:chExt cx="1280242" cy="3477718"/>
              </a:xfrm>
            </p:grpSpPr>
            <p:sp>
              <p:nvSpPr>
                <p:cNvPr id="2" name="Rounded Rectangle 1">
                  <a:extLst>
                    <a:ext uri="{FF2B5EF4-FFF2-40B4-BE49-F238E27FC236}">
                      <a16:creationId xmlns:a16="http://schemas.microsoft.com/office/drawing/2014/main" id="{AEAD1A53-832E-1EB1-C136-42C099DFD8B4}"/>
                    </a:ext>
                  </a:extLst>
                </p:cNvPr>
                <p:cNvSpPr/>
                <p:nvPr/>
              </p:nvSpPr>
              <p:spPr>
                <a:xfrm>
                  <a:off x="4547416" y="2221808"/>
                  <a:ext cx="1130340" cy="350105"/>
                </a:xfrm>
                <a:prstGeom prst="roundRect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" name="Triangle 3">
                  <a:extLst>
                    <a:ext uri="{FF2B5EF4-FFF2-40B4-BE49-F238E27FC236}">
                      <a16:creationId xmlns:a16="http://schemas.microsoft.com/office/drawing/2014/main" id="{836F6C79-5E0C-DAFE-943A-1C220D87F620}"/>
                    </a:ext>
                  </a:extLst>
                </p:cNvPr>
                <p:cNvSpPr/>
                <p:nvPr/>
              </p:nvSpPr>
              <p:spPr>
                <a:xfrm rot="10800000">
                  <a:off x="4397514" y="2396861"/>
                  <a:ext cx="149902" cy="1738859"/>
                </a:xfrm>
                <a:prstGeom prst="triangle">
                  <a:avLst>
                    <a:gd name="adj" fmla="val 52273"/>
                  </a:avLst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Triangle 4">
                  <a:extLst>
                    <a:ext uri="{FF2B5EF4-FFF2-40B4-BE49-F238E27FC236}">
                      <a16:creationId xmlns:a16="http://schemas.microsoft.com/office/drawing/2014/main" id="{59D3FB2A-5E07-191C-DF3C-0D58EC78CEEE}"/>
                    </a:ext>
                  </a:extLst>
                </p:cNvPr>
                <p:cNvSpPr/>
                <p:nvPr/>
              </p:nvSpPr>
              <p:spPr>
                <a:xfrm>
                  <a:off x="4397514" y="658002"/>
                  <a:ext cx="149902" cy="1738859"/>
                </a:xfrm>
                <a:prstGeom prst="triangle">
                  <a:avLst>
                    <a:gd name="adj" fmla="val 52273"/>
                  </a:avLst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A20D6F32-AEF0-3B7F-6AA7-6073C591BE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13094" y="542260"/>
                <a:ext cx="0" cy="2099710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dash"/>
                <a:headEnd type="triangl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F52B7E14-B83A-5C17-21A7-9BFD6BA0266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679522" y="1592115"/>
                <a:ext cx="0" cy="2099710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dash"/>
                <a:headEnd type="triangl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2E9952B8-26D9-0B4E-A286-AAFE99B37FCC}"/>
                      </a:ext>
                    </a:extLst>
                  </p:cNvPr>
                  <p:cNvSpPr txBox="1"/>
                  <p:nvPr/>
                </p:nvSpPr>
                <p:spPr>
                  <a:xfrm>
                    <a:off x="6394245" y="2641970"/>
                    <a:ext cx="49973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>
                              <a:solidFill>
                                <a:srgbClr val="7F7F7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2E9952B8-26D9-0B4E-A286-AAFE99B37FC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94245" y="2641970"/>
                    <a:ext cx="499730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C8BC8FE7-686E-F4BD-5025-C197869E0944}"/>
                      </a:ext>
                    </a:extLst>
                  </p:cNvPr>
                  <p:cNvSpPr txBox="1"/>
                  <p:nvPr/>
                </p:nvSpPr>
                <p:spPr>
                  <a:xfrm>
                    <a:off x="4129937" y="408356"/>
                    <a:ext cx="49973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>
                              <a:solidFill>
                                <a:srgbClr val="7F7F7F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C8BC8FE7-686E-F4BD-5025-C197869E094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29937" y="408356"/>
                    <a:ext cx="499730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CB11111C-6BD8-F7E6-0F23-966DE981B98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97130" y="2716922"/>
                <a:ext cx="1607289" cy="875414"/>
              </a:xfrm>
              <a:prstGeom prst="line">
                <a:avLst/>
              </a:prstGeom>
              <a:ln w="38100">
                <a:solidFill>
                  <a:srgbClr val="C00000"/>
                </a:solidFill>
                <a:prstDash val="sysDash"/>
                <a:headEnd type="non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12F102B2-4F48-E440-2034-93C87BC5AABC}"/>
                  </a:ext>
                </a:extLst>
              </p:cNvPr>
              <p:cNvCxnSpPr>
                <a:cxnSpLocks/>
                <a:endCxn id="2" idx="1"/>
              </p:cNvCxnSpPr>
              <p:nvPr/>
            </p:nvCxnSpPr>
            <p:spPr>
              <a:xfrm>
                <a:off x="1967023" y="2641971"/>
                <a:ext cx="2646070" cy="0"/>
              </a:xfrm>
              <a:prstGeom prst="straightConnector1">
                <a:avLst/>
              </a:prstGeom>
              <a:ln w="38100">
                <a:solidFill>
                  <a:srgbClr val="5B9BD5"/>
                </a:solidFill>
                <a:prstDash val="sys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5C7BAB05-1C50-96CD-B90C-F016CFA0EB99}"/>
                  </a:ext>
                </a:extLst>
              </p:cNvPr>
              <p:cNvSpPr/>
              <p:nvPr/>
            </p:nvSpPr>
            <p:spPr>
              <a:xfrm>
                <a:off x="3927293" y="1997495"/>
                <a:ext cx="1371600" cy="1371600"/>
              </a:xfrm>
              <a:prstGeom prst="arc">
                <a:avLst>
                  <a:gd name="adj1" fmla="val 16298283"/>
                  <a:gd name="adj2" fmla="val 9130534"/>
                </a:avLst>
              </a:prstGeom>
              <a:noFill/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Arc 31">
                <a:extLst>
                  <a:ext uri="{FF2B5EF4-FFF2-40B4-BE49-F238E27FC236}">
                    <a16:creationId xmlns:a16="http://schemas.microsoft.com/office/drawing/2014/main" id="{31BC3C02-4325-9193-53E7-E68CA6D15565}"/>
                  </a:ext>
                </a:extLst>
              </p:cNvPr>
              <p:cNvSpPr/>
              <p:nvPr/>
            </p:nvSpPr>
            <p:spPr>
              <a:xfrm>
                <a:off x="3646131" y="1716333"/>
                <a:ext cx="1933923" cy="1933923"/>
              </a:xfrm>
              <a:prstGeom prst="arc">
                <a:avLst>
                  <a:gd name="adj1" fmla="val 16222490"/>
                  <a:gd name="adj2" fmla="val 10896949"/>
                </a:avLst>
              </a:prstGeom>
              <a:noFill/>
              <a:ln w="38100">
                <a:solidFill>
                  <a:srgbClr val="5B9BD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4BBC8DDB-3544-4B5C-ED8A-7D40AE98CC96}"/>
                      </a:ext>
                    </a:extLst>
                  </p:cNvPr>
                  <p:cNvSpPr txBox="1"/>
                  <p:nvPr/>
                </p:nvSpPr>
                <p:spPr>
                  <a:xfrm>
                    <a:off x="2058865" y="1799905"/>
                    <a:ext cx="2393245" cy="8438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rgbClr val="5B9BD5"/>
                        </a:solidFill>
                        <a:latin typeface="Modern No. 20" panose="02070704070505020303" pitchFamily="18" charset="77"/>
                      </a:rPr>
                      <a:t>Wind Direction,</a:t>
                    </a: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i="1">
                              <a:solidFill>
                                <a:srgbClr val="5B9BD5"/>
                              </a:solidFill>
                              <a:latin typeface="Cambria Math" panose="02040503050406030204" pitchFamily="18" charset="0"/>
                            </a:rPr>
                            <m:t>∠</m:t>
                          </m:r>
                          <m:r>
                            <a:rPr lang="en-US" i="1">
                              <a:solidFill>
                                <a:srgbClr val="5B9BD5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i="1">
                              <a:solidFill>
                                <a:srgbClr val="5B9BD5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i="1">
                                  <a:solidFill>
                                    <a:srgbClr val="5B9BD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5B9BD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rgbClr val="5B9BD5"/>
                                      </a:solidFill>
                                      <a:latin typeface="Cambria Math" panose="02040503050406030204" pitchFamily="18" charset="0"/>
                                    </a:rPr>
                                    <m:t>tan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5B9BD5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fName>
                            <m:e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5B9BD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rgbClr val="5B9BD5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rgbClr val="5B9BD5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den>
                              </m:f>
                            </m:e>
                          </m:func>
                          <m:r>
                            <a:rPr lang="en-US" i="1">
                              <a:solidFill>
                                <a:srgbClr val="5B9BD5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solidFill>
                                <a:srgbClr val="5B9BD5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oMath>
                      </m:oMathPara>
                    </a14:m>
                    <a:endParaRPr lang="en-US" dirty="0">
                      <a:solidFill>
                        <a:srgbClr val="5B9BD5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4BBC8DDB-3544-4B5C-ED8A-7D40AE98CC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58865" y="1799905"/>
                    <a:ext cx="2393245" cy="84382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646" t="-294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DAB688A7-A267-1EF4-988B-9E6EC846FE3C}"/>
                      </a:ext>
                    </a:extLst>
                  </p:cNvPr>
                  <p:cNvSpPr txBox="1"/>
                  <p:nvPr/>
                </p:nvSpPr>
                <p:spPr>
                  <a:xfrm>
                    <a:off x="2804378" y="3638065"/>
                    <a:ext cx="172118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rgbClr val="C00000"/>
                        </a:solidFill>
                        <a:latin typeface="Modern No. 20" panose="02070704070505020303" pitchFamily="18" charset="77"/>
                      </a:rPr>
                      <a:t>Yaw Setpoint, </a:t>
                    </a:r>
                    <a14:m>
                      <m:oMath xmlns:m="http://schemas.openxmlformats.org/officeDocument/2006/math"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oMath>
                    </a14:m>
                    <a:endParaRPr lang="en-US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DAB688A7-A267-1EF4-988B-9E6EC846FE3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04378" y="3638065"/>
                    <a:ext cx="1721188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920" t="-6667" b="-2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6" name="Arc 35">
                <a:extLst>
                  <a:ext uri="{FF2B5EF4-FFF2-40B4-BE49-F238E27FC236}">
                    <a16:creationId xmlns:a16="http://schemas.microsoft.com/office/drawing/2014/main" id="{A4B952DC-9964-E2F4-4865-D6C86BA3285C}"/>
                  </a:ext>
                </a:extLst>
              </p:cNvPr>
              <p:cNvSpPr/>
              <p:nvPr/>
            </p:nvSpPr>
            <p:spPr>
              <a:xfrm rot="17116661" flipV="1">
                <a:off x="3205201" y="2122185"/>
                <a:ext cx="1371600" cy="1371600"/>
              </a:xfrm>
              <a:prstGeom prst="arc">
                <a:avLst>
                  <a:gd name="adj1" fmla="val 5679594"/>
                  <a:gd name="adj2" fmla="val 9130534"/>
                </a:avLst>
              </a:prstGeom>
              <a:noFill/>
              <a:ln w="381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C82DFBD0-51FD-D71D-E8D1-859CE6050BF1}"/>
                      </a:ext>
                    </a:extLst>
                  </p:cNvPr>
                  <p:cNvSpPr txBox="1"/>
                  <p:nvPr/>
                </p:nvSpPr>
                <p:spPr>
                  <a:xfrm>
                    <a:off x="1956643" y="2727298"/>
                    <a:ext cx="1345322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rgbClr val="7030A0"/>
                        </a:solidFill>
                        <a:latin typeface="Modern No. 20" panose="02070704070505020303" pitchFamily="18" charset="77"/>
                      </a:rPr>
                      <a:t>Yaw Offset,</a:t>
                    </a: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∠</m:t>
                          </m:r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 − </m:t>
                          </m:r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C82DFBD0-51FD-D71D-E8D1-859CE6050BF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56643" y="2727298"/>
                    <a:ext cx="1345322" cy="64633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3738" t="-3846" b="-96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086036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CC6586D5-5F11-C131-062B-B5CC6347427F}"/>
              </a:ext>
            </a:extLst>
          </p:cNvPr>
          <p:cNvGrpSpPr/>
          <p:nvPr/>
        </p:nvGrpSpPr>
        <p:grpSpPr>
          <a:xfrm>
            <a:off x="1171726" y="4434840"/>
            <a:ext cx="9810252" cy="4826010"/>
            <a:chOff x="1171726" y="4434840"/>
            <a:chExt cx="9810252" cy="4826010"/>
          </a:xfrm>
        </p:grpSpPr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7CFA16A5-38D9-B417-1998-7FB9B87EA284}"/>
                </a:ext>
              </a:extLst>
            </p:cNvPr>
            <p:cNvSpPr/>
            <p:nvPr/>
          </p:nvSpPr>
          <p:spPr>
            <a:xfrm rot="20400000">
              <a:off x="9762513" y="4434840"/>
              <a:ext cx="649224" cy="4825498"/>
            </a:xfrm>
            <a:prstGeom prst="ellipse">
              <a:avLst/>
            </a:prstGeom>
            <a:gradFill>
              <a:gsLst>
                <a:gs pos="100000">
                  <a:schemeClr val="accent2">
                    <a:lumMod val="105000"/>
                    <a:satMod val="103000"/>
                    <a:tint val="73000"/>
                    <a:alpha val="40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</a:gradFill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4A4AD046-C09A-8DEA-68F8-78260F168342}"/>
                </a:ext>
              </a:extLst>
            </p:cNvPr>
            <p:cNvSpPr/>
            <p:nvPr/>
          </p:nvSpPr>
          <p:spPr>
            <a:xfrm rot="20400000">
              <a:off x="9172014" y="6071616"/>
              <a:ext cx="467776" cy="1387784"/>
            </a:xfrm>
            <a:prstGeom prst="ellipse">
              <a:avLst/>
            </a:prstGeom>
            <a:gradFill>
              <a:gsLst>
                <a:gs pos="100000">
                  <a:schemeClr val="accent2">
                    <a:lumMod val="105000"/>
                    <a:satMod val="103000"/>
                    <a:tint val="73000"/>
                    <a:alpha val="55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</a:gradFill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B62E35B6-A8F2-623B-A8C2-C84BB64D2C3D}"/>
                </a:ext>
              </a:extLst>
            </p:cNvPr>
            <p:cNvSpPr/>
            <p:nvPr/>
          </p:nvSpPr>
          <p:spPr>
            <a:xfrm rot="20400000">
              <a:off x="10423429" y="6071616"/>
              <a:ext cx="467776" cy="1387784"/>
            </a:xfrm>
            <a:prstGeom prst="ellipse">
              <a:avLst/>
            </a:prstGeom>
            <a:gradFill>
              <a:gsLst>
                <a:gs pos="100000">
                  <a:schemeClr val="accent2">
                    <a:lumMod val="105000"/>
                    <a:satMod val="103000"/>
                    <a:tint val="73000"/>
                    <a:alpha val="40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</a:gradFill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DF9A8674-933D-901B-212C-E6F4B577893C}"/>
                </a:ext>
              </a:extLst>
            </p:cNvPr>
            <p:cNvSpPr/>
            <p:nvPr/>
          </p:nvSpPr>
          <p:spPr>
            <a:xfrm rot="20400000">
              <a:off x="7918421" y="7619740"/>
              <a:ext cx="467776" cy="1387784"/>
            </a:xfrm>
            <a:prstGeom prst="ellipse">
              <a:avLst/>
            </a:prstGeom>
            <a:gradFill>
              <a:gsLst>
                <a:gs pos="100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</a:gradFill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CA623AF4-1598-9081-F549-D0D8752CEFBD}"/>
                </a:ext>
              </a:extLst>
            </p:cNvPr>
            <p:cNvSpPr/>
            <p:nvPr/>
          </p:nvSpPr>
          <p:spPr>
            <a:xfrm rot="20400000">
              <a:off x="7918319" y="6075179"/>
              <a:ext cx="467776" cy="1387784"/>
            </a:xfrm>
            <a:prstGeom prst="ellipse">
              <a:avLst/>
            </a:prstGeom>
            <a:gradFill>
              <a:gsLst>
                <a:gs pos="100000">
                  <a:schemeClr val="accent2">
                    <a:lumMod val="105000"/>
                    <a:satMod val="103000"/>
                    <a:tint val="73000"/>
                    <a:alpha val="85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</a:gradFill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F4BCD76A-3ED6-3C99-8327-C86FADB10E0A}"/>
                </a:ext>
              </a:extLst>
            </p:cNvPr>
            <p:cNvSpPr/>
            <p:nvPr/>
          </p:nvSpPr>
          <p:spPr>
            <a:xfrm rot="20400000">
              <a:off x="8511123" y="4435352"/>
              <a:ext cx="646537" cy="4825498"/>
            </a:xfrm>
            <a:prstGeom prst="ellipse">
              <a:avLst/>
            </a:prstGeom>
            <a:gradFill>
              <a:gsLst>
                <a:gs pos="100000">
                  <a:schemeClr val="accent2">
                    <a:lumMod val="105000"/>
                    <a:satMod val="103000"/>
                    <a:tint val="73000"/>
                    <a:alpha val="70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</a:gradFill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D6119882-BD9D-82AE-60F6-58CD825A0732}"/>
                </a:ext>
              </a:extLst>
            </p:cNvPr>
            <p:cNvGrpSpPr/>
            <p:nvPr/>
          </p:nvGrpSpPr>
          <p:grpSpPr>
            <a:xfrm>
              <a:off x="1171726" y="5387427"/>
              <a:ext cx="4939593" cy="3241900"/>
              <a:chOff x="1954382" y="408356"/>
              <a:chExt cx="4939593" cy="3241900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A20D6F32-AEF0-3B7F-6AA7-6073C591BE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13094" y="542260"/>
                <a:ext cx="0" cy="2099710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dash"/>
                <a:headEnd type="triangl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F52B7E14-B83A-5C17-21A7-9BFD6BA0266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679522" y="1592115"/>
                <a:ext cx="0" cy="2099710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dash"/>
                <a:headEnd type="triangl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2E9952B8-26D9-0B4E-A286-AAFE99B37FCC}"/>
                      </a:ext>
                    </a:extLst>
                  </p:cNvPr>
                  <p:cNvSpPr txBox="1"/>
                  <p:nvPr/>
                </p:nvSpPr>
                <p:spPr>
                  <a:xfrm>
                    <a:off x="6394245" y="2641970"/>
                    <a:ext cx="49973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dirty="0">
                              <a:solidFill>
                                <a:srgbClr val="7F7F7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2E9952B8-26D9-0B4E-A286-AAFE99B37FC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94245" y="2641970"/>
                    <a:ext cx="499730" cy="46166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C8BC8FE7-686E-F4BD-5025-C197869E0944}"/>
                      </a:ext>
                    </a:extLst>
                  </p:cNvPr>
                  <p:cNvSpPr txBox="1"/>
                  <p:nvPr/>
                </p:nvSpPr>
                <p:spPr>
                  <a:xfrm>
                    <a:off x="4129937" y="408356"/>
                    <a:ext cx="49973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dirty="0">
                              <a:solidFill>
                                <a:srgbClr val="7F7F7F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C8BC8FE7-686E-F4BD-5025-C197869E094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29937" y="408356"/>
                    <a:ext cx="499730" cy="46166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08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12F102B2-4F48-E440-2034-93C87BC5AAB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28652" y="2665097"/>
                <a:ext cx="1677816" cy="610675"/>
              </a:xfrm>
              <a:prstGeom prst="straightConnector1">
                <a:avLst/>
              </a:prstGeom>
              <a:ln w="38100">
                <a:solidFill>
                  <a:srgbClr val="5B9BD5"/>
                </a:solidFill>
                <a:prstDash val="sys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Arc 31">
                <a:extLst>
                  <a:ext uri="{FF2B5EF4-FFF2-40B4-BE49-F238E27FC236}">
                    <a16:creationId xmlns:a16="http://schemas.microsoft.com/office/drawing/2014/main" id="{31BC3C02-4325-9193-53E7-E68CA6D15565}"/>
                  </a:ext>
                </a:extLst>
              </p:cNvPr>
              <p:cNvSpPr/>
              <p:nvPr/>
            </p:nvSpPr>
            <p:spPr>
              <a:xfrm>
                <a:off x="3646131" y="1716333"/>
                <a:ext cx="1933923" cy="1933923"/>
              </a:xfrm>
              <a:prstGeom prst="arc">
                <a:avLst>
                  <a:gd name="adj1" fmla="val 16222490"/>
                  <a:gd name="adj2" fmla="val 9631652"/>
                </a:avLst>
              </a:prstGeom>
              <a:noFill/>
              <a:ln w="38100">
                <a:solidFill>
                  <a:srgbClr val="5B9BD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4BBC8DDB-3544-4B5C-ED8A-7D40AE98CC96}"/>
                      </a:ext>
                    </a:extLst>
                  </p:cNvPr>
                  <p:cNvSpPr txBox="1"/>
                  <p:nvPr/>
                </p:nvSpPr>
                <p:spPr>
                  <a:xfrm>
                    <a:off x="1954382" y="1651282"/>
                    <a:ext cx="2660456" cy="109433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>
                        <a:solidFill>
                          <a:srgbClr val="5B9BD5"/>
                        </a:solidFill>
                        <a:latin typeface="Modern No. 20" panose="02070704070505020303" pitchFamily="18" charset="77"/>
                      </a:rPr>
                      <a:t>Wind Direction,</a:t>
                    </a: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sz="2400" i="1">
                              <a:solidFill>
                                <a:srgbClr val="5B9BD5"/>
                              </a:solidFill>
                              <a:latin typeface="Cambria Math" panose="02040503050406030204" pitchFamily="18" charset="0"/>
                            </a:rPr>
                            <m:t>∠</m:t>
                          </m:r>
                          <m:r>
                            <a:rPr lang="en-US" sz="2400" i="1">
                              <a:solidFill>
                                <a:srgbClr val="5B9BD5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2400" i="1">
                              <a:solidFill>
                                <a:srgbClr val="5B9BD5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sz="2400" i="1">
                                  <a:solidFill>
                                    <a:srgbClr val="5B9BD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rgbClr val="5B9BD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solidFill>
                                        <a:srgbClr val="5B9BD5"/>
                                      </a:solidFill>
                                      <a:latin typeface="Cambria Math" panose="02040503050406030204" pitchFamily="18" charset="0"/>
                                    </a:rPr>
                                    <m:t>tan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solidFill>
                                        <a:srgbClr val="5B9BD5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fName>
                            <m:e>
                              <m:f>
                                <m:fPr>
                                  <m:ctrlPr>
                                    <a:rPr lang="en-US" sz="2400" i="1">
                                      <a:solidFill>
                                        <a:srgbClr val="5B9BD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solidFill>
                                        <a:srgbClr val="5B9BD5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solidFill>
                                        <a:srgbClr val="5B9BD5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den>
                              </m:f>
                            </m:e>
                          </m:func>
                          <m:r>
                            <a:rPr lang="en-US" sz="2400" i="1">
                              <a:solidFill>
                                <a:srgbClr val="5B9BD5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solidFill>
                                <a:srgbClr val="5B9BD5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oMath>
                      </m:oMathPara>
                    </a14:m>
                    <a:endParaRPr lang="en-US" sz="2400" dirty="0">
                      <a:solidFill>
                        <a:srgbClr val="5B9BD5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4BBC8DDB-3544-4B5C-ED8A-7D40AE98CC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54382" y="1651282"/>
                    <a:ext cx="2660456" cy="109433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3810" t="-4598" b="-229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1936EE1A-D2C1-9627-9449-0AC5F769ED5F}"/>
                </a:ext>
              </a:extLst>
            </p:cNvPr>
            <p:cNvGrpSpPr/>
            <p:nvPr/>
          </p:nvGrpSpPr>
          <p:grpSpPr>
            <a:xfrm rot="20400000">
              <a:off x="3965987" y="4552736"/>
              <a:ext cx="2644209" cy="2610610"/>
              <a:chOff x="4299388" y="1983341"/>
              <a:chExt cx="2644209" cy="2610610"/>
            </a:xfrm>
          </p:grpSpPr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8ABF8D7A-5FCF-4D83-3C04-ECD436FFB7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8563" y="2041492"/>
                <a:ext cx="0" cy="2099710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sysDot"/>
                <a:headEnd type="triangl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8AD49488-FF0C-147B-AE4B-3A6E1A3C7E8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844991" y="3091347"/>
                <a:ext cx="0" cy="2099710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sysDot"/>
                <a:headEnd type="triangl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C4A211E8-B5A1-AD18-C3DF-B9620AB1CC43}"/>
                      </a:ext>
                    </a:extLst>
                  </p:cNvPr>
                  <p:cNvSpPr txBox="1"/>
                  <p:nvPr/>
                </p:nvSpPr>
                <p:spPr>
                  <a:xfrm>
                    <a:off x="6443867" y="4132286"/>
                    <a:ext cx="49973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dirty="0">
                              <a:solidFill>
                                <a:srgbClr val="7F7F7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 dirty="0">
                              <a:solidFill>
                                <a:srgbClr val="7F7F7F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C4A211E8-B5A1-AD18-C3DF-B9620AB1CC4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43867" y="4132286"/>
                    <a:ext cx="499730" cy="46166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8CE48CA3-ADA0-662F-3132-72035F2244B1}"/>
                      </a:ext>
                    </a:extLst>
                  </p:cNvPr>
                  <p:cNvSpPr txBox="1"/>
                  <p:nvPr/>
                </p:nvSpPr>
                <p:spPr>
                  <a:xfrm>
                    <a:off x="4299388" y="1983341"/>
                    <a:ext cx="49973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dirty="0">
                              <a:solidFill>
                                <a:srgbClr val="7F7F7F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1" dirty="0">
                              <a:solidFill>
                                <a:srgbClr val="7F7F7F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8CE48CA3-ADA0-662F-3132-72035F2244B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99388" y="1983341"/>
                    <a:ext cx="499730" cy="46166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961" r="-5882" b="-1428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C7C0CB2-BDE9-AB98-5FE9-36CC179A3BFC}"/>
                </a:ext>
              </a:extLst>
            </p:cNvPr>
            <p:cNvGrpSpPr/>
            <p:nvPr/>
          </p:nvGrpSpPr>
          <p:grpSpPr>
            <a:xfrm>
              <a:off x="8110725" y="4685646"/>
              <a:ext cx="365797" cy="993670"/>
              <a:chOff x="4397514" y="658002"/>
              <a:chExt cx="1280242" cy="3477718"/>
            </a:xfrm>
          </p:grpSpPr>
          <p:sp>
            <p:nvSpPr>
              <p:cNvPr id="2" name="Rounded Rectangle 1">
                <a:extLst>
                  <a:ext uri="{FF2B5EF4-FFF2-40B4-BE49-F238E27FC236}">
                    <a16:creationId xmlns:a16="http://schemas.microsoft.com/office/drawing/2014/main" id="{AEAD1A53-832E-1EB1-C136-42C099DFD8B4}"/>
                  </a:ext>
                </a:extLst>
              </p:cNvPr>
              <p:cNvSpPr/>
              <p:nvPr/>
            </p:nvSpPr>
            <p:spPr>
              <a:xfrm>
                <a:off x="4547416" y="2221808"/>
                <a:ext cx="1130340" cy="350105"/>
              </a:xfrm>
              <a:prstGeom prst="round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" name="Triangle 3">
                <a:extLst>
                  <a:ext uri="{FF2B5EF4-FFF2-40B4-BE49-F238E27FC236}">
                    <a16:creationId xmlns:a16="http://schemas.microsoft.com/office/drawing/2014/main" id="{836F6C79-5E0C-DAFE-943A-1C220D87F620}"/>
                  </a:ext>
                </a:extLst>
              </p:cNvPr>
              <p:cNvSpPr/>
              <p:nvPr/>
            </p:nvSpPr>
            <p:spPr>
              <a:xfrm rot="10800000">
                <a:off x="4397514" y="2396861"/>
                <a:ext cx="149902" cy="1738859"/>
              </a:xfrm>
              <a:prstGeom prst="triangle">
                <a:avLst>
                  <a:gd name="adj" fmla="val 52273"/>
                </a:avLst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riangle 4">
                <a:extLst>
                  <a:ext uri="{FF2B5EF4-FFF2-40B4-BE49-F238E27FC236}">
                    <a16:creationId xmlns:a16="http://schemas.microsoft.com/office/drawing/2014/main" id="{59D3FB2A-5E07-191C-DF3C-0D58EC78CEEE}"/>
                  </a:ext>
                </a:extLst>
              </p:cNvPr>
              <p:cNvSpPr/>
              <p:nvPr/>
            </p:nvSpPr>
            <p:spPr>
              <a:xfrm>
                <a:off x="4397514" y="658002"/>
                <a:ext cx="149902" cy="1738859"/>
              </a:xfrm>
              <a:prstGeom prst="triangle">
                <a:avLst>
                  <a:gd name="adj" fmla="val 52273"/>
                </a:avLst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104BB4A-E757-F4BF-75D6-15EBEBDA727F}"/>
                </a:ext>
              </a:extLst>
            </p:cNvPr>
            <p:cNvGrpSpPr/>
            <p:nvPr/>
          </p:nvGrpSpPr>
          <p:grpSpPr>
            <a:xfrm>
              <a:off x="8108845" y="6236793"/>
              <a:ext cx="365797" cy="993670"/>
              <a:chOff x="4397514" y="658002"/>
              <a:chExt cx="1280242" cy="3477718"/>
            </a:xfrm>
          </p:grpSpPr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719EC0F9-F487-955C-6049-C8AF9ADF5403}"/>
                  </a:ext>
                </a:extLst>
              </p:cNvPr>
              <p:cNvSpPr/>
              <p:nvPr/>
            </p:nvSpPr>
            <p:spPr>
              <a:xfrm>
                <a:off x="4547416" y="2221808"/>
                <a:ext cx="1130340" cy="350105"/>
              </a:xfrm>
              <a:prstGeom prst="round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Triangle 11">
                <a:extLst>
                  <a:ext uri="{FF2B5EF4-FFF2-40B4-BE49-F238E27FC236}">
                    <a16:creationId xmlns:a16="http://schemas.microsoft.com/office/drawing/2014/main" id="{3751BF25-25F3-2DD5-C616-B52995AC633E}"/>
                  </a:ext>
                </a:extLst>
              </p:cNvPr>
              <p:cNvSpPr/>
              <p:nvPr/>
            </p:nvSpPr>
            <p:spPr>
              <a:xfrm rot="10800000">
                <a:off x="4397514" y="2396861"/>
                <a:ext cx="149902" cy="1738859"/>
              </a:xfrm>
              <a:prstGeom prst="triangle">
                <a:avLst>
                  <a:gd name="adj" fmla="val 52273"/>
                </a:avLst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riangle 12">
                <a:extLst>
                  <a:ext uri="{FF2B5EF4-FFF2-40B4-BE49-F238E27FC236}">
                    <a16:creationId xmlns:a16="http://schemas.microsoft.com/office/drawing/2014/main" id="{CB6462A9-D24D-1FF4-8B6C-4E15A2DE682F}"/>
                  </a:ext>
                </a:extLst>
              </p:cNvPr>
              <p:cNvSpPr/>
              <p:nvPr/>
            </p:nvSpPr>
            <p:spPr>
              <a:xfrm>
                <a:off x="4397514" y="658002"/>
                <a:ext cx="149902" cy="1738859"/>
              </a:xfrm>
              <a:prstGeom prst="triangle">
                <a:avLst>
                  <a:gd name="adj" fmla="val 52273"/>
                </a:avLst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3B9C080-A2FC-EE55-FA93-105C1CB652A0}"/>
                </a:ext>
              </a:extLst>
            </p:cNvPr>
            <p:cNvGrpSpPr/>
            <p:nvPr/>
          </p:nvGrpSpPr>
          <p:grpSpPr>
            <a:xfrm>
              <a:off x="8108845" y="7787941"/>
              <a:ext cx="365797" cy="993670"/>
              <a:chOff x="4397514" y="658002"/>
              <a:chExt cx="1280242" cy="3477718"/>
            </a:xfrm>
          </p:grpSpPr>
          <p:sp>
            <p:nvSpPr>
              <p:cNvPr id="16" name="Rounded Rectangle 15">
                <a:extLst>
                  <a:ext uri="{FF2B5EF4-FFF2-40B4-BE49-F238E27FC236}">
                    <a16:creationId xmlns:a16="http://schemas.microsoft.com/office/drawing/2014/main" id="{74F1CC37-3489-D63A-736A-28363A3CAC4C}"/>
                  </a:ext>
                </a:extLst>
              </p:cNvPr>
              <p:cNvSpPr/>
              <p:nvPr/>
            </p:nvSpPr>
            <p:spPr>
              <a:xfrm>
                <a:off x="4547416" y="2221808"/>
                <a:ext cx="1130340" cy="350105"/>
              </a:xfrm>
              <a:prstGeom prst="round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Triangle 19">
                <a:extLst>
                  <a:ext uri="{FF2B5EF4-FFF2-40B4-BE49-F238E27FC236}">
                    <a16:creationId xmlns:a16="http://schemas.microsoft.com/office/drawing/2014/main" id="{1B861BD7-CC63-C94F-4E25-BD41D61F377D}"/>
                  </a:ext>
                </a:extLst>
              </p:cNvPr>
              <p:cNvSpPr/>
              <p:nvPr/>
            </p:nvSpPr>
            <p:spPr>
              <a:xfrm rot="10800000">
                <a:off x="4397514" y="2396861"/>
                <a:ext cx="149902" cy="1738859"/>
              </a:xfrm>
              <a:prstGeom prst="triangle">
                <a:avLst>
                  <a:gd name="adj" fmla="val 52273"/>
                </a:avLst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riangle 20">
                <a:extLst>
                  <a:ext uri="{FF2B5EF4-FFF2-40B4-BE49-F238E27FC236}">
                    <a16:creationId xmlns:a16="http://schemas.microsoft.com/office/drawing/2014/main" id="{8D685CB5-D292-2D33-AAF1-16CC06879BF6}"/>
                  </a:ext>
                </a:extLst>
              </p:cNvPr>
              <p:cNvSpPr/>
              <p:nvPr/>
            </p:nvSpPr>
            <p:spPr>
              <a:xfrm>
                <a:off x="4397514" y="658002"/>
                <a:ext cx="149902" cy="1738859"/>
              </a:xfrm>
              <a:prstGeom prst="triangle">
                <a:avLst>
                  <a:gd name="adj" fmla="val 52273"/>
                </a:avLst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D0665927-3C66-7C79-E6F6-E0C6FBC4E98C}"/>
                </a:ext>
              </a:extLst>
            </p:cNvPr>
            <p:cNvGrpSpPr/>
            <p:nvPr/>
          </p:nvGrpSpPr>
          <p:grpSpPr>
            <a:xfrm>
              <a:off x="9367033" y="4681728"/>
              <a:ext cx="365797" cy="993670"/>
              <a:chOff x="4397514" y="658002"/>
              <a:chExt cx="1280242" cy="3477718"/>
            </a:xfrm>
          </p:grpSpPr>
          <p:sp>
            <p:nvSpPr>
              <p:cNvPr id="67" name="Rounded Rectangle 66">
                <a:extLst>
                  <a:ext uri="{FF2B5EF4-FFF2-40B4-BE49-F238E27FC236}">
                    <a16:creationId xmlns:a16="http://schemas.microsoft.com/office/drawing/2014/main" id="{149AFEC3-1947-5138-D93A-1BA7D370E99C}"/>
                  </a:ext>
                </a:extLst>
              </p:cNvPr>
              <p:cNvSpPr/>
              <p:nvPr/>
            </p:nvSpPr>
            <p:spPr>
              <a:xfrm>
                <a:off x="4547416" y="2221808"/>
                <a:ext cx="1130340" cy="350105"/>
              </a:xfrm>
              <a:prstGeom prst="round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8" name="Triangle 67">
                <a:extLst>
                  <a:ext uri="{FF2B5EF4-FFF2-40B4-BE49-F238E27FC236}">
                    <a16:creationId xmlns:a16="http://schemas.microsoft.com/office/drawing/2014/main" id="{A4E4995D-2809-9647-572D-B18695EF4A21}"/>
                  </a:ext>
                </a:extLst>
              </p:cNvPr>
              <p:cNvSpPr/>
              <p:nvPr/>
            </p:nvSpPr>
            <p:spPr>
              <a:xfrm rot="10800000">
                <a:off x="4397514" y="2396861"/>
                <a:ext cx="149902" cy="1738859"/>
              </a:xfrm>
              <a:prstGeom prst="triangle">
                <a:avLst>
                  <a:gd name="adj" fmla="val 52273"/>
                </a:avLst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Triangle 68">
                <a:extLst>
                  <a:ext uri="{FF2B5EF4-FFF2-40B4-BE49-F238E27FC236}">
                    <a16:creationId xmlns:a16="http://schemas.microsoft.com/office/drawing/2014/main" id="{4EF4BED0-CC96-EF7C-36BE-DC6C9FA3AC1A}"/>
                  </a:ext>
                </a:extLst>
              </p:cNvPr>
              <p:cNvSpPr/>
              <p:nvPr/>
            </p:nvSpPr>
            <p:spPr>
              <a:xfrm>
                <a:off x="4397514" y="658002"/>
                <a:ext cx="149902" cy="1738859"/>
              </a:xfrm>
              <a:prstGeom prst="triangle">
                <a:avLst>
                  <a:gd name="adj" fmla="val 52273"/>
                </a:avLst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58442791-E90A-A9DB-1806-5C498CC0A58F}"/>
                </a:ext>
              </a:extLst>
            </p:cNvPr>
            <p:cNvGrpSpPr/>
            <p:nvPr/>
          </p:nvGrpSpPr>
          <p:grpSpPr>
            <a:xfrm>
              <a:off x="10616181" y="4681728"/>
              <a:ext cx="365797" cy="993670"/>
              <a:chOff x="4397514" y="658002"/>
              <a:chExt cx="1280242" cy="3477718"/>
            </a:xfrm>
          </p:grpSpPr>
          <p:sp>
            <p:nvSpPr>
              <p:cNvPr id="71" name="Rounded Rectangle 70">
                <a:extLst>
                  <a:ext uri="{FF2B5EF4-FFF2-40B4-BE49-F238E27FC236}">
                    <a16:creationId xmlns:a16="http://schemas.microsoft.com/office/drawing/2014/main" id="{803E02EB-C41C-306E-171A-6BD30ECDB079}"/>
                  </a:ext>
                </a:extLst>
              </p:cNvPr>
              <p:cNvSpPr/>
              <p:nvPr/>
            </p:nvSpPr>
            <p:spPr>
              <a:xfrm>
                <a:off x="4547416" y="2221808"/>
                <a:ext cx="1130340" cy="350105"/>
              </a:xfrm>
              <a:prstGeom prst="round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2" name="Triangle 71">
                <a:extLst>
                  <a:ext uri="{FF2B5EF4-FFF2-40B4-BE49-F238E27FC236}">
                    <a16:creationId xmlns:a16="http://schemas.microsoft.com/office/drawing/2014/main" id="{94C29C8F-445F-D811-0EA3-44567427724B}"/>
                  </a:ext>
                </a:extLst>
              </p:cNvPr>
              <p:cNvSpPr/>
              <p:nvPr/>
            </p:nvSpPr>
            <p:spPr>
              <a:xfrm rot="10800000">
                <a:off x="4397514" y="2396861"/>
                <a:ext cx="149902" cy="1738859"/>
              </a:xfrm>
              <a:prstGeom prst="triangle">
                <a:avLst>
                  <a:gd name="adj" fmla="val 52273"/>
                </a:avLst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Triangle 72">
                <a:extLst>
                  <a:ext uri="{FF2B5EF4-FFF2-40B4-BE49-F238E27FC236}">
                    <a16:creationId xmlns:a16="http://schemas.microsoft.com/office/drawing/2014/main" id="{25E8C28F-E54D-5584-2096-0D52A86B77F8}"/>
                  </a:ext>
                </a:extLst>
              </p:cNvPr>
              <p:cNvSpPr/>
              <p:nvPr/>
            </p:nvSpPr>
            <p:spPr>
              <a:xfrm>
                <a:off x="4397514" y="658002"/>
                <a:ext cx="149902" cy="1738859"/>
              </a:xfrm>
              <a:prstGeom prst="triangle">
                <a:avLst>
                  <a:gd name="adj" fmla="val 52273"/>
                </a:avLst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03BE73D1-75A8-5ED7-F02E-25E6B3424B20}"/>
                </a:ext>
              </a:extLst>
            </p:cNvPr>
            <p:cNvGrpSpPr/>
            <p:nvPr/>
          </p:nvGrpSpPr>
          <p:grpSpPr>
            <a:xfrm>
              <a:off x="10616181" y="6236793"/>
              <a:ext cx="365797" cy="993670"/>
              <a:chOff x="4397514" y="658002"/>
              <a:chExt cx="1280242" cy="3477718"/>
            </a:xfrm>
          </p:grpSpPr>
          <p:sp>
            <p:nvSpPr>
              <p:cNvPr id="75" name="Rounded Rectangle 74">
                <a:extLst>
                  <a:ext uri="{FF2B5EF4-FFF2-40B4-BE49-F238E27FC236}">
                    <a16:creationId xmlns:a16="http://schemas.microsoft.com/office/drawing/2014/main" id="{4C98A7C8-3D3A-86DA-6A29-61B573CAC2A6}"/>
                  </a:ext>
                </a:extLst>
              </p:cNvPr>
              <p:cNvSpPr/>
              <p:nvPr/>
            </p:nvSpPr>
            <p:spPr>
              <a:xfrm>
                <a:off x="4547416" y="2221808"/>
                <a:ext cx="1130340" cy="350105"/>
              </a:xfrm>
              <a:prstGeom prst="round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Triangle 75">
                <a:extLst>
                  <a:ext uri="{FF2B5EF4-FFF2-40B4-BE49-F238E27FC236}">
                    <a16:creationId xmlns:a16="http://schemas.microsoft.com/office/drawing/2014/main" id="{1A684580-7A51-86F4-00D5-95C321E41807}"/>
                  </a:ext>
                </a:extLst>
              </p:cNvPr>
              <p:cNvSpPr/>
              <p:nvPr/>
            </p:nvSpPr>
            <p:spPr>
              <a:xfrm rot="10800000">
                <a:off x="4397514" y="2396861"/>
                <a:ext cx="149902" cy="1738859"/>
              </a:xfrm>
              <a:prstGeom prst="triangle">
                <a:avLst>
                  <a:gd name="adj" fmla="val 52273"/>
                </a:avLst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Triangle 76">
                <a:extLst>
                  <a:ext uri="{FF2B5EF4-FFF2-40B4-BE49-F238E27FC236}">
                    <a16:creationId xmlns:a16="http://schemas.microsoft.com/office/drawing/2014/main" id="{3C210D7E-58DC-1B35-6CC2-D51416F5B569}"/>
                  </a:ext>
                </a:extLst>
              </p:cNvPr>
              <p:cNvSpPr/>
              <p:nvPr/>
            </p:nvSpPr>
            <p:spPr>
              <a:xfrm>
                <a:off x="4397514" y="658002"/>
                <a:ext cx="149902" cy="1738859"/>
              </a:xfrm>
              <a:prstGeom prst="triangle">
                <a:avLst>
                  <a:gd name="adj" fmla="val 52273"/>
                </a:avLst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6C18AA80-4D5F-CB93-65CB-FC6F371B52B6}"/>
                </a:ext>
              </a:extLst>
            </p:cNvPr>
            <p:cNvGrpSpPr/>
            <p:nvPr/>
          </p:nvGrpSpPr>
          <p:grpSpPr>
            <a:xfrm>
              <a:off x="9363751" y="6236208"/>
              <a:ext cx="365797" cy="993670"/>
              <a:chOff x="4397514" y="658002"/>
              <a:chExt cx="1280242" cy="3477718"/>
            </a:xfrm>
          </p:grpSpPr>
          <p:sp>
            <p:nvSpPr>
              <p:cNvPr id="79" name="Rounded Rectangle 78">
                <a:extLst>
                  <a:ext uri="{FF2B5EF4-FFF2-40B4-BE49-F238E27FC236}">
                    <a16:creationId xmlns:a16="http://schemas.microsoft.com/office/drawing/2014/main" id="{1ADFED44-0D51-5E74-6574-060C7CFF1FBD}"/>
                  </a:ext>
                </a:extLst>
              </p:cNvPr>
              <p:cNvSpPr/>
              <p:nvPr/>
            </p:nvSpPr>
            <p:spPr>
              <a:xfrm>
                <a:off x="4547416" y="2221808"/>
                <a:ext cx="1130340" cy="350105"/>
              </a:xfrm>
              <a:prstGeom prst="round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0" name="Triangle 79">
                <a:extLst>
                  <a:ext uri="{FF2B5EF4-FFF2-40B4-BE49-F238E27FC236}">
                    <a16:creationId xmlns:a16="http://schemas.microsoft.com/office/drawing/2014/main" id="{A2A8DF02-5549-78E1-C337-350905B535BA}"/>
                  </a:ext>
                </a:extLst>
              </p:cNvPr>
              <p:cNvSpPr/>
              <p:nvPr/>
            </p:nvSpPr>
            <p:spPr>
              <a:xfrm rot="10800000">
                <a:off x="4397514" y="2396861"/>
                <a:ext cx="149902" cy="1738859"/>
              </a:xfrm>
              <a:prstGeom prst="triangle">
                <a:avLst>
                  <a:gd name="adj" fmla="val 52273"/>
                </a:avLst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Triangle 80">
                <a:extLst>
                  <a:ext uri="{FF2B5EF4-FFF2-40B4-BE49-F238E27FC236}">
                    <a16:creationId xmlns:a16="http://schemas.microsoft.com/office/drawing/2014/main" id="{D6BD5046-1274-FEB8-4FA2-DBE0055425D5}"/>
                  </a:ext>
                </a:extLst>
              </p:cNvPr>
              <p:cNvSpPr/>
              <p:nvPr/>
            </p:nvSpPr>
            <p:spPr>
              <a:xfrm>
                <a:off x="4397514" y="658002"/>
                <a:ext cx="149902" cy="1738859"/>
              </a:xfrm>
              <a:prstGeom prst="triangle">
                <a:avLst>
                  <a:gd name="adj" fmla="val 52273"/>
                </a:avLst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5C7CB12B-E533-25E6-A1BB-9D3969DD0CF4}"/>
                </a:ext>
              </a:extLst>
            </p:cNvPr>
            <p:cNvGrpSpPr/>
            <p:nvPr/>
          </p:nvGrpSpPr>
          <p:grpSpPr>
            <a:xfrm>
              <a:off x="9363456" y="7790688"/>
              <a:ext cx="365797" cy="993670"/>
              <a:chOff x="4397514" y="658002"/>
              <a:chExt cx="1280242" cy="3477718"/>
            </a:xfrm>
          </p:grpSpPr>
          <p:sp>
            <p:nvSpPr>
              <p:cNvPr id="83" name="Rounded Rectangle 82">
                <a:extLst>
                  <a:ext uri="{FF2B5EF4-FFF2-40B4-BE49-F238E27FC236}">
                    <a16:creationId xmlns:a16="http://schemas.microsoft.com/office/drawing/2014/main" id="{67C29BF7-30BF-AFC5-D47A-E81B062BC20A}"/>
                  </a:ext>
                </a:extLst>
              </p:cNvPr>
              <p:cNvSpPr/>
              <p:nvPr/>
            </p:nvSpPr>
            <p:spPr>
              <a:xfrm>
                <a:off x="4547416" y="2221808"/>
                <a:ext cx="1130340" cy="350105"/>
              </a:xfrm>
              <a:prstGeom prst="round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4" name="Triangle 83">
                <a:extLst>
                  <a:ext uri="{FF2B5EF4-FFF2-40B4-BE49-F238E27FC236}">
                    <a16:creationId xmlns:a16="http://schemas.microsoft.com/office/drawing/2014/main" id="{5B7E270C-FC3F-CCED-681F-8A427CF4FFE5}"/>
                  </a:ext>
                </a:extLst>
              </p:cNvPr>
              <p:cNvSpPr/>
              <p:nvPr/>
            </p:nvSpPr>
            <p:spPr>
              <a:xfrm rot="10800000">
                <a:off x="4397514" y="2396861"/>
                <a:ext cx="149902" cy="1738859"/>
              </a:xfrm>
              <a:prstGeom prst="triangle">
                <a:avLst>
                  <a:gd name="adj" fmla="val 52273"/>
                </a:avLst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Triangle 84">
                <a:extLst>
                  <a:ext uri="{FF2B5EF4-FFF2-40B4-BE49-F238E27FC236}">
                    <a16:creationId xmlns:a16="http://schemas.microsoft.com/office/drawing/2014/main" id="{C7C26A25-9555-C854-F8BF-9274A2429A54}"/>
                  </a:ext>
                </a:extLst>
              </p:cNvPr>
              <p:cNvSpPr/>
              <p:nvPr/>
            </p:nvSpPr>
            <p:spPr>
              <a:xfrm>
                <a:off x="4397514" y="658002"/>
                <a:ext cx="149902" cy="1738859"/>
              </a:xfrm>
              <a:prstGeom prst="triangle">
                <a:avLst>
                  <a:gd name="adj" fmla="val 52273"/>
                </a:avLst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4DAA1B6A-07CF-93F7-0B62-D75FB7A40897}"/>
                </a:ext>
              </a:extLst>
            </p:cNvPr>
            <p:cNvGrpSpPr/>
            <p:nvPr/>
          </p:nvGrpSpPr>
          <p:grpSpPr>
            <a:xfrm>
              <a:off x="10616181" y="7790688"/>
              <a:ext cx="365797" cy="993670"/>
              <a:chOff x="4397514" y="658002"/>
              <a:chExt cx="1280242" cy="3477718"/>
            </a:xfrm>
          </p:grpSpPr>
          <p:sp>
            <p:nvSpPr>
              <p:cNvPr id="87" name="Rounded Rectangle 86">
                <a:extLst>
                  <a:ext uri="{FF2B5EF4-FFF2-40B4-BE49-F238E27FC236}">
                    <a16:creationId xmlns:a16="http://schemas.microsoft.com/office/drawing/2014/main" id="{20CD2AB8-9228-51FF-1486-A790A7CD05F9}"/>
                  </a:ext>
                </a:extLst>
              </p:cNvPr>
              <p:cNvSpPr/>
              <p:nvPr/>
            </p:nvSpPr>
            <p:spPr>
              <a:xfrm>
                <a:off x="4547416" y="2221808"/>
                <a:ext cx="1130340" cy="350105"/>
              </a:xfrm>
              <a:prstGeom prst="round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8" name="Triangle 87">
                <a:extLst>
                  <a:ext uri="{FF2B5EF4-FFF2-40B4-BE49-F238E27FC236}">
                    <a16:creationId xmlns:a16="http://schemas.microsoft.com/office/drawing/2014/main" id="{EABE9C87-4892-93D2-852F-2C53FA4696B4}"/>
                  </a:ext>
                </a:extLst>
              </p:cNvPr>
              <p:cNvSpPr/>
              <p:nvPr/>
            </p:nvSpPr>
            <p:spPr>
              <a:xfrm rot="10800000">
                <a:off x="4397514" y="2396861"/>
                <a:ext cx="149902" cy="1738859"/>
              </a:xfrm>
              <a:prstGeom prst="triangle">
                <a:avLst>
                  <a:gd name="adj" fmla="val 52273"/>
                </a:avLst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Triangle 88">
                <a:extLst>
                  <a:ext uri="{FF2B5EF4-FFF2-40B4-BE49-F238E27FC236}">
                    <a16:creationId xmlns:a16="http://schemas.microsoft.com/office/drawing/2014/main" id="{228F7114-CDFC-953E-FAB4-5172E6CA7E8A}"/>
                  </a:ext>
                </a:extLst>
              </p:cNvPr>
              <p:cNvSpPr/>
              <p:nvPr/>
            </p:nvSpPr>
            <p:spPr>
              <a:xfrm>
                <a:off x="4397514" y="658002"/>
                <a:ext cx="149902" cy="1738859"/>
              </a:xfrm>
              <a:prstGeom prst="triangle">
                <a:avLst>
                  <a:gd name="adj" fmla="val 52273"/>
                </a:avLst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C132CD29-917D-E5FC-4966-E00C3958D012}"/>
                </a:ext>
              </a:extLst>
            </p:cNvPr>
            <p:cNvSpPr/>
            <p:nvPr/>
          </p:nvSpPr>
          <p:spPr>
            <a:xfrm rot="20400000">
              <a:off x="10385721" y="4458609"/>
              <a:ext cx="467776" cy="1387784"/>
            </a:xfrm>
            <a:prstGeom prst="ellipse">
              <a:avLst/>
            </a:prstGeom>
            <a:gradFill>
              <a:gsLst>
                <a:gs pos="100000">
                  <a:schemeClr val="accent2">
                    <a:lumMod val="105000"/>
                    <a:satMod val="103000"/>
                    <a:tint val="73000"/>
                    <a:alpha val="25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</a:gradFill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F0A0EC3D-B6CA-D271-E2D8-1B483196F6AF}"/>
                    </a:ext>
                  </a:extLst>
                </p:cNvPr>
                <p:cNvSpPr txBox="1"/>
                <p:nvPr/>
              </p:nvSpPr>
              <p:spPr>
                <a:xfrm>
                  <a:off x="6874903" y="7555120"/>
                  <a:ext cx="914216" cy="38068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⋆</m:t>
                            </m:r>
                          </m:sup>
                        </m:sSub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⋆</m:t>
                            </m:r>
                          </m:sup>
                        </m:sSub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F0A0EC3D-B6CA-D271-E2D8-1B483196F6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4903" y="7555120"/>
                  <a:ext cx="914216" cy="380682"/>
                </a:xfrm>
                <a:prstGeom prst="rect">
                  <a:avLst/>
                </a:prstGeom>
                <a:blipFill>
                  <a:blip r:embed="rId8"/>
                  <a:stretch>
                    <a:fillRect l="-10959" r="-4110" b="-225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3A36E44F-86FE-2354-BD60-08C135FE1B28}"/>
                    </a:ext>
                  </a:extLst>
                </p:cNvPr>
                <p:cNvSpPr txBox="1"/>
                <p:nvPr/>
              </p:nvSpPr>
              <p:spPr>
                <a:xfrm>
                  <a:off x="6897960" y="6094412"/>
                  <a:ext cx="914216" cy="38068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⋆</m:t>
                            </m:r>
                          </m:sup>
                        </m:sSub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⋆</m:t>
                            </m:r>
                          </m:sup>
                        </m:sSub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3A36E44F-86FE-2354-BD60-08C135FE1B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7960" y="6094412"/>
                  <a:ext cx="914216" cy="380682"/>
                </a:xfrm>
                <a:prstGeom prst="rect">
                  <a:avLst/>
                </a:prstGeom>
                <a:blipFill>
                  <a:blip r:embed="rId9"/>
                  <a:stretch>
                    <a:fillRect l="-10959" r="-4110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865BCBDD-3F3A-56AC-F9A9-DF7E0CF29B2D}"/>
                    </a:ext>
                  </a:extLst>
                </p:cNvPr>
                <p:cNvSpPr txBox="1"/>
                <p:nvPr/>
              </p:nvSpPr>
              <p:spPr>
                <a:xfrm>
                  <a:off x="6776245" y="4453697"/>
                  <a:ext cx="1116317" cy="75001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⋆</m:t>
                            </m:r>
                          </m:sup>
                        </m:sSub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⋆</m:t>
                            </m:r>
                          </m:sup>
                        </m:sSub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</m:oMath>
                    </m:oMathPara>
                  </a14:m>
                  <a:endParaRPr lang="en-US" sz="24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⋆</m:t>
                            </m:r>
                          </m:sup>
                        </m:sSub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⋆</m:t>
                            </m:r>
                          </m:sup>
                        </m:sSub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865BCBDD-3F3A-56AC-F9A9-DF7E0CF29B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6245" y="4453697"/>
                  <a:ext cx="1116317" cy="750014"/>
                </a:xfrm>
                <a:prstGeom prst="rect">
                  <a:avLst/>
                </a:prstGeom>
                <a:blipFill>
                  <a:blip r:embed="rId10"/>
                  <a:stretch>
                    <a:fillRect l="-7865" t="-3333" r="-2247" b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934593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>
            <a:extLst>
              <a:ext uri="{FF2B5EF4-FFF2-40B4-BE49-F238E27FC236}">
                <a16:creationId xmlns:a16="http://schemas.microsoft.com/office/drawing/2014/main" id="{90C4F606-B42E-540E-958C-837AE531F20E}"/>
              </a:ext>
            </a:extLst>
          </p:cNvPr>
          <p:cNvGrpSpPr/>
          <p:nvPr/>
        </p:nvGrpSpPr>
        <p:grpSpPr>
          <a:xfrm>
            <a:off x="90716" y="4226603"/>
            <a:ext cx="12000841" cy="4210905"/>
            <a:chOff x="90716" y="1561190"/>
            <a:chExt cx="12000841" cy="421090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1E4F8613-66D6-3B22-EE10-E6E0FCA3C5A9}"/>
                    </a:ext>
                  </a:extLst>
                </p:cNvPr>
                <p:cNvSpPr txBox="1"/>
                <p:nvPr/>
              </p:nvSpPr>
              <p:spPr>
                <a:xfrm>
                  <a:off x="8014741" y="4784997"/>
                  <a:ext cx="4076816" cy="69820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𝝂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𝓤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∀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ℤ</m:t>
                            </m:r>
                          </m:e>
                          <m: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0, 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sub>
                        </m:sSub>
                      </m:oMath>
                    </m:oMathPara>
                  </a14:m>
                  <a:endPara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Pr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𝜻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𝝂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≤ 0 ∀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ℤ</m:t>
                                </m:r>
                              </m:e>
                              <m: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oMath>
                    </m:oMathPara>
                  </a14:m>
                  <a:endParaRPr lang="en-US" b="1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1E4F8613-66D6-3B22-EE10-E6E0FCA3C5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14741" y="4784997"/>
                  <a:ext cx="4076816" cy="698204"/>
                </a:xfrm>
                <a:prstGeom prst="rect">
                  <a:avLst/>
                </a:prstGeom>
                <a:blipFill>
                  <a:blip r:embed="rId3"/>
                  <a:stretch>
                    <a:fillRect l="-2174" t="-3571" b="-10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68D44CD4-470C-F86C-49FA-FF028D3B5868}"/>
                </a:ext>
              </a:extLst>
            </p:cNvPr>
            <p:cNvGrpSpPr/>
            <p:nvPr/>
          </p:nvGrpSpPr>
          <p:grpSpPr>
            <a:xfrm>
              <a:off x="90716" y="1561190"/>
              <a:ext cx="9194025" cy="4210905"/>
              <a:chOff x="90716" y="1561190"/>
              <a:chExt cx="9194025" cy="4210905"/>
            </a:xfrm>
          </p:grpSpPr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F6E5B883-4345-03B9-E132-5A7B7B758435}"/>
                  </a:ext>
                </a:extLst>
              </p:cNvPr>
              <p:cNvCxnSpPr>
                <a:cxnSpLocks/>
                <a:stCxn id="14" idx="3"/>
                <a:endCxn id="36" idx="5"/>
              </p:cNvCxnSpPr>
              <p:nvPr/>
            </p:nvCxnSpPr>
            <p:spPr>
              <a:xfrm>
                <a:off x="5901389" y="2568559"/>
                <a:ext cx="486821" cy="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1690CAA-70EC-48C9-007B-B2D566437053}"/>
                  </a:ext>
                </a:extLst>
              </p:cNvPr>
              <p:cNvSpPr/>
              <p:nvPr/>
            </p:nvSpPr>
            <p:spPr>
              <a:xfrm>
                <a:off x="4631389" y="2223119"/>
                <a:ext cx="1270000" cy="69088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Modern No. 20" panose="02070704070505020303" pitchFamily="18" charset="77"/>
                  </a:rPr>
                  <a:t>Solver</a:t>
                </a:r>
                <a:endParaRPr lang="en-US" dirty="0"/>
              </a:p>
            </p:txBody>
          </p: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21B53153-275D-B19F-BBC8-2E8A0DFB94F6}"/>
                  </a:ext>
                </a:extLst>
              </p:cNvPr>
              <p:cNvCxnSpPr>
                <a:cxnSpLocks/>
                <a:stCxn id="65" idx="2"/>
              </p:cNvCxnSpPr>
              <p:nvPr/>
            </p:nvCxnSpPr>
            <p:spPr>
              <a:xfrm>
                <a:off x="3116426" y="2688056"/>
                <a:ext cx="1514963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Elbow Connector 18">
                <a:extLst>
                  <a:ext uri="{FF2B5EF4-FFF2-40B4-BE49-F238E27FC236}">
                    <a16:creationId xmlns:a16="http://schemas.microsoft.com/office/drawing/2014/main" id="{ECE2C5F4-60F8-F370-F1FA-8AD245C386CE}"/>
                  </a:ext>
                </a:extLst>
              </p:cNvPr>
              <p:cNvCxnSpPr>
                <a:cxnSpLocks/>
                <a:stCxn id="66" idx="2"/>
              </p:cNvCxnSpPr>
              <p:nvPr/>
            </p:nvCxnSpPr>
            <p:spPr>
              <a:xfrm>
                <a:off x="3176264" y="1906628"/>
                <a:ext cx="1455125" cy="545703"/>
              </a:xfrm>
              <a:prstGeom prst="bentConnector3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Parallelogram 35">
                <a:extLst>
                  <a:ext uri="{FF2B5EF4-FFF2-40B4-BE49-F238E27FC236}">
                    <a16:creationId xmlns:a16="http://schemas.microsoft.com/office/drawing/2014/main" id="{4D4E4DC2-B7A6-8E0E-0155-ADD66FCD3F7B}"/>
                  </a:ext>
                </a:extLst>
              </p:cNvPr>
              <p:cNvSpPr/>
              <p:nvPr/>
            </p:nvSpPr>
            <p:spPr>
              <a:xfrm>
                <a:off x="6301851" y="2223124"/>
                <a:ext cx="1988222" cy="690875"/>
              </a:xfrm>
              <a:prstGeom prst="parallelogram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Modern No. 20" panose="02070704070505020303" pitchFamily="18" charset="77"/>
                  </a:rPr>
                  <a:t>Turbine Yaw Setpoints</a:t>
                </a:r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63D04649-DEE3-CD95-3E13-7C86FA200FFA}"/>
                  </a:ext>
                </a:extLst>
              </p:cNvPr>
              <p:cNvSpPr/>
              <p:nvPr/>
            </p:nvSpPr>
            <p:spPr>
              <a:xfrm>
                <a:off x="4631389" y="4069698"/>
                <a:ext cx="1270000" cy="69088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Modern No. 20" panose="02070704070505020303" pitchFamily="18" charset="77"/>
                  </a:rPr>
                  <a:t>Model</a:t>
                </a:r>
                <a:endParaRPr lang="en-US" dirty="0"/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1BD62D9-76AE-F408-38B5-39BE780A4A35}"/>
                  </a:ext>
                </a:extLst>
              </p:cNvPr>
              <p:cNvSpPr/>
              <p:nvPr/>
            </p:nvSpPr>
            <p:spPr>
              <a:xfrm>
                <a:off x="8014741" y="4047817"/>
                <a:ext cx="1270000" cy="69088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Modern No. 20" panose="02070704070505020303" pitchFamily="18" charset="77"/>
                  </a:rPr>
                  <a:t>Constraints</a:t>
                </a:r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7AEFD65-1496-1316-B887-42FD950BA443}"/>
                  </a:ext>
                </a:extLst>
              </p:cNvPr>
              <p:cNvSpPr/>
              <p:nvPr/>
            </p:nvSpPr>
            <p:spPr>
              <a:xfrm>
                <a:off x="99881" y="4047821"/>
                <a:ext cx="1270000" cy="69088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Modern No. 20" panose="02070704070505020303" pitchFamily="18" charset="77"/>
                  </a:rPr>
                  <a:t>Cost Function</a:t>
                </a:r>
                <a:endParaRPr lang="en-US" dirty="0"/>
              </a:p>
            </p:txBody>
          </p:sp>
          <p:cxnSp>
            <p:nvCxnSpPr>
              <p:cNvPr id="7" name="Elbow Connector 6">
                <a:extLst>
                  <a:ext uri="{FF2B5EF4-FFF2-40B4-BE49-F238E27FC236}">
                    <a16:creationId xmlns:a16="http://schemas.microsoft.com/office/drawing/2014/main" id="{8449FCF9-DE7E-F342-CEB4-D6DCB18C80A1}"/>
                  </a:ext>
                </a:extLst>
              </p:cNvPr>
              <p:cNvCxnSpPr>
                <a:cxnSpLocks/>
                <a:stCxn id="36" idx="0"/>
                <a:endCxn id="14" idx="0"/>
              </p:cNvCxnSpPr>
              <p:nvPr/>
            </p:nvCxnSpPr>
            <p:spPr>
              <a:xfrm rot="16200000" flipV="1">
                <a:off x="6281174" y="1208335"/>
                <a:ext cx="5" cy="2029573"/>
              </a:xfrm>
              <a:prstGeom prst="bentConnector3">
                <a:avLst>
                  <a:gd name="adj1" fmla="val 4572100000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Elbow Connector 17">
                <a:extLst>
                  <a:ext uri="{FF2B5EF4-FFF2-40B4-BE49-F238E27FC236}">
                    <a16:creationId xmlns:a16="http://schemas.microsoft.com/office/drawing/2014/main" id="{5C7A640A-8338-3FBA-356F-6F46899AD431}"/>
                  </a:ext>
                </a:extLst>
              </p:cNvPr>
              <p:cNvCxnSpPr>
                <a:cxnSpLocks/>
                <a:stCxn id="4" idx="0"/>
              </p:cNvCxnSpPr>
              <p:nvPr/>
            </p:nvCxnSpPr>
            <p:spPr>
              <a:xfrm rot="16200000" flipV="1">
                <a:off x="6981878" y="2379954"/>
                <a:ext cx="223309" cy="3112418"/>
              </a:xfrm>
              <a:prstGeom prst="bentConnector2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5935B674-BC4F-3176-E2BA-A5DB3982396D}"/>
                  </a:ext>
                </a:extLst>
              </p:cNvPr>
              <p:cNvCxnSpPr>
                <a:cxnSpLocks/>
                <a:stCxn id="3" idx="0"/>
                <a:endCxn id="14" idx="2"/>
              </p:cNvCxnSpPr>
              <p:nvPr/>
            </p:nvCxnSpPr>
            <p:spPr>
              <a:xfrm flipV="1">
                <a:off x="5266389" y="2913999"/>
                <a:ext cx="0" cy="115569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Elbow Connector 24">
                <a:extLst>
                  <a:ext uri="{FF2B5EF4-FFF2-40B4-BE49-F238E27FC236}">
                    <a16:creationId xmlns:a16="http://schemas.microsoft.com/office/drawing/2014/main" id="{36C8E147-E5F9-36CD-1433-E9BE639688F5}"/>
                  </a:ext>
                </a:extLst>
              </p:cNvPr>
              <p:cNvCxnSpPr>
                <a:cxnSpLocks/>
                <a:stCxn id="5" idx="0"/>
              </p:cNvCxnSpPr>
              <p:nvPr/>
            </p:nvCxnSpPr>
            <p:spPr>
              <a:xfrm rot="5400000" flipH="1" flipV="1">
                <a:off x="2753451" y="1805939"/>
                <a:ext cx="223313" cy="4260452"/>
              </a:xfrm>
              <a:prstGeom prst="bentConnector2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85AD6EDE-E975-0CDA-DF14-D7A9D13992A6}"/>
                      </a:ext>
                    </a:extLst>
                  </p:cNvPr>
                  <p:cNvSpPr txBox="1"/>
                  <p:nvPr/>
                </p:nvSpPr>
                <p:spPr>
                  <a:xfrm>
                    <a:off x="4631389" y="4782465"/>
                    <a:ext cx="3092713" cy="989630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𝜻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𝜻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𝝂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oMath>
                    </a14:m>
                    <a:r>
                      <a:rPr lang="en-US" dirty="0"/>
                      <a:t> </a:t>
                    </a:r>
                    <a14:m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∀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ℤ</m:t>
                            </m:r>
                          </m:e>
                          <m: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0, 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d>
                          </m:sub>
                        </m:sSub>
                      </m:oMath>
                    </a14:m>
                    <a:endParaRPr lang="en-US" b="1" i="1" dirty="0">
                      <a:latin typeface="Cambria Math" panose="02040503050406030204" pitchFamily="18" charset="0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𝜻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𝝂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∀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ℤ</m:t>
                              </m:r>
                            </m:e>
                            <m: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0, 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b>
                          </m:sSub>
                        </m:oMath>
                      </m:oMathPara>
                    </a14:m>
                    <a:endParaRPr lang="en-US" i="1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𝜻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85AD6EDE-E975-0CDA-DF14-D7A9D13992A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31389" y="4782465"/>
                    <a:ext cx="3092713" cy="98963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3265" b="-759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A750FE82-AF5A-8B9E-C981-0A2DB0DB7459}"/>
                      </a:ext>
                    </a:extLst>
                  </p:cNvPr>
                  <p:cNvSpPr txBox="1"/>
                  <p:nvPr/>
                </p:nvSpPr>
                <p:spPr>
                  <a:xfrm>
                    <a:off x="90716" y="4887353"/>
                    <a:ext cx="2447532" cy="51892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𝔼</m:t>
                              </m:r>
                            </m:e>
                            <m:sub>
                              <m:r>
                                <m:rPr>
                                  <m:lit/>
                                </m:rPr>
                                <a:rPr lang="en-US" i="1" dirty="0"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dirty="0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lit/>
                                    </m:r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}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begChr m:val="{"/>
                                          <m:endChr m:val="}"/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1" i="1" dirty="0">
                                                  <a:latin typeface="Cambria Math" panose="02040503050406030204" pitchFamily="18" charset="0"/>
                                                </a:rPr>
                                                <m:t>𝒚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, 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1" i="1" dirty="0">
                                                  <a:latin typeface="Cambria Math" panose="02040503050406030204" pitchFamily="18" charset="0"/>
                                                </a:rPr>
                                                <m:t>𝝂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=0</m:t>
                                      </m:r>
                                    </m:sub>
                                    <m:sup>
                                      <m:sSub>
                                        <m:sSubPr>
                                          <m:ctrlP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sub>
                                      </m:s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d>
                        </m:oMath>
                      </m:oMathPara>
                    </a14:m>
                    <a:endParaRPr 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A750FE82-AF5A-8B9E-C981-0A2DB0DB745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716" y="4887353"/>
                    <a:ext cx="2447532" cy="51892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3627" r="-7254" b="-1190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5" name="Parallelogram 64">
                <a:extLst>
                  <a:ext uri="{FF2B5EF4-FFF2-40B4-BE49-F238E27FC236}">
                    <a16:creationId xmlns:a16="http://schemas.microsoft.com/office/drawing/2014/main" id="{0A948A98-01F3-0409-4E18-B462ECF96C68}"/>
                  </a:ext>
                </a:extLst>
              </p:cNvPr>
              <p:cNvSpPr/>
              <p:nvPr/>
            </p:nvSpPr>
            <p:spPr>
              <a:xfrm>
                <a:off x="579508" y="2342618"/>
                <a:ext cx="2623277" cy="690875"/>
              </a:xfrm>
              <a:prstGeom prst="parallelogram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Modern No. 20" panose="02070704070505020303" pitchFamily="18" charset="77"/>
                  </a:rPr>
                  <a:t>Freestream Wind Direction Preview</a:t>
                </a:r>
              </a:p>
            </p:txBody>
          </p:sp>
          <p:sp>
            <p:nvSpPr>
              <p:cNvPr id="66" name="Parallelogram 65">
                <a:extLst>
                  <a:ext uri="{FF2B5EF4-FFF2-40B4-BE49-F238E27FC236}">
                    <a16:creationId xmlns:a16="http://schemas.microsoft.com/office/drawing/2014/main" id="{0E2EB38B-6419-BC91-8BCE-19D3A9BC58D3}"/>
                  </a:ext>
                </a:extLst>
              </p:cNvPr>
              <p:cNvSpPr/>
              <p:nvPr/>
            </p:nvSpPr>
            <p:spPr>
              <a:xfrm>
                <a:off x="639346" y="1561190"/>
                <a:ext cx="2623277" cy="690875"/>
              </a:xfrm>
              <a:prstGeom prst="parallelogram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Modern No. 20" panose="02070704070505020303" pitchFamily="18" charset="77"/>
                  </a:rPr>
                  <a:t>Freestream Wind Magnitude Preview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8B086439-1B33-CBED-46B9-412E87DCF0D2}"/>
                      </a:ext>
                    </a:extLst>
                  </p:cNvPr>
                  <p:cNvSpPr txBox="1"/>
                  <p:nvPr/>
                </p:nvSpPr>
                <p:spPr>
                  <a:xfrm>
                    <a:off x="455756" y="3065226"/>
                    <a:ext cx="2623277" cy="43877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∼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∀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ℤ</m:t>
                              </m:r>
                            </m:e>
                            <m: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0, 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8B086439-1B33-CBED-46B9-412E87DCF0D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5756" y="3065226"/>
                    <a:ext cx="2623277" cy="43877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28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4" name="Straight Arrow Connector 93">
                <a:extLst>
                  <a:ext uri="{FF2B5EF4-FFF2-40B4-BE49-F238E27FC236}">
                    <a16:creationId xmlns:a16="http://schemas.microsoft.com/office/drawing/2014/main" id="{CC7BF499-B0E1-BD50-28A8-584F6602045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95456" y="2913998"/>
                <a:ext cx="0" cy="92975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>
                <a:extLst>
                  <a:ext uri="{FF2B5EF4-FFF2-40B4-BE49-F238E27FC236}">
                    <a16:creationId xmlns:a16="http://schemas.microsoft.com/office/drawing/2014/main" id="{C16A00F2-D33E-0925-CE11-B1981C52D8E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37446" y="2913998"/>
                <a:ext cx="0" cy="92975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572691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F9F5FC-D601-B950-85A1-76AE34E5A4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roup 97">
            <a:extLst>
              <a:ext uri="{FF2B5EF4-FFF2-40B4-BE49-F238E27FC236}">
                <a16:creationId xmlns:a16="http://schemas.microsoft.com/office/drawing/2014/main" id="{958D04C0-1591-8FE8-0A35-32B273EED760}"/>
              </a:ext>
            </a:extLst>
          </p:cNvPr>
          <p:cNvGrpSpPr/>
          <p:nvPr/>
        </p:nvGrpSpPr>
        <p:grpSpPr>
          <a:xfrm>
            <a:off x="99881" y="4226603"/>
            <a:ext cx="9184860" cy="3199388"/>
            <a:chOff x="99881" y="1561190"/>
            <a:chExt cx="9184860" cy="3199388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0CD82B6A-20CE-9E57-E954-2F30598E042A}"/>
                </a:ext>
              </a:extLst>
            </p:cNvPr>
            <p:cNvCxnSpPr>
              <a:cxnSpLocks/>
              <a:stCxn id="14" idx="3"/>
              <a:endCxn id="36" idx="5"/>
            </p:cNvCxnSpPr>
            <p:nvPr/>
          </p:nvCxnSpPr>
          <p:spPr>
            <a:xfrm>
              <a:off x="5901389" y="2568559"/>
              <a:ext cx="486821" cy="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60D2734-BC24-3557-8948-8A246E867F3C}"/>
                </a:ext>
              </a:extLst>
            </p:cNvPr>
            <p:cNvSpPr/>
            <p:nvPr/>
          </p:nvSpPr>
          <p:spPr>
            <a:xfrm>
              <a:off x="4631389" y="2223119"/>
              <a:ext cx="1270000" cy="69088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dern No. 20" panose="02070704070505020303" pitchFamily="18" charset="77"/>
                </a:rPr>
                <a:t>Solver</a:t>
              </a:r>
              <a:endParaRPr lang="en-US" dirty="0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C31C6B4-18FB-82CB-02EA-79438A9692B1}"/>
                </a:ext>
              </a:extLst>
            </p:cNvPr>
            <p:cNvCxnSpPr>
              <a:cxnSpLocks/>
              <a:stCxn id="65" idx="2"/>
            </p:cNvCxnSpPr>
            <p:nvPr/>
          </p:nvCxnSpPr>
          <p:spPr>
            <a:xfrm>
              <a:off x="3116426" y="2688056"/>
              <a:ext cx="151496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lbow Connector 18">
              <a:extLst>
                <a:ext uri="{FF2B5EF4-FFF2-40B4-BE49-F238E27FC236}">
                  <a16:creationId xmlns:a16="http://schemas.microsoft.com/office/drawing/2014/main" id="{41A64082-3906-2614-B412-D86825AAFA84}"/>
                </a:ext>
              </a:extLst>
            </p:cNvPr>
            <p:cNvCxnSpPr>
              <a:cxnSpLocks/>
              <a:stCxn id="66" idx="2"/>
            </p:cNvCxnSpPr>
            <p:nvPr/>
          </p:nvCxnSpPr>
          <p:spPr>
            <a:xfrm>
              <a:off x="3176264" y="1906628"/>
              <a:ext cx="1455125" cy="545703"/>
            </a:xfrm>
            <a:prstGeom prst="bentConnector3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Parallelogram 35">
              <a:extLst>
                <a:ext uri="{FF2B5EF4-FFF2-40B4-BE49-F238E27FC236}">
                  <a16:creationId xmlns:a16="http://schemas.microsoft.com/office/drawing/2014/main" id="{2594E6B7-DC72-5D1F-F1D6-5BF8FB276D85}"/>
                </a:ext>
              </a:extLst>
            </p:cNvPr>
            <p:cNvSpPr/>
            <p:nvPr/>
          </p:nvSpPr>
          <p:spPr>
            <a:xfrm>
              <a:off x="6301851" y="2223124"/>
              <a:ext cx="1988222" cy="690875"/>
            </a:xfrm>
            <a:prstGeom prst="parallelogram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dern No. 20" panose="02070704070505020303" pitchFamily="18" charset="77"/>
                </a:rPr>
                <a:t>Turbine Yaw Setpoints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A69B766-9FBF-F0D1-E9BD-9958C50258D5}"/>
                </a:ext>
              </a:extLst>
            </p:cNvPr>
            <p:cNvSpPr/>
            <p:nvPr/>
          </p:nvSpPr>
          <p:spPr>
            <a:xfrm>
              <a:off x="4631389" y="4069698"/>
              <a:ext cx="1270000" cy="69088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dern No. 20" panose="02070704070505020303" pitchFamily="18" charset="77"/>
                </a:rPr>
                <a:t>Model</a:t>
              </a:r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F978A5F-4980-8E7A-8D43-16DC9CCA179C}"/>
                </a:ext>
              </a:extLst>
            </p:cNvPr>
            <p:cNvSpPr/>
            <p:nvPr/>
          </p:nvSpPr>
          <p:spPr>
            <a:xfrm>
              <a:off x="8014741" y="4047817"/>
              <a:ext cx="1270000" cy="69088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dern No. 20" panose="02070704070505020303" pitchFamily="18" charset="77"/>
                </a:rPr>
                <a:t>Constraints</a:t>
              </a:r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4D52D36-7643-8832-8119-E3843E43DE71}"/>
                </a:ext>
              </a:extLst>
            </p:cNvPr>
            <p:cNvSpPr/>
            <p:nvPr/>
          </p:nvSpPr>
          <p:spPr>
            <a:xfrm>
              <a:off x="99881" y="4047821"/>
              <a:ext cx="1270000" cy="69088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dern No. 20" panose="02070704070505020303" pitchFamily="18" charset="77"/>
                </a:rPr>
                <a:t>Cost Function</a:t>
              </a:r>
              <a:endParaRPr lang="en-US" dirty="0"/>
            </a:p>
          </p:txBody>
        </p:sp>
        <p:cxnSp>
          <p:nvCxnSpPr>
            <p:cNvPr id="7" name="Elbow Connector 6">
              <a:extLst>
                <a:ext uri="{FF2B5EF4-FFF2-40B4-BE49-F238E27FC236}">
                  <a16:creationId xmlns:a16="http://schemas.microsoft.com/office/drawing/2014/main" id="{4C537AC6-9EE0-31D3-F961-CF214C9D5F13}"/>
                </a:ext>
              </a:extLst>
            </p:cNvPr>
            <p:cNvCxnSpPr>
              <a:cxnSpLocks/>
              <a:stCxn id="36" idx="0"/>
              <a:endCxn id="14" idx="0"/>
            </p:cNvCxnSpPr>
            <p:nvPr/>
          </p:nvCxnSpPr>
          <p:spPr>
            <a:xfrm rot="16200000" flipV="1">
              <a:off x="6281174" y="1208335"/>
              <a:ext cx="5" cy="2029573"/>
            </a:xfrm>
            <a:prstGeom prst="bentConnector3">
              <a:avLst>
                <a:gd name="adj1" fmla="val 457210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7">
              <a:extLst>
                <a:ext uri="{FF2B5EF4-FFF2-40B4-BE49-F238E27FC236}">
                  <a16:creationId xmlns:a16="http://schemas.microsoft.com/office/drawing/2014/main" id="{81BDB0E5-67CA-EAF2-5ECD-B0246353EA92}"/>
                </a:ext>
              </a:extLst>
            </p:cNvPr>
            <p:cNvCxnSpPr>
              <a:cxnSpLocks/>
              <a:stCxn id="4" idx="0"/>
            </p:cNvCxnSpPr>
            <p:nvPr/>
          </p:nvCxnSpPr>
          <p:spPr>
            <a:xfrm rot="16200000" flipV="1">
              <a:off x="6981878" y="2379954"/>
              <a:ext cx="223309" cy="3112418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2F3C342-B24F-D6C9-B22E-EF60E7A8B36B}"/>
                </a:ext>
              </a:extLst>
            </p:cNvPr>
            <p:cNvCxnSpPr>
              <a:cxnSpLocks/>
              <a:stCxn id="3" idx="0"/>
              <a:endCxn id="14" idx="2"/>
            </p:cNvCxnSpPr>
            <p:nvPr/>
          </p:nvCxnSpPr>
          <p:spPr>
            <a:xfrm flipV="1">
              <a:off x="5266389" y="2913999"/>
              <a:ext cx="0" cy="115569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>
              <a:extLst>
                <a:ext uri="{FF2B5EF4-FFF2-40B4-BE49-F238E27FC236}">
                  <a16:creationId xmlns:a16="http://schemas.microsoft.com/office/drawing/2014/main" id="{BDBF2520-AC9E-D8FA-C277-9A9C330AB557}"/>
                </a:ext>
              </a:extLst>
            </p:cNvPr>
            <p:cNvCxnSpPr>
              <a:cxnSpLocks/>
              <a:stCxn id="5" idx="0"/>
            </p:cNvCxnSpPr>
            <p:nvPr/>
          </p:nvCxnSpPr>
          <p:spPr>
            <a:xfrm rot="5400000" flipH="1" flipV="1">
              <a:off x="2753451" y="1805939"/>
              <a:ext cx="223313" cy="4260452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Parallelogram 64">
              <a:extLst>
                <a:ext uri="{FF2B5EF4-FFF2-40B4-BE49-F238E27FC236}">
                  <a16:creationId xmlns:a16="http://schemas.microsoft.com/office/drawing/2014/main" id="{02BBF544-F435-6483-C2E2-77602413D866}"/>
                </a:ext>
              </a:extLst>
            </p:cNvPr>
            <p:cNvSpPr/>
            <p:nvPr/>
          </p:nvSpPr>
          <p:spPr>
            <a:xfrm>
              <a:off x="579508" y="2342618"/>
              <a:ext cx="2623277" cy="690875"/>
            </a:xfrm>
            <a:prstGeom prst="parallelogram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dern No. 20" panose="02070704070505020303" pitchFamily="18" charset="77"/>
                </a:rPr>
                <a:t>Freestream Wind Direction Preview</a:t>
              </a:r>
            </a:p>
          </p:txBody>
        </p:sp>
        <p:sp>
          <p:nvSpPr>
            <p:cNvPr id="66" name="Parallelogram 65">
              <a:extLst>
                <a:ext uri="{FF2B5EF4-FFF2-40B4-BE49-F238E27FC236}">
                  <a16:creationId xmlns:a16="http://schemas.microsoft.com/office/drawing/2014/main" id="{3A6B26D8-4FC2-D79C-E0A3-79AFDD783EED}"/>
                </a:ext>
              </a:extLst>
            </p:cNvPr>
            <p:cNvSpPr/>
            <p:nvPr/>
          </p:nvSpPr>
          <p:spPr>
            <a:xfrm>
              <a:off x="639346" y="1561190"/>
              <a:ext cx="2623277" cy="690875"/>
            </a:xfrm>
            <a:prstGeom prst="parallelogram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dern No. 20" panose="02070704070505020303" pitchFamily="18" charset="77"/>
                </a:rPr>
                <a:t>Freestream Wind Magnitude Preview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35249FDE-1E96-DA5B-969C-C2143BEAF744}"/>
                    </a:ext>
                  </a:extLst>
                </p:cNvPr>
                <p:cNvSpPr txBox="1"/>
                <p:nvPr/>
              </p:nvSpPr>
              <p:spPr>
                <a:xfrm>
                  <a:off x="455756" y="3065226"/>
                  <a:ext cx="2623277" cy="43877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∼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∀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ℤ</m:t>
                            </m:r>
                          </m:e>
                          <m: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0, 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35249FDE-1E96-DA5B-969C-C2143BEAF7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756" y="3065226"/>
                  <a:ext cx="2623277" cy="438774"/>
                </a:xfrm>
                <a:prstGeom prst="rect">
                  <a:avLst/>
                </a:prstGeom>
                <a:blipFill>
                  <a:blip r:embed="rId3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82F87BB9-8F8D-AF4F-8F54-0E8325D4FF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95456" y="2913998"/>
              <a:ext cx="0" cy="92975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DD89DFAE-5532-CD72-025C-26906D4CCF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37446" y="2913998"/>
              <a:ext cx="0" cy="92975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17885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95965d95-ecc0-4720-b759-1f33c42ed7da}" enabled="1" method="Standard" siteId="{a0f29d7e-28cd-4f54-8442-7885aee7c080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10434</TotalTime>
  <Words>210</Words>
  <Application>Microsoft Macintosh PowerPoint</Application>
  <PresentationFormat>Custom</PresentationFormat>
  <Paragraphs>83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Modern No. 20</vt:lpstr>
      <vt:lpstr>Office 2013 - 2022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Henry, Aoife</dc:creator>
  <cp:lastModifiedBy>Henry, Aoife</cp:lastModifiedBy>
  <cp:revision>29</cp:revision>
  <dcterms:created xsi:type="dcterms:W3CDTF">2024-03-04T17:46:52Z</dcterms:created>
  <dcterms:modified xsi:type="dcterms:W3CDTF">2024-12-11T23:20:10Z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5965d95-ecc0-4720-b759-1f33c42ed7da_Enabled">
    <vt:lpwstr>true</vt:lpwstr>
  </property>
  <property fmtid="{D5CDD505-2E9C-101B-9397-08002B2CF9AE}" pid="3" name="MSIP_Label_95965d95-ecc0-4720-b759-1f33c42ed7da_SetDate">
    <vt:lpwstr>2024-03-04T18:20:13Z</vt:lpwstr>
  </property>
  <property fmtid="{D5CDD505-2E9C-101B-9397-08002B2CF9AE}" pid="4" name="MSIP_Label_95965d95-ecc0-4720-b759-1f33c42ed7da_Method">
    <vt:lpwstr>Standard</vt:lpwstr>
  </property>
  <property fmtid="{D5CDD505-2E9C-101B-9397-08002B2CF9AE}" pid="5" name="MSIP_Label_95965d95-ecc0-4720-b759-1f33c42ed7da_Name">
    <vt:lpwstr>General</vt:lpwstr>
  </property>
  <property fmtid="{D5CDD505-2E9C-101B-9397-08002B2CF9AE}" pid="6" name="MSIP_Label_95965d95-ecc0-4720-b759-1f33c42ed7da_SiteId">
    <vt:lpwstr>a0f29d7e-28cd-4f54-8442-7885aee7c080</vt:lpwstr>
  </property>
  <property fmtid="{D5CDD505-2E9C-101B-9397-08002B2CF9AE}" pid="7" name="MSIP_Label_95965d95-ecc0-4720-b759-1f33c42ed7da_ActionId">
    <vt:lpwstr>74d90290-ea6f-4646-8236-db806bbea4e5</vt:lpwstr>
  </property>
  <property fmtid="{D5CDD505-2E9C-101B-9397-08002B2CF9AE}" pid="8" name="MSIP_Label_95965d95-ecc0-4720-b759-1f33c42ed7da_ContentBits">
    <vt:lpwstr>0</vt:lpwstr>
  </property>
</Properties>
</file>