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D9D95B9-42DE-48A9-AEE1-E623E31AC29E}">
  <a:tblStyle styleId="{BD9D95B9-42DE-48A9-AEE1-E623E31AC29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FC62287-C884-4EF3-8D3C-CE369536BA7B}" styleName="Table_1">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wrap="square" tIns="91425"/>
          <a:lstStyle>
            <a:lvl1pPr lvl="0" algn="ctr">
              <a:spcBef>
                <a:spcPts val="0"/>
              </a:spcBef>
              <a:buClr>
                <a:schemeClr val="dk1"/>
              </a:buClr>
              <a:buSzPts val="11000"/>
              <a:buNone/>
              <a:defRPr sz="11000">
                <a:solidFill>
                  <a:schemeClr val="dk1"/>
                </a:solidFill>
              </a:defRPr>
            </a:lvl1pPr>
            <a:lvl2pPr lvl="1" algn="ctr">
              <a:spcBef>
                <a:spcPts val="0"/>
              </a:spcBef>
              <a:buClr>
                <a:schemeClr val="dk1"/>
              </a:buClr>
              <a:buSzPts val="11000"/>
              <a:buNone/>
              <a:defRPr sz="11000">
                <a:solidFill>
                  <a:schemeClr val="dk1"/>
                </a:solidFill>
              </a:defRPr>
            </a:lvl2pPr>
            <a:lvl3pPr lvl="2" algn="ctr">
              <a:spcBef>
                <a:spcPts val="0"/>
              </a:spcBef>
              <a:buClr>
                <a:schemeClr val="dk1"/>
              </a:buClr>
              <a:buSzPts val="11000"/>
              <a:buNone/>
              <a:defRPr sz="11000">
                <a:solidFill>
                  <a:schemeClr val="dk1"/>
                </a:solidFill>
              </a:defRPr>
            </a:lvl3pPr>
            <a:lvl4pPr lvl="3" algn="ctr">
              <a:spcBef>
                <a:spcPts val="0"/>
              </a:spcBef>
              <a:buClr>
                <a:schemeClr val="dk1"/>
              </a:buClr>
              <a:buSzPts val="11000"/>
              <a:buNone/>
              <a:defRPr sz="11000">
                <a:solidFill>
                  <a:schemeClr val="dk1"/>
                </a:solidFill>
              </a:defRPr>
            </a:lvl4pPr>
            <a:lvl5pPr lvl="4" algn="ctr">
              <a:spcBef>
                <a:spcPts val="0"/>
              </a:spcBef>
              <a:buClr>
                <a:schemeClr val="dk1"/>
              </a:buClr>
              <a:buSzPts val="11000"/>
              <a:buNone/>
              <a:defRPr sz="11000">
                <a:solidFill>
                  <a:schemeClr val="dk1"/>
                </a:solidFill>
              </a:defRPr>
            </a:lvl5pPr>
            <a:lvl6pPr lvl="5" algn="ctr">
              <a:spcBef>
                <a:spcPts val="0"/>
              </a:spcBef>
              <a:buClr>
                <a:schemeClr val="dk1"/>
              </a:buClr>
              <a:buSzPts val="11000"/>
              <a:buNone/>
              <a:defRPr sz="11000">
                <a:solidFill>
                  <a:schemeClr val="dk1"/>
                </a:solidFill>
              </a:defRPr>
            </a:lvl6pPr>
            <a:lvl7pPr lvl="6" algn="ctr">
              <a:spcBef>
                <a:spcPts val="0"/>
              </a:spcBef>
              <a:buClr>
                <a:schemeClr val="dk1"/>
              </a:buClr>
              <a:buSzPts val="11000"/>
              <a:buNone/>
              <a:defRPr sz="11000">
                <a:solidFill>
                  <a:schemeClr val="dk1"/>
                </a:solidFill>
              </a:defRPr>
            </a:lvl7pPr>
            <a:lvl8pPr lvl="7" algn="ctr">
              <a:spcBef>
                <a:spcPts val="0"/>
              </a:spcBef>
              <a:buClr>
                <a:schemeClr val="dk1"/>
              </a:buClr>
              <a:buSzPts val="11000"/>
              <a:buNone/>
              <a:defRPr sz="11000">
                <a:solidFill>
                  <a:schemeClr val="dk1"/>
                </a:solidFill>
              </a:defRPr>
            </a:lvl8pPr>
            <a:lvl9pPr lvl="8" algn="ctr">
              <a:spcBef>
                <a:spcPts val="0"/>
              </a:spcBef>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wrap="square" tIns="91425"/>
          <a:lstStyle>
            <a:lvl1pPr lvl="0">
              <a:spcBef>
                <a:spcPts val="0"/>
              </a:spcBef>
              <a:buClr>
                <a:schemeClr val="lt1"/>
              </a:buClr>
              <a:buSzPts val="6800"/>
              <a:buNone/>
              <a:defRPr sz="6800">
                <a:solidFill>
                  <a:schemeClr val="lt1"/>
                </a:solidFill>
              </a:defRPr>
            </a:lvl1pPr>
            <a:lvl2pPr lvl="1">
              <a:spcBef>
                <a:spcPts val="0"/>
              </a:spcBef>
              <a:buClr>
                <a:schemeClr val="lt1"/>
              </a:buClr>
              <a:buSzPts val="6800"/>
              <a:buNone/>
              <a:defRPr sz="6800">
                <a:solidFill>
                  <a:schemeClr val="lt1"/>
                </a:solidFill>
              </a:defRPr>
            </a:lvl2pPr>
            <a:lvl3pPr lvl="2">
              <a:spcBef>
                <a:spcPts val="0"/>
              </a:spcBef>
              <a:buClr>
                <a:schemeClr val="lt1"/>
              </a:buClr>
              <a:buSzPts val="6800"/>
              <a:buNone/>
              <a:defRPr sz="6800">
                <a:solidFill>
                  <a:schemeClr val="lt1"/>
                </a:solidFill>
              </a:defRPr>
            </a:lvl3pPr>
            <a:lvl4pPr lvl="3">
              <a:spcBef>
                <a:spcPts val="0"/>
              </a:spcBef>
              <a:buClr>
                <a:schemeClr val="lt1"/>
              </a:buClr>
              <a:buSzPts val="6800"/>
              <a:buNone/>
              <a:defRPr sz="6800">
                <a:solidFill>
                  <a:schemeClr val="lt1"/>
                </a:solidFill>
              </a:defRPr>
            </a:lvl4pPr>
            <a:lvl5pPr lvl="4">
              <a:spcBef>
                <a:spcPts val="0"/>
              </a:spcBef>
              <a:buClr>
                <a:schemeClr val="lt1"/>
              </a:buClr>
              <a:buSzPts val="6800"/>
              <a:buNone/>
              <a:defRPr sz="6800">
                <a:solidFill>
                  <a:schemeClr val="lt1"/>
                </a:solidFill>
              </a:defRPr>
            </a:lvl5pPr>
            <a:lvl6pPr lvl="5">
              <a:spcBef>
                <a:spcPts val="0"/>
              </a:spcBef>
              <a:buClr>
                <a:schemeClr val="lt1"/>
              </a:buClr>
              <a:buSzPts val="6800"/>
              <a:buNone/>
              <a:defRPr sz="6800">
                <a:solidFill>
                  <a:schemeClr val="lt1"/>
                </a:solidFill>
              </a:defRPr>
            </a:lvl6pPr>
            <a:lvl7pPr lvl="6">
              <a:spcBef>
                <a:spcPts val="0"/>
              </a:spcBef>
              <a:buClr>
                <a:schemeClr val="lt1"/>
              </a:buClr>
              <a:buSzPts val="6800"/>
              <a:buNone/>
              <a:defRPr sz="6800">
                <a:solidFill>
                  <a:schemeClr val="lt1"/>
                </a:solidFill>
              </a:defRPr>
            </a:lvl7pPr>
            <a:lvl8pPr lvl="7">
              <a:spcBef>
                <a:spcPts val="0"/>
              </a:spcBef>
              <a:buClr>
                <a:schemeClr val="lt1"/>
              </a:buClr>
              <a:buSzPts val="6800"/>
              <a:buNone/>
              <a:defRPr sz="6800">
                <a:solidFill>
                  <a:schemeClr val="lt1"/>
                </a:solidFill>
              </a:defRPr>
            </a:lvl8pPr>
            <a:lvl9pPr lvl="8">
              <a:spcBef>
                <a:spcPts val="0"/>
              </a:spcBef>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descr="Rollerball Fist2.png" id="56" name="Shape 56"/>
          <p:cNvPicPr preferRelativeResize="0"/>
          <p:nvPr/>
        </p:nvPicPr>
        <p:blipFill>
          <a:blip r:embed="rId3">
            <a:alphaModFix/>
          </a:blip>
          <a:stretch>
            <a:fillRect/>
          </a:stretch>
        </p:blipFill>
        <p:spPr>
          <a:xfrm>
            <a:off x="7393125" y="2779525"/>
            <a:ext cx="1750875" cy="2363975"/>
          </a:xfrm>
          <a:prstGeom prst="rect">
            <a:avLst/>
          </a:prstGeom>
          <a:noFill/>
          <a:ln>
            <a:noFill/>
          </a:ln>
        </p:spPr>
      </p:pic>
      <p:sp>
        <p:nvSpPr>
          <p:cNvPr id="57" name="Shape 57"/>
          <p:cNvSpPr txBox="1"/>
          <p:nvPr>
            <p:ph type="ctrTitle"/>
          </p:nvPr>
        </p:nvSpPr>
        <p:spPr>
          <a:xfrm>
            <a:off x="311700" y="595975"/>
            <a:ext cx="8520600" cy="1957800"/>
          </a:xfrm>
          <a:prstGeom prst="rect">
            <a:avLst/>
          </a:prstGeom>
        </p:spPr>
        <p:txBody>
          <a:bodyPr anchorCtr="0" anchor="b" bIns="91425" lIns="91425" rIns="91425" wrap="square" tIns="91425">
            <a:noAutofit/>
          </a:bodyPr>
          <a:lstStyle/>
          <a:p>
            <a:pPr indent="0" lvl="0" marL="0">
              <a:spcBef>
                <a:spcPts val="0"/>
              </a:spcBef>
              <a:buNone/>
            </a:pPr>
            <a:r>
              <a:rPr lang="en"/>
              <a:t>Iteration 5</a:t>
            </a:r>
          </a:p>
        </p:txBody>
      </p:sp>
      <p:sp>
        <p:nvSpPr>
          <p:cNvPr id="58" name="Shape 58"/>
          <p:cNvSpPr txBox="1"/>
          <p:nvPr>
            <p:ph idx="1" type="subTitle"/>
          </p:nvPr>
        </p:nvSpPr>
        <p:spPr>
          <a:xfrm>
            <a:off x="311700" y="3165823"/>
            <a:ext cx="8520600" cy="733500"/>
          </a:xfrm>
          <a:prstGeom prst="rect">
            <a:avLst/>
          </a:prstGeom>
        </p:spPr>
        <p:txBody>
          <a:bodyPr anchorCtr="0" anchor="t" bIns="91425" lIns="91425" rIns="91425" wrap="square" tIns="91425">
            <a:noAutofit/>
          </a:bodyPr>
          <a:lstStyle/>
          <a:p>
            <a:pPr indent="0" lvl="0" marL="0">
              <a:spcBef>
                <a:spcPts val="0"/>
              </a:spcBef>
              <a:buNone/>
            </a:pPr>
            <a:r>
              <a:rPr lang="en"/>
              <a:t>Team The Best Team</a:t>
            </a:r>
          </a:p>
        </p:txBody>
      </p:sp>
      <p:pic>
        <p:nvPicPr>
          <p:cNvPr descr="rollerball-54988d2535623.png" id="59" name="Shape 59"/>
          <p:cNvPicPr preferRelativeResize="0"/>
          <p:nvPr/>
        </p:nvPicPr>
        <p:blipFill>
          <a:blip r:embed="rId4">
            <a:alphaModFix/>
          </a:blip>
          <a:stretch>
            <a:fillRect/>
          </a:stretch>
        </p:blipFill>
        <p:spPr>
          <a:xfrm>
            <a:off x="152400" y="-152400"/>
            <a:ext cx="3927350" cy="152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9075" y="42300"/>
            <a:ext cx="8520600" cy="572700"/>
          </a:xfrm>
          <a:prstGeom prst="rect">
            <a:avLst/>
          </a:prstGeom>
        </p:spPr>
        <p:txBody>
          <a:bodyPr anchorCtr="0" anchor="t" bIns="91425" lIns="91425" rIns="91425" wrap="square" tIns="91425">
            <a:noAutofit/>
          </a:bodyPr>
          <a:lstStyle/>
          <a:p>
            <a:pPr indent="0" lvl="0" marL="0">
              <a:spcBef>
                <a:spcPts val="0"/>
              </a:spcBef>
              <a:buNone/>
            </a:pPr>
            <a:r>
              <a:rPr lang="en"/>
              <a:t>Sequence Diagram</a:t>
            </a:r>
          </a:p>
        </p:txBody>
      </p:sp>
      <p:pic>
        <p:nvPicPr>
          <p:cNvPr id="118" name="Shape 118"/>
          <p:cNvPicPr preferRelativeResize="0"/>
          <p:nvPr/>
        </p:nvPicPr>
        <p:blipFill>
          <a:blip r:embed="rId3">
            <a:alphaModFix/>
          </a:blip>
          <a:stretch>
            <a:fillRect/>
          </a:stretch>
        </p:blipFill>
        <p:spPr>
          <a:xfrm>
            <a:off x="152400" y="767400"/>
            <a:ext cx="7772166" cy="4223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Sequence Diagram</a:t>
            </a:r>
          </a:p>
        </p:txBody>
      </p:sp>
      <p:pic>
        <p:nvPicPr>
          <p:cNvPr id="124" name="Shape 124"/>
          <p:cNvPicPr preferRelativeResize="0"/>
          <p:nvPr/>
        </p:nvPicPr>
        <p:blipFill>
          <a:blip r:embed="rId3">
            <a:alphaModFix/>
          </a:blip>
          <a:stretch>
            <a:fillRect/>
          </a:stretch>
        </p:blipFill>
        <p:spPr>
          <a:xfrm>
            <a:off x="152400" y="1170125"/>
            <a:ext cx="8839197" cy="3804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Sequence Diagram</a:t>
            </a:r>
          </a:p>
        </p:txBody>
      </p:sp>
      <p:pic>
        <p:nvPicPr>
          <p:cNvPr id="130" name="Shape 130"/>
          <p:cNvPicPr preferRelativeResize="0"/>
          <p:nvPr/>
        </p:nvPicPr>
        <p:blipFill>
          <a:blip r:embed="rId3">
            <a:alphaModFix/>
          </a:blip>
          <a:stretch>
            <a:fillRect/>
          </a:stretch>
        </p:blipFill>
        <p:spPr>
          <a:xfrm>
            <a:off x="152400" y="1170125"/>
            <a:ext cx="8388199"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250" y="109875"/>
            <a:ext cx="8520600" cy="572700"/>
          </a:xfrm>
          <a:prstGeom prst="rect">
            <a:avLst/>
          </a:prstGeom>
        </p:spPr>
        <p:txBody>
          <a:bodyPr anchorCtr="0" anchor="t" bIns="91425" lIns="91425" rIns="91425" wrap="square" tIns="91425">
            <a:noAutofit/>
          </a:bodyPr>
          <a:lstStyle/>
          <a:p>
            <a:pPr indent="0" lvl="0" marL="0">
              <a:spcBef>
                <a:spcPts val="0"/>
              </a:spcBef>
              <a:buNone/>
            </a:pPr>
            <a:r>
              <a:rPr lang="en"/>
              <a:t>Use Case Diagram</a:t>
            </a:r>
          </a:p>
        </p:txBody>
      </p:sp>
      <p:pic>
        <p:nvPicPr>
          <p:cNvPr id="136" name="Shape 136"/>
          <p:cNvPicPr preferRelativeResize="0"/>
          <p:nvPr/>
        </p:nvPicPr>
        <p:blipFill>
          <a:blip r:embed="rId3">
            <a:alphaModFix/>
          </a:blip>
          <a:stretch>
            <a:fillRect/>
          </a:stretch>
        </p:blipFill>
        <p:spPr>
          <a:xfrm>
            <a:off x="-89650" y="1340575"/>
            <a:ext cx="4303725" cy="3723150"/>
          </a:xfrm>
          <a:prstGeom prst="rect">
            <a:avLst/>
          </a:prstGeom>
          <a:noFill/>
          <a:ln>
            <a:noFill/>
          </a:ln>
        </p:spPr>
      </p:pic>
      <p:pic>
        <p:nvPicPr>
          <p:cNvPr id="137" name="Shape 137"/>
          <p:cNvPicPr preferRelativeResize="0"/>
          <p:nvPr/>
        </p:nvPicPr>
        <p:blipFill>
          <a:blip r:embed="rId4">
            <a:alphaModFix/>
          </a:blip>
          <a:stretch>
            <a:fillRect/>
          </a:stretch>
        </p:blipFill>
        <p:spPr>
          <a:xfrm>
            <a:off x="4377425" y="1251000"/>
            <a:ext cx="4636100" cy="4012010"/>
          </a:xfrm>
          <a:prstGeom prst="rect">
            <a:avLst/>
          </a:prstGeom>
          <a:noFill/>
          <a:ln>
            <a:noFill/>
          </a:ln>
        </p:spPr>
      </p:pic>
      <p:sp>
        <p:nvSpPr>
          <p:cNvPr id="138" name="Shape 138"/>
          <p:cNvSpPr txBox="1"/>
          <p:nvPr/>
        </p:nvSpPr>
        <p:spPr>
          <a:xfrm>
            <a:off x="1250225" y="943150"/>
            <a:ext cx="1875300" cy="307800"/>
          </a:xfrm>
          <a:prstGeom prst="rect">
            <a:avLst/>
          </a:prstGeom>
          <a:noFill/>
          <a:ln>
            <a:noFill/>
          </a:ln>
        </p:spPr>
        <p:txBody>
          <a:bodyPr anchorCtr="0" anchor="t" bIns="91425" lIns="91425" rIns="91425" wrap="square" tIns="91425">
            <a:noAutofit/>
          </a:bodyPr>
          <a:lstStyle/>
          <a:p>
            <a:pPr indent="0" lvl="0" marL="0">
              <a:spcBef>
                <a:spcPts val="0"/>
              </a:spcBef>
              <a:buNone/>
            </a:pPr>
            <a:r>
              <a:rPr lang="en"/>
              <a:t>Old</a:t>
            </a:r>
          </a:p>
        </p:txBody>
      </p:sp>
      <p:sp>
        <p:nvSpPr>
          <p:cNvPr id="139" name="Shape 139"/>
          <p:cNvSpPr txBox="1"/>
          <p:nvPr/>
        </p:nvSpPr>
        <p:spPr>
          <a:xfrm>
            <a:off x="6503400" y="899300"/>
            <a:ext cx="1590300" cy="307800"/>
          </a:xfrm>
          <a:prstGeom prst="rect">
            <a:avLst/>
          </a:prstGeom>
          <a:noFill/>
          <a:ln>
            <a:noFill/>
          </a:ln>
        </p:spPr>
        <p:txBody>
          <a:bodyPr anchorCtr="0" anchor="t" bIns="91425" lIns="91425" rIns="91425" wrap="square" tIns="91425">
            <a:noAutofit/>
          </a:bodyPr>
          <a:lstStyle/>
          <a:p>
            <a:pPr indent="0" lvl="0" marL="0">
              <a:spcBef>
                <a:spcPts val="0"/>
              </a:spcBef>
              <a:buNone/>
            </a:pPr>
            <a:r>
              <a:rPr lang="en"/>
              <a:t>New</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22750" y="157775"/>
            <a:ext cx="8520600" cy="572700"/>
          </a:xfrm>
          <a:prstGeom prst="rect">
            <a:avLst/>
          </a:prstGeom>
        </p:spPr>
        <p:txBody>
          <a:bodyPr anchorCtr="0" anchor="t" bIns="91425" lIns="91425" rIns="91425" wrap="square" tIns="91425">
            <a:noAutofit/>
          </a:bodyPr>
          <a:lstStyle/>
          <a:p>
            <a:pPr indent="0" lvl="0" marL="0">
              <a:spcBef>
                <a:spcPts val="0"/>
              </a:spcBef>
              <a:buNone/>
            </a:pPr>
            <a:r>
              <a:rPr lang="en"/>
              <a:t>System </a:t>
            </a:r>
            <a:r>
              <a:rPr lang="en"/>
              <a:t>Test Cases Completed</a:t>
            </a:r>
          </a:p>
        </p:txBody>
      </p:sp>
      <p:graphicFrame>
        <p:nvGraphicFramePr>
          <p:cNvPr id="145" name="Shape 145"/>
          <p:cNvGraphicFramePr/>
          <p:nvPr/>
        </p:nvGraphicFramePr>
        <p:xfrm>
          <a:off x="1109825" y="794375"/>
          <a:ext cx="3000000" cy="3000000"/>
        </p:xfrm>
        <a:graphic>
          <a:graphicData uri="http://schemas.openxmlformats.org/drawingml/2006/table">
            <a:tbl>
              <a:tblPr>
                <a:noFill/>
                <a:tableStyleId>{BD9D95B9-42DE-48A9-AEE1-E623E31AC29E}</a:tableStyleId>
              </a:tblPr>
              <a:tblGrid>
                <a:gridCol w="3221075"/>
                <a:gridCol w="3221075"/>
              </a:tblGrid>
              <a:tr h="348575">
                <a:tc>
                  <a:txBody>
                    <a:bodyPr>
                      <a:noAutofit/>
                    </a:bodyPr>
                    <a:lstStyle/>
                    <a:p>
                      <a:pPr indent="0" lvl="0" marL="0">
                        <a:spcBef>
                          <a:spcPts val="0"/>
                        </a:spcBef>
                        <a:buNone/>
                      </a:pPr>
                      <a:r>
                        <a:rPr b="1" lang="en"/>
                        <a:t>System Test</a:t>
                      </a:r>
                    </a:p>
                  </a:txBody>
                  <a:tcPr marT="91425" marB="91425" marR="91425" marL="91425"/>
                </a:tc>
                <a:tc>
                  <a:txBody>
                    <a:bodyPr>
                      <a:noAutofit/>
                    </a:bodyPr>
                    <a:lstStyle/>
                    <a:p>
                      <a:pPr indent="0" lvl="0" marL="0">
                        <a:spcBef>
                          <a:spcPts val="0"/>
                        </a:spcBef>
                        <a:buNone/>
                      </a:pPr>
                      <a:r>
                        <a:rPr b="1" lang="en"/>
                        <a:t>Pass/Fail</a:t>
                      </a:r>
                    </a:p>
                  </a:txBody>
                  <a:tcPr marT="91425" marB="91425" marR="91425" marL="91425"/>
                </a:tc>
              </a:tr>
              <a:tr h="348575">
                <a:tc>
                  <a:txBody>
                    <a:bodyPr>
                      <a:noAutofit/>
                    </a:bodyPr>
                    <a:lstStyle/>
                    <a:p>
                      <a:pPr indent="0" lvl="0" marL="0">
                        <a:spcBef>
                          <a:spcPts val="0"/>
                        </a:spcBef>
                        <a:buNone/>
                      </a:pPr>
                      <a:r>
                        <a:rPr lang="en"/>
                        <a:t>Login</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Logout</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Register</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Unregister</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Respond To Invitation</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Start Game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Quit Game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View Profile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Create Game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Invite User</a:t>
                      </a:r>
                    </a:p>
                  </a:txBody>
                  <a:tcPr marT="91425" marB="91425" marR="91425" marL="91425"/>
                </a:tc>
                <a:tc>
                  <a:txBody>
                    <a:bodyPr>
                      <a:noAutofit/>
                    </a:bodyPr>
                    <a:lstStyle/>
                    <a:p>
                      <a:pPr indent="0" lvl="0" marL="0">
                        <a:spcBef>
                          <a:spcPts val="0"/>
                        </a:spcBef>
                        <a:buNone/>
                      </a:pPr>
                      <a:r>
                        <a:rPr lang="en"/>
                        <a:t>Pass</a:t>
                      </a: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Test Case </a:t>
            </a:r>
          </a:p>
        </p:txBody>
      </p:sp>
      <p:graphicFrame>
        <p:nvGraphicFramePr>
          <p:cNvPr id="151" name="Shape 151"/>
          <p:cNvGraphicFramePr/>
          <p:nvPr/>
        </p:nvGraphicFramePr>
        <p:xfrm>
          <a:off x="293600" y="2576025"/>
          <a:ext cx="3000000" cy="3000000"/>
        </p:xfrm>
        <a:graphic>
          <a:graphicData uri="http://schemas.openxmlformats.org/drawingml/2006/table">
            <a:tbl>
              <a:tblPr>
                <a:noFill/>
                <a:tableStyleId>{8FC62287-C884-4EF3-8D3C-CE369536BA7B}</a:tableStyleId>
              </a:tblPr>
              <a:tblGrid>
                <a:gridCol w="1719900"/>
                <a:gridCol w="1622000"/>
              </a:tblGrid>
              <a:tr h="1638300">
                <a:tc>
                  <a:txBody>
                    <a:bodyPr>
                      <a:noAutofit/>
                    </a:bodyPr>
                    <a:lstStyle/>
                    <a:p>
                      <a:pPr indent="0" lvl="0" marL="0" rtl="0">
                        <a:lnSpc>
                          <a:spcPct val="115000"/>
                        </a:lnSpc>
                        <a:spcBef>
                          <a:spcPts val="0"/>
                        </a:spcBef>
                        <a:buNone/>
                      </a:pPr>
                      <a:r>
                        <a:rPr b="1" lang="en" sz="1100"/>
                        <a:t>Test Case #: </a:t>
                      </a:r>
                      <a:r>
                        <a:rPr lang="en" sz="1100"/>
                        <a:t>1</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System:  </a:t>
                      </a:r>
                      <a:r>
                        <a:rPr lang="en" sz="1100"/>
                        <a:t>Rollerball</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Designed by</a:t>
                      </a:r>
                      <a:r>
                        <a:rPr lang="en" sz="1100"/>
                        <a:t>: Nik F</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Executed by: </a:t>
                      </a:r>
                      <a:r>
                        <a:rPr lang="en" sz="1100"/>
                        <a:t>Nik F</a:t>
                      </a:r>
                    </a:p>
                    <a:p>
                      <a:pPr indent="0" lvl="0" marL="0" rtl="0">
                        <a:lnSpc>
                          <a:spcPct val="115000"/>
                        </a:lnSpc>
                        <a:spcBef>
                          <a:spcPts val="0"/>
                        </a:spcBef>
                        <a:buNone/>
                      </a:pPr>
                      <a:r>
                        <a:rPr lang="en" sz="1100"/>
                        <a:t>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Test Case Name: </a:t>
                      </a:r>
                      <a:r>
                        <a:rPr lang="en" sz="1100"/>
                        <a:t>Try to Login</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Subsystem:</a:t>
                      </a:r>
                      <a:r>
                        <a:rPr lang="en" sz="1100"/>
                        <a:t> Login</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Design Date: </a:t>
                      </a:r>
                      <a:r>
                        <a:rPr lang="en" sz="1100"/>
                        <a:t>12/1/17</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Execution Date: 12/1/17</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33750">
                <a:tc>
                  <a:txBody>
                    <a:bodyPr>
                      <a:noAutofit/>
                    </a:bodyPr>
                    <a:lstStyle/>
                    <a:p>
                      <a:pPr indent="0" lvl="0" marL="0" rtl="0">
                        <a:lnSpc>
                          <a:spcPct val="115000"/>
                        </a:lnSpc>
                        <a:spcBef>
                          <a:spcPts val="0"/>
                        </a:spcBef>
                        <a:buNone/>
                      </a:pPr>
                      <a:r>
                        <a:rPr b="1" lang="en" sz="1100"/>
                        <a:t>Short Description: </a:t>
                      </a:r>
                      <a:r>
                        <a:rPr lang="en" sz="1100"/>
                        <a:t>See if login system works.</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tcPr>
                </a:tc>
              </a:tr>
            </a:tbl>
          </a:graphicData>
        </a:graphic>
      </p:graphicFrame>
      <p:graphicFrame>
        <p:nvGraphicFramePr>
          <p:cNvPr id="152" name="Shape 152"/>
          <p:cNvGraphicFramePr/>
          <p:nvPr/>
        </p:nvGraphicFramePr>
        <p:xfrm>
          <a:off x="293600" y="1488250"/>
          <a:ext cx="3000000" cy="3000000"/>
        </p:xfrm>
        <a:graphic>
          <a:graphicData uri="http://schemas.openxmlformats.org/drawingml/2006/table">
            <a:tbl>
              <a:tblPr>
                <a:noFill/>
                <a:tableStyleId>{8FC62287-C884-4EF3-8D3C-CE369536BA7B}</a:tableStyleId>
              </a:tblPr>
              <a:tblGrid>
                <a:gridCol w="3341900"/>
              </a:tblGrid>
              <a:tr h="735850">
                <a:tc>
                  <a:txBody>
                    <a:bodyPr>
                      <a:noAutofit/>
                    </a:bodyPr>
                    <a:lstStyle/>
                    <a:p>
                      <a:pPr indent="0" lvl="0" marL="0" rtl="0">
                        <a:lnSpc>
                          <a:spcPct val="115000"/>
                        </a:lnSpc>
                        <a:spcBef>
                          <a:spcPts val="0"/>
                        </a:spcBef>
                        <a:buNone/>
                      </a:pPr>
                      <a:r>
                        <a:rPr b="1" lang="en" sz="1100"/>
                        <a:t>Pre-Conditions:</a:t>
                      </a:r>
                    </a:p>
                    <a:p>
                      <a:pPr indent="0" lvl="0" marL="0" rtl="0">
                        <a:lnSpc>
                          <a:spcPct val="115000"/>
                        </a:lnSpc>
                        <a:spcBef>
                          <a:spcPts val="0"/>
                        </a:spcBef>
                        <a:buNone/>
                      </a:pPr>
                      <a:r>
                        <a:rPr lang="en" sz="1100"/>
                        <a:t>User is Registered already with credentials </a:t>
                      </a:r>
                      <a:r>
                        <a:rPr b="1" lang="en" sz="1100"/>
                        <a:t>username</a:t>
                      </a:r>
                      <a:r>
                        <a:rPr lang="en" sz="1100"/>
                        <a:t>: “test” </a:t>
                      </a:r>
                      <a:r>
                        <a:rPr b="1" lang="en" sz="1100"/>
                        <a:t>password</a:t>
                      </a:r>
                      <a:r>
                        <a:rPr lang="en" sz="1100"/>
                        <a:t>: “password”</a:t>
                      </a:r>
                    </a:p>
                    <a:p>
                      <a:pPr indent="0" lvl="0" marL="0" rtl="0">
                        <a:lnSpc>
                          <a:spcPct val="115000"/>
                        </a:lnSpc>
                        <a:spcBef>
                          <a:spcPts val="0"/>
                        </a:spcBef>
                        <a:buNone/>
                      </a:pPr>
                      <a:r>
                        <a:rPr lang="en" sz="1100"/>
                        <a:t>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53" name="Shape 153"/>
          <p:cNvGraphicFramePr/>
          <p:nvPr/>
        </p:nvGraphicFramePr>
        <p:xfrm>
          <a:off x="3788075" y="277450"/>
          <a:ext cx="3000000" cy="3000000"/>
        </p:xfrm>
        <a:graphic>
          <a:graphicData uri="http://schemas.openxmlformats.org/drawingml/2006/table">
            <a:tbl>
              <a:tblPr>
                <a:noFill/>
                <a:tableStyleId>{8FC62287-C884-4EF3-8D3C-CE369536BA7B}</a:tableStyleId>
              </a:tblPr>
              <a:tblGrid>
                <a:gridCol w="484325"/>
                <a:gridCol w="1640025"/>
                <a:gridCol w="1226700"/>
                <a:gridCol w="854000"/>
                <a:gridCol w="912500"/>
              </a:tblGrid>
              <a:tr h="206025">
                <a:tc>
                  <a:txBody>
                    <a:bodyPr>
                      <a:noAutofit/>
                    </a:bodyPr>
                    <a:lstStyle/>
                    <a:p>
                      <a:pPr indent="0" lvl="0" marL="0" rtl="0">
                        <a:lnSpc>
                          <a:spcPct val="115000"/>
                        </a:lnSpc>
                        <a:spcBef>
                          <a:spcPts val="0"/>
                        </a:spcBef>
                        <a:buNone/>
                      </a:pPr>
                      <a:r>
                        <a:rPr b="1" lang="en" sz="1100"/>
                        <a:t>Step</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Action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Expected System Response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Pass/Fail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r>
                        <a:rPr b="1" lang="en" sz="1100"/>
                        <a:t>Comment</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95025">
                <a:tc>
                  <a:txBody>
                    <a:bodyPr>
                      <a:noAutofit/>
                    </a:bodyPr>
                    <a:lstStyle/>
                    <a:p>
                      <a:pPr indent="0" lvl="0" marL="0" rtl="0">
                        <a:lnSpc>
                          <a:spcPct val="115000"/>
                        </a:lnSpc>
                        <a:spcBef>
                          <a:spcPts val="0"/>
                        </a:spcBef>
                        <a:buNone/>
                      </a:pPr>
                      <a:r>
                        <a:rPr lang="en" sz="1100"/>
                        <a:t>1</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a:t>
                      </a:r>
                      <a:r>
                        <a:rPr b="1" lang="en" sz="1100"/>
                        <a:t> Username</a:t>
                      </a:r>
                      <a:r>
                        <a:rPr lang="en" sz="1100"/>
                        <a:t> “test”</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rPr lang="en" sz="1100"/>
                        <a:t>2</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a:t>
                      </a:r>
                      <a:r>
                        <a:rPr b="1" lang="en" sz="1100"/>
                        <a:t> password </a:t>
                      </a:r>
                      <a:r>
                        <a:rPr lang="en" sz="1100"/>
                        <a:t>“password”</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40225">
                <a:tc>
                  <a:txBody>
                    <a:bodyPr>
                      <a:noAutofit/>
                    </a:bodyPr>
                    <a:lstStyle/>
                    <a:p>
                      <a:pPr indent="0" lvl="0" marL="0" rtl="0">
                        <a:lnSpc>
                          <a:spcPct val="115000"/>
                        </a:lnSpc>
                        <a:spcBef>
                          <a:spcPts val="0"/>
                        </a:spcBef>
                        <a:buNone/>
                      </a:pPr>
                      <a:r>
                        <a:rPr lang="en" sz="1100"/>
                        <a:t>3</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Click “Login”</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Notification user is logged in</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Pass</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t/>
                      </a:r>
                      <a:endParaRPr sz="1100"/>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t/>
                      </a:r>
                      <a:endParaRPr sz="1100"/>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Alternative Flow</a:t>
                      </a:r>
                      <a:r>
                        <a:rPr lang="en" sz="1100"/>
                        <a:t>: Incorrect credentials</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rPr lang="en" sz="1100"/>
                        <a:t>4</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 </a:t>
                      </a:r>
                      <a:r>
                        <a:rPr b="1" lang="en" sz="1100"/>
                        <a:t>Bad Username</a:t>
                      </a:r>
                      <a:r>
                        <a:rPr lang="en" sz="1100"/>
                        <a:t> “tste”</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rPr lang="en" sz="1100"/>
                        <a:t>5</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 </a:t>
                      </a:r>
                      <a:r>
                        <a:rPr b="1" lang="en" sz="1100"/>
                        <a:t>Bad Password </a:t>
                      </a:r>
                      <a:r>
                        <a:rPr lang="en" sz="1100"/>
                        <a:t>“psswd”</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00000">
                <a:tc>
                  <a:txBody>
                    <a:bodyPr>
                      <a:noAutofit/>
                    </a:bodyPr>
                    <a:lstStyle/>
                    <a:p>
                      <a:pPr indent="0" lvl="0" marL="0" rtl="0">
                        <a:lnSpc>
                          <a:spcPct val="115000"/>
                        </a:lnSpc>
                        <a:spcBef>
                          <a:spcPts val="0"/>
                        </a:spcBef>
                        <a:buNone/>
                      </a:pPr>
                      <a:r>
                        <a:rPr lang="en" sz="1100"/>
                        <a:t>6</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Click “Login”</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Notification of Bad Input</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Pass</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Asks to register this user</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54" name="Shape 154"/>
          <p:cNvGraphicFramePr/>
          <p:nvPr/>
        </p:nvGraphicFramePr>
        <p:xfrm>
          <a:off x="3788075" y="4590450"/>
          <a:ext cx="3000000" cy="3000000"/>
        </p:xfrm>
        <a:graphic>
          <a:graphicData uri="http://schemas.openxmlformats.org/drawingml/2006/table">
            <a:tbl>
              <a:tblPr>
                <a:noFill/>
                <a:tableStyleId>{8FC62287-C884-4EF3-8D3C-CE369536BA7B}</a:tableStyleId>
              </a:tblPr>
              <a:tblGrid>
                <a:gridCol w="5117550"/>
              </a:tblGrid>
              <a:tr h="335075">
                <a:tc>
                  <a:txBody>
                    <a:bodyPr>
                      <a:noAutofit/>
                    </a:bodyPr>
                    <a:lstStyle/>
                    <a:p>
                      <a:pPr indent="0" lvl="0" marL="0" rtl="0">
                        <a:lnSpc>
                          <a:spcPct val="115000"/>
                        </a:lnSpc>
                        <a:spcBef>
                          <a:spcPts val="0"/>
                        </a:spcBef>
                        <a:buNone/>
                      </a:pPr>
                      <a:r>
                        <a:rPr b="1" lang="en" sz="1100"/>
                        <a:t>Post-Conditions: </a:t>
                      </a:r>
                      <a:r>
                        <a:rPr lang="en" sz="1100"/>
                        <a:t>User is now logged into the system</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Refactoring</a:t>
            </a:r>
          </a:p>
        </p:txBody>
      </p:sp>
      <p:sp>
        <p:nvSpPr>
          <p:cNvPr id="160" name="Shape 160"/>
          <p:cNvSpPr txBox="1"/>
          <p:nvPr/>
        </p:nvSpPr>
        <p:spPr>
          <a:xfrm>
            <a:off x="297875" y="1161750"/>
            <a:ext cx="8520600" cy="36939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Font typeface="Proxima Nova"/>
              <a:buChar char="●"/>
            </a:pPr>
            <a:r>
              <a:rPr lang="en" sz="1800">
                <a:latin typeface="Proxima Nova"/>
                <a:ea typeface="Proxima Nova"/>
                <a:cs typeface="Proxima Nova"/>
                <a:sym typeface="Proxima Nova"/>
              </a:rPr>
              <a:t>To play across multiple machines</a:t>
            </a:r>
          </a:p>
          <a:p>
            <a:pPr indent="-342900" lvl="1" marL="914400" rtl="0">
              <a:spcBef>
                <a:spcPts val="0"/>
              </a:spcBef>
              <a:spcAft>
                <a:spcPts val="0"/>
              </a:spcAft>
              <a:buSzPts val="1800"/>
              <a:buFont typeface="Proxima Nova"/>
              <a:buChar char="○"/>
            </a:pPr>
            <a:r>
              <a:rPr lang="en" sz="1800">
                <a:latin typeface="Proxima Nova"/>
                <a:ea typeface="Proxima Nova"/>
                <a:cs typeface="Proxima Nova"/>
                <a:sym typeface="Proxima Nova"/>
              </a:rPr>
              <a:t>All database calls made by the server</a:t>
            </a:r>
          </a:p>
          <a:p>
            <a:pPr indent="-342900" lvl="2" marL="1371600" rtl="0">
              <a:spcBef>
                <a:spcPts val="0"/>
              </a:spcBef>
              <a:spcAft>
                <a:spcPts val="0"/>
              </a:spcAft>
              <a:buSzPts val="1800"/>
              <a:buFont typeface="Proxima Nova"/>
              <a:buChar char="■"/>
            </a:pPr>
            <a:r>
              <a:rPr lang="en" sz="1800">
                <a:latin typeface="Proxima Nova"/>
                <a:ea typeface="Proxima Nova"/>
                <a:cs typeface="Proxima Nova"/>
                <a:sym typeface="Proxima Nova"/>
              </a:rPr>
              <a:t>Clients request/send data to the server</a:t>
            </a:r>
          </a:p>
          <a:p>
            <a:pPr indent="-342900" lvl="2" marL="1371600" rtl="0">
              <a:spcBef>
                <a:spcPts val="0"/>
              </a:spcBef>
              <a:spcAft>
                <a:spcPts val="0"/>
              </a:spcAft>
              <a:buSzPts val="1800"/>
              <a:buFont typeface="Proxima Nova"/>
              <a:buChar char="■"/>
            </a:pPr>
            <a:r>
              <a:rPr lang="en" sz="1800">
                <a:latin typeface="Proxima Nova"/>
                <a:ea typeface="Proxima Nova"/>
                <a:cs typeface="Proxima Nova"/>
                <a:sym typeface="Proxima Nova"/>
              </a:rPr>
              <a:t>Server stores/grabs data from the server</a:t>
            </a:r>
          </a:p>
          <a:p>
            <a:pPr indent="-342900" lvl="2" marL="1371600">
              <a:spcBef>
                <a:spcPts val="0"/>
              </a:spcBef>
              <a:buSzPts val="1800"/>
              <a:buFont typeface="Proxima Nova"/>
              <a:buChar char="■"/>
            </a:pPr>
            <a:r>
              <a:rPr lang="en" sz="1800">
                <a:latin typeface="Proxima Nova"/>
                <a:ea typeface="Proxima Nova"/>
                <a:cs typeface="Proxima Nova"/>
                <a:sym typeface="Proxima Nova"/>
              </a:rPr>
              <a:t>Relays data back to client if necessary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5325" y="321900"/>
            <a:ext cx="8520600" cy="572700"/>
          </a:xfrm>
          <a:prstGeom prst="rect">
            <a:avLst/>
          </a:prstGeom>
        </p:spPr>
        <p:txBody>
          <a:bodyPr anchorCtr="0" anchor="t" bIns="91425" lIns="91425" rIns="91425" wrap="square" tIns="91425">
            <a:noAutofit/>
          </a:bodyPr>
          <a:lstStyle/>
          <a:p>
            <a:pPr indent="0" lvl="0" marL="0">
              <a:spcBef>
                <a:spcPts val="0"/>
              </a:spcBef>
              <a:buNone/>
            </a:pPr>
            <a:r>
              <a:rPr lang="en"/>
              <a:t>Challenges &amp; Lessons</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A few challenges we’ve faced along the way and what we’ve learned:</a:t>
            </a:r>
          </a:p>
          <a:p>
            <a:pPr indent="-342900" lvl="0" marL="457200" rtl="0">
              <a:spcBef>
                <a:spcPts val="0"/>
              </a:spcBef>
              <a:spcAft>
                <a:spcPts val="0"/>
              </a:spcAft>
              <a:buSzPts val="1800"/>
              <a:buChar char="-"/>
            </a:pPr>
            <a:r>
              <a:rPr lang="en"/>
              <a:t>Different schedules make it difficult to meet in person:</a:t>
            </a:r>
          </a:p>
          <a:p>
            <a:pPr indent="-317500" lvl="1" marL="914400" rtl="0">
              <a:spcBef>
                <a:spcPts val="0"/>
              </a:spcBef>
              <a:spcAft>
                <a:spcPts val="0"/>
              </a:spcAft>
              <a:buSzPts val="1400"/>
              <a:buChar char="-"/>
            </a:pPr>
            <a:r>
              <a:rPr lang="en"/>
              <a:t>Because of different class schedules and work schedules it is difficult to get together all at once. </a:t>
            </a:r>
          </a:p>
          <a:p>
            <a:pPr indent="-317500" lvl="1" marL="914400" rtl="0">
              <a:spcBef>
                <a:spcPts val="0"/>
              </a:spcBef>
              <a:spcAft>
                <a:spcPts val="0"/>
              </a:spcAft>
              <a:buSzPts val="1400"/>
              <a:buChar char="-"/>
            </a:pPr>
            <a:r>
              <a:rPr lang="en"/>
              <a:t>We learned that to make it work, we need to set up times that can </a:t>
            </a:r>
            <a:r>
              <a:rPr lang="en"/>
              <a:t>accommodate</a:t>
            </a:r>
            <a:r>
              <a:rPr lang="en"/>
              <a:t> both in person and remote meetings via phone or hangout.</a:t>
            </a:r>
          </a:p>
          <a:p>
            <a:pPr indent="-342900" lvl="0" marL="457200" rtl="0">
              <a:spcBef>
                <a:spcPts val="0"/>
              </a:spcBef>
              <a:spcAft>
                <a:spcPts val="0"/>
              </a:spcAft>
              <a:buSzPts val="1800"/>
              <a:buChar char="-"/>
            </a:pPr>
            <a:r>
              <a:rPr lang="en"/>
              <a:t>Different coding styles make it difficult to integrate:</a:t>
            </a:r>
          </a:p>
          <a:p>
            <a:pPr indent="-317500" lvl="1" marL="914400" rtl="0">
              <a:spcBef>
                <a:spcPts val="0"/>
              </a:spcBef>
              <a:spcAft>
                <a:spcPts val="0"/>
              </a:spcAft>
              <a:buSzPts val="1400"/>
              <a:buChar char="-"/>
            </a:pPr>
            <a:r>
              <a:rPr lang="en"/>
              <a:t>We all have different coding styles, so it could be difficult at times to make changes and additions to the code if we couldn’t quite understand what the other coder was trying to accomplish.</a:t>
            </a:r>
          </a:p>
          <a:p>
            <a:pPr indent="-317500" lvl="1" marL="914400">
              <a:spcBef>
                <a:spcPts val="0"/>
              </a:spcBef>
              <a:buSzPts val="1400"/>
              <a:buChar char="-"/>
            </a:pPr>
            <a:r>
              <a:rPr lang="en"/>
              <a:t>We learned that commenting code is extra important as well as consistent communication.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Code Demo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Questions?</a:t>
            </a:r>
          </a:p>
        </p:txBody>
      </p:sp>
      <p:sp>
        <p:nvSpPr>
          <p:cNvPr id="177" name="Shape 177"/>
          <p:cNvSpPr txBox="1"/>
          <p:nvPr>
            <p:ph idx="1" type="body"/>
          </p:nvPr>
        </p:nvSpPr>
        <p:spPr>
          <a:xfrm>
            <a:off x="7496400" y="4394900"/>
            <a:ext cx="1335900" cy="526800"/>
          </a:xfrm>
          <a:prstGeom prst="rect">
            <a:avLst/>
          </a:prstGeom>
        </p:spPr>
        <p:txBody>
          <a:bodyPr anchorCtr="0" anchor="t" bIns="91425" lIns="91425" rIns="91425" wrap="square" tIns="91425">
            <a:noAutofit/>
          </a:bodyPr>
          <a:lstStyle/>
          <a:p>
            <a:pPr indent="0" lvl="0" mar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Quick Recap</a:t>
            </a:r>
          </a:p>
        </p:txBody>
      </p:sp>
      <p:sp>
        <p:nvSpPr>
          <p:cNvPr id="65" name="Shape 65"/>
          <p:cNvSpPr txBox="1"/>
          <p:nvPr>
            <p:ph idx="1" type="body"/>
          </p:nvPr>
        </p:nvSpPr>
        <p:spPr>
          <a:xfrm>
            <a:off x="311700" y="1152475"/>
            <a:ext cx="3849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Rollerball is a variant of chess based off of the 1975 film. </a:t>
            </a:r>
          </a:p>
          <a:p>
            <a:pPr indent="-342900" lvl="0" marL="457200" rtl="0">
              <a:spcBef>
                <a:spcPts val="0"/>
              </a:spcBef>
              <a:spcAft>
                <a:spcPts val="0"/>
              </a:spcAft>
              <a:buSzPts val="1800"/>
              <a:buChar char="-"/>
            </a:pPr>
            <a:r>
              <a:rPr lang="en"/>
              <a:t>Each player starts with a King, Bishop, two Rooks, and two Pawns</a:t>
            </a:r>
          </a:p>
          <a:p>
            <a:pPr indent="-342900" lvl="0" marL="457200">
              <a:spcBef>
                <a:spcPts val="0"/>
              </a:spcBef>
              <a:buSzPts val="1800"/>
              <a:buChar char="-"/>
            </a:pPr>
            <a:r>
              <a:rPr lang="en"/>
              <a:t>Players move their pieces clockwise to capture the opponent’s king or </a:t>
            </a:r>
            <a:r>
              <a:rPr lang="en"/>
              <a:t>placing your King in the opponent King’s starting position</a:t>
            </a:r>
            <a:r>
              <a:rPr lang="en"/>
              <a:t> to win the match.</a:t>
            </a:r>
          </a:p>
        </p:txBody>
      </p:sp>
      <p:pic>
        <p:nvPicPr>
          <p:cNvPr descr="330px-Rollerball_gameboard_and_init_config.PNG" id="66" name="Shape 66"/>
          <p:cNvPicPr preferRelativeResize="0"/>
          <p:nvPr/>
        </p:nvPicPr>
        <p:blipFill>
          <a:blip r:embed="rId3">
            <a:alphaModFix/>
          </a:blip>
          <a:stretch>
            <a:fillRect/>
          </a:stretch>
        </p:blipFill>
        <p:spPr>
          <a:xfrm>
            <a:off x="4171950" y="76200"/>
            <a:ext cx="4895850" cy="489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Traceability Matrix</a:t>
            </a:r>
          </a:p>
        </p:txBody>
      </p:sp>
      <p:pic>
        <p:nvPicPr>
          <p:cNvPr id="72" name="Shape 72"/>
          <p:cNvPicPr preferRelativeResize="0"/>
          <p:nvPr/>
        </p:nvPicPr>
        <p:blipFill>
          <a:blip r:embed="rId3">
            <a:alphaModFix/>
          </a:blip>
          <a:stretch>
            <a:fillRect/>
          </a:stretch>
        </p:blipFill>
        <p:spPr>
          <a:xfrm>
            <a:off x="152400" y="1626875"/>
            <a:ext cx="8839197" cy="2581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57350" y="0"/>
            <a:ext cx="8520600" cy="572700"/>
          </a:xfrm>
          <a:prstGeom prst="rect">
            <a:avLst/>
          </a:prstGeom>
        </p:spPr>
        <p:txBody>
          <a:bodyPr anchorCtr="0" anchor="t" bIns="91425" lIns="91425" rIns="91425" wrap="square" tIns="91425">
            <a:noAutofit/>
          </a:bodyPr>
          <a:lstStyle/>
          <a:p>
            <a:pPr indent="0" lvl="0" marL="0">
              <a:spcBef>
                <a:spcPts val="0"/>
              </a:spcBef>
              <a:buNone/>
            </a:pPr>
            <a:r>
              <a:rPr lang="en"/>
              <a:t>Package Diagram</a:t>
            </a:r>
          </a:p>
        </p:txBody>
      </p:sp>
      <p:pic>
        <p:nvPicPr>
          <p:cNvPr id="78" name="Shape 78"/>
          <p:cNvPicPr preferRelativeResize="0"/>
          <p:nvPr/>
        </p:nvPicPr>
        <p:blipFill>
          <a:blip r:embed="rId3">
            <a:alphaModFix/>
          </a:blip>
          <a:stretch>
            <a:fillRect/>
          </a:stretch>
        </p:blipFill>
        <p:spPr>
          <a:xfrm>
            <a:off x="2568800" y="523600"/>
            <a:ext cx="3306524" cy="467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Domain Model</a:t>
            </a:r>
          </a:p>
        </p:txBody>
      </p:sp>
      <p:pic>
        <p:nvPicPr>
          <p:cNvPr id="84" name="Shape 84"/>
          <p:cNvPicPr preferRelativeResize="0"/>
          <p:nvPr/>
        </p:nvPicPr>
        <p:blipFill>
          <a:blip r:embed="rId3">
            <a:alphaModFix/>
          </a:blip>
          <a:stretch>
            <a:fillRect/>
          </a:stretch>
        </p:blipFill>
        <p:spPr>
          <a:xfrm>
            <a:off x="3354650" y="1279800"/>
            <a:ext cx="5789356" cy="3820975"/>
          </a:xfrm>
          <a:prstGeom prst="rect">
            <a:avLst/>
          </a:prstGeom>
          <a:noFill/>
          <a:ln>
            <a:noFill/>
          </a:ln>
        </p:spPr>
      </p:pic>
      <p:pic>
        <p:nvPicPr>
          <p:cNvPr id="85" name="Shape 85"/>
          <p:cNvPicPr preferRelativeResize="0"/>
          <p:nvPr/>
        </p:nvPicPr>
        <p:blipFill>
          <a:blip r:embed="rId4">
            <a:alphaModFix/>
          </a:blip>
          <a:stretch>
            <a:fillRect/>
          </a:stretch>
        </p:blipFill>
        <p:spPr>
          <a:xfrm>
            <a:off x="0" y="1400425"/>
            <a:ext cx="3558124" cy="3128925"/>
          </a:xfrm>
          <a:prstGeom prst="rect">
            <a:avLst/>
          </a:prstGeom>
          <a:noFill/>
          <a:ln>
            <a:noFill/>
          </a:ln>
        </p:spPr>
      </p:pic>
      <p:sp>
        <p:nvSpPr>
          <p:cNvPr id="86" name="Shape 86"/>
          <p:cNvSpPr txBox="1"/>
          <p:nvPr/>
        </p:nvSpPr>
        <p:spPr>
          <a:xfrm>
            <a:off x="1897275" y="1017725"/>
            <a:ext cx="1348800" cy="237900"/>
          </a:xfrm>
          <a:prstGeom prst="rect">
            <a:avLst/>
          </a:prstGeom>
          <a:noFill/>
          <a:ln>
            <a:noFill/>
          </a:ln>
        </p:spPr>
        <p:txBody>
          <a:bodyPr anchorCtr="0" anchor="t" bIns="91425" lIns="91425" rIns="91425" wrap="square" tIns="91425">
            <a:noAutofit/>
          </a:bodyPr>
          <a:lstStyle/>
          <a:p>
            <a:pPr indent="0" lvl="0" marL="0">
              <a:spcBef>
                <a:spcPts val="0"/>
              </a:spcBef>
              <a:buNone/>
            </a:pPr>
            <a:r>
              <a:rPr lang="en"/>
              <a:t>Old</a:t>
            </a:r>
          </a:p>
        </p:txBody>
      </p:sp>
      <p:sp>
        <p:nvSpPr>
          <p:cNvPr id="87" name="Shape 87"/>
          <p:cNvSpPr txBox="1"/>
          <p:nvPr/>
        </p:nvSpPr>
        <p:spPr>
          <a:xfrm>
            <a:off x="5549275" y="910250"/>
            <a:ext cx="1195500" cy="292800"/>
          </a:xfrm>
          <a:prstGeom prst="rect">
            <a:avLst/>
          </a:prstGeom>
          <a:noFill/>
          <a:ln>
            <a:noFill/>
          </a:ln>
        </p:spPr>
        <p:txBody>
          <a:bodyPr anchorCtr="0" anchor="t" bIns="91425" lIns="91425" rIns="91425" wrap="square" tIns="91425">
            <a:noAutofit/>
          </a:bodyPr>
          <a:lstStyle/>
          <a:p>
            <a:pPr indent="0" lvl="0" marL="0">
              <a:spcBef>
                <a:spcPts val="0"/>
              </a:spcBef>
              <a:buNone/>
            </a:pPr>
            <a:r>
              <a:rPr lang="en"/>
              <a:t>New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descr="rsz_designcclassdiagram2.jpg" id="93" name="Shape 93"/>
          <p:cNvPicPr preferRelativeResize="0"/>
          <p:nvPr/>
        </p:nvPicPr>
        <p:blipFill>
          <a:blip r:embed="rId3">
            <a:alphaModFix/>
          </a:blip>
          <a:stretch>
            <a:fillRect/>
          </a:stretch>
        </p:blipFill>
        <p:spPr>
          <a:xfrm>
            <a:off x="0" y="737143"/>
            <a:ext cx="9143999" cy="4406364"/>
          </a:xfrm>
          <a:prstGeom prst="rect">
            <a:avLst/>
          </a:prstGeom>
          <a:noFill/>
          <a:ln>
            <a:noFill/>
          </a:ln>
        </p:spPr>
      </p:pic>
      <p:sp>
        <p:nvSpPr>
          <p:cNvPr id="94" name="Shape 94"/>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Old Design Class Diagram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0" y="0"/>
            <a:ext cx="8520600" cy="485700"/>
          </a:xfrm>
          <a:prstGeom prst="rect">
            <a:avLst/>
          </a:prstGeom>
        </p:spPr>
        <p:txBody>
          <a:bodyPr anchorCtr="0" anchor="t" bIns="91425" lIns="91425" rIns="91425" wrap="square" tIns="91425">
            <a:noAutofit/>
          </a:bodyPr>
          <a:lstStyle/>
          <a:p>
            <a:pPr indent="0" lvl="0" marL="0">
              <a:spcBef>
                <a:spcPts val="0"/>
              </a:spcBef>
              <a:buNone/>
            </a:pPr>
            <a:r>
              <a:rPr lang="en"/>
              <a:t>Design Class Diagram</a:t>
            </a:r>
          </a:p>
        </p:txBody>
      </p:sp>
      <p:pic>
        <p:nvPicPr>
          <p:cNvPr id="100" name="Shape 100"/>
          <p:cNvPicPr preferRelativeResize="0"/>
          <p:nvPr/>
        </p:nvPicPr>
        <p:blipFill>
          <a:blip r:embed="rId3">
            <a:alphaModFix/>
          </a:blip>
          <a:stretch>
            <a:fillRect/>
          </a:stretch>
        </p:blipFill>
        <p:spPr>
          <a:xfrm>
            <a:off x="1590675" y="606350"/>
            <a:ext cx="5172077" cy="41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06275" y="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Class Diagram </a:t>
            </a:r>
          </a:p>
          <a:p>
            <a:pPr indent="0" lvl="0" marL="0" rtl="0">
              <a:spcBef>
                <a:spcPts val="0"/>
              </a:spcBef>
              <a:buNone/>
            </a:pPr>
            <a:r>
              <a:t/>
            </a:r>
            <a:endParaRPr/>
          </a:p>
        </p:txBody>
      </p:sp>
      <p:pic>
        <p:nvPicPr>
          <p:cNvPr id="106" name="Shape 106"/>
          <p:cNvPicPr preferRelativeResize="0"/>
          <p:nvPr/>
        </p:nvPicPr>
        <p:blipFill>
          <a:blip r:embed="rId3">
            <a:alphaModFix/>
          </a:blip>
          <a:stretch>
            <a:fillRect/>
          </a:stretch>
        </p:blipFill>
        <p:spPr>
          <a:xfrm>
            <a:off x="1073288" y="572700"/>
            <a:ext cx="6997417" cy="4266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a:spcBef>
                <a:spcPts val="0"/>
              </a:spcBef>
              <a:buNone/>
            </a:pPr>
            <a:r>
              <a:rPr lang="en"/>
              <a:t>Design Class Diagram</a:t>
            </a:r>
          </a:p>
        </p:txBody>
      </p:sp>
      <p:pic>
        <p:nvPicPr>
          <p:cNvPr id="112" name="Shape 112"/>
          <p:cNvPicPr preferRelativeResize="0"/>
          <p:nvPr/>
        </p:nvPicPr>
        <p:blipFill>
          <a:blip r:embed="rId3">
            <a:alphaModFix/>
          </a:blip>
          <a:stretch>
            <a:fillRect/>
          </a:stretch>
        </p:blipFill>
        <p:spPr>
          <a:xfrm>
            <a:off x="152400" y="725100"/>
            <a:ext cx="8839195" cy="41178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